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notesMasterIdLst>
    <p:notesMasterId r:id="rId23"/>
  </p:notesMasterIdLst>
  <p:sldIdLst>
    <p:sldId id="256" r:id="rId2"/>
    <p:sldId id="345" r:id="rId3"/>
    <p:sldId id="346" r:id="rId4"/>
    <p:sldId id="356" r:id="rId5"/>
    <p:sldId id="358" r:id="rId6"/>
    <p:sldId id="355" r:id="rId7"/>
    <p:sldId id="347" r:id="rId8"/>
    <p:sldId id="348" r:id="rId9"/>
    <p:sldId id="349" r:id="rId10"/>
    <p:sldId id="357" r:id="rId11"/>
    <p:sldId id="350" r:id="rId12"/>
    <p:sldId id="351" r:id="rId13"/>
    <p:sldId id="352" r:id="rId14"/>
    <p:sldId id="353" r:id="rId15"/>
    <p:sldId id="354" r:id="rId16"/>
    <p:sldId id="359" r:id="rId17"/>
    <p:sldId id="360" r:id="rId18"/>
    <p:sldId id="361" r:id="rId19"/>
    <p:sldId id="362" r:id="rId20"/>
    <p:sldId id="363" r:id="rId21"/>
    <p:sldId id="364" r:id="rId2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03E305F-77A0-4D87-A358-340DA6EE02A4}">
          <p14:sldIdLst>
            <p14:sldId id="256"/>
            <p14:sldId id="345"/>
          </p14:sldIdLst>
        </p14:section>
        <p14:section name="圖檔類別設定" id="{18E9549B-6588-46A7-B9DD-6D2F54829434}">
          <p14:sldIdLst>
            <p14:sldId id="346"/>
            <p14:sldId id="356"/>
            <p14:sldId id="358"/>
            <p14:sldId id="355"/>
          </p14:sldIdLst>
        </p14:section>
        <p14:section name="屬性設定-搜尋設定" id="{0C0DD386-C627-4047-80B3-104217FC1E8D}">
          <p14:sldIdLst>
            <p14:sldId id="347"/>
            <p14:sldId id="348"/>
          </p14:sldIdLst>
        </p14:section>
        <p14:section name="屬性設定-同步屬性" id="{9324DBD4-3861-4CEE-93FB-2C4CA7B970BF}">
          <p14:sldIdLst>
            <p14:sldId id="349"/>
            <p14:sldId id="357"/>
            <p14:sldId id="350"/>
            <p14:sldId id="351"/>
          </p14:sldIdLst>
        </p14:section>
        <p14:section name="系統設定" id="{C8830E0C-CBE5-40D6-AB0E-25F170F3E432}">
          <p14:sldIdLst>
            <p14:sldId id="352"/>
            <p14:sldId id="353"/>
            <p14:sldId id="354"/>
          </p14:sldIdLst>
        </p14:section>
        <p14:section name="工程圖組態設定" id="{37FADD72-A5F6-494A-A66B-2A8E81EB0A45}">
          <p14:sldIdLst>
            <p14:sldId id="359"/>
            <p14:sldId id="360"/>
            <p14:sldId id="361"/>
          </p14:sldIdLst>
        </p14:section>
        <p14:section name="送審單設定" id="{A2DF97E6-A802-489B-A918-E2D5D2A6D972}">
          <p14:sldIdLst>
            <p14:sldId id="362"/>
            <p14:sldId id="363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m" initials="p" lastIdx="2" clrIdx="0">
    <p:extLst>
      <p:ext uri="{19B8F6BF-5375-455C-9EA6-DF929625EA0E}">
        <p15:presenceInfo xmlns:p15="http://schemas.microsoft.com/office/powerpoint/2012/main" userId="pl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070C0"/>
    <a:srgbClr val="33A8FF"/>
    <a:srgbClr val="000000"/>
    <a:srgbClr val="FFFFFF"/>
    <a:srgbClr val="D9D9D9"/>
    <a:srgbClr val="E84C22"/>
    <a:srgbClr val="AA3516"/>
    <a:srgbClr val="FEE9D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62" autoAdjust="0"/>
  </p:normalViewPr>
  <p:slideViewPr>
    <p:cSldViewPr snapToGrid="0">
      <p:cViewPr varScale="1">
        <p:scale>
          <a:sx n="100" d="100"/>
          <a:sy n="100" d="100"/>
        </p:scale>
        <p:origin x="259" y="72"/>
      </p:cViewPr>
      <p:guideLst>
        <p:guide orient="horz" pos="171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5634B-220F-49EC-B8A0-F017BA37BC04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16B84-1DB7-4C7D-BA2C-FEC7E0FBD3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45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267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02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187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95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429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796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203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984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201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99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88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598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82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40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825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55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340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38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5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hyperlink" Target="https://www.facebook.com/arasopenplm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://www.weibo.com/u/1918053912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ocuments\Tony Documents 20130101\Broadway\Marketing\Broadway Fans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106" y="5219665"/>
            <a:ext cx="976194" cy="37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Documents\Tony Documents 20130101\Broadway\Marketing\Broadway Fans2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81" y="5219665"/>
            <a:ext cx="976333" cy="3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Documents\Tony Documents 20130101\Broadway\Marketing\Broadway Fans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41" y="5219665"/>
            <a:ext cx="976333" cy="3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 descr="微信码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4400" y="5094335"/>
            <a:ext cx="496570" cy="4965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503670" y="5094605"/>
            <a:ext cx="1912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>
                <a:solidFill>
                  <a:srgbClr val="FF9900"/>
                </a:solidFill>
              </a:rPr>
              <a:t>www.bwcs.com.cn</a:t>
            </a:r>
          </a:p>
          <a:p>
            <a:pPr algn="r"/>
            <a:r>
              <a:rPr lang="en-US" altLang="zh-CN" sz="1400">
                <a:solidFill>
                  <a:srgbClr val="FF9900"/>
                </a:solidFill>
              </a:rPr>
              <a:t>www.openplm.com.cn</a:t>
            </a:r>
          </a:p>
        </p:txBody>
      </p:sp>
      <p:pic>
        <p:nvPicPr>
          <p:cNvPr id="2" name="图片 1" descr="2018PPT模板背景t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-36195"/>
            <a:ext cx="9144000" cy="5059680"/>
          </a:xfrm>
          <a:prstGeom prst="rect">
            <a:avLst/>
          </a:prstGeom>
        </p:spPr>
      </p:pic>
      <p:sp>
        <p:nvSpPr>
          <p:cNvPr id="8" name="標題 7">
            <a:extLst>
              <a:ext uri="{FF2B5EF4-FFF2-40B4-BE49-F238E27FC236}">
                <a16:creationId xmlns="" xmlns:a16="http://schemas.microsoft.com/office/drawing/2014/main" id="{E04E7800-1B11-41CD-94DE-D4DF87CE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020530"/>
            <a:ext cx="4300792" cy="1335822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419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299" y="2241755"/>
            <a:ext cx="5870575" cy="1297858"/>
          </a:xfrm>
        </p:spPr>
        <p:txBody>
          <a:bodyPr anchor="b">
            <a:noAutofit/>
          </a:bodyPr>
          <a:lstStyle>
            <a:lvl1pPr algn="l">
              <a:defRPr sz="405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1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018PPT模板背景内页t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890"/>
            <a:ext cx="9144000" cy="572389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2031C46F-8811-4EB1-B04B-BDF1A55B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6447501" cy="412006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D907A61-3DAF-48A9-A4EF-29C7D204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1100667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78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图片 5" descr="2018PPT模板背景结尾页tw">
            <a:extLst>
              <a:ext uri="{FF2B5EF4-FFF2-40B4-BE49-F238E27FC236}">
                <a16:creationId xmlns="" xmlns:a16="http://schemas.microsoft.com/office/drawing/2014/main" id="{FCDE24B7-9875-4058-8C5F-0366A76F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5"/>
            <a:ext cx="9144000" cy="57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7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4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4" r:id="rId2"/>
    <p:sldLayoutId id="2147483671" r:id="rId3"/>
    <p:sldLayoutId id="2147483660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ECB9989-F9D8-42FF-86AB-D41D3A71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128"/>
            <a:ext cx="9144000" cy="2044422"/>
          </a:xfrm>
          <a:gradFill flip="none" rotWithShape="1">
            <a:gsLst>
              <a:gs pos="53000">
                <a:srgbClr val="C0C0C0">
                  <a:tint val="66000"/>
                  <a:satMod val="160000"/>
                  <a:alpha val="0"/>
                  <a:lumMod val="100000"/>
                </a:srgbClr>
              </a:gs>
              <a:gs pos="77000">
                <a:srgbClr val="C0C0C0">
                  <a:tint val="44500"/>
                  <a:satMod val="160000"/>
                  <a:lumMod val="93000"/>
                  <a:lumOff val="7000"/>
                </a:srgbClr>
              </a:gs>
              <a:gs pos="100000">
                <a:schemeClr val="bg1">
                  <a:lumMod val="82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anchor="ctr"/>
          <a:lstStyle/>
          <a:p>
            <a:pPr algn="ctr"/>
            <a:r>
              <a:rPr lang="en-US" altLang="zh-TW" sz="3600" dirty="0">
                <a:latin typeface="微軟正黑體" panose="020B0604030504040204" pitchFamily="34" charset="-120"/>
              </a:rPr>
              <a:t>																			</a:t>
            </a:r>
            <a:r>
              <a:rPr lang="en-US" altLang="zh-TW" sz="3200" dirty="0" err="1" smtClean="0">
                <a:latin typeface="微軟正黑體" panose="020B0604030504040204" pitchFamily="34" charset="-120"/>
              </a:rPr>
              <a:t>Solidworks</a:t>
            </a:r>
            <a:r>
              <a:rPr lang="zh-TW" altLang="en-US" sz="36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</a:rPr>
              <a:t>												 			CAD Integration </a:t>
            </a:r>
            <a:br>
              <a:rPr lang="en-US" altLang="zh-TW" sz="3600" dirty="0">
                <a:latin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</a:rPr>
              <a:t>										</a:t>
            </a:r>
            <a:r>
              <a:rPr lang="zh-TW" altLang="en-US" sz="3600" dirty="0" smtClean="0">
                <a:latin typeface="微軟正黑體" panose="020B0604030504040204" pitchFamily="34" charset="-120"/>
              </a:rPr>
              <a:t>                       設定操作手冊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967578" y="4635791"/>
            <a:ext cx="217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講者</a:t>
            </a:r>
            <a:r>
              <a:rPr lang="en-US" altLang="zh-TW" dirty="0" smtClean="0"/>
              <a:t>:Panda</a:t>
            </a:r>
            <a:r>
              <a:rPr lang="zh-TW" altLang="en-US" dirty="0" smtClean="0"/>
              <a:t> 潘泓銘</a:t>
            </a:r>
            <a:endParaRPr lang="zh-TW" altLang="en-US" dirty="0"/>
          </a:p>
        </p:txBody>
      </p:sp>
      <p:pic>
        <p:nvPicPr>
          <p:cNvPr id="9" name="Picture 2" descr="ãSolidwork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78" y="16680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5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屬性設</a:t>
            </a: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9875" y="813416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CAD</a:t>
            </a:r>
            <a:r>
              <a:rPr lang="zh-TW" altLang="en-US" sz="2400" dirty="0" smtClean="0"/>
              <a:t>屬性同步</a:t>
            </a:r>
            <a:r>
              <a:rPr lang="en-US" altLang="zh-TW" sz="2400" dirty="0" smtClean="0"/>
              <a:t>-&gt;</a:t>
            </a:r>
            <a:r>
              <a:rPr lang="zh-TW" altLang="en-US" sz="2400" dirty="0" smtClean="0"/>
              <a:t>系統固定屬性</a:t>
            </a:r>
            <a:endParaRPr lang="zh-TW" altLang="en-US" sz="2400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51823"/>
              </p:ext>
            </p:extLst>
          </p:nvPr>
        </p:nvGraphicFramePr>
        <p:xfrm>
          <a:off x="411568" y="1431281"/>
          <a:ext cx="6368794" cy="3220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110"/>
                <a:gridCol w="2179342"/>
                <a:gridCol w="2179342"/>
              </a:tblGrid>
              <a:tr h="219597">
                <a:tc>
                  <a:txBody>
                    <a:bodyPr/>
                    <a:lstStyle/>
                    <a:p>
                      <a:r>
                        <a:rPr lang="zh-TW" altLang="en-US" sz="1100" b="1" dirty="0" smtClean="0"/>
                        <a:t>類別</a:t>
                      </a:r>
                      <a:endParaRPr lang="zh-TW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b="1" dirty="0" smtClean="0"/>
                        <a:t>名稱</a:t>
                      </a:r>
                      <a:endParaRPr lang="zh-TW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b="1" dirty="0" smtClean="0"/>
                        <a:t>影響功能</a:t>
                      </a:r>
                      <a:endParaRPr lang="zh-TW" altLang="en-US" sz="1100" b="1" dirty="0"/>
                    </a:p>
                  </a:txBody>
                  <a:tcPr anchor="ctr"/>
                </a:tc>
              </a:tr>
              <a:tr h="21959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id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id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物件</a:t>
                      </a:r>
                      <a:r>
                        <a:rPr lang="en-US" altLang="zh-TW" sz="1100" dirty="0" smtClean="0"/>
                        <a:t>ID</a:t>
                      </a:r>
                      <a:r>
                        <a:rPr lang="zh-TW" altLang="en-US" sz="1100" dirty="0" smtClean="0"/>
                        <a:t>的依據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49069">
                <a:tc>
                  <a:txBody>
                    <a:bodyPr/>
                    <a:lstStyle/>
                    <a:p>
                      <a:r>
                        <a:rPr lang="en-US" altLang="zh-TW" sz="1100" dirty="0" err="1" smtClean="0"/>
                        <a:t>item_number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流水號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尋找物件的依據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49069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classification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圖檔類別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尋找物件的依據</a:t>
                      </a:r>
                    </a:p>
                  </a:txBody>
                  <a:tcPr anchor="ctr"/>
                </a:tc>
              </a:tr>
              <a:tr h="349069">
                <a:tc>
                  <a:txBody>
                    <a:bodyPr/>
                    <a:lstStyle/>
                    <a:p>
                      <a:r>
                        <a:rPr lang="en-US" altLang="zh-TW" sz="1100" dirty="0" err="1" smtClean="0"/>
                        <a:t>major_rev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版本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判斷新舊檔案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49069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generation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版次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判斷新舊檔案</a:t>
                      </a:r>
                    </a:p>
                  </a:txBody>
                  <a:tcPr anchor="ctr"/>
                </a:tc>
              </a:tr>
              <a:tr h="21959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name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名稱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尋找物件的依據</a:t>
                      </a:r>
                    </a:p>
                  </a:txBody>
                  <a:tcPr anchor="ctr"/>
                </a:tc>
              </a:tr>
              <a:tr h="349069">
                <a:tc>
                  <a:txBody>
                    <a:bodyPr/>
                    <a:lstStyle/>
                    <a:p>
                      <a:r>
                        <a:rPr lang="en-US" altLang="zh-TW" sz="1100" dirty="0" err="1" smtClean="0"/>
                        <a:t>authoring_tool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編輯工具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尋找物件的依據</a:t>
                      </a:r>
                    </a:p>
                  </a:txBody>
                  <a:tcPr anchor="ctr"/>
                </a:tc>
              </a:tr>
              <a:tr h="349069">
                <a:tc>
                  <a:txBody>
                    <a:bodyPr/>
                    <a:lstStyle/>
                    <a:p>
                      <a:r>
                        <a:rPr lang="en-US" altLang="zh-TW" sz="1100" dirty="0" err="1" smtClean="0"/>
                        <a:t>viewable_file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預覽檔案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可選。非必要。</a:t>
                      </a:r>
                      <a:r>
                        <a:rPr lang="en-US" altLang="zh-TW" sz="1100" dirty="0" smtClean="0"/>
                        <a:t>PDF</a:t>
                      </a:r>
                      <a:r>
                        <a:rPr lang="zh-TW" altLang="en-US" sz="1100" dirty="0" smtClean="0"/>
                        <a:t>用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49069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thumbnail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縮圖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可選。非必要</a:t>
                      </a:r>
                      <a:endParaRPr lang="zh-TW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1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屬性設</a:t>
            </a: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9875" y="813416"/>
            <a:ext cx="3477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CAD</a:t>
            </a:r>
            <a:r>
              <a:rPr lang="zh-TW" altLang="en-US" sz="2400" dirty="0" smtClean="0"/>
              <a:t>屬性同步</a:t>
            </a:r>
            <a:r>
              <a:rPr lang="en-US" altLang="zh-TW" sz="2400" dirty="0" smtClean="0"/>
              <a:t>-&gt;</a:t>
            </a:r>
            <a:r>
              <a:rPr lang="zh-TW" altLang="en-US" sz="2400" dirty="0" smtClean="0"/>
              <a:t>編輯屬性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4" y="1309697"/>
            <a:ext cx="5214331" cy="347912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949315" y="1275081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必填顯示紅色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系統欄隱藏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93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屬性設</a:t>
            </a: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9875" y="813416"/>
            <a:ext cx="3477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CAD</a:t>
            </a:r>
            <a:r>
              <a:rPr lang="zh-TW" altLang="en-US" sz="2400" dirty="0" smtClean="0"/>
              <a:t>屬性同步</a:t>
            </a:r>
            <a:r>
              <a:rPr lang="en-US" altLang="zh-TW" sz="2400" dirty="0" smtClean="0"/>
              <a:t>-&gt;</a:t>
            </a:r>
            <a:r>
              <a:rPr lang="zh-TW" altLang="en-US" sz="2400" dirty="0" smtClean="0"/>
              <a:t>編輯屬性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66857"/>
          <a:stretch/>
        </p:blipFill>
        <p:spPr>
          <a:xfrm>
            <a:off x="440055" y="1341594"/>
            <a:ext cx="1728175" cy="347912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492793"/>
              </p:ext>
            </p:extLst>
          </p:nvPr>
        </p:nvGraphicFramePr>
        <p:xfrm>
          <a:off x="2361137" y="1733206"/>
          <a:ext cx="2492286" cy="3111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806"/>
                <a:gridCol w="1296480"/>
              </a:tblGrid>
              <a:tr h="268447">
                <a:tc>
                  <a:txBody>
                    <a:bodyPr/>
                    <a:lstStyle/>
                    <a:p>
                      <a:r>
                        <a:rPr lang="zh-TW" altLang="en-US" sz="1100" b="1" dirty="0" smtClean="0"/>
                        <a:t>類別</a:t>
                      </a:r>
                      <a:endParaRPr lang="zh-TW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b="1" dirty="0" smtClean="0"/>
                        <a:t>名稱</a:t>
                      </a:r>
                      <a:endParaRPr lang="zh-TW" altLang="en-US" sz="1100" b="1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String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字串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Integer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整數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Float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浮點數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List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下拉選單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Filter</a:t>
                      </a:r>
                      <a:r>
                        <a:rPr lang="en-US" altLang="zh-TW" sz="1100" baseline="0" dirty="0" smtClean="0"/>
                        <a:t> List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下拉子選單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Item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物件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Text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多行文字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Foreign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關聯屬性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err="1" smtClean="0"/>
                        <a:t>Mutiple</a:t>
                      </a:r>
                      <a:r>
                        <a:rPr lang="en-US" altLang="zh-TW" sz="1100" dirty="0" smtClean="0"/>
                        <a:t> Checkbox List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多選單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Date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日期</a:t>
                      </a:r>
                      <a:endParaRPr lang="zh-TW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402216" y="1341594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※Aras</a:t>
            </a:r>
            <a:r>
              <a:rPr lang="zh-TW" altLang="en-US" sz="1400" dirty="0" smtClean="0"/>
              <a:t>屬性編輯類</a:t>
            </a:r>
            <a:r>
              <a:rPr lang="zh-TW" altLang="en-US" sz="1400" dirty="0"/>
              <a:t>別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617" y="944293"/>
            <a:ext cx="1335508" cy="125796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158" y="944293"/>
            <a:ext cx="2911092" cy="5791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5722" y="2476625"/>
            <a:ext cx="1834515" cy="8672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9286" y="1804234"/>
            <a:ext cx="1076374" cy="15298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9265" y="3536212"/>
            <a:ext cx="2890972" cy="130818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053286" y="1460216"/>
            <a:ext cx="582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List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8498772" y="2159937"/>
            <a:ext cx="582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Text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921962" y="1790605"/>
            <a:ext cx="977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Mutiple</a:t>
            </a:r>
            <a:endParaRPr lang="en-US" altLang="zh-TW" sz="1200" dirty="0" smtClean="0"/>
          </a:p>
          <a:p>
            <a:r>
              <a:rPr lang="en-US" altLang="zh-TW" sz="1200" dirty="0" smtClean="0"/>
              <a:t>Checkbox</a:t>
            </a:r>
          </a:p>
          <a:p>
            <a:r>
              <a:rPr lang="en-US" altLang="zh-TW" sz="1200" dirty="0" smtClean="0"/>
              <a:t>List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871240" y="2228460"/>
            <a:ext cx="582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Date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849871" y="3343850"/>
            <a:ext cx="582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1654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系</a:t>
            </a: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統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設定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8653" r="29437"/>
          <a:stretch/>
        </p:blipFill>
        <p:spPr>
          <a:xfrm>
            <a:off x="3214227" y="848032"/>
            <a:ext cx="5659898" cy="393066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42894" y="952095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操作設定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輸入或勾選完之後，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按下右側產生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按下左上工具列儲存完成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962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533" y="848032"/>
            <a:ext cx="2149026" cy="4061812"/>
          </a:xfrm>
          <a:prstGeom prst="rect">
            <a:avLst/>
          </a:prstGeom>
        </p:spPr>
      </p:pic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系</a:t>
            </a: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統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設定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2894" y="952095"/>
            <a:ext cx="55515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檔案屬性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與圖檔自身定義有關的設定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建立屬性時圖名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預設值等於檔案名稱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建立屬性時流水號</a:t>
            </a:r>
            <a:r>
              <a:rPr lang="en-US" altLang="zh-TW" dirty="0" err="1" smtClean="0"/>
              <a:t>item_number</a:t>
            </a:r>
            <a:r>
              <a:rPr lang="zh-TW" altLang="en-US" dirty="0" smtClean="0"/>
              <a:t>等於檔案名稱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開啟後開始同步系統內建屬性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開啟</a:t>
            </a:r>
            <a:r>
              <a:rPr lang="en-US" altLang="zh-TW" dirty="0" smtClean="0"/>
              <a:t>SWDM</a:t>
            </a:r>
            <a:r>
              <a:rPr lang="zh-TW" altLang="en-US" dirty="0" smtClean="0"/>
              <a:t>模式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SWDM</a:t>
            </a:r>
            <a:r>
              <a:rPr lang="zh-TW" altLang="en-US" dirty="0" smtClean="0"/>
              <a:t>模式需要的授權</a:t>
            </a:r>
            <a:r>
              <a:rPr lang="en-US" altLang="zh-TW" dirty="0" smtClean="0"/>
              <a:t>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領號結束回寫欄位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設定簽入畫面圖組結構顯示的名稱，同步系統標題</a:t>
            </a:r>
            <a:endParaRPr lang="en-US" altLang="zh-TW" dirty="0" smtClean="0"/>
          </a:p>
        </p:txBody>
      </p:sp>
      <p:cxnSp>
        <p:nvCxnSpPr>
          <p:cNvPr id="4" name="肘形接點 3"/>
          <p:cNvCxnSpPr/>
          <p:nvPr/>
        </p:nvCxnSpPr>
        <p:spPr>
          <a:xfrm flipV="1">
            <a:off x="5183505" y="1228725"/>
            <a:ext cx="1297305" cy="1714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接點 6"/>
          <p:cNvCxnSpPr/>
          <p:nvPr/>
        </p:nvCxnSpPr>
        <p:spPr>
          <a:xfrm flipV="1">
            <a:off x="5394960" y="1497330"/>
            <a:ext cx="1143000" cy="1885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/>
          <p:nvPr/>
        </p:nvCxnSpPr>
        <p:spPr>
          <a:xfrm flipV="1">
            <a:off x="3937635" y="1725930"/>
            <a:ext cx="2543175" cy="241827"/>
          </a:xfrm>
          <a:prstGeom prst="bentConnector3">
            <a:avLst>
              <a:gd name="adj1" fmla="val 893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/>
          <p:nvPr/>
        </p:nvCxnSpPr>
        <p:spPr>
          <a:xfrm>
            <a:off x="2803656" y="2796099"/>
            <a:ext cx="3642863" cy="1507296"/>
          </a:xfrm>
          <a:prstGeom prst="bentConnector3">
            <a:avLst>
              <a:gd name="adj1" fmla="val 863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/>
          <p:nvPr/>
        </p:nvCxnSpPr>
        <p:spPr>
          <a:xfrm rot="16200000" flipH="1">
            <a:off x="5260138" y="3528682"/>
            <a:ext cx="1431820" cy="1009524"/>
          </a:xfrm>
          <a:prstGeom prst="bentConnector3">
            <a:avLst>
              <a:gd name="adj1" fmla="val 996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/>
          <p:nvPr/>
        </p:nvCxnSpPr>
        <p:spPr>
          <a:xfrm>
            <a:off x="3415775" y="2535328"/>
            <a:ext cx="3122185" cy="1307191"/>
          </a:xfrm>
          <a:prstGeom prst="bentConnector3">
            <a:avLst>
              <a:gd name="adj1" fmla="val 906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/>
          <p:nvPr/>
        </p:nvCxnSpPr>
        <p:spPr>
          <a:xfrm>
            <a:off x="2531225" y="2256062"/>
            <a:ext cx="3881003" cy="1471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1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665" y="895049"/>
            <a:ext cx="2156647" cy="4084674"/>
          </a:xfrm>
          <a:prstGeom prst="rect">
            <a:avLst/>
          </a:prstGeom>
        </p:spPr>
      </p:pic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系</a:t>
            </a: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統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設定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2894" y="952095"/>
            <a:ext cx="53303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簽</a:t>
            </a:r>
            <a:r>
              <a:rPr lang="zh-TW" altLang="en-US" dirty="0" smtClean="0"/>
              <a:t>入規則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與圖檔簽入有關的設定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2D</a:t>
            </a:r>
            <a:r>
              <a:rPr lang="zh-TW" altLang="en-US" dirty="0" smtClean="0"/>
              <a:t>圖簽入時產生</a:t>
            </a:r>
            <a:r>
              <a:rPr lang="en-US" altLang="zh-TW" dirty="0" smtClean="0"/>
              <a:t>PDF</a:t>
            </a:r>
            <a:r>
              <a:rPr lang="zh-TW" altLang="en-US" dirty="0" smtClean="0"/>
              <a:t>，並上傳至</a:t>
            </a:r>
            <a:r>
              <a:rPr lang="en-US" altLang="zh-TW" dirty="0" smtClean="0"/>
              <a:t>viewable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3D</a:t>
            </a:r>
            <a:r>
              <a:rPr lang="zh-TW" altLang="en-US" dirty="0" smtClean="0"/>
              <a:t>圖簽入時產生</a:t>
            </a:r>
            <a:r>
              <a:rPr lang="en-US" altLang="zh-TW" dirty="0" smtClean="0"/>
              <a:t>PDF</a:t>
            </a:r>
            <a:r>
              <a:rPr lang="zh-TW" altLang="en-US" dirty="0" smtClean="0"/>
              <a:t>，</a:t>
            </a:r>
            <a:r>
              <a:rPr lang="zh-TW" altLang="en-US" dirty="0"/>
              <a:t>並上傳至</a:t>
            </a:r>
            <a:r>
              <a:rPr lang="en-US" altLang="zh-TW" dirty="0"/>
              <a:t>viewable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檢查</a:t>
            </a:r>
            <a:r>
              <a:rPr lang="en-US" altLang="zh-TW" dirty="0" smtClean="0"/>
              <a:t>CAD</a:t>
            </a:r>
            <a:r>
              <a:rPr lang="zh-TW" altLang="en-US" dirty="0" smtClean="0"/>
              <a:t>之</a:t>
            </a:r>
            <a:r>
              <a:rPr lang="en-US" altLang="zh-TW" dirty="0" smtClean="0"/>
              <a:t>Unique</a:t>
            </a:r>
            <a:r>
              <a:rPr lang="zh-TW" altLang="en-US" dirty="0" smtClean="0"/>
              <a:t>欄位是否填寫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檢查整合設定之必填欄位是否填寫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簽入時，</a:t>
            </a:r>
            <a:r>
              <a:rPr lang="en-US" altLang="zh-TW" dirty="0" smtClean="0"/>
              <a:t>CAD</a:t>
            </a:r>
            <a:r>
              <a:rPr lang="zh-TW" altLang="en-US" dirty="0" smtClean="0"/>
              <a:t>結構紀錄是否隱藏，寫入</a:t>
            </a:r>
            <a:r>
              <a:rPr lang="en-US" altLang="zh-TW" dirty="0" err="1" smtClean="0"/>
              <a:t>cn_status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簽入時，優先以</a:t>
            </a:r>
            <a:r>
              <a:rPr lang="en-US" altLang="zh-TW" dirty="0" smtClean="0"/>
              <a:t>ID</a:t>
            </a:r>
            <a:r>
              <a:rPr lang="zh-TW" altLang="en-US" dirty="0" smtClean="0"/>
              <a:t>判別新增或修改，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找不到則用</a:t>
            </a:r>
            <a:r>
              <a:rPr lang="en-US" altLang="zh-TW" dirty="0" smtClean="0"/>
              <a:t>Unique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簽入圖檔時，建立組態關聯資料</a:t>
            </a:r>
            <a:endParaRPr lang="en-US" altLang="zh-TW" dirty="0" smtClean="0"/>
          </a:p>
        </p:txBody>
      </p:sp>
      <p:cxnSp>
        <p:nvCxnSpPr>
          <p:cNvPr id="6" name="肘形接點 5"/>
          <p:cNvCxnSpPr/>
          <p:nvPr/>
        </p:nvCxnSpPr>
        <p:spPr>
          <a:xfrm>
            <a:off x="5343525" y="1440180"/>
            <a:ext cx="1102994" cy="262891"/>
          </a:xfrm>
          <a:prstGeom prst="bentConnector3">
            <a:avLst>
              <a:gd name="adj1" fmla="val 86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/>
          <p:nvPr/>
        </p:nvCxnSpPr>
        <p:spPr>
          <a:xfrm>
            <a:off x="5292090" y="1680212"/>
            <a:ext cx="1194435" cy="274318"/>
          </a:xfrm>
          <a:prstGeom prst="bentConnector3">
            <a:avLst>
              <a:gd name="adj1" fmla="val 724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/>
          <p:nvPr/>
        </p:nvCxnSpPr>
        <p:spPr>
          <a:xfrm>
            <a:off x="3997666" y="1951889"/>
            <a:ext cx="2448853" cy="459841"/>
          </a:xfrm>
          <a:prstGeom prst="bentConnector3">
            <a:avLst>
              <a:gd name="adj1" fmla="val 805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/>
          <p:nvPr/>
        </p:nvCxnSpPr>
        <p:spPr>
          <a:xfrm>
            <a:off x="4254605" y="2226207"/>
            <a:ext cx="2191914" cy="456438"/>
          </a:xfrm>
          <a:prstGeom prst="bentConnector3">
            <a:avLst>
              <a:gd name="adj1" fmla="val 706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/>
          <p:nvPr/>
        </p:nvCxnSpPr>
        <p:spPr>
          <a:xfrm>
            <a:off x="5592198" y="2546128"/>
            <a:ext cx="791457" cy="394744"/>
          </a:xfrm>
          <a:prstGeom prst="bentConnector3">
            <a:avLst>
              <a:gd name="adj1" fmla="val 127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/>
          <p:nvPr/>
        </p:nvCxnSpPr>
        <p:spPr>
          <a:xfrm>
            <a:off x="4405745" y="2786708"/>
            <a:ext cx="1955050" cy="3679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0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D0A860C-2D57-4F17-A7EE-6BB23955E81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9E6D5D39-C3BF-4355-A084-282F08096E2A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20" name="同侧圆角矩形 25">
            <a:extLst>
              <a:ext uri="{FF2B5EF4-FFF2-40B4-BE49-F238E27FC236}">
                <a16:creationId xmlns:a16="http://schemas.microsoft.com/office/drawing/2014/main" xmlns="" id="{19044FE7-1EC7-4629-80E8-4070EB3B3D45}"/>
              </a:ext>
            </a:extLst>
          </p:cNvPr>
          <p:cNvSpPr/>
          <p:nvPr/>
        </p:nvSpPr>
        <p:spPr bwMode="auto">
          <a:xfrm>
            <a:off x="342893" y="319670"/>
            <a:ext cx="4276403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管理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器 </a:t>
            </a:r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– 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工程圖組態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364518" y="880721"/>
            <a:ext cx="3947351" cy="144469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功能說明</a:t>
            </a:r>
            <a:r>
              <a:rPr lang="en-US" altLang="zh-TW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用於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紀錄工程圖中組態名稱清單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每個組態的結構也同時記錄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BOM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852" y="958236"/>
            <a:ext cx="4018974" cy="373642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73" y="3411773"/>
            <a:ext cx="3246401" cy="1204064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4" idx="3"/>
          </p:cNvCxnSpPr>
          <p:nvPr/>
        </p:nvCxnSpPr>
        <p:spPr>
          <a:xfrm>
            <a:off x="3827674" y="4013805"/>
            <a:ext cx="398178" cy="1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D0A860C-2D57-4F17-A7EE-6BB23955E81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9E6D5D39-C3BF-4355-A084-282F08096E2A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20" name="同侧圆角矩形 25">
            <a:extLst>
              <a:ext uri="{FF2B5EF4-FFF2-40B4-BE49-F238E27FC236}">
                <a16:creationId xmlns:a16="http://schemas.microsoft.com/office/drawing/2014/main" xmlns="" id="{19044FE7-1EC7-4629-80E8-4070EB3B3D45}"/>
              </a:ext>
            </a:extLst>
          </p:cNvPr>
          <p:cNvSpPr/>
          <p:nvPr/>
        </p:nvSpPr>
        <p:spPr bwMode="auto">
          <a:xfrm>
            <a:off x="342893" y="319670"/>
            <a:ext cx="4276403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管理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器 </a:t>
            </a:r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– 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工程圖組態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364518" y="880721"/>
            <a:ext cx="5043054" cy="144469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Package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匯入時無關聯至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，需要設置以下功能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關聯設定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CAD_Configuration_List</a:t>
            </a: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物件類型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CAD_Configuration_List</a:t>
            </a: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15" y="2325414"/>
            <a:ext cx="8193970" cy="25155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17731" y="2426546"/>
            <a:ext cx="1757855" cy="756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17730" y="3208687"/>
            <a:ext cx="1757856" cy="472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159874" y="2783015"/>
            <a:ext cx="1757856" cy="701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5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692" y="1375325"/>
            <a:ext cx="3586550" cy="351654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D0A860C-2D57-4F17-A7EE-6BB23955E81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9E6D5D39-C3BF-4355-A084-282F08096E2A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20" name="同侧圆角矩形 25">
            <a:extLst>
              <a:ext uri="{FF2B5EF4-FFF2-40B4-BE49-F238E27FC236}">
                <a16:creationId xmlns:a16="http://schemas.microsoft.com/office/drawing/2014/main" xmlns="" id="{19044FE7-1EC7-4629-80E8-4070EB3B3D45}"/>
              </a:ext>
            </a:extLst>
          </p:cNvPr>
          <p:cNvSpPr/>
          <p:nvPr/>
        </p:nvSpPr>
        <p:spPr bwMode="auto">
          <a:xfrm>
            <a:off x="342893" y="319670"/>
            <a:ext cx="4276403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管理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器 </a:t>
            </a:r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– 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工程圖組態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364518" y="880721"/>
            <a:ext cx="5043054" cy="144469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Package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匯入時無關聯至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，需要設置以下功能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關聯設定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CAD_Configuration_List</a:t>
            </a: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物件類型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CAD_Configuration_List</a:t>
            </a: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2048" y="1568669"/>
            <a:ext cx="1757855" cy="756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825100" y="4296103"/>
            <a:ext cx="3380852" cy="23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389" y="1756334"/>
            <a:ext cx="5878736" cy="315205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D0A860C-2D57-4F17-A7EE-6BB23955E81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9E6D5D39-C3BF-4355-A084-282F08096E2A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20" name="同侧圆角矩形 25">
            <a:extLst>
              <a:ext uri="{FF2B5EF4-FFF2-40B4-BE49-F238E27FC236}">
                <a16:creationId xmlns:a16="http://schemas.microsoft.com/office/drawing/2014/main" xmlns="" id="{19044FE7-1EC7-4629-80E8-4070EB3B3D45}"/>
              </a:ext>
            </a:extLst>
          </p:cNvPr>
          <p:cNvSpPr/>
          <p:nvPr/>
        </p:nvSpPr>
        <p:spPr bwMode="auto">
          <a:xfrm>
            <a:off x="342893" y="319670"/>
            <a:ext cx="4276403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管理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器 </a:t>
            </a:r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– 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變更流程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364518" y="880721"/>
            <a:ext cx="6943482" cy="144469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Package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匯入時無關聯至</a:t>
            </a:r>
            <a:r>
              <a:rPr lang="en-US" altLang="zh-TW" sz="1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CADIntegration_Admin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，需要設置以下功能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CADIntegration_Admin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的關聯頁籤新增</a:t>
            </a:r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CADIntegration_ChangeFlow</a:t>
            </a: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關聯名稱設定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CADintegration_bulkchange</a:t>
            </a: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Tab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標籤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變更流程設定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97548" y="4548103"/>
            <a:ext cx="5332052" cy="23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5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701255E1-5C24-4FC7-907C-BCC49CE24EF1}"/>
              </a:ext>
            </a:extLst>
          </p:cNvPr>
          <p:cNvSpPr/>
          <p:nvPr/>
        </p:nvSpPr>
        <p:spPr>
          <a:xfrm>
            <a:off x="817756" y="1732198"/>
            <a:ext cx="1286107" cy="51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目錄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15992" y="1147313"/>
            <a:ext cx="26853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/>
              <a:t>屬性設定</a:t>
            </a: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/>
              <a:t>系統</a:t>
            </a:r>
            <a:r>
              <a:rPr lang="zh-TW" altLang="en-US" sz="2400" dirty="0" smtClean="0"/>
              <a:t>設定</a:t>
            </a: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/>
              <a:t>工程圖組態設定</a:t>
            </a: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/>
              <a:t>送審單設定</a:t>
            </a:r>
            <a:endParaRPr lang="zh-TW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574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D0A860C-2D57-4F17-A7EE-6BB23955E81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9E6D5D39-C3BF-4355-A084-282F08096E2A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20" name="同侧圆角矩形 25">
            <a:extLst>
              <a:ext uri="{FF2B5EF4-FFF2-40B4-BE49-F238E27FC236}">
                <a16:creationId xmlns:a16="http://schemas.microsoft.com/office/drawing/2014/main" xmlns="" id="{19044FE7-1EC7-4629-80E8-4070EB3B3D45}"/>
              </a:ext>
            </a:extLst>
          </p:cNvPr>
          <p:cNvSpPr/>
          <p:nvPr/>
        </p:nvSpPr>
        <p:spPr bwMode="auto">
          <a:xfrm>
            <a:off x="342893" y="319670"/>
            <a:ext cx="4276403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管理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器 </a:t>
            </a:r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–</a:t>
            </a:r>
            <a:r>
              <a:rPr lang="zh-TW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變更</a:t>
            </a:r>
            <a:r>
              <a:rPr lang="zh-TW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en-US" altLang="zh-TW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364518" y="880721"/>
            <a:ext cx="6943482" cy="144469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13907"/>
          <a:stretch/>
        </p:blipFill>
        <p:spPr>
          <a:xfrm>
            <a:off x="401013" y="2325414"/>
            <a:ext cx="4903200" cy="2664369"/>
          </a:xfrm>
          <a:prstGeom prst="rect">
            <a:avLst/>
          </a:prstGeom>
        </p:spPr>
      </p:pic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516918" y="1033121"/>
            <a:ext cx="6943482" cy="144469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完成設定後，在下方設定需要的變更流程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(DCO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ECR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ECO)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用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Create Related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建立新的物件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492" y="2880607"/>
            <a:ext cx="2400508" cy="1150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直線單箭頭接點 7"/>
          <p:cNvCxnSpPr/>
          <p:nvPr/>
        </p:nvCxnSpPr>
        <p:spPr>
          <a:xfrm flipV="1">
            <a:off x="1195200" y="3823200"/>
            <a:ext cx="3780000" cy="69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55" y="1943713"/>
            <a:ext cx="4177939" cy="2030687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D0A860C-2D57-4F17-A7EE-6BB23955E81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9E6D5D39-C3BF-4355-A084-282F08096E2A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20" name="同侧圆角矩形 25">
            <a:extLst>
              <a:ext uri="{FF2B5EF4-FFF2-40B4-BE49-F238E27FC236}">
                <a16:creationId xmlns:a16="http://schemas.microsoft.com/office/drawing/2014/main" xmlns="" id="{19044FE7-1EC7-4629-80E8-4070EB3B3D45}"/>
              </a:ext>
            </a:extLst>
          </p:cNvPr>
          <p:cNvSpPr/>
          <p:nvPr/>
        </p:nvSpPr>
        <p:spPr bwMode="auto">
          <a:xfrm>
            <a:off x="342893" y="319670"/>
            <a:ext cx="4276403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管理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器 </a:t>
            </a:r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–</a:t>
            </a:r>
            <a:r>
              <a:rPr lang="zh-TW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變更流程</a:t>
            </a:r>
            <a:endParaRPr lang="en-US" altLang="zh-TW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364518" y="880721"/>
            <a:ext cx="6943482" cy="144469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Package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匯入時無關聯至</a:t>
            </a:r>
            <a:r>
              <a:rPr lang="en-US" altLang="zh-TW" sz="1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CADIntegration_Admin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，需要設置以下功能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搜尋關聯類型中</a:t>
            </a:r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CADIntegration_Changeflow_Pro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設定以下關聯</a:t>
            </a: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完成之後像右圖可以設定屬性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9155" y="1943713"/>
            <a:ext cx="4177939" cy="1390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638" y="1871177"/>
            <a:ext cx="3720665" cy="29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062851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屬性設定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圖檔類別設定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34790" y="1125997"/>
            <a:ext cx="544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首先新增一個</a:t>
            </a:r>
            <a:r>
              <a:rPr lang="en-US" altLang="zh-TW" dirty="0" smtClean="0"/>
              <a:t>CAD</a:t>
            </a:r>
            <a:r>
              <a:rPr lang="zh-TW" altLang="en-US" dirty="0" smtClean="0"/>
              <a:t>整合屬性設定物件，並開啟此畫面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220" y="1773294"/>
            <a:ext cx="5403048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701255E1-5C24-4FC7-907C-BCC49CE24EF1}"/>
              </a:ext>
            </a:extLst>
          </p:cNvPr>
          <p:cNvSpPr/>
          <p:nvPr/>
        </p:nvSpPr>
        <p:spPr>
          <a:xfrm>
            <a:off x="817756" y="1732198"/>
            <a:ext cx="1286107" cy="51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75314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圖檔類別設定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914269"/>
              </p:ext>
            </p:extLst>
          </p:nvPr>
        </p:nvGraphicFramePr>
        <p:xfrm>
          <a:off x="575095" y="1132592"/>
          <a:ext cx="2987614" cy="24779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807"/>
                <a:gridCol w="1493807"/>
              </a:tblGrid>
              <a:tr h="32306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用途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306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簡述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描述用途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指定副檔名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用於匹配</a:t>
                      </a:r>
                      <a:r>
                        <a:rPr lang="en-US" altLang="zh-TW" dirty="0" smtClean="0"/>
                        <a:t>CAD</a:t>
                      </a:r>
                      <a:r>
                        <a:rPr lang="zh-TW" altLang="en-US" dirty="0" smtClean="0"/>
                        <a:t>圖的副檔名</a:t>
                      </a:r>
                      <a:endParaRPr lang="zh-TW" altLang="en-US" dirty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指定類別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用於匹配</a:t>
                      </a:r>
                      <a:r>
                        <a:rPr lang="en-US" altLang="zh-TW" dirty="0" smtClean="0"/>
                        <a:t>Aras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classification</a:t>
                      </a:r>
                      <a:endParaRPr lang="zh-TW" altLang="en-US" dirty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編輯工具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指定</a:t>
                      </a:r>
                      <a:r>
                        <a:rPr lang="en-US" altLang="zh-TW" dirty="0" err="1" smtClean="0"/>
                        <a:t>SolidEdge</a:t>
                      </a:r>
                      <a:endParaRPr lang="zh-TW" altLang="en-US" dirty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結構圖示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請參考下一張號碼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32443" b="21562"/>
          <a:stretch/>
        </p:blipFill>
        <p:spPr>
          <a:xfrm>
            <a:off x="3934337" y="1061646"/>
            <a:ext cx="4338270" cy="24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701255E1-5C24-4FC7-907C-BCC49CE24EF1}"/>
              </a:ext>
            </a:extLst>
          </p:cNvPr>
          <p:cNvSpPr/>
          <p:nvPr/>
        </p:nvSpPr>
        <p:spPr>
          <a:xfrm>
            <a:off x="817756" y="1732198"/>
            <a:ext cx="1286107" cy="51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75314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圖檔類別設定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27784"/>
              </p:ext>
            </p:extLst>
          </p:nvPr>
        </p:nvGraphicFramePr>
        <p:xfrm>
          <a:off x="575095" y="1132592"/>
          <a:ext cx="2987614" cy="3553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807"/>
                <a:gridCol w="1493807"/>
              </a:tblGrid>
              <a:tr h="32306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圖案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號碼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13" y="1520676"/>
            <a:ext cx="190476" cy="19047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13" y="1861329"/>
            <a:ext cx="190476" cy="1904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13" y="2508434"/>
            <a:ext cx="190476" cy="1904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13" y="2191966"/>
            <a:ext cx="190476" cy="1904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56" y="2843434"/>
            <a:ext cx="190476" cy="19047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56" y="3163930"/>
            <a:ext cx="190476" cy="19047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84" y="4428460"/>
            <a:ext cx="190476" cy="19047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84" y="3502154"/>
            <a:ext cx="190476" cy="19047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84" y="3786714"/>
            <a:ext cx="190476" cy="19047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2" y="1541722"/>
            <a:ext cx="190476" cy="19047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2" y="1861329"/>
            <a:ext cx="190476" cy="19047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33" y="4117705"/>
            <a:ext cx="190476" cy="190476"/>
          </a:xfrm>
          <a:prstGeom prst="rect">
            <a:avLst/>
          </a:prstGeom>
        </p:spPr>
      </p:pic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186764"/>
              </p:ext>
            </p:extLst>
          </p:nvPr>
        </p:nvGraphicFramePr>
        <p:xfrm>
          <a:off x="3805370" y="1132592"/>
          <a:ext cx="2987614" cy="3553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807"/>
                <a:gridCol w="1493807"/>
              </a:tblGrid>
              <a:tr h="32306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圖案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號碼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6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701255E1-5C24-4FC7-907C-BCC49CE24EF1}"/>
              </a:ext>
            </a:extLst>
          </p:cNvPr>
          <p:cNvSpPr/>
          <p:nvPr/>
        </p:nvSpPr>
        <p:spPr>
          <a:xfrm>
            <a:off x="817756" y="1732198"/>
            <a:ext cx="1286107" cy="51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類</a:t>
            </a:r>
            <a:r>
              <a:rPr lang="zh-TW" altLang="en-US" sz="2700" b="1" ker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別</a:t>
            </a:r>
            <a:r>
              <a:rPr lang="zh-TW" altLang="en-US" sz="2700" b="1" kern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設定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86961"/>
              </p:ext>
            </p:extLst>
          </p:nvPr>
        </p:nvGraphicFramePr>
        <p:xfrm>
          <a:off x="546520" y="1732198"/>
          <a:ext cx="2987614" cy="1938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807"/>
                <a:gridCol w="1493807"/>
              </a:tblGrid>
              <a:tr h="32306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用途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306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簡述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搜尋全部類別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指定副檔名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空值</a:t>
                      </a:r>
                      <a:endParaRPr lang="zh-TW" altLang="en-US" dirty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指定類別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編輯工具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指定</a:t>
                      </a:r>
                      <a:r>
                        <a:rPr lang="en-US" altLang="zh-TW" dirty="0" err="1" smtClean="0"/>
                        <a:t>Solidworks</a:t>
                      </a:r>
                      <a:endParaRPr lang="zh-TW" altLang="en-US" dirty="0"/>
                    </a:p>
                  </a:txBody>
                  <a:tcPr/>
                </a:tc>
              </a:tr>
              <a:tr h="32306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結構圖示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空值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46520" y="100584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特殊設定</a:t>
            </a:r>
            <a:r>
              <a:rPr lang="en-US" altLang="zh-TW" dirty="0" smtClean="0"/>
              <a:t>:ALL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370" y="1275261"/>
            <a:ext cx="4732423" cy="252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屬性設</a:t>
            </a: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88394" y="973004"/>
            <a:ext cx="4246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搜尋結果設定 </a:t>
            </a:r>
            <a:r>
              <a:rPr lang="en-US" altLang="zh-TW" sz="2400" dirty="0" smtClean="0"/>
              <a:t>-&gt;</a:t>
            </a:r>
            <a:r>
              <a:rPr lang="zh-TW" altLang="en-US" sz="2400" dirty="0" smtClean="0"/>
              <a:t>用於搜尋圖檔</a:t>
            </a: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b="47227"/>
          <a:stretch/>
        </p:blipFill>
        <p:spPr>
          <a:xfrm>
            <a:off x="4752516" y="1434669"/>
            <a:ext cx="3985679" cy="1903754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54066"/>
              </p:ext>
            </p:extLst>
          </p:nvPr>
        </p:nvGraphicFramePr>
        <p:xfrm>
          <a:off x="740889" y="1495661"/>
          <a:ext cx="3563692" cy="1635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731"/>
                <a:gridCol w="2412961"/>
              </a:tblGrid>
              <a:tr h="30377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用途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377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屬性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</a:t>
                      </a:r>
                      <a:r>
                        <a:rPr lang="en-US" altLang="zh-TW" dirty="0" smtClean="0"/>
                        <a:t>CAD</a:t>
                      </a:r>
                      <a:r>
                        <a:rPr lang="zh-TW" altLang="en-US" dirty="0" smtClean="0"/>
                        <a:t>的屬性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51408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設為搜尋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打勾設為可輸入條件的搜尋欄位</a:t>
                      </a:r>
                      <a:endParaRPr lang="zh-TW" altLang="en-US" dirty="0"/>
                    </a:p>
                  </a:txBody>
                  <a:tcPr/>
                </a:tc>
              </a:tr>
              <a:tr h="51408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顯示結果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打勾設為顯示時的欄位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屬性設</a:t>
            </a: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88394" y="97300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搜尋結果設定</a:t>
            </a:r>
            <a:endParaRPr lang="zh-TW" altLang="en-US" sz="24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73628"/>
              </p:ext>
            </p:extLst>
          </p:nvPr>
        </p:nvGraphicFramePr>
        <p:xfrm>
          <a:off x="559804" y="1501728"/>
          <a:ext cx="2725947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220"/>
                <a:gridCol w="1845727"/>
              </a:tblGrid>
              <a:tr h="2850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用途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屬性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</a:t>
                      </a:r>
                      <a:r>
                        <a:rPr lang="en-US" altLang="zh-TW" dirty="0" smtClean="0"/>
                        <a:t>CAD</a:t>
                      </a:r>
                      <a:r>
                        <a:rPr lang="zh-TW" altLang="en-US" dirty="0" smtClean="0"/>
                        <a:t>的屬性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44371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設為搜尋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打勾設為可輸入條件的搜尋欄位</a:t>
                      </a:r>
                      <a:endParaRPr lang="zh-TW" altLang="en-US" dirty="0"/>
                    </a:p>
                  </a:txBody>
                  <a:tcPr/>
                </a:tc>
              </a:tr>
              <a:tr h="44371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顯示結果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打勾設為顯示時的欄位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876" y="1501362"/>
            <a:ext cx="5622305" cy="28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屬性設</a:t>
            </a: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定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9875" y="813416"/>
            <a:ext cx="3477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CAD</a:t>
            </a:r>
            <a:r>
              <a:rPr lang="zh-TW" altLang="en-US" sz="2400" dirty="0" smtClean="0"/>
              <a:t>屬性同步</a:t>
            </a:r>
            <a:r>
              <a:rPr lang="en-US" altLang="zh-TW" sz="2400" dirty="0" smtClean="0"/>
              <a:t>-&gt;</a:t>
            </a:r>
            <a:r>
              <a:rPr lang="zh-TW" altLang="en-US" sz="2400" dirty="0" smtClean="0"/>
              <a:t>編輯屬性</a:t>
            </a: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9494"/>
            <a:ext cx="9144000" cy="281778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0" y="13353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儲存順序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04121" y="1785506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同步</a:t>
            </a:r>
            <a:r>
              <a:rPr lang="en-US" altLang="zh-TW" sz="1400" dirty="0" smtClean="0"/>
              <a:t>PLM</a:t>
            </a:r>
            <a:r>
              <a:rPr lang="zh-TW" altLang="en-US" sz="1400" dirty="0" smtClean="0"/>
              <a:t>屬性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40415" y="1275081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同步內建的圖檔系統屬性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503699" y="178550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同步圖檔屬性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747109" y="128897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設為系統欄位則可隱藏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572000" y="17987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不可編輯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474811" y="179359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必填會檢查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196554" y="1290444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簽出的時候不會同步到</a:t>
            </a:r>
            <a:r>
              <a:rPr lang="en-US" altLang="zh-TW" sz="1400" dirty="0" smtClean="0"/>
              <a:t>CAD</a:t>
            </a:r>
            <a:r>
              <a:rPr lang="zh-TW" altLang="en-US" sz="1400" dirty="0" smtClean="0"/>
              <a:t>圖檔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108577" y="1785504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Solidwork</a:t>
            </a:r>
            <a:r>
              <a:rPr lang="zh-TW" altLang="en-US" sz="1400" dirty="0" smtClean="0"/>
              <a:t>模組用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061652" y="214176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預設屬性值</a:t>
            </a:r>
            <a:endParaRPr lang="zh-TW" altLang="en-US" sz="1400" dirty="0"/>
          </a:p>
        </p:txBody>
      </p:sp>
      <p:cxnSp>
        <p:nvCxnSpPr>
          <p:cNvPr id="6" name="直線單箭頭接點 5"/>
          <p:cNvCxnSpPr>
            <a:stCxn id="3" idx="2"/>
          </p:cNvCxnSpPr>
          <p:nvPr/>
        </p:nvCxnSpPr>
        <p:spPr>
          <a:xfrm flipH="1">
            <a:off x="451405" y="1643118"/>
            <a:ext cx="1" cy="113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3" idx="2"/>
          </p:cNvCxnSpPr>
          <p:nvPr/>
        </p:nvCxnSpPr>
        <p:spPr>
          <a:xfrm>
            <a:off x="1314224" y="2093283"/>
            <a:ext cx="0" cy="69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103863" y="1582858"/>
            <a:ext cx="0" cy="119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6" idx="2"/>
          </p:cNvCxnSpPr>
          <p:nvPr/>
        </p:nvCxnSpPr>
        <p:spPr>
          <a:xfrm>
            <a:off x="3134641" y="2093282"/>
            <a:ext cx="0" cy="68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4028536" y="1582858"/>
            <a:ext cx="0" cy="120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8" idx="2"/>
          </p:cNvCxnSpPr>
          <p:nvPr/>
        </p:nvCxnSpPr>
        <p:spPr>
          <a:xfrm flipH="1">
            <a:off x="5023405" y="2106518"/>
            <a:ext cx="1" cy="67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6045094" y="2111662"/>
            <a:ext cx="0" cy="67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6875253" y="1582858"/>
            <a:ext cx="0" cy="120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720642" y="2093281"/>
            <a:ext cx="0" cy="69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22" idx="2"/>
          </p:cNvCxnSpPr>
          <p:nvPr/>
        </p:nvCxnSpPr>
        <p:spPr>
          <a:xfrm>
            <a:off x="8602826" y="2449542"/>
            <a:ext cx="0" cy="33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1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博威2018年PPT母版樣式tw_Joy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博威2018年PPT母版樣式tw_Joy" id="{C9828DA1-ED5B-42F1-A5FB-C219BB0775EC}" vid="{B152A51A-7CA9-4F6A-B6A0-44A9B216E2C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博威2018年PPT母版樣式tw_Joy</Template>
  <TotalTime>3755</TotalTime>
  <Words>803</Words>
  <Application>Microsoft Office PowerPoint</Application>
  <PresentationFormat>如螢幕大小 (16:10)</PresentationFormat>
  <Paragraphs>231</Paragraphs>
  <Slides>21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华文新魏</vt:lpstr>
      <vt:lpstr>微軟正黑體</vt:lpstr>
      <vt:lpstr>新細明體</vt:lpstr>
      <vt:lpstr>標楷體</vt:lpstr>
      <vt:lpstr>Arial</vt:lpstr>
      <vt:lpstr>Calibri</vt:lpstr>
      <vt:lpstr>Times New Roman</vt:lpstr>
      <vt:lpstr>Trebuchet MS</vt:lpstr>
      <vt:lpstr>Wingdings 3</vt:lpstr>
      <vt:lpstr>博威2018年PPT母版樣式tw_Joy</vt:lpstr>
      <vt:lpstr>                   Solidworks                  CAD Integration                                   設定操作手冊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南亞PLM 選型表設定手冊</dc:title>
  <dc:creator>Easton Huang;Joy</dc:creator>
  <cp:lastModifiedBy>User</cp:lastModifiedBy>
  <cp:revision>215</cp:revision>
  <dcterms:created xsi:type="dcterms:W3CDTF">2018-05-14T06:48:01Z</dcterms:created>
  <dcterms:modified xsi:type="dcterms:W3CDTF">2018-10-02T09:04:17Z</dcterms:modified>
</cp:coreProperties>
</file>