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CB3"/>
    <a:srgbClr val="00968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72" autoAdjust="0"/>
    <p:restoredTop sz="94660"/>
  </p:normalViewPr>
  <p:slideViewPr>
    <p:cSldViewPr snapToGrid="0">
      <p:cViewPr>
        <p:scale>
          <a:sx n="66" d="100"/>
          <a:sy n="66" d="100"/>
        </p:scale>
        <p:origin x="8266" y="1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24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68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34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5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136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56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1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8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4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1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45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17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4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FFCBDAD-9962-41C1-AA5B-39C71D40D4A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4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FFCBDAD-9962-41C1-AA5B-39C71D40D4AA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26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32FB754-DA0E-4A9E-B249-192431DAB1DC}"/>
              </a:ext>
            </a:extLst>
          </p:cNvPr>
          <p:cNvSpPr/>
          <p:nvPr/>
        </p:nvSpPr>
        <p:spPr>
          <a:xfrm>
            <a:off x="2393306" y="-2045024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Glow decoder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B4BC832-EF43-4981-B86F-D086685E65BB}"/>
              </a:ext>
            </a:extLst>
          </p:cNvPr>
          <p:cNvSpPr/>
          <p:nvPr/>
        </p:nvSpPr>
        <p:spPr>
          <a:xfrm>
            <a:off x="-313194" y="-2045024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Mel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B4139BF-4146-4698-879D-5825470D192B}"/>
              </a:ext>
            </a:extLst>
          </p:cNvPr>
          <p:cNvSpPr/>
          <p:nvPr/>
        </p:nvSpPr>
        <p:spPr>
          <a:xfrm>
            <a:off x="2393306" y="276736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Text</a:t>
            </a:r>
            <a:r>
              <a:rPr lang="ko-KR" altLang="en-US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>
                <a:solidFill>
                  <a:sysClr val="windowText" lastClr="000000"/>
                </a:solidFill>
              </a:rPr>
              <a:t>encoder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FC4D61B-42D4-4076-A72C-1B5B080569B4}"/>
              </a:ext>
            </a:extLst>
          </p:cNvPr>
          <p:cNvSpPr/>
          <p:nvPr/>
        </p:nvSpPr>
        <p:spPr>
          <a:xfrm>
            <a:off x="-313194" y="276736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Text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8DF4D6E-42BE-44E7-A9B0-3D2FEA432EDD}"/>
              </a:ext>
            </a:extLst>
          </p:cNvPr>
          <p:cNvSpPr/>
          <p:nvPr/>
        </p:nvSpPr>
        <p:spPr>
          <a:xfrm>
            <a:off x="5099806" y="2598489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Duration predictor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74D5A04-0742-42B0-9B80-76ABD9E73021}"/>
              </a:ext>
            </a:extLst>
          </p:cNvPr>
          <p:cNvSpPr/>
          <p:nvPr/>
        </p:nvSpPr>
        <p:spPr>
          <a:xfrm>
            <a:off x="5099806" y="276736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Mean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FDFCE9-03B2-4D1A-843E-C1C1A193F9D0}"/>
              </a:ext>
            </a:extLst>
          </p:cNvPr>
          <p:cNvSpPr/>
          <p:nvPr/>
        </p:nvSpPr>
        <p:spPr>
          <a:xfrm>
            <a:off x="5099806" y="1437612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Standard deviation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6D4B265-3295-44D0-9FE7-5CBA151FA62F}"/>
              </a:ext>
            </a:extLst>
          </p:cNvPr>
          <p:cNvSpPr/>
          <p:nvPr/>
        </p:nvSpPr>
        <p:spPr>
          <a:xfrm>
            <a:off x="5099806" y="-2045024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Z-value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049B318-D4BF-44BF-82B2-9DF485637868}"/>
              </a:ext>
            </a:extLst>
          </p:cNvPr>
          <p:cNvSpPr/>
          <p:nvPr/>
        </p:nvSpPr>
        <p:spPr>
          <a:xfrm>
            <a:off x="7806306" y="276734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Monotonic alignment search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10209AE-2BF0-4E80-BE9F-034900EFD4F5}"/>
              </a:ext>
            </a:extLst>
          </p:cNvPr>
          <p:cNvSpPr/>
          <p:nvPr/>
        </p:nvSpPr>
        <p:spPr>
          <a:xfrm>
            <a:off x="10512806" y="276734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MLE loss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7269802-9045-40A1-99D9-FBE16DB85140}"/>
              </a:ext>
            </a:extLst>
          </p:cNvPr>
          <p:cNvSpPr/>
          <p:nvPr/>
        </p:nvSpPr>
        <p:spPr>
          <a:xfrm>
            <a:off x="10512806" y="2598489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Length loss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2C7CDE3-787F-4D9E-8C0C-EB4C094FD2B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1679194" y="-1629768"/>
            <a:ext cx="714112" cy="0"/>
          </a:xfrm>
          <a:prstGeom prst="straightConnector1">
            <a:avLst/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43099C7-BBBF-4CB4-9635-030E8FF79F62}"/>
              </a:ext>
            </a:extLst>
          </p:cNvPr>
          <p:cNvCxnSpPr>
            <a:cxnSpLocks/>
            <a:stCxn id="39" idx="3"/>
            <a:endCxn id="47" idx="1"/>
          </p:cNvCxnSpPr>
          <p:nvPr/>
        </p:nvCxnSpPr>
        <p:spPr>
          <a:xfrm>
            <a:off x="4385694" y="-1629768"/>
            <a:ext cx="714112" cy="0"/>
          </a:xfrm>
          <a:prstGeom prst="straightConnector1">
            <a:avLst/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4060001-02BD-401B-960A-AED5AD4BFBBD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1679194" y="691992"/>
            <a:ext cx="714112" cy="0"/>
          </a:xfrm>
          <a:prstGeom prst="straightConnector1">
            <a:avLst/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108E52C-F3BA-4AD9-BCE9-1D16C20DA06A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4385694" y="691992"/>
            <a:ext cx="714112" cy="0"/>
          </a:xfrm>
          <a:prstGeom prst="straightConnector1">
            <a:avLst/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63A0FB1-4688-4D62-936F-DB8633F4F04F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>
            <a:off x="4385694" y="691992"/>
            <a:ext cx="714112" cy="1160876"/>
          </a:xfrm>
          <a:prstGeom prst="bentConnector3">
            <a:avLst>
              <a:gd name="adj1" fmla="val 50000"/>
            </a:avLst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08F8FEC6-EEC7-42C8-A844-FC39D2FE102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4385694" y="691992"/>
            <a:ext cx="714112" cy="2321753"/>
          </a:xfrm>
          <a:prstGeom prst="bentConnector3">
            <a:avLst>
              <a:gd name="adj1" fmla="val 50000"/>
            </a:avLst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E5CC734C-76E0-487E-AD04-D4D87A06C739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7092194" y="-1629768"/>
            <a:ext cx="714112" cy="2321758"/>
          </a:xfrm>
          <a:prstGeom prst="bentConnector3">
            <a:avLst>
              <a:gd name="adj1" fmla="val 50000"/>
            </a:avLst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E486F1E1-7079-41B2-9C1D-743BE4D06EE9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 flipV="1">
            <a:off x="7092194" y="691990"/>
            <a:ext cx="714112" cy="1160878"/>
          </a:xfrm>
          <a:prstGeom prst="bentConnector3">
            <a:avLst>
              <a:gd name="adj1" fmla="val 50000"/>
            </a:avLst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C363AF8-9767-49D6-BAE3-5D2A2E79DF14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7092194" y="691990"/>
            <a:ext cx="714112" cy="2"/>
          </a:xfrm>
          <a:prstGeom prst="straightConnector1">
            <a:avLst/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C35FED9-51A7-4401-A61B-2CF71D54F5E2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9798694" y="691990"/>
            <a:ext cx="714112" cy="0"/>
          </a:xfrm>
          <a:prstGeom prst="straightConnector1">
            <a:avLst/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E0351942-298B-449D-8AF8-116D0DC09F00}"/>
              </a:ext>
            </a:extLst>
          </p:cNvPr>
          <p:cNvCxnSpPr>
            <a:cxnSpLocks/>
            <a:stCxn id="48" idx="3"/>
            <a:endCxn id="95" idx="1"/>
          </p:cNvCxnSpPr>
          <p:nvPr/>
        </p:nvCxnSpPr>
        <p:spPr>
          <a:xfrm>
            <a:off x="9798694" y="691990"/>
            <a:ext cx="724272" cy="2114127"/>
          </a:xfrm>
          <a:prstGeom prst="bentConnector3">
            <a:avLst>
              <a:gd name="adj1" fmla="val 50000"/>
            </a:avLst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28ADE4B-41ED-4A80-8D25-741409D5C30C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7092194" y="3013745"/>
            <a:ext cx="3420612" cy="0"/>
          </a:xfrm>
          <a:prstGeom prst="straightConnector1">
            <a:avLst/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D0590EBF-9DB0-4C43-80B1-38FCB5EBFE6C}"/>
              </a:ext>
            </a:extLst>
          </p:cNvPr>
          <p:cNvSpPr/>
          <p:nvPr/>
        </p:nvSpPr>
        <p:spPr>
          <a:xfrm>
            <a:off x="10522966" y="2752117"/>
            <a:ext cx="108000" cy="108000"/>
          </a:xfrm>
          <a:prstGeom prst="roundRect">
            <a:avLst/>
          </a:prstGeom>
          <a:solidFill>
            <a:srgbClr val="00BCB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32BEF36-A224-4DF1-A4FF-70E34F076FAB}"/>
              </a:ext>
            </a:extLst>
          </p:cNvPr>
          <p:cNvGrpSpPr/>
          <p:nvPr/>
        </p:nvGrpSpPr>
        <p:grpSpPr>
          <a:xfrm>
            <a:off x="-313194" y="4422067"/>
            <a:ext cx="10111888" cy="4313143"/>
            <a:chOff x="-15320407" y="4506076"/>
            <a:chExt cx="10111888" cy="4313143"/>
          </a:xfrm>
          <a:solidFill>
            <a:srgbClr val="00BCB3"/>
          </a:solidFill>
        </p:grpSpPr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7A6CFC29-023B-491F-A8D1-1551936B5417}"/>
                </a:ext>
              </a:extLst>
            </p:cNvPr>
            <p:cNvSpPr/>
            <p:nvPr/>
          </p:nvSpPr>
          <p:spPr>
            <a:xfrm>
              <a:off x="-12613907" y="4506076"/>
              <a:ext cx="1992388" cy="830511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Glow decoder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7A0CAD22-AB21-477C-8047-C335C54F399E}"/>
                </a:ext>
              </a:extLst>
            </p:cNvPr>
            <p:cNvSpPr/>
            <p:nvPr/>
          </p:nvSpPr>
          <p:spPr>
            <a:xfrm>
              <a:off x="-15320407" y="4506076"/>
              <a:ext cx="1992388" cy="830511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Mel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94BE40C6-BDAC-4A7A-AC2D-C15EB91F7BC8}"/>
                </a:ext>
              </a:extLst>
            </p:cNvPr>
            <p:cNvSpPr/>
            <p:nvPr/>
          </p:nvSpPr>
          <p:spPr>
            <a:xfrm>
              <a:off x="-12613907" y="5666955"/>
              <a:ext cx="1992388" cy="830511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Text</a:t>
              </a:r>
              <a:r>
                <a:rPr lang="ko-KR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b="1" dirty="0">
                  <a:solidFill>
                    <a:sysClr val="windowText" lastClr="000000"/>
                  </a:solidFill>
                </a:rPr>
                <a:t>encoder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10629640-32C3-4E4E-86AF-4A3C0B5F6719}"/>
                </a:ext>
              </a:extLst>
            </p:cNvPr>
            <p:cNvSpPr/>
            <p:nvPr/>
          </p:nvSpPr>
          <p:spPr>
            <a:xfrm>
              <a:off x="-15320407" y="5666955"/>
              <a:ext cx="1992388" cy="830511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Text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8104011E-DDF9-42C5-873E-9969E457F1C5}"/>
                </a:ext>
              </a:extLst>
            </p:cNvPr>
            <p:cNvSpPr/>
            <p:nvPr/>
          </p:nvSpPr>
          <p:spPr>
            <a:xfrm>
              <a:off x="-9907407" y="7988708"/>
              <a:ext cx="1992388" cy="830511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Duration predictor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C748CD9B-861C-430C-961F-3EDA95E3BF10}"/>
                </a:ext>
              </a:extLst>
            </p:cNvPr>
            <p:cNvSpPr/>
            <p:nvPr/>
          </p:nvSpPr>
          <p:spPr>
            <a:xfrm>
              <a:off x="-9907407" y="5666955"/>
              <a:ext cx="1992388" cy="830511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Mean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21B66B52-9C91-47C2-B9A8-3B3EE386B6A9}"/>
                </a:ext>
              </a:extLst>
            </p:cNvPr>
            <p:cNvSpPr/>
            <p:nvPr/>
          </p:nvSpPr>
          <p:spPr>
            <a:xfrm>
              <a:off x="-9907407" y="6827831"/>
              <a:ext cx="1992388" cy="830511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Standard deviation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42D762E5-7C77-436F-B78B-7FDC8BA4CA90}"/>
                </a:ext>
              </a:extLst>
            </p:cNvPr>
            <p:cNvSpPr/>
            <p:nvPr/>
          </p:nvSpPr>
          <p:spPr>
            <a:xfrm>
              <a:off x="-9907407" y="4506076"/>
              <a:ext cx="1992388" cy="830511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Z-value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764899FB-0B20-4141-B0B9-840DA575FE53}"/>
                </a:ext>
              </a:extLst>
            </p:cNvPr>
            <p:cNvSpPr/>
            <p:nvPr/>
          </p:nvSpPr>
          <p:spPr>
            <a:xfrm>
              <a:off x="-7200907" y="5666953"/>
              <a:ext cx="1992388" cy="830511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</a:rPr>
                <a:t>Monotonic alignment search</a:t>
              </a:r>
              <a:endParaRPr lang="ko-KR" alt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54A5E1E8-6BDC-4A8E-B08A-2C0302F301DE}"/>
                </a:ext>
              </a:extLst>
            </p:cNvPr>
            <p:cNvCxnSpPr>
              <a:cxnSpLocks/>
              <a:stCxn id="98" idx="1"/>
              <a:endCxn id="99" idx="3"/>
            </p:cNvCxnSpPr>
            <p:nvPr/>
          </p:nvCxnSpPr>
          <p:spPr>
            <a:xfrm flipH="1">
              <a:off x="-13328019" y="4921332"/>
              <a:ext cx="714112" cy="0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FCE0467A-1581-4D23-BBDF-E83D1FC7033E}"/>
                </a:ext>
              </a:extLst>
            </p:cNvPr>
            <p:cNvCxnSpPr>
              <a:cxnSpLocks/>
              <a:stCxn id="105" idx="1"/>
              <a:endCxn id="98" idx="3"/>
            </p:cNvCxnSpPr>
            <p:nvPr/>
          </p:nvCxnSpPr>
          <p:spPr>
            <a:xfrm flipH="1">
              <a:off x="-10621519" y="4921332"/>
              <a:ext cx="714112" cy="0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616ECCCC-EC89-4B86-BA03-1B5732995220}"/>
                </a:ext>
              </a:extLst>
            </p:cNvPr>
            <p:cNvCxnSpPr>
              <a:cxnSpLocks/>
              <a:stCxn id="101" idx="3"/>
              <a:endCxn id="100" idx="1"/>
            </p:cNvCxnSpPr>
            <p:nvPr/>
          </p:nvCxnSpPr>
          <p:spPr>
            <a:xfrm>
              <a:off x="-13328019" y="6082211"/>
              <a:ext cx="714112" cy="0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45AEFB2B-CE47-4781-AAAE-EE771B52C0E6}"/>
                </a:ext>
              </a:extLst>
            </p:cNvPr>
            <p:cNvCxnSpPr>
              <a:cxnSpLocks/>
              <a:stCxn id="100" idx="3"/>
              <a:endCxn id="103" idx="1"/>
            </p:cNvCxnSpPr>
            <p:nvPr/>
          </p:nvCxnSpPr>
          <p:spPr>
            <a:xfrm>
              <a:off x="-10621519" y="6082211"/>
              <a:ext cx="714112" cy="0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연결선: 꺾임 112">
              <a:extLst>
                <a:ext uri="{FF2B5EF4-FFF2-40B4-BE49-F238E27FC236}">
                  <a16:creationId xmlns:a16="http://schemas.microsoft.com/office/drawing/2014/main" id="{D0BCC37B-8133-44B4-A082-7F15A146AB2B}"/>
                </a:ext>
              </a:extLst>
            </p:cNvPr>
            <p:cNvCxnSpPr>
              <a:cxnSpLocks/>
              <a:stCxn id="100" idx="3"/>
              <a:endCxn id="104" idx="1"/>
            </p:cNvCxnSpPr>
            <p:nvPr/>
          </p:nvCxnSpPr>
          <p:spPr>
            <a:xfrm>
              <a:off x="-10621519" y="6082211"/>
              <a:ext cx="714112" cy="1160876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D6396D74-E097-4BFC-B0EA-3449E3E6246D}"/>
                </a:ext>
              </a:extLst>
            </p:cNvPr>
            <p:cNvCxnSpPr>
              <a:cxnSpLocks/>
              <a:stCxn id="100" idx="3"/>
              <a:endCxn id="102" idx="1"/>
            </p:cNvCxnSpPr>
            <p:nvPr/>
          </p:nvCxnSpPr>
          <p:spPr>
            <a:xfrm>
              <a:off x="-10621519" y="6082211"/>
              <a:ext cx="714112" cy="2321753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연결선: 꺾임 115">
              <a:extLst>
                <a:ext uri="{FF2B5EF4-FFF2-40B4-BE49-F238E27FC236}">
                  <a16:creationId xmlns:a16="http://schemas.microsoft.com/office/drawing/2014/main" id="{23E9E1B4-783D-4344-A1C4-62283D3D5831}"/>
                </a:ext>
              </a:extLst>
            </p:cNvPr>
            <p:cNvCxnSpPr>
              <a:cxnSpLocks/>
              <a:stCxn id="104" idx="3"/>
              <a:endCxn id="106" idx="1"/>
            </p:cNvCxnSpPr>
            <p:nvPr/>
          </p:nvCxnSpPr>
          <p:spPr>
            <a:xfrm flipV="1">
              <a:off x="-7915019" y="6082209"/>
              <a:ext cx="714112" cy="1160878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921FD510-20AA-46F4-BCA0-72BD8E3444A1}"/>
                </a:ext>
              </a:extLst>
            </p:cNvPr>
            <p:cNvCxnSpPr>
              <a:cxnSpLocks/>
              <a:stCxn id="103" idx="3"/>
              <a:endCxn id="106" idx="1"/>
            </p:cNvCxnSpPr>
            <p:nvPr/>
          </p:nvCxnSpPr>
          <p:spPr>
            <a:xfrm flipV="1">
              <a:off x="-7915019" y="6082209"/>
              <a:ext cx="714112" cy="2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B44E0817-F401-4130-A1BD-5502CB4DFF07}"/>
                </a:ext>
              </a:extLst>
            </p:cNvPr>
            <p:cNvCxnSpPr>
              <a:cxnSpLocks/>
              <a:stCxn id="102" idx="3"/>
              <a:endCxn id="106" idx="1"/>
            </p:cNvCxnSpPr>
            <p:nvPr/>
          </p:nvCxnSpPr>
          <p:spPr>
            <a:xfrm flipV="1">
              <a:off x="-7915019" y="6082209"/>
              <a:ext cx="714112" cy="2321755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F72F91B4-0F2B-41C5-90A7-3981A2EAE9C4}"/>
                </a:ext>
              </a:extLst>
            </p:cNvPr>
            <p:cNvCxnSpPr>
              <a:cxnSpLocks/>
              <a:stCxn id="106" idx="3"/>
              <a:endCxn id="105" idx="3"/>
            </p:cNvCxnSpPr>
            <p:nvPr/>
          </p:nvCxnSpPr>
          <p:spPr>
            <a:xfrm flipH="1" flipV="1">
              <a:off x="-7915019" y="4921332"/>
              <a:ext cx="2706500" cy="1160877"/>
            </a:xfrm>
            <a:prstGeom prst="bentConnector3">
              <a:avLst>
                <a:gd name="adj1" fmla="val -8446"/>
              </a:avLst>
            </a:prstGeom>
            <a:grpFill/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F13C1F8-55E1-4F05-9DDE-51FE7BDEFFB9}"/>
              </a:ext>
            </a:extLst>
          </p:cNvPr>
          <p:cNvSpPr/>
          <p:nvPr/>
        </p:nvSpPr>
        <p:spPr>
          <a:xfrm>
            <a:off x="-313194" y="-884144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Speaker</a:t>
            </a:r>
            <a:r>
              <a:rPr lang="ko-KR" altLang="en-US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>
                <a:solidFill>
                  <a:sysClr val="windowText" lastClr="000000"/>
                </a:solidFill>
              </a:rPr>
              <a:t>embedding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4C2D17F4-08D5-41CF-98C0-D1A6FE53D1CC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1679194" y="-468888"/>
            <a:ext cx="723637" cy="936448"/>
          </a:xfrm>
          <a:prstGeom prst="bentConnector3">
            <a:avLst>
              <a:gd name="adj1" fmla="val 50000"/>
            </a:avLst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D7C57BA-DB1E-4754-8CD4-A7FF2275FC62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 flipV="1">
            <a:off x="1679194" y="-1433297"/>
            <a:ext cx="723637" cy="964409"/>
          </a:xfrm>
          <a:prstGeom prst="bentConnector3">
            <a:avLst>
              <a:gd name="adj1" fmla="val 50000"/>
            </a:avLst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C69B59E-EC82-49EA-ADB4-0A45772C5430}"/>
              </a:ext>
            </a:extLst>
          </p:cNvPr>
          <p:cNvSpPr/>
          <p:nvPr/>
        </p:nvSpPr>
        <p:spPr>
          <a:xfrm>
            <a:off x="2402831" y="-1485921"/>
            <a:ext cx="192414" cy="105247"/>
          </a:xfrm>
          <a:prstGeom prst="roundRect">
            <a:avLst/>
          </a:prstGeom>
          <a:solidFill>
            <a:srgbClr val="00B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B8B9184-E07C-4140-9FB6-B45E5B5A9762}"/>
              </a:ext>
            </a:extLst>
          </p:cNvPr>
          <p:cNvSpPr/>
          <p:nvPr/>
        </p:nvSpPr>
        <p:spPr>
          <a:xfrm>
            <a:off x="2402831" y="414936"/>
            <a:ext cx="192414" cy="105247"/>
          </a:xfrm>
          <a:prstGeom prst="roundRect">
            <a:avLst/>
          </a:prstGeom>
          <a:solidFill>
            <a:srgbClr val="00B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333F53A-1288-48CC-A9D5-A516D0DD304B}"/>
              </a:ext>
            </a:extLst>
          </p:cNvPr>
          <p:cNvSpPr/>
          <p:nvPr/>
        </p:nvSpPr>
        <p:spPr>
          <a:xfrm>
            <a:off x="-313194" y="6743822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Speaker</a:t>
            </a:r>
            <a:r>
              <a:rPr lang="ko-KR" altLang="en-US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>
                <a:solidFill>
                  <a:sysClr val="windowText" lastClr="000000"/>
                </a:solidFill>
              </a:rPr>
              <a:t>embedding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5B0038F7-53B9-4EEC-B7D0-1D30A9597EE2}"/>
              </a:ext>
            </a:extLst>
          </p:cNvPr>
          <p:cNvCxnSpPr>
            <a:cxnSpLocks/>
            <a:stCxn id="70" idx="3"/>
            <a:endCxn id="100" idx="1"/>
          </p:cNvCxnSpPr>
          <p:nvPr/>
        </p:nvCxnSpPr>
        <p:spPr>
          <a:xfrm flipV="1">
            <a:off x="1679194" y="5998202"/>
            <a:ext cx="714112" cy="1160876"/>
          </a:xfrm>
          <a:prstGeom prst="bentConnector3">
            <a:avLst>
              <a:gd name="adj1" fmla="val 50000"/>
            </a:avLst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2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32FB754-DA0E-4A9E-B249-192431DAB1DC}"/>
              </a:ext>
            </a:extLst>
          </p:cNvPr>
          <p:cNvSpPr/>
          <p:nvPr/>
        </p:nvSpPr>
        <p:spPr>
          <a:xfrm>
            <a:off x="2393306" y="-2045024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Glow decoder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B4BC832-EF43-4981-B86F-D086685E65BB}"/>
              </a:ext>
            </a:extLst>
          </p:cNvPr>
          <p:cNvSpPr/>
          <p:nvPr/>
        </p:nvSpPr>
        <p:spPr>
          <a:xfrm>
            <a:off x="-313194" y="-2045024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Mel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B4139BF-4146-4698-879D-5825470D192B}"/>
              </a:ext>
            </a:extLst>
          </p:cNvPr>
          <p:cNvSpPr/>
          <p:nvPr/>
        </p:nvSpPr>
        <p:spPr>
          <a:xfrm>
            <a:off x="2393306" y="276736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Text</a:t>
            </a:r>
            <a:r>
              <a:rPr lang="ko-KR" altLang="en-US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>
                <a:solidFill>
                  <a:sysClr val="windowText" lastClr="000000"/>
                </a:solidFill>
              </a:rPr>
              <a:t>encoder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FC4D61B-42D4-4076-A72C-1B5B080569B4}"/>
              </a:ext>
            </a:extLst>
          </p:cNvPr>
          <p:cNvSpPr/>
          <p:nvPr/>
        </p:nvSpPr>
        <p:spPr>
          <a:xfrm>
            <a:off x="-313194" y="276736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Text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8DF4D6E-42BE-44E7-A9B0-3D2FEA432EDD}"/>
              </a:ext>
            </a:extLst>
          </p:cNvPr>
          <p:cNvSpPr/>
          <p:nvPr/>
        </p:nvSpPr>
        <p:spPr>
          <a:xfrm>
            <a:off x="5099806" y="2598489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Duration predictor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74D5A04-0742-42B0-9B80-76ABD9E73021}"/>
              </a:ext>
            </a:extLst>
          </p:cNvPr>
          <p:cNvSpPr/>
          <p:nvPr/>
        </p:nvSpPr>
        <p:spPr>
          <a:xfrm>
            <a:off x="5099806" y="276736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Mean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FDFCE9-03B2-4D1A-843E-C1C1A193F9D0}"/>
              </a:ext>
            </a:extLst>
          </p:cNvPr>
          <p:cNvSpPr/>
          <p:nvPr/>
        </p:nvSpPr>
        <p:spPr>
          <a:xfrm>
            <a:off x="5099806" y="1437612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Standard deviation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6D4B265-3295-44D0-9FE7-5CBA151FA62F}"/>
              </a:ext>
            </a:extLst>
          </p:cNvPr>
          <p:cNvSpPr/>
          <p:nvPr/>
        </p:nvSpPr>
        <p:spPr>
          <a:xfrm>
            <a:off x="5099806" y="-2045024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Z-value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049B318-D4BF-44BF-82B2-9DF485637868}"/>
              </a:ext>
            </a:extLst>
          </p:cNvPr>
          <p:cNvSpPr/>
          <p:nvPr/>
        </p:nvSpPr>
        <p:spPr>
          <a:xfrm>
            <a:off x="7806306" y="276734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Monotonic alignment search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10209AE-2BF0-4E80-BE9F-034900EFD4F5}"/>
              </a:ext>
            </a:extLst>
          </p:cNvPr>
          <p:cNvSpPr/>
          <p:nvPr/>
        </p:nvSpPr>
        <p:spPr>
          <a:xfrm>
            <a:off x="10512806" y="276734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MLE loss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7269802-9045-40A1-99D9-FBE16DB85140}"/>
              </a:ext>
            </a:extLst>
          </p:cNvPr>
          <p:cNvSpPr/>
          <p:nvPr/>
        </p:nvSpPr>
        <p:spPr>
          <a:xfrm>
            <a:off x="10512806" y="2598489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Length loss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2C7CDE3-787F-4D9E-8C0C-EB4C094FD2B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1679194" y="-1629768"/>
            <a:ext cx="714112" cy="0"/>
          </a:xfrm>
          <a:prstGeom prst="straightConnector1">
            <a:avLst/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43099C7-BBBF-4CB4-9635-030E8FF79F62}"/>
              </a:ext>
            </a:extLst>
          </p:cNvPr>
          <p:cNvCxnSpPr>
            <a:cxnSpLocks/>
            <a:stCxn id="39" idx="3"/>
            <a:endCxn id="47" idx="1"/>
          </p:cNvCxnSpPr>
          <p:nvPr/>
        </p:nvCxnSpPr>
        <p:spPr>
          <a:xfrm>
            <a:off x="4385694" y="-1629768"/>
            <a:ext cx="714112" cy="0"/>
          </a:xfrm>
          <a:prstGeom prst="straightConnector1">
            <a:avLst/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4060001-02BD-401B-960A-AED5AD4BFBBD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1679194" y="691992"/>
            <a:ext cx="714112" cy="0"/>
          </a:xfrm>
          <a:prstGeom prst="straightConnector1">
            <a:avLst/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108E52C-F3BA-4AD9-BCE9-1D16C20DA06A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4385694" y="691992"/>
            <a:ext cx="714112" cy="0"/>
          </a:xfrm>
          <a:prstGeom prst="straightConnector1">
            <a:avLst/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63A0FB1-4688-4D62-936F-DB8633F4F04F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>
            <a:off x="4385694" y="691992"/>
            <a:ext cx="714112" cy="1160876"/>
          </a:xfrm>
          <a:prstGeom prst="bentConnector3">
            <a:avLst>
              <a:gd name="adj1" fmla="val 50000"/>
            </a:avLst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08F8FEC6-EEC7-42C8-A844-FC39D2FE102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4385694" y="691992"/>
            <a:ext cx="714112" cy="2321753"/>
          </a:xfrm>
          <a:prstGeom prst="bentConnector3">
            <a:avLst>
              <a:gd name="adj1" fmla="val 50000"/>
            </a:avLst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E5CC734C-76E0-487E-AD04-D4D87A06C739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7092194" y="-1629768"/>
            <a:ext cx="714112" cy="2321758"/>
          </a:xfrm>
          <a:prstGeom prst="bentConnector3">
            <a:avLst>
              <a:gd name="adj1" fmla="val 50000"/>
            </a:avLst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E486F1E1-7079-41B2-9C1D-743BE4D06EE9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 flipV="1">
            <a:off x="7092194" y="691990"/>
            <a:ext cx="714112" cy="1160878"/>
          </a:xfrm>
          <a:prstGeom prst="bentConnector3">
            <a:avLst>
              <a:gd name="adj1" fmla="val 50000"/>
            </a:avLst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C363AF8-9767-49D6-BAE3-5D2A2E79DF14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7092194" y="691990"/>
            <a:ext cx="714112" cy="2"/>
          </a:xfrm>
          <a:prstGeom prst="straightConnector1">
            <a:avLst/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C35FED9-51A7-4401-A61B-2CF71D54F5E2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9798694" y="691990"/>
            <a:ext cx="714112" cy="0"/>
          </a:xfrm>
          <a:prstGeom prst="straightConnector1">
            <a:avLst/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E0351942-298B-449D-8AF8-116D0DC09F00}"/>
              </a:ext>
            </a:extLst>
          </p:cNvPr>
          <p:cNvCxnSpPr>
            <a:cxnSpLocks/>
            <a:stCxn id="48" idx="3"/>
            <a:endCxn id="95" idx="1"/>
          </p:cNvCxnSpPr>
          <p:nvPr/>
        </p:nvCxnSpPr>
        <p:spPr>
          <a:xfrm>
            <a:off x="9798694" y="691990"/>
            <a:ext cx="724272" cy="2114127"/>
          </a:xfrm>
          <a:prstGeom prst="bentConnector3">
            <a:avLst>
              <a:gd name="adj1" fmla="val 50000"/>
            </a:avLst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28ADE4B-41ED-4A80-8D25-741409D5C30C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7092194" y="3013745"/>
            <a:ext cx="3420612" cy="0"/>
          </a:xfrm>
          <a:prstGeom prst="straightConnector1">
            <a:avLst/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D0590EBF-9DB0-4C43-80B1-38FCB5EBFE6C}"/>
              </a:ext>
            </a:extLst>
          </p:cNvPr>
          <p:cNvSpPr/>
          <p:nvPr/>
        </p:nvSpPr>
        <p:spPr>
          <a:xfrm>
            <a:off x="10522966" y="2752117"/>
            <a:ext cx="108000" cy="108000"/>
          </a:xfrm>
          <a:prstGeom prst="roundRect">
            <a:avLst/>
          </a:prstGeom>
          <a:solidFill>
            <a:srgbClr val="00BCB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F13C1F8-55E1-4F05-9DDE-51FE7BDEFFB9}"/>
              </a:ext>
            </a:extLst>
          </p:cNvPr>
          <p:cNvSpPr/>
          <p:nvPr/>
        </p:nvSpPr>
        <p:spPr>
          <a:xfrm>
            <a:off x="-313194" y="-884144"/>
            <a:ext cx="1992388" cy="83051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Speaker</a:t>
            </a:r>
            <a:r>
              <a:rPr lang="ko-KR" altLang="en-US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>
                <a:solidFill>
                  <a:sysClr val="windowText" lastClr="000000"/>
                </a:solidFill>
              </a:rPr>
              <a:t>embedding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4C2D17F4-08D5-41CF-98C0-D1A6FE53D1CC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1679194" y="-468888"/>
            <a:ext cx="723637" cy="936448"/>
          </a:xfrm>
          <a:prstGeom prst="bentConnector3">
            <a:avLst>
              <a:gd name="adj1" fmla="val 50000"/>
            </a:avLst>
          </a:prstGeom>
          <a:solidFill>
            <a:srgbClr val="00BCB3"/>
          </a:solidFill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D7C57BA-DB1E-4754-8CD4-A7FF2275FC62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 flipV="1">
            <a:off x="1679194" y="-1433297"/>
            <a:ext cx="723637" cy="964409"/>
          </a:xfrm>
          <a:prstGeom prst="bentConnector3">
            <a:avLst>
              <a:gd name="adj1" fmla="val 50000"/>
            </a:avLst>
          </a:prstGeom>
          <a:solidFill>
            <a:srgbClr val="00BCB3"/>
          </a:solidFill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C69B59E-EC82-49EA-ADB4-0A45772C5430}"/>
              </a:ext>
            </a:extLst>
          </p:cNvPr>
          <p:cNvSpPr/>
          <p:nvPr/>
        </p:nvSpPr>
        <p:spPr>
          <a:xfrm>
            <a:off x="2402831" y="-1485921"/>
            <a:ext cx="192414" cy="105247"/>
          </a:xfrm>
          <a:prstGeom prst="roundRect">
            <a:avLst/>
          </a:prstGeom>
          <a:solidFill>
            <a:srgbClr val="00B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B8B9184-E07C-4140-9FB6-B45E5B5A9762}"/>
              </a:ext>
            </a:extLst>
          </p:cNvPr>
          <p:cNvSpPr/>
          <p:nvPr/>
        </p:nvSpPr>
        <p:spPr>
          <a:xfrm>
            <a:off x="2402831" y="414936"/>
            <a:ext cx="192414" cy="105247"/>
          </a:xfrm>
          <a:prstGeom prst="roundRect">
            <a:avLst/>
          </a:prstGeom>
          <a:solidFill>
            <a:srgbClr val="00B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7A6CFC29-023B-491F-A8D1-1551936B5417}"/>
              </a:ext>
            </a:extLst>
          </p:cNvPr>
          <p:cNvSpPr/>
          <p:nvPr/>
        </p:nvSpPr>
        <p:spPr>
          <a:xfrm>
            <a:off x="2393306" y="4422067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Glow decoder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A0CAD22-AB21-477C-8047-C335C54F399E}"/>
              </a:ext>
            </a:extLst>
          </p:cNvPr>
          <p:cNvSpPr/>
          <p:nvPr/>
        </p:nvSpPr>
        <p:spPr>
          <a:xfrm>
            <a:off x="-313194" y="4422067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Mel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4BE40C6-BDAC-4A7A-AC2D-C15EB91F7BC8}"/>
              </a:ext>
            </a:extLst>
          </p:cNvPr>
          <p:cNvSpPr/>
          <p:nvPr/>
        </p:nvSpPr>
        <p:spPr>
          <a:xfrm>
            <a:off x="2393306" y="5582946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Text</a:t>
            </a:r>
            <a:r>
              <a:rPr lang="ko-KR" altLang="en-US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>
                <a:solidFill>
                  <a:sysClr val="windowText" lastClr="000000"/>
                </a:solidFill>
              </a:rPr>
              <a:t>encoder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10629640-32C3-4E4E-86AF-4A3C0B5F6719}"/>
              </a:ext>
            </a:extLst>
          </p:cNvPr>
          <p:cNvSpPr/>
          <p:nvPr/>
        </p:nvSpPr>
        <p:spPr>
          <a:xfrm>
            <a:off x="-313194" y="5582946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Text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8104011E-DDF9-42C5-873E-9969E457F1C5}"/>
              </a:ext>
            </a:extLst>
          </p:cNvPr>
          <p:cNvSpPr/>
          <p:nvPr/>
        </p:nvSpPr>
        <p:spPr>
          <a:xfrm>
            <a:off x="5099806" y="7904699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Duration predictor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748CD9B-861C-430C-961F-3EDA95E3BF10}"/>
              </a:ext>
            </a:extLst>
          </p:cNvPr>
          <p:cNvSpPr/>
          <p:nvPr/>
        </p:nvSpPr>
        <p:spPr>
          <a:xfrm>
            <a:off x="5099806" y="5582946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Mean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21B66B52-9C91-47C2-B9A8-3B3EE386B6A9}"/>
              </a:ext>
            </a:extLst>
          </p:cNvPr>
          <p:cNvSpPr/>
          <p:nvPr/>
        </p:nvSpPr>
        <p:spPr>
          <a:xfrm>
            <a:off x="5099806" y="6743822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Standard deviation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42D762E5-7C77-436F-B78B-7FDC8BA4CA90}"/>
              </a:ext>
            </a:extLst>
          </p:cNvPr>
          <p:cNvSpPr/>
          <p:nvPr/>
        </p:nvSpPr>
        <p:spPr>
          <a:xfrm>
            <a:off x="5099806" y="4422067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Z-value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64899FB-0B20-4141-B0B9-840DA575FE53}"/>
              </a:ext>
            </a:extLst>
          </p:cNvPr>
          <p:cNvSpPr/>
          <p:nvPr/>
        </p:nvSpPr>
        <p:spPr>
          <a:xfrm>
            <a:off x="7806306" y="5582944"/>
            <a:ext cx="1992388" cy="830511"/>
          </a:xfrm>
          <a:prstGeom prst="roundRect">
            <a:avLst/>
          </a:prstGeom>
          <a:solidFill>
            <a:srgbClr val="00BC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Monotonic alignment search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4A5E1E8-6BDC-4A8E-B08A-2C0302F301DE}"/>
              </a:ext>
            </a:extLst>
          </p:cNvPr>
          <p:cNvCxnSpPr>
            <a:cxnSpLocks/>
            <a:stCxn id="98" idx="1"/>
            <a:endCxn id="99" idx="3"/>
          </p:cNvCxnSpPr>
          <p:nvPr/>
        </p:nvCxnSpPr>
        <p:spPr>
          <a:xfrm flipH="1">
            <a:off x="1679194" y="4837323"/>
            <a:ext cx="714112" cy="0"/>
          </a:xfrm>
          <a:prstGeom prst="straightConnector1">
            <a:avLst/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CE0467A-1581-4D23-BBDF-E83D1FC7033E}"/>
              </a:ext>
            </a:extLst>
          </p:cNvPr>
          <p:cNvCxnSpPr>
            <a:cxnSpLocks/>
            <a:stCxn id="105" idx="1"/>
            <a:endCxn id="98" idx="3"/>
          </p:cNvCxnSpPr>
          <p:nvPr/>
        </p:nvCxnSpPr>
        <p:spPr>
          <a:xfrm flipH="1">
            <a:off x="4385694" y="4837323"/>
            <a:ext cx="714112" cy="0"/>
          </a:xfrm>
          <a:prstGeom prst="straightConnector1">
            <a:avLst/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16ECCCC-EC89-4B86-BA03-1B5732995220}"/>
              </a:ext>
            </a:extLst>
          </p:cNvPr>
          <p:cNvCxnSpPr>
            <a:cxnSpLocks/>
            <a:stCxn id="101" idx="3"/>
            <a:endCxn id="100" idx="1"/>
          </p:cNvCxnSpPr>
          <p:nvPr/>
        </p:nvCxnSpPr>
        <p:spPr>
          <a:xfrm>
            <a:off x="1679194" y="5998202"/>
            <a:ext cx="714112" cy="0"/>
          </a:xfrm>
          <a:prstGeom prst="straightConnector1">
            <a:avLst/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5AEFB2B-CE47-4781-AAAE-EE771B52C0E6}"/>
              </a:ext>
            </a:extLst>
          </p:cNvPr>
          <p:cNvCxnSpPr>
            <a:cxnSpLocks/>
            <a:stCxn id="100" idx="3"/>
            <a:endCxn id="103" idx="1"/>
          </p:cNvCxnSpPr>
          <p:nvPr/>
        </p:nvCxnSpPr>
        <p:spPr>
          <a:xfrm>
            <a:off x="4385694" y="5998202"/>
            <a:ext cx="714112" cy="0"/>
          </a:xfrm>
          <a:prstGeom prst="straightConnector1">
            <a:avLst/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D0BCC37B-8133-44B4-A082-7F15A146AB2B}"/>
              </a:ext>
            </a:extLst>
          </p:cNvPr>
          <p:cNvCxnSpPr>
            <a:cxnSpLocks/>
            <a:stCxn id="100" idx="3"/>
            <a:endCxn id="104" idx="1"/>
          </p:cNvCxnSpPr>
          <p:nvPr/>
        </p:nvCxnSpPr>
        <p:spPr>
          <a:xfrm>
            <a:off x="4385694" y="5998202"/>
            <a:ext cx="714112" cy="1160876"/>
          </a:xfrm>
          <a:prstGeom prst="bentConnector3">
            <a:avLst>
              <a:gd name="adj1" fmla="val 50000"/>
            </a:avLst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D6396D74-E097-4BFC-B0EA-3449E3E6246D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4385694" y="5998202"/>
            <a:ext cx="714112" cy="2321753"/>
          </a:xfrm>
          <a:prstGeom prst="bentConnector3">
            <a:avLst>
              <a:gd name="adj1" fmla="val 50000"/>
            </a:avLst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23E9E1B4-783D-4344-A1C4-62283D3D5831}"/>
              </a:ext>
            </a:extLst>
          </p:cNvPr>
          <p:cNvCxnSpPr>
            <a:cxnSpLocks/>
            <a:stCxn id="104" idx="3"/>
            <a:endCxn id="106" idx="1"/>
          </p:cNvCxnSpPr>
          <p:nvPr/>
        </p:nvCxnSpPr>
        <p:spPr>
          <a:xfrm flipV="1">
            <a:off x="7092194" y="5998200"/>
            <a:ext cx="714112" cy="1160878"/>
          </a:xfrm>
          <a:prstGeom prst="bentConnector3">
            <a:avLst>
              <a:gd name="adj1" fmla="val 50000"/>
            </a:avLst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21FD510-20AA-46F4-BCA0-72BD8E3444A1}"/>
              </a:ext>
            </a:extLst>
          </p:cNvPr>
          <p:cNvCxnSpPr>
            <a:cxnSpLocks/>
            <a:stCxn id="103" idx="3"/>
            <a:endCxn id="106" idx="1"/>
          </p:cNvCxnSpPr>
          <p:nvPr/>
        </p:nvCxnSpPr>
        <p:spPr>
          <a:xfrm flipV="1">
            <a:off x="7092194" y="5998200"/>
            <a:ext cx="714112" cy="2"/>
          </a:xfrm>
          <a:prstGeom prst="straightConnector1">
            <a:avLst/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B44E0817-F401-4130-A1BD-5502CB4DFF07}"/>
              </a:ext>
            </a:extLst>
          </p:cNvPr>
          <p:cNvCxnSpPr>
            <a:cxnSpLocks/>
            <a:stCxn id="102" idx="3"/>
            <a:endCxn id="106" idx="1"/>
          </p:cNvCxnSpPr>
          <p:nvPr/>
        </p:nvCxnSpPr>
        <p:spPr>
          <a:xfrm flipV="1">
            <a:off x="7092194" y="5998200"/>
            <a:ext cx="714112" cy="2321755"/>
          </a:xfrm>
          <a:prstGeom prst="bentConnector3">
            <a:avLst>
              <a:gd name="adj1" fmla="val 50000"/>
            </a:avLst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F72F91B4-0F2B-41C5-90A7-3981A2EAE9C4}"/>
              </a:ext>
            </a:extLst>
          </p:cNvPr>
          <p:cNvCxnSpPr>
            <a:cxnSpLocks/>
            <a:stCxn id="106" idx="3"/>
            <a:endCxn id="105" idx="3"/>
          </p:cNvCxnSpPr>
          <p:nvPr/>
        </p:nvCxnSpPr>
        <p:spPr>
          <a:xfrm flipH="1" flipV="1">
            <a:off x="7092194" y="4837323"/>
            <a:ext cx="2706500" cy="1160877"/>
          </a:xfrm>
          <a:prstGeom prst="bentConnector3">
            <a:avLst>
              <a:gd name="adj1" fmla="val -8446"/>
            </a:avLst>
          </a:prstGeom>
          <a:solidFill>
            <a:srgbClr val="00BCB3"/>
          </a:solidFill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333F53A-1288-48CC-A9D5-A516D0DD304B}"/>
              </a:ext>
            </a:extLst>
          </p:cNvPr>
          <p:cNvSpPr/>
          <p:nvPr/>
        </p:nvSpPr>
        <p:spPr>
          <a:xfrm>
            <a:off x="-313194" y="6743822"/>
            <a:ext cx="1992388" cy="83051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Speaker</a:t>
            </a:r>
            <a:r>
              <a:rPr lang="ko-KR" altLang="en-US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>
                <a:solidFill>
                  <a:sysClr val="windowText" lastClr="000000"/>
                </a:solidFill>
              </a:rPr>
              <a:t>embedding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5B0038F7-53B9-4EEC-B7D0-1D30A9597EE2}"/>
              </a:ext>
            </a:extLst>
          </p:cNvPr>
          <p:cNvCxnSpPr>
            <a:cxnSpLocks/>
            <a:stCxn id="70" idx="3"/>
            <a:endCxn id="100" idx="1"/>
          </p:cNvCxnSpPr>
          <p:nvPr/>
        </p:nvCxnSpPr>
        <p:spPr>
          <a:xfrm flipV="1">
            <a:off x="1679194" y="5998202"/>
            <a:ext cx="714112" cy="1160876"/>
          </a:xfrm>
          <a:prstGeom prst="bentConnector3">
            <a:avLst>
              <a:gd name="adj1" fmla="val 50000"/>
            </a:avLst>
          </a:prstGeom>
          <a:solidFill>
            <a:srgbClr val="00BCB3"/>
          </a:solidFill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59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63</TotalTime>
  <Words>76</Words>
  <Application>Microsoft Office PowerPoint</Application>
  <PresentationFormat>와이드스크린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명언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Heejo</dc:creator>
  <cp:lastModifiedBy>Heejo</cp:lastModifiedBy>
  <cp:revision>14</cp:revision>
  <dcterms:created xsi:type="dcterms:W3CDTF">2020-05-04T23:24:53Z</dcterms:created>
  <dcterms:modified xsi:type="dcterms:W3CDTF">2020-07-21T16:17:49Z</dcterms:modified>
</cp:coreProperties>
</file>