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258" r:id="rId2"/>
    <p:sldId id="256" r:id="rId3"/>
    <p:sldId id="260" r:id="rId4"/>
    <p:sldId id="345" r:id="rId5"/>
    <p:sldId id="353" r:id="rId6"/>
    <p:sldId id="350" r:id="rId7"/>
    <p:sldId id="349" r:id="rId8"/>
    <p:sldId id="359" r:id="rId9"/>
    <p:sldId id="361" r:id="rId10"/>
    <p:sldId id="363" r:id="rId11"/>
    <p:sldId id="362" r:id="rId12"/>
    <p:sldId id="346" r:id="rId13"/>
    <p:sldId id="34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BA9"/>
    <a:srgbClr val="E7F5F9"/>
    <a:srgbClr val="515151"/>
    <a:srgbClr val="626262"/>
    <a:srgbClr val="C02500"/>
    <a:srgbClr val="9A1D00"/>
    <a:srgbClr val="3E6CC0"/>
    <a:srgbClr val="2F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1" autoAdjust="0"/>
    <p:restoredTop sz="88961" autoAdjust="0"/>
  </p:normalViewPr>
  <p:slideViewPr>
    <p:cSldViewPr snapToGrid="0">
      <p:cViewPr varScale="1">
        <p:scale>
          <a:sx n="86" d="100"/>
          <a:sy n="86" d="100"/>
        </p:scale>
        <p:origin x="326" y="67"/>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6F6CA-DECB-46BE-9A84-C52241234DFD}"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E7255-383E-4659-98A0-F3297BA3384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E958C0-4AE9-4EE1-A4FA-BD1136D19F1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F9E7255-383E-4659-98A0-F3297BA3384B}"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0" y="0"/>
            <a:ext cx="12193936" cy="6858000"/>
          </a:xfrm>
          <a:prstGeom prst="rect">
            <a:avLst/>
          </a:prstGeom>
          <a:gradFill flip="none" rotWithShape="1">
            <a:gsLst>
              <a:gs pos="62000">
                <a:schemeClr val="tx1">
                  <a:alpha val="38000"/>
                </a:schemeClr>
              </a:gs>
              <a:gs pos="0">
                <a:schemeClr val="bg1">
                  <a:alpha val="0"/>
                  <a:lumMod val="0"/>
                  <a:lumOff val="10000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36" y="0"/>
            <a:ext cx="7557166"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 name="矩形 9"/>
          <p:cNvSpPr/>
          <p:nvPr/>
        </p:nvSpPr>
        <p:spPr>
          <a:xfrm>
            <a:off x="713740" y="674370"/>
            <a:ext cx="1219200" cy="72390"/>
          </a:xfrm>
          <a:prstGeom prst="rect">
            <a:avLst/>
          </a:prstGeom>
          <a:solidFill>
            <a:schemeClr val="accent6">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429000" y="4281787"/>
            <a:ext cx="2070100" cy="0"/>
          </a:xfrm>
          <a:prstGeom prst="line">
            <a:avLst/>
          </a:prstGeom>
          <a:ln>
            <a:solidFill>
              <a:schemeClr val="accent6">
                <a:lumMod val="95000"/>
                <a:alpha val="3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533400" y="3206366"/>
            <a:ext cx="6457950" cy="840230"/>
          </a:xfrm>
        </p:spPr>
        <p:txBody>
          <a:bodyPr anchor="b">
            <a:normAutofit/>
          </a:bodyPr>
          <a:lstStyle>
            <a:lvl1pPr algn="l">
              <a:defRPr sz="5400">
                <a:solidFill>
                  <a:schemeClr val="bg1">
                    <a:lumMod val="85000"/>
                  </a:schemeClr>
                </a:solidFill>
              </a:defRPr>
            </a:lvl1pPr>
          </a:lstStyle>
          <a:p>
            <a:r>
              <a:rPr lang="zh-CN" altLang="en-US" dirty="0"/>
              <a:t>单击此处编辑标题</a:t>
            </a:r>
          </a:p>
        </p:txBody>
      </p:sp>
      <p:sp>
        <p:nvSpPr>
          <p:cNvPr id="3" name="副标题 2"/>
          <p:cNvSpPr>
            <a:spLocks noGrp="1"/>
          </p:cNvSpPr>
          <p:nvPr>
            <p:ph type="subTitle" idx="1"/>
          </p:nvPr>
        </p:nvSpPr>
        <p:spPr>
          <a:xfrm>
            <a:off x="533400" y="4138671"/>
            <a:ext cx="2895600" cy="286232"/>
          </a:xfrm>
        </p:spPr>
        <p:txBody>
          <a:bodyPr>
            <a:normAutofit/>
          </a:bodyPr>
          <a:lstStyle>
            <a:lvl1pPr marL="0" indent="0" algn="l">
              <a:buNone/>
              <a:defRPr sz="140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a:off x="6097142" y="3763845"/>
            <a:ext cx="406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418668" y="3748630"/>
            <a:ext cx="2122996"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25000" dirty="0"/>
          </a:p>
        </p:txBody>
      </p:sp>
      <p:sp>
        <p:nvSpPr>
          <p:cNvPr id="3" name="文本占位符 2"/>
          <p:cNvSpPr>
            <a:spLocks noGrp="1"/>
          </p:cNvSpPr>
          <p:nvPr>
            <p:ph type="body" idx="1" hasCustomPrompt="1"/>
          </p:nvPr>
        </p:nvSpPr>
        <p:spPr>
          <a:xfrm>
            <a:off x="5266267" y="3190330"/>
            <a:ext cx="2275397" cy="535531"/>
          </a:xfrm>
        </p:spPr>
        <p:txBody>
          <a:bodyPr wrap="square">
            <a:normAutofit/>
          </a:bodyPr>
          <a:lstStyle>
            <a:lvl1pPr marL="0" indent="0" algn="ctr">
              <a:buNone/>
              <a:defRPr sz="2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7620002" y="3133534"/>
            <a:ext cx="2624666" cy="590931"/>
          </a:xfrm>
        </p:spPr>
        <p:txBody>
          <a:bodyPr anchor="b">
            <a:normAutofit/>
          </a:bodyPr>
          <a:lstStyle>
            <a:lvl1pPr>
              <a:defRPr sz="3600">
                <a:solidFill>
                  <a:schemeClr val="tx1">
                    <a:lumMod val="50000"/>
                    <a:lumOff val="50000"/>
                  </a:schemeClr>
                </a:solidFill>
              </a:defRPr>
            </a:lvl1pPr>
          </a:lstStyle>
          <a:p>
            <a:r>
              <a:rPr lang="zh-CN" altLang="en-US" dirty="0"/>
              <a:t>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16489" y="0"/>
            <a:ext cx="12192000" cy="6858000"/>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6489"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3086100" y="2773436"/>
            <a:ext cx="6019800" cy="1311128"/>
          </a:xfrm>
        </p:spPr>
        <p:txBody>
          <a:bodyPr wrap="square">
            <a:normAutofit/>
          </a:bodyPr>
          <a:lstStyle>
            <a:lvl1pPr algn="ctr">
              <a:defRPr sz="8800" b="1">
                <a:solidFill>
                  <a:schemeClr val="tx2"/>
                </a:solidFill>
              </a:defRPr>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12" name="内容占位符 11"/>
          <p:cNvSpPr>
            <a:spLocks noGrp="1"/>
          </p:cNvSpPr>
          <p:nvPr>
            <p:ph sz="quarter" idx="13" hasCustomPrompt="1"/>
          </p:nvPr>
        </p:nvSpPr>
        <p:spPr>
          <a:xfrm>
            <a:off x="599441" y="751295"/>
            <a:ext cx="1915160" cy="286232"/>
          </a:xfrm>
        </p:spPr>
        <p:txBody>
          <a:bodyPr>
            <a:normAutofit/>
          </a:bodyPr>
          <a:lstStyle>
            <a:lvl1pPr marL="0" indent="0" algn="dist">
              <a:buNone/>
              <a:defRPr sz="1400" b="1">
                <a:solidFill>
                  <a:schemeClr val="bg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2018/11/13</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760FBDFE-C587-4B4C-A407-44438C67B59E}" type="datetimeFigureOut">
              <a:rPr lang="zh-CN" altLang="en-US" smtClean="0"/>
              <a:t>2018/11/13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1.xml"/><Relationship Id="rId7"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notesSlide" Target="../notesSlides/notesSlide2.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7.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19" Type="http://schemas.openxmlformats.org/officeDocument/2006/relationships/image" Target="../media/image2.jpe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notesSlide" Target="../notesSlides/notesSlide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3.xml"/><Relationship Id="rId5" Type="http://schemas.openxmlformats.org/officeDocument/2006/relationships/tags" Target="../tags/tag29.xml"/><Relationship Id="rId4" Type="http://schemas.openxmlformats.org/officeDocument/2006/relationships/tags" Target="../tags/tag2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custDataLst>
              <p:tags r:id="rId2"/>
            </p:custDataLst>
          </p:nvPr>
        </p:nvSpPr>
        <p:spPr>
          <a:xfrm>
            <a:off x="629920" y="798523"/>
            <a:ext cx="1897380" cy="343235"/>
          </a:xfrm>
          <a:prstGeom prst="rect">
            <a:avLst/>
          </a:prstGeom>
          <a:noFill/>
        </p:spPr>
        <p:txBody>
          <a:bodyPr wrap="square" lIns="90000" tIns="46800" rIns="90000" bIns="46800" rtlCol="0">
            <a:normAutofit/>
          </a:bodyPr>
          <a:lstStyle/>
          <a:p>
            <a:pPr algn="dist">
              <a:lnSpc>
                <a:spcPct val="130000"/>
              </a:lnSpc>
            </a:pPr>
            <a:r>
              <a:rPr lang="en-US" altLang="zh-CN" sz="1400" b="1">
                <a:solidFill>
                  <a:schemeClr val="bg1"/>
                </a:solidFill>
              </a:rPr>
              <a:t>BUSINESS PLAN</a:t>
            </a:r>
          </a:p>
        </p:txBody>
      </p:sp>
      <p:sp>
        <p:nvSpPr>
          <p:cNvPr id="15" name="文本框 14"/>
          <p:cNvSpPr txBox="1"/>
          <p:nvPr>
            <p:custDataLst>
              <p:tags r:id="rId3"/>
            </p:custDataLst>
          </p:nvPr>
        </p:nvSpPr>
        <p:spPr>
          <a:xfrm>
            <a:off x="533400" y="2334371"/>
            <a:ext cx="1638300" cy="757130"/>
          </a:xfrm>
          <a:prstGeom prst="rect">
            <a:avLst/>
          </a:prstGeom>
          <a:noFill/>
        </p:spPr>
        <p:txBody>
          <a:bodyPr wrap="square" lIns="90000" tIns="46800" rIns="90000" bIns="46800" rtlCol="0">
            <a:normAutofit/>
          </a:bodyPr>
          <a:lstStyle/>
          <a:p>
            <a:pPr>
              <a:lnSpc>
                <a:spcPct val="90000"/>
              </a:lnSpc>
            </a:pPr>
            <a:r>
              <a:rPr lang="en-US" altLang="zh-CN" sz="4800">
                <a:solidFill>
                  <a:schemeClr val="tx2"/>
                </a:solidFill>
              </a:rPr>
              <a:t>2018</a:t>
            </a:r>
          </a:p>
        </p:txBody>
      </p:sp>
      <p:sp>
        <p:nvSpPr>
          <p:cNvPr id="2" name="标题 1"/>
          <p:cNvSpPr>
            <a:spLocks noGrp="1"/>
          </p:cNvSpPr>
          <p:nvPr>
            <p:ph type="ctrTitle"/>
            <p:custDataLst>
              <p:tags r:id="rId4"/>
            </p:custDataLst>
          </p:nvPr>
        </p:nvSpPr>
        <p:spPr/>
        <p:txBody>
          <a:bodyPr lIns="90000" tIns="46800" rIns="90000" bIns="46800">
            <a:normAutofit/>
          </a:bodyPr>
          <a:lstStyle/>
          <a:p>
            <a:r>
              <a:rPr lang="zh-CN" altLang="en-US">
                <a:sym typeface="+mn-lt"/>
              </a:rPr>
              <a:t>大型电商平台</a:t>
            </a:r>
          </a:p>
        </p:txBody>
      </p:sp>
      <p:sp>
        <p:nvSpPr>
          <p:cNvPr id="3" name="副标题 2"/>
          <p:cNvSpPr>
            <a:spLocks noGrp="1"/>
          </p:cNvSpPr>
          <p:nvPr>
            <p:ph type="subTitle" idx="1"/>
            <p:custDataLst>
              <p:tags r:id="rId5"/>
            </p:custDataLst>
          </p:nvPr>
        </p:nvSpPr>
        <p:spPr>
          <a:xfrm>
            <a:off x="533400" y="4138930"/>
            <a:ext cx="5009515" cy="1470025"/>
          </a:xfrm>
        </p:spPr>
        <p:txBody>
          <a:bodyPr lIns="90000" tIns="46800" rIns="90000" bIns="46800">
            <a:normAutofit/>
          </a:bodyPr>
          <a:lstStyle/>
          <a:p>
            <a:r>
              <a:rPr lang="zh-CN" altLang="en-US" sz="2400"/>
              <a:t>小组成员：</a:t>
            </a:r>
          </a:p>
          <a:p>
            <a:r>
              <a:rPr lang="zh-CN" altLang="en-US" sz="2400"/>
              <a:t>屠舒涛 施琰 邵鑫辉 刘政 项浩宸</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a:t>
            </a:r>
            <a:r>
              <a:rPr lang="en-US"/>
              <a:t>3</a:t>
            </a:r>
            <a:r>
              <a:rPr lang="zh-CN" altLang="en-US"/>
              <a:t>功能模块</a:t>
            </a:r>
          </a:p>
        </p:txBody>
      </p:sp>
      <p:sp>
        <p:nvSpPr>
          <p:cNvPr id="3" name="文本框 2"/>
          <p:cNvSpPr txBox="1"/>
          <p:nvPr/>
        </p:nvSpPr>
        <p:spPr>
          <a:xfrm>
            <a:off x="402590" y="1225550"/>
            <a:ext cx="4391025" cy="3538220"/>
          </a:xfrm>
          <a:prstGeom prst="rect">
            <a:avLst/>
          </a:prstGeom>
          <a:noFill/>
        </p:spPr>
        <p:txBody>
          <a:bodyPr wrap="square" rtlCol="0">
            <a:spAutoFit/>
          </a:bodyPr>
          <a:lstStyle/>
          <a:p>
            <a:r>
              <a:rPr lang="zh-CN" altLang="en-US" sz="1600"/>
              <a:t>系统管理员添加商品信息活动图</a:t>
            </a:r>
          </a:p>
          <a:p>
            <a:r>
              <a:rPr lang="zh-CN" altLang="en-US" sz="1600"/>
              <a:t>   a)系统管理员在添加商品的界面中输入要添加的商品信息。</a:t>
            </a:r>
          </a:p>
          <a:p>
            <a:r>
              <a:rPr lang="zh-CN" altLang="en-US" sz="1600"/>
              <a:t>   b)界面将信息传递到控制业务逻辑的对象Control，对商品进行验证，并到数据库中查询该商品是否已存在。</a:t>
            </a:r>
          </a:p>
          <a:p>
            <a:r>
              <a:rPr lang="zh-CN" altLang="en-US" sz="1600"/>
              <a:t>   c)Control根据查询结果判断要添加的商品是否存在。如果不存在，将提示信息返回添加商品的界面予以显示。如果存在就将商品信息添加到数据库中保存。</a:t>
            </a:r>
          </a:p>
          <a:p>
            <a:r>
              <a:rPr lang="zh-CN" altLang="en-US" sz="1600"/>
              <a:t>   d)控制业务逻辑的对象Control根据返回的添加结果，判断添加商品是否成功。如果成功，在添加商品的界面显示添加成功的信息。如果未成功，则显示添加失败的信息。。</a:t>
            </a:r>
          </a:p>
        </p:txBody>
      </p:sp>
      <p:pic>
        <p:nvPicPr>
          <p:cNvPr id="2" name="图片 2"/>
          <p:cNvPicPr>
            <a:picLocks noChangeAspect="1"/>
          </p:cNvPicPr>
          <p:nvPr/>
        </p:nvPicPr>
        <p:blipFill>
          <a:blip r:embed="rId3"/>
          <a:stretch>
            <a:fillRect/>
          </a:stretch>
        </p:blipFill>
        <p:spPr>
          <a:xfrm>
            <a:off x="4910455" y="337185"/>
            <a:ext cx="7324090" cy="5876290"/>
          </a:xfrm>
          <a:prstGeom prst="rect">
            <a:avLst/>
          </a:prstGeom>
          <a:noFill/>
          <a:ln w="9525">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a:t>
            </a:r>
            <a:r>
              <a:rPr lang="en-US"/>
              <a:t>3</a:t>
            </a:r>
            <a:r>
              <a:rPr lang="zh-CN" altLang="en-US"/>
              <a:t>功能模块</a:t>
            </a:r>
          </a:p>
        </p:txBody>
      </p:sp>
      <p:pic>
        <p:nvPicPr>
          <p:cNvPr id="7" name="图片 3"/>
          <p:cNvPicPr>
            <a:picLocks noChangeAspect="1"/>
          </p:cNvPicPr>
          <p:nvPr/>
        </p:nvPicPr>
        <p:blipFill>
          <a:blip r:embed="rId3"/>
          <a:stretch>
            <a:fillRect/>
          </a:stretch>
        </p:blipFill>
        <p:spPr>
          <a:xfrm>
            <a:off x="5017770" y="551815"/>
            <a:ext cx="7706360" cy="5588635"/>
          </a:xfrm>
          <a:prstGeom prst="rect">
            <a:avLst/>
          </a:prstGeom>
          <a:noFill/>
          <a:ln w="9525">
            <a:noFill/>
          </a:ln>
        </p:spPr>
      </p:pic>
      <p:sp>
        <p:nvSpPr>
          <p:cNvPr id="4" name="文本框 3"/>
          <p:cNvSpPr txBox="1"/>
          <p:nvPr/>
        </p:nvSpPr>
        <p:spPr>
          <a:xfrm>
            <a:off x="673100" y="1360170"/>
            <a:ext cx="4074160" cy="4246245"/>
          </a:xfrm>
          <a:prstGeom prst="rect">
            <a:avLst/>
          </a:prstGeom>
          <a:noFill/>
        </p:spPr>
        <p:txBody>
          <a:bodyPr wrap="square" rtlCol="0">
            <a:spAutoFit/>
          </a:bodyPr>
          <a:lstStyle/>
          <a:p>
            <a:r>
              <a:rPr lang="zh-CN" altLang="en-US"/>
              <a:t>系统管理员修改商品信息活动图 </a:t>
            </a:r>
          </a:p>
          <a:p>
            <a:r>
              <a:rPr lang="zh-CN" altLang="en-US"/>
              <a:t>  a)系统管理员在修改商品的界面中输入要修改的商品信息。</a:t>
            </a:r>
          </a:p>
          <a:p>
            <a:r>
              <a:rPr lang="zh-CN" altLang="en-US"/>
              <a:t>  b)界面将信息传递到控制业务逻辑的对象Control，对商品进行验证，并到数据库中去查询该商品是否已存在。</a:t>
            </a:r>
          </a:p>
          <a:p>
            <a:r>
              <a:rPr lang="zh-CN" altLang="en-US"/>
              <a:t>  c)Control根据查询结果判断要修改的商品是否存在。如果不存在，将提示信息返回修改商品的界面予以显示。如果存在就将原商品信息予以修改并保存。</a:t>
            </a:r>
          </a:p>
          <a:p>
            <a:r>
              <a:rPr lang="zh-CN" altLang="en-US"/>
              <a:t>  d)控制业务逻辑的对象Control根据返回的修改结果，判断修改商品是否成功。如果成功，在修改商品的界面显示修改成功的信息。如果未成功，则显示修改失败的信息</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a:t>NO.4</a:t>
            </a:r>
            <a:r>
              <a:rPr lang="zh-CN" altLang="en-US"/>
              <a:t>技术介绍（暂定）</a:t>
            </a:r>
          </a:p>
        </p:txBody>
      </p:sp>
      <p:sp>
        <p:nvSpPr>
          <p:cNvPr id="9" name="内容占位符 8"/>
          <p:cNvSpPr>
            <a:spLocks noGrp="1"/>
          </p:cNvSpPr>
          <p:nvPr>
            <p:ph idx="1"/>
          </p:nvPr>
        </p:nvSpPr>
        <p:spPr>
          <a:xfrm>
            <a:off x="838200" y="1691005"/>
            <a:ext cx="10515600" cy="4351338"/>
          </a:xfrm>
        </p:spPr>
        <p:txBody>
          <a:bodyPr>
            <a:normAutofit/>
          </a:bodyPr>
          <a:lstStyle/>
          <a:p>
            <a:r>
              <a:rPr lang="zh-CN" altLang="en-US"/>
              <a:t>操作系统： Windows </a:t>
            </a:r>
          </a:p>
          <a:p>
            <a:r>
              <a:rPr lang="zh-CN" altLang="en-US"/>
              <a:t>Web服务器： Tomcat7.0</a:t>
            </a:r>
          </a:p>
          <a:p>
            <a:r>
              <a:rPr lang="zh-CN" altLang="en-US"/>
              <a:t>Java开发包：JDK7</a:t>
            </a:r>
          </a:p>
          <a:p>
            <a:r>
              <a:rPr lang="zh-CN" altLang="en-US"/>
              <a:t>数据库： MYSQL</a:t>
            </a:r>
          </a:p>
          <a:p>
            <a:r>
              <a:rPr lang="zh-CN" altLang="en-US"/>
              <a:t>1.开发语言：java</a:t>
            </a:r>
          </a:p>
          <a:p>
            <a:r>
              <a:rPr lang="zh-CN" altLang="en-US"/>
              <a:t> 2.开发框架：</a:t>
            </a:r>
            <a:r>
              <a:rPr lang="en-US" altLang="zh-CN"/>
              <a:t>ssm</a:t>
            </a:r>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2"/>
            </p:custDataLst>
          </p:nvPr>
        </p:nvSpPr>
        <p:spPr>
          <a:xfrm>
            <a:off x="-16489" y="32838"/>
            <a:ext cx="12192000" cy="6825162"/>
          </a:xfrm>
          <a:prstGeom prst="rect">
            <a:avLst/>
          </a:prstGeom>
          <a:gradFill flip="none" rotWithShape="1">
            <a:gsLst>
              <a:gs pos="62000">
                <a:schemeClr val="tx1">
                  <a:alpha val="38000"/>
                </a:schemeClr>
              </a:gs>
              <a:gs pos="0">
                <a:schemeClr val="bg1">
                  <a:alpha val="0"/>
                </a:schemeClr>
              </a:gs>
              <a:gs pos="100000">
                <a:schemeClr val="tx1">
                  <a:alpha val="53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3"/>
            </p:custDataLst>
          </p:nvPr>
        </p:nvSpPr>
        <p:spPr>
          <a:xfrm>
            <a:off x="-16489" y="0"/>
            <a:ext cx="12208489" cy="6858000"/>
          </a:xfrm>
          <a:prstGeom prst="rect">
            <a:avLst/>
          </a:prstGeom>
          <a:gradFill flip="none" rotWithShape="1">
            <a:gsLst>
              <a:gs pos="44000">
                <a:schemeClr val="tx1">
                  <a:alpha val="33000"/>
                </a:schemeClr>
              </a:gs>
              <a:gs pos="0">
                <a:schemeClr val="tx1">
                  <a:alpha val="0"/>
                  <a:lumMod val="99000"/>
                </a:schemeClr>
              </a:gs>
              <a:gs pos="86472">
                <a:schemeClr val="tx1">
                  <a:alpha val="79000"/>
                </a:schemeClr>
              </a:gs>
              <a:gs pos="100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custDataLst>
              <p:tags r:id="rId4"/>
            </p:custDataLst>
          </p:nvPr>
        </p:nvSpPr>
        <p:spPr>
          <a:xfrm>
            <a:off x="713740" y="659855"/>
            <a:ext cx="1219200" cy="72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custDataLst>
              <p:tags r:id="rId5"/>
            </p:custDataLst>
          </p:nvPr>
        </p:nvSpPr>
        <p:spPr/>
        <p:txBody>
          <a:bodyPr/>
          <a:lstStyle/>
          <a:p>
            <a:r>
              <a:rPr lang="en-US" altLang="zh-CN"/>
              <a:t>THANKS</a:t>
            </a:r>
          </a:p>
        </p:txBody>
      </p:sp>
      <p:sp>
        <p:nvSpPr>
          <p:cNvPr id="6" name="内容占位符 5"/>
          <p:cNvSpPr>
            <a:spLocks noGrp="1"/>
          </p:cNvSpPr>
          <p:nvPr>
            <p:ph sz="quarter" idx="13"/>
            <p:custDataLst>
              <p:tags r:id="rId6"/>
            </p:custDataLst>
          </p:nvPr>
        </p:nvSpPr>
        <p:spPr/>
        <p:txBody>
          <a:bodyPr/>
          <a:lstStyle/>
          <a:p>
            <a:r>
              <a:rPr lang="en-US" altLang="zh-CN"/>
              <a:t>BUSINESS PLAN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2"/>
            </p:custDataLst>
          </p:nvPr>
        </p:nvGrpSpPr>
        <p:grpSpPr>
          <a:xfrm>
            <a:off x="0" y="-23851"/>
            <a:ext cx="12192000" cy="3429000"/>
            <a:chOff x="0" y="-23851"/>
            <a:chExt cx="12192000" cy="3429000"/>
          </a:xfrm>
        </p:grpSpPr>
        <p:pic>
          <p:nvPicPr>
            <p:cNvPr id="4" name="图片 3"/>
            <p:cNvPicPr>
              <a:picLocks noChangeAspect="1"/>
            </p:cNvPicPr>
            <p:nvPr>
              <p:custDataLst>
                <p:tags r:id="rId15"/>
              </p:custDataLst>
            </p:nvPr>
          </p:nvPicPr>
          <p:blipFill>
            <a:blip r:embed="rId19">
              <a:extLst>
                <a:ext uri="{28A0092B-C50C-407E-A947-70E740481C1C}">
                  <a14:useLocalDpi xmlns:a14="http://schemas.microsoft.com/office/drawing/2010/main" val="0"/>
                </a:ext>
              </a:extLst>
            </a:blip>
            <a:stretch>
              <a:fillRect/>
            </a:stretch>
          </p:blipFill>
          <p:spPr>
            <a:xfrm>
              <a:off x="0" y="-14326"/>
              <a:ext cx="12192000" cy="3419475"/>
            </a:xfrm>
            <a:prstGeom prst="rect">
              <a:avLst/>
            </a:prstGeom>
          </p:spPr>
        </p:pic>
        <p:sp>
          <p:nvSpPr>
            <p:cNvPr id="27" name="矩形 26"/>
            <p:cNvSpPr/>
            <p:nvPr>
              <p:custDataLst>
                <p:tags r:id="rId16"/>
              </p:custDataLst>
            </p:nvPr>
          </p:nvSpPr>
          <p:spPr>
            <a:xfrm>
              <a:off x="0" y="-23851"/>
              <a:ext cx="12192000" cy="3429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9" name="文本框 8"/>
          <p:cNvSpPr txBox="1"/>
          <p:nvPr>
            <p:custDataLst>
              <p:tags r:id="rId3"/>
            </p:custDataLst>
          </p:nvPr>
        </p:nvSpPr>
        <p:spPr>
          <a:xfrm>
            <a:off x="963341" y="4222234"/>
            <a:ext cx="2016426" cy="646331"/>
          </a:xfrm>
          <a:prstGeom prst="rect">
            <a:avLst/>
          </a:prstGeom>
          <a:noFill/>
        </p:spPr>
        <p:txBody>
          <a:bodyPr wrap="square" rtlCol="0" anchor="b">
            <a:normAutofit/>
          </a:bodyPr>
          <a:lstStyle/>
          <a:p>
            <a:pPr algn="ctr">
              <a:lnSpc>
                <a:spcPct val="150000"/>
              </a:lnSpc>
            </a:pPr>
            <a:r>
              <a:rPr lang="zh-CN" altLang="en-US" sz="2400">
                <a:sym typeface="+mn-lt"/>
              </a:rPr>
              <a:t>设计目的</a:t>
            </a:r>
          </a:p>
        </p:txBody>
      </p:sp>
      <p:sp>
        <p:nvSpPr>
          <p:cNvPr id="11" name="文本框 10"/>
          <p:cNvSpPr txBox="1"/>
          <p:nvPr>
            <p:custDataLst>
              <p:tags r:id="rId4"/>
            </p:custDataLst>
          </p:nvPr>
        </p:nvSpPr>
        <p:spPr>
          <a:xfrm>
            <a:off x="3034283" y="4222234"/>
            <a:ext cx="2016426" cy="646331"/>
          </a:xfrm>
          <a:prstGeom prst="rect">
            <a:avLst/>
          </a:prstGeom>
          <a:noFill/>
        </p:spPr>
        <p:txBody>
          <a:bodyPr wrap="square" rtlCol="0" anchor="b">
            <a:normAutofit/>
          </a:bodyPr>
          <a:lstStyle/>
          <a:p>
            <a:pPr algn="ctr">
              <a:lnSpc>
                <a:spcPct val="150000"/>
              </a:lnSpc>
            </a:pPr>
            <a:r>
              <a:rPr lang="zh-CN" altLang="en-US" sz="2400">
                <a:sym typeface="+mn-lt"/>
              </a:rPr>
              <a:t>需求分析</a:t>
            </a:r>
          </a:p>
        </p:txBody>
      </p:sp>
      <p:sp>
        <p:nvSpPr>
          <p:cNvPr id="12" name="文本框 11"/>
          <p:cNvSpPr txBox="1"/>
          <p:nvPr>
            <p:custDataLst>
              <p:tags r:id="rId5"/>
            </p:custDataLst>
          </p:nvPr>
        </p:nvSpPr>
        <p:spPr>
          <a:xfrm>
            <a:off x="5106495" y="4222234"/>
            <a:ext cx="2016426" cy="646331"/>
          </a:xfrm>
          <a:prstGeom prst="rect">
            <a:avLst/>
          </a:prstGeom>
          <a:noFill/>
        </p:spPr>
        <p:txBody>
          <a:bodyPr wrap="square" rtlCol="0" anchor="b">
            <a:normAutofit/>
          </a:bodyPr>
          <a:lstStyle/>
          <a:p>
            <a:pPr algn="ctr">
              <a:lnSpc>
                <a:spcPct val="150000"/>
              </a:lnSpc>
            </a:pPr>
            <a:r>
              <a:rPr lang="zh-CN" altLang="en-US" sz="2400">
                <a:sym typeface="+mn-lt"/>
              </a:rPr>
              <a:t>功能分析</a:t>
            </a:r>
          </a:p>
        </p:txBody>
      </p:sp>
      <p:sp>
        <p:nvSpPr>
          <p:cNvPr id="13" name="文本框 12"/>
          <p:cNvSpPr txBox="1"/>
          <p:nvPr>
            <p:custDataLst>
              <p:tags r:id="rId6"/>
            </p:custDataLst>
          </p:nvPr>
        </p:nvSpPr>
        <p:spPr>
          <a:xfrm>
            <a:off x="7274592" y="4222234"/>
            <a:ext cx="2016426" cy="646331"/>
          </a:xfrm>
          <a:prstGeom prst="rect">
            <a:avLst/>
          </a:prstGeom>
          <a:noFill/>
        </p:spPr>
        <p:txBody>
          <a:bodyPr wrap="square" rtlCol="0" anchor="b">
            <a:normAutofit/>
          </a:bodyPr>
          <a:lstStyle/>
          <a:p>
            <a:pPr algn="ctr">
              <a:lnSpc>
                <a:spcPct val="150000"/>
              </a:lnSpc>
            </a:pPr>
            <a:r>
              <a:rPr lang="zh-CN" altLang="en-US" sz="2400">
                <a:sym typeface="+mn-lt"/>
              </a:rPr>
              <a:t>技术介绍</a:t>
            </a:r>
          </a:p>
        </p:txBody>
      </p:sp>
      <p:sp>
        <p:nvSpPr>
          <p:cNvPr id="21" name="文本框 20"/>
          <p:cNvSpPr txBox="1"/>
          <p:nvPr>
            <p:custDataLst>
              <p:tags r:id="rId7"/>
            </p:custDataLst>
          </p:nvPr>
        </p:nvSpPr>
        <p:spPr>
          <a:xfrm>
            <a:off x="3722667" y="1169991"/>
            <a:ext cx="4809645" cy="830997"/>
          </a:xfrm>
          <a:prstGeom prst="rect">
            <a:avLst/>
          </a:prstGeom>
          <a:noFill/>
        </p:spPr>
        <p:txBody>
          <a:bodyPr wrap="square" rtlCol="0" anchor="b">
            <a:normAutofit/>
          </a:bodyPr>
          <a:lstStyle/>
          <a:p>
            <a:pPr algn="dist"/>
            <a:r>
              <a:rPr lang="en-US" altLang="zh-CN" sz="3600" b="1">
                <a:solidFill>
                  <a:schemeClr val="bg1"/>
                </a:solidFill>
                <a:latin typeface="+mj-lt"/>
                <a:ea typeface="+mj-ea"/>
                <a:cs typeface="+mj-cs"/>
              </a:rPr>
              <a:t>CONTENT</a:t>
            </a:r>
          </a:p>
        </p:txBody>
      </p:sp>
      <p:sp>
        <p:nvSpPr>
          <p:cNvPr id="5" name="矩形: 圆角 4"/>
          <p:cNvSpPr/>
          <p:nvPr>
            <p:custDataLst>
              <p:tags r:id="rId8"/>
            </p:custDataLst>
          </p:nvPr>
        </p:nvSpPr>
        <p:spPr>
          <a:xfrm rot="2700000">
            <a:off x="3619108"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 name="矩形: 圆角 5"/>
          <p:cNvSpPr/>
          <p:nvPr>
            <p:custDataLst>
              <p:tags r:id="rId9"/>
            </p:custDataLst>
          </p:nvPr>
        </p:nvSpPr>
        <p:spPr>
          <a:xfrm rot="2700000">
            <a:off x="5697076"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矩形: 圆角 6"/>
          <p:cNvSpPr/>
          <p:nvPr>
            <p:custDataLst>
              <p:tags r:id="rId10"/>
            </p:custDataLst>
          </p:nvPr>
        </p:nvSpPr>
        <p:spPr>
          <a:xfrm rot="2700000">
            <a:off x="7755994"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 name="矩形: 圆角 7"/>
          <p:cNvSpPr/>
          <p:nvPr>
            <p:custDataLst>
              <p:tags r:id="rId11"/>
            </p:custDataLst>
          </p:nvPr>
        </p:nvSpPr>
        <p:spPr>
          <a:xfrm rot="2700000">
            <a:off x="1541140" y="2993787"/>
            <a:ext cx="860828" cy="86082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7" name="文本框 16"/>
          <p:cNvSpPr txBox="1"/>
          <p:nvPr>
            <p:custDataLst>
              <p:tags r:id="rId12"/>
            </p:custDataLst>
          </p:nvPr>
        </p:nvSpPr>
        <p:spPr>
          <a:xfrm>
            <a:off x="1552275" y="3142964"/>
            <a:ext cx="838558" cy="562471"/>
          </a:xfrm>
          <a:prstGeom prst="rect">
            <a:avLst/>
          </a:prstGeom>
          <a:noFill/>
        </p:spPr>
        <p:txBody>
          <a:bodyPr wrap="square" rtlCol="0">
            <a:normAutofit/>
          </a:bodyPr>
          <a:lstStyle/>
          <a:p>
            <a:pPr algn="ctr"/>
            <a:r>
              <a:rPr lang="en-US" altLang="zh-CN" sz="2800" b="1" dirty="0">
                <a:solidFill>
                  <a:schemeClr val="bg1"/>
                </a:solidFill>
              </a:rPr>
              <a:t>01</a:t>
            </a:r>
            <a:endParaRPr lang="zh-CN" altLang="en-US" sz="2800" b="1" dirty="0">
              <a:solidFill>
                <a:schemeClr val="bg1"/>
              </a:solidFill>
            </a:endParaRPr>
          </a:p>
        </p:txBody>
      </p:sp>
      <p:sp>
        <p:nvSpPr>
          <p:cNvPr id="18" name="文本框 17"/>
          <p:cNvSpPr txBox="1"/>
          <p:nvPr>
            <p:custDataLst>
              <p:tags r:id="rId13"/>
            </p:custDataLst>
          </p:nvPr>
        </p:nvSpPr>
        <p:spPr>
          <a:xfrm>
            <a:off x="3622797" y="3142964"/>
            <a:ext cx="838558" cy="562471"/>
          </a:xfrm>
          <a:prstGeom prst="rect">
            <a:avLst/>
          </a:prstGeom>
          <a:noFill/>
        </p:spPr>
        <p:txBody>
          <a:bodyPr wrap="square" rtlCol="0">
            <a:normAutofit/>
          </a:bodyPr>
          <a:lstStyle/>
          <a:p>
            <a:pPr algn="ctr"/>
            <a:r>
              <a:rPr lang="en-US" altLang="zh-CN" sz="2800" b="1" dirty="0">
                <a:solidFill>
                  <a:schemeClr val="bg1"/>
                </a:solidFill>
              </a:rPr>
              <a:t>02</a:t>
            </a:r>
            <a:endParaRPr lang="zh-CN" altLang="en-US" sz="2800" b="1" dirty="0">
              <a:solidFill>
                <a:schemeClr val="bg1"/>
              </a:solidFill>
            </a:endParaRPr>
          </a:p>
        </p:txBody>
      </p:sp>
      <p:sp>
        <p:nvSpPr>
          <p:cNvPr id="19" name="文本框 18"/>
          <p:cNvSpPr txBox="1"/>
          <p:nvPr>
            <p:custDataLst>
              <p:tags r:id="rId14"/>
            </p:custDataLst>
          </p:nvPr>
        </p:nvSpPr>
        <p:spPr>
          <a:xfrm>
            <a:off x="5708211" y="3142964"/>
            <a:ext cx="838558" cy="562471"/>
          </a:xfrm>
          <a:prstGeom prst="rect">
            <a:avLst/>
          </a:prstGeom>
          <a:noFill/>
        </p:spPr>
        <p:txBody>
          <a:bodyPr wrap="square" rtlCol="0">
            <a:normAutofit/>
          </a:bodyPr>
          <a:lstStyle/>
          <a:p>
            <a:pPr algn="ctr"/>
            <a:r>
              <a:rPr lang="en-US" altLang="zh-CN" sz="2800" b="1" dirty="0">
                <a:solidFill>
                  <a:schemeClr val="bg1"/>
                </a:solidFill>
              </a:rPr>
              <a:t>03</a:t>
            </a:r>
            <a:endParaRPr lang="zh-CN" altLang="en-US" sz="2800" b="1" dirty="0">
              <a:solidFill>
                <a:schemeClr val="bg1"/>
              </a:solidFill>
            </a:endParaRPr>
          </a:p>
        </p:txBody>
      </p:sp>
      <p:sp>
        <p:nvSpPr>
          <p:cNvPr id="3" name="文本框 2"/>
          <p:cNvSpPr txBox="1"/>
          <p:nvPr/>
        </p:nvSpPr>
        <p:spPr>
          <a:xfrm>
            <a:off x="7902575" y="3143250"/>
            <a:ext cx="629285" cy="521970"/>
          </a:xfrm>
          <a:prstGeom prst="rect">
            <a:avLst/>
          </a:prstGeom>
          <a:noFill/>
        </p:spPr>
        <p:txBody>
          <a:bodyPr wrap="square" rtlCol="0">
            <a:spAutoFit/>
          </a:bodyPr>
          <a:lstStyle/>
          <a:p>
            <a:r>
              <a:rPr lang="en-US" altLang="zh-CN" sz="2800" b="1" dirty="0">
                <a:solidFill>
                  <a:schemeClr val="bg1"/>
                </a:solidFill>
                <a:sym typeface="+mn-ea"/>
              </a:rPr>
              <a:t>04</a:t>
            </a:r>
            <a:endParaRPr lang="zh-CN" altLang="en-US"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custDataLst>
              <p:tags r:id="rId2"/>
            </p:custDataLst>
          </p:nvPr>
        </p:nvCxnSpPr>
        <p:spPr>
          <a:xfrm>
            <a:off x="7619872" y="2455745"/>
            <a:ext cx="406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3"/>
            </p:custDataLst>
          </p:nvPr>
        </p:nvSpPr>
        <p:spPr>
          <a:xfrm>
            <a:off x="6711005" y="2410050"/>
            <a:ext cx="191333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aseline="-25000" dirty="0"/>
          </a:p>
        </p:txBody>
      </p:sp>
      <p:sp>
        <p:nvSpPr>
          <p:cNvPr id="7" name="文本占位符 6"/>
          <p:cNvSpPr>
            <a:spLocks noGrp="1"/>
          </p:cNvSpPr>
          <p:nvPr>
            <p:ph type="body" idx="1"/>
            <p:custDataLst>
              <p:tags r:id="rId4"/>
            </p:custDataLst>
          </p:nvPr>
        </p:nvSpPr>
        <p:spPr>
          <a:xfrm>
            <a:off x="6530552" y="1874610"/>
            <a:ext cx="2275397" cy="535531"/>
          </a:xfrm>
        </p:spPr>
        <p:txBody>
          <a:bodyPr lIns="90000" tIns="46800" rIns="90000" bIns="46800">
            <a:normAutofit/>
          </a:bodyPr>
          <a:lstStyle/>
          <a:p>
            <a:r>
              <a:rPr lang="en-US" altLang="zh-CN"/>
              <a:t>N0.1</a:t>
            </a:r>
          </a:p>
        </p:txBody>
      </p:sp>
      <p:sp>
        <p:nvSpPr>
          <p:cNvPr id="6" name="标题 5"/>
          <p:cNvSpPr>
            <a:spLocks noGrp="1"/>
          </p:cNvSpPr>
          <p:nvPr>
            <p:ph type="title"/>
            <p:custDataLst>
              <p:tags r:id="rId5"/>
            </p:custDataLst>
          </p:nvPr>
        </p:nvSpPr>
        <p:spPr/>
        <p:txBody>
          <a:bodyPr lIns="90000" tIns="46800" rIns="90000" bIns="46800">
            <a:normAutofit/>
          </a:bodyPr>
          <a:lstStyle/>
          <a:p>
            <a:r>
              <a:rPr lang="zh-CN" altLang="en-US"/>
              <a:t>设计目的</a:t>
            </a:r>
          </a:p>
        </p:txBody>
      </p:sp>
      <p:sp>
        <p:nvSpPr>
          <p:cNvPr id="2" name="文本框 1"/>
          <p:cNvSpPr txBox="1"/>
          <p:nvPr/>
        </p:nvSpPr>
        <p:spPr>
          <a:xfrm>
            <a:off x="1137285" y="1021080"/>
            <a:ext cx="3757930" cy="4523105"/>
          </a:xfrm>
          <a:prstGeom prst="rect">
            <a:avLst/>
          </a:prstGeom>
          <a:noFill/>
        </p:spPr>
        <p:txBody>
          <a:bodyPr wrap="square" rtlCol="0">
            <a:spAutoFit/>
          </a:bodyPr>
          <a:lstStyle/>
          <a:p>
            <a:r>
              <a:rPr lang="zh-CN" altLang="en-US" sz="2400"/>
              <a:t>自我国加入WTO后，越来越多的传统企业进一步认识到企业经济发展的必然趋势是以网络化、全球化为主要特征。而企业实行电子商务则成为企业发展与国际接轨的必要条件，因而网上购物系统的实现是一个非常迫切的需求。越来越针对这一趋势，我们小组设计了一个网上购物系统。</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2329815" y="772160"/>
            <a:ext cx="2275840" cy="535305"/>
          </a:xfrm>
        </p:spPr>
        <p:txBody>
          <a:bodyPr/>
          <a:lstStyle/>
          <a:p>
            <a:r>
              <a:rPr lang="en-US" altLang="zh-CN"/>
              <a:t>NO.2</a:t>
            </a:r>
          </a:p>
        </p:txBody>
      </p:sp>
      <p:sp>
        <p:nvSpPr>
          <p:cNvPr id="3" name="标题 2"/>
          <p:cNvSpPr>
            <a:spLocks noGrp="1"/>
          </p:cNvSpPr>
          <p:nvPr>
            <p:ph type="title" idx="4294967295"/>
          </p:nvPr>
        </p:nvSpPr>
        <p:spPr>
          <a:xfrm>
            <a:off x="4605655" y="744220"/>
            <a:ext cx="2624455" cy="590550"/>
          </a:xfrm>
        </p:spPr>
        <p:txBody>
          <a:bodyPr>
            <a:normAutofit fontScale="90000"/>
          </a:bodyPr>
          <a:lstStyle/>
          <a:p>
            <a:r>
              <a:rPr lang="zh-CN" altLang="en-US"/>
              <a:t>需求分析</a:t>
            </a:r>
          </a:p>
        </p:txBody>
      </p:sp>
      <p:sp>
        <p:nvSpPr>
          <p:cNvPr id="4" name="文本框 3"/>
          <p:cNvSpPr txBox="1"/>
          <p:nvPr/>
        </p:nvSpPr>
        <p:spPr>
          <a:xfrm>
            <a:off x="2040890" y="1334770"/>
            <a:ext cx="3709670" cy="4399915"/>
          </a:xfrm>
          <a:prstGeom prst="rect">
            <a:avLst/>
          </a:prstGeom>
          <a:noFill/>
        </p:spPr>
        <p:txBody>
          <a:bodyPr wrap="square" rtlCol="0">
            <a:spAutoFit/>
          </a:bodyPr>
          <a:lstStyle/>
          <a:p>
            <a:r>
              <a:rPr lang="zh-CN" altLang="en-US" sz="2000"/>
              <a:t> 1.1系统的功能需求主要包括以下几个方面：</a:t>
            </a:r>
            <a:r>
              <a:rPr lang="zh-CN" altLang="en-US" sz="2000">
                <a:sym typeface="+mn-ea"/>
              </a:rPr>
              <a:t> </a:t>
            </a:r>
            <a:r>
              <a:rPr lang="en-US" altLang="zh-CN" sz="2000">
                <a:sym typeface="+mn-ea"/>
              </a:rPr>
              <a:t>1.</a:t>
            </a:r>
            <a:r>
              <a:rPr lang="zh-CN" altLang="en-US" sz="2000">
                <a:sym typeface="+mn-ea"/>
              </a:rPr>
              <a:t>购物者通过客户机浏览器根据账号和密码进入选购商品的界面，在这里购物者可以查询， 购买的商品，继续选购商品，查询自己的基本信息。</a:t>
            </a:r>
            <a:endParaRPr lang="zh-CN" altLang="en-US" sz="2000"/>
          </a:p>
          <a:p>
            <a:endParaRPr lang="zh-CN" altLang="en-US" sz="2000"/>
          </a:p>
          <a:p>
            <a:r>
              <a:rPr lang="zh-CN" altLang="en-US" sz="2000"/>
              <a:t>      </a:t>
            </a:r>
            <a:r>
              <a:rPr lang="en-US" altLang="zh-CN" sz="2000"/>
              <a:t>2.</a:t>
            </a:r>
            <a:r>
              <a:rPr lang="zh-CN" altLang="en-US" sz="2000"/>
              <a:t>系统管理员负责系统的管理维护工作，维护工作包括商品的添加、删除和修改，对购物者基本信息的添加、修改、查询和删除。</a:t>
            </a:r>
          </a:p>
          <a:p>
            <a:r>
              <a:rPr lang="zh-CN" altLang="en-US" sz="2000"/>
              <a:t>     </a:t>
            </a:r>
          </a:p>
        </p:txBody>
      </p:sp>
      <p:sp>
        <p:nvSpPr>
          <p:cNvPr id="5" name="文本框 4"/>
          <p:cNvSpPr txBox="1"/>
          <p:nvPr/>
        </p:nvSpPr>
        <p:spPr>
          <a:xfrm>
            <a:off x="6223000" y="1334770"/>
            <a:ext cx="3461385" cy="3969385"/>
          </a:xfrm>
          <a:prstGeom prst="rect">
            <a:avLst/>
          </a:prstGeom>
          <a:noFill/>
        </p:spPr>
        <p:txBody>
          <a:bodyPr wrap="square" rtlCol="0">
            <a:spAutoFit/>
          </a:bodyPr>
          <a:lstStyle/>
          <a:p>
            <a:r>
              <a:rPr lang="zh-CN" altLang="en-US"/>
              <a:t>    1.2系统主要包括以下几个模块：</a:t>
            </a:r>
          </a:p>
          <a:p>
            <a:r>
              <a:rPr lang="zh-CN" altLang="en-US"/>
              <a:t>      ①购物者通过注册登录到系统中进行网上购物的选择和确定。</a:t>
            </a:r>
          </a:p>
          <a:p>
            <a:r>
              <a:rPr lang="zh-CN" altLang="en-US"/>
              <a:t>      ②信息查询模块。用于实现购物者对购物信息的查询和对自身信息的查询。</a:t>
            </a:r>
          </a:p>
          <a:p>
            <a:r>
              <a:rPr lang="zh-CN" altLang="en-US"/>
              <a:t>      ③系统维护模块。系统维护模块主要用于实现系统管理员对系统的管理和对数据库的维护，系统的管理包括购物者信息、商品信息等信息的维护。数据库的维护包括数据库的备份、恢复等数据库操作。</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875030" y="1113155"/>
            <a:ext cx="3740785" cy="590550"/>
          </a:xfrm>
        </p:spPr>
        <p:txBody>
          <a:bodyPr>
            <a:normAutofit fontScale="90000"/>
          </a:bodyPr>
          <a:lstStyle/>
          <a:p>
            <a:r>
              <a:rPr lang="zh-CN" altLang="en-US"/>
              <a:t>项目结构：</a:t>
            </a:r>
          </a:p>
        </p:txBody>
      </p:sp>
      <p:sp>
        <p:nvSpPr>
          <p:cNvPr id="6" name="文本框 5"/>
          <p:cNvSpPr txBox="1"/>
          <p:nvPr/>
        </p:nvSpPr>
        <p:spPr>
          <a:xfrm>
            <a:off x="1029970" y="3029585"/>
            <a:ext cx="2950845" cy="1753235"/>
          </a:xfrm>
          <a:prstGeom prst="rect">
            <a:avLst/>
          </a:prstGeom>
          <a:noFill/>
        </p:spPr>
        <p:txBody>
          <a:bodyPr wrap="square" rtlCol="0">
            <a:spAutoFit/>
          </a:bodyPr>
          <a:lstStyle/>
          <a:p>
            <a:r>
              <a:rPr lang="zh-CN" altLang="en-US"/>
              <a:t>  1）网上购物应用中的参与者。</a:t>
            </a:r>
          </a:p>
          <a:p>
            <a:r>
              <a:rPr lang="zh-CN" altLang="en-US" dirty="0"/>
              <a:t>网上购物系统的参与者包含以下两种:①购物者②系统管理员（卖家和管理人员）但权限不一</a:t>
            </a:r>
          </a:p>
        </p:txBody>
      </p:sp>
      <p:pic>
        <p:nvPicPr>
          <p:cNvPr id="2" name="图片 -2147482608" descr="33"/>
          <p:cNvPicPr>
            <a:picLocks noChangeAspect="1"/>
          </p:cNvPicPr>
          <p:nvPr/>
        </p:nvPicPr>
        <p:blipFill>
          <a:blip r:embed="rId3"/>
          <a:stretch>
            <a:fillRect/>
          </a:stretch>
        </p:blipFill>
        <p:spPr>
          <a:xfrm>
            <a:off x="4912678" y="336868"/>
            <a:ext cx="5776595" cy="5555615"/>
          </a:xfrm>
          <a:prstGeom prst="rect">
            <a:avLst/>
          </a:prstGeom>
          <a:noFill/>
          <a:ln w="9525">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NO.2</a:t>
            </a:r>
            <a:r>
              <a:rPr lang="zh-CN" altLang="en-US"/>
              <a:t>需求分析</a:t>
            </a:r>
          </a:p>
        </p:txBody>
      </p:sp>
      <p:sp>
        <p:nvSpPr>
          <p:cNvPr id="7" name="文本框 6"/>
          <p:cNvSpPr txBox="1"/>
          <p:nvPr/>
        </p:nvSpPr>
        <p:spPr>
          <a:xfrm>
            <a:off x="520065" y="1370965"/>
            <a:ext cx="3992245" cy="3969385"/>
          </a:xfrm>
          <a:prstGeom prst="rect">
            <a:avLst/>
          </a:prstGeom>
          <a:noFill/>
        </p:spPr>
        <p:txBody>
          <a:bodyPr wrap="square" rtlCol="0">
            <a:spAutoFit/>
          </a:bodyPr>
          <a:lstStyle/>
          <a:p>
            <a:r>
              <a:rPr lang="zh-CN" altLang="en-US"/>
              <a:t>购物者能够通过系统进行如下活动： </a:t>
            </a:r>
          </a:p>
          <a:p>
            <a:r>
              <a:rPr lang="zh-CN" altLang="en-US"/>
              <a:t>      查询商品信息:购物者可以在查询界面了解可供自己选择的商品信息。</a:t>
            </a:r>
          </a:p>
          <a:p>
            <a:r>
              <a:rPr lang="zh-CN" altLang="en-US"/>
              <a:t>      注册登录网上购物系统:购物者能够根据自己的账号和密码登录购物系统，如果身份验证失败，不得进行下一步操作。通过身份认证才能够进入下一个操作页面。</a:t>
            </a:r>
          </a:p>
          <a:p>
            <a:r>
              <a:rPr lang="zh-CN" altLang="en-US"/>
              <a:t>      选择想购买的商品：在选择商品的界面选择自己想购买的商品并确认提交。</a:t>
            </a:r>
          </a:p>
          <a:p>
            <a:r>
              <a:rPr lang="zh-CN" altLang="en-US"/>
              <a:t>          查询个人信息: 查询个人信息。可以通过查询界面查询自己的基本信息。</a:t>
            </a:r>
          </a:p>
        </p:txBody>
      </p:sp>
      <p:pic>
        <p:nvPicPr>
          <p:cNvPr id="2" name="图片 1" descr="55"/>
          <p:cNvPicPr>
            <a:picLocks noChangeAspect="1"/>
          </p:cNvPicPr>
          <p:nvPr/>
        </p:nvPicPr>
        <p:blipFill>
          <a:blip r:embed="rId3"/>
          <a:stretch>
            <a:fillRect/>
          </a:stretch>
        </p:blipFill>
        <p:spPr>
          <a:xfrm>
            <a:off x="5176520" y="-133350"/>
            <a:ext cx="4206875" cy="694182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NO.2</a:t>
            </a:r>
            <a:r>
              <a:rPr lang="zh-CN" altLang="en-US"/>
              <a:t>需求分析</a:t>
            </a:r>
          </a:p>
        </p:txBody>
      </p:sp>
      <p:sp>
        <p:nvSpPr>
          <p:cNvPr id="3" name="文本框 2"/>
          <p:cNvSpPr txBox="1"/>
          <p:nvPr/>
        </p:nvSpPr>
        <p:spPr>
          <a:xfrm>
            <a:off x="402590" y="1603375"/>
            <a:ext cx="4789170" cy="3692525"/>
          </a:xfrm>
          <a:prstGeom prst="rect">
            <a:avLst/>
          </a:prstGeom>
          <a:noFill/>
        </p:spPr>
        <p:txBody>
          <a:bodyPr wrap="square" rtlCol="0">
            <a:spAutoFit/>
          </a:bodyPr>
          <a:lstStyle/>
          <a:p>
            <a:r>
              <a:rPr lang="zh-CN" altLang="en-US"/>
              <a:t>商家能够通过系统进行如下活动：  </a:t>
            </a:r>
          </a:p>
          <a:p>
            <a:r>
              <a:rPr lang="zh-CN" altLang="en-US"/>
              <a:t>       登录购物系统:商家使用账号和密码登录系统进行店铺的管理和维护工作。</a:t>
            </a:r>
          </a:p>
          <a:p>
            <a:r>
              <a:rPr lang="zh-CN" altLang="en-US"/>
              <a:t>        用户订单管理。根据购物者的姓名对购物者的个人基本信息进行相关的查询。对订单进行修改和查看并处理。</a:t>
            </a:r>
          </a:p>
          <a:p>
            <a:r>
              <a:rPr lang="zh-CN" altLang="en-US"/>
              <a:t>     商品管理。将新的商品添加到购物系统中并保存到数据库中。</a:t>
            </a:r>
          </a:p>
          <a:p>
            <a:r>
              <a:rPr lang="zh-CN" altLang="en-US"/>
              <a:t>      修改商品信息。对数据库中原有的商品信息进行修改并保存到数据库中。 删除商品信息。将不再出售的商品从数据库中删除。</a:t>
            </a:r>
          </a:p>
          <a:p>
            <a:r>
              <a:rPr lang="zh-CN" altLang="en-US"/>
              <a:t>    商家消息管理。与买家进行交流沟通。并收到订单通知</a:t>
            </a:r>
          </a:p>
        </p:txBody>
      </p:sp>
      <p:pic>
        <p:nvPicPr>
          <p:cNvPr id="4" name="图片 3" descr="44"/>
          <p:cNvPicPr>
            <a:picLocks noChangeAspect="1"/>
          </p:cNvPicPr>
          <p:nvPr/>
        </p:nvPicPr>
        <p:blipFill>
          <a:blip r:embed="rId3"/>
          <a:stretch>
            <a:fillRect/>
          </a:stretch>
        </p:blipFill>
        <p:spPr>
          <a:xfrm>
            <a:off x="6506210" y="-135890"/>
            <a:ext cx="4653280" cy="700024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a:t>
            </a:r>
            <a:r>
              <a:rPr lang="en-US"/>
              <a:t>3</a:t>
            </a:r>
            <a:r>
              <a:rPr lang="zh-CN" altLang="en-US"/>
              <a:t>功能模块</a:t>
            </a:r>
          </a:p>
        </p:txBody>
      </p:sp>
      <p:sp>
        <p:nvSpPr>
          <p:cNvPr id="3" name="文本框 2"/>
          <p:cNvSpPr txBox="1"/>
          <p:nvPr/>
        </p:nvSpPr>
        <p:spPr>
          <a:xfrm>
            <a:off x="402590" y="1225550"/>
            <a:ext cx="4789170" cy="2061210"/>
          </a:xfrm>
          <a:prstGeom prst="rect">
            <a:avLst/>
          </a:prstGeom>
          <a:noFill/>
        </p:spPr>
        <p:txBody>
          <a:bodyPr wrap="square" rtlCol="0">
            <a:spAutoFit/>
          </a:bodyPr>
          <a:lstStyle/>
          <a:p>
            <a:r>
              <a:rPr lang="zh-CN" altLang="en-US" sz="1600"/>
              <a:t>在网上购物系统中，可以创建购物者和系统管理员的活动图。</a:t>
            </a:r>
          </a:p>
          <a:p>
            <a:r>
              <a:rPr lang="zh-CN" altLang="en-US" sz="1600"/>
              <a:t>  1）购物者查看商品信息活动图</a:t>
            </a:r>
          </a:p>
          <a:p>
            <a:r>
              <a:rPr lang="zh-CN" altLang="en-US" sz="1600"/>
              <a:t>        a)购物者在查询商品的界面中输入商品的信息。</a:t>
            </a:r>
          </a:p>
          <a:p>
            <a:r>
              <a:rPr lang="zh-CN" altLang="en-US" sz="1600"/>
              <a:t>        b)界面将信息传递到控制业务逻辑的对象，对商品进行验证，然后到数据库中去</a:t>
            </a:r>
          </a:p>
          <a:p>
            <a:r>
              <a:rPr lang="zh-CN" altLang="en-US" sz="1600"/>
              <a:t>查询所要查询的商品。</a:t>
            </a:r>
          </a:p>
          <a:p>
            <a:r>
              <a:rPr lang="zh-CN" altLang="en-US" sz="1600"/>
              <a:t>    c)获得商品信息后通过界面显示商品的详细信息。</a:t>
            </a:r>
          </a:p>
        </p:txBody>
      </p:sp>
      <p:pic>
        <p:nvPicPr>
          <p:cNvPr id="4" name="图片 4"/>
          <p:cNvPicPr>
            <a:picLocks noChangeAspect="1"/>
          </p:cNvPicPr>
          <p:nvPr/>
        </p:nvPicPr>
        <p:blipFill>
          <a:blip r:embed="rId3"/>
          <a:stretch>
            <a:fillRect/>
          </a:stretch>
        </p:blipFill>
        <p:spPr>
          <a:xfrm>
            <a:off x="5876290" y="565785"/>
            <a:ext cx="4952365" cy="5593080"/>
          </a:xfrm>
          <a:prstGeom prst="rect">
            <a:avLst/>
          </a:prstGeom>
          <a:noFill/>
          <a:ln w="9525">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926465" y="337185"/>
            <a:ext cx="3740785" cy="590550"/>
          </a:xfrm>
        </p:spPr>
        <p:txBody>
          <a:bodyPr>
            <a:normAutofit fontScale="90000"/>
          </a:bodyPr>
          <a:lstStyle/>
          <a:p>
            <a:r>
              <a:rPr lang="en-US" altLang="zh-CN"/>
              <a:t>NO.</a:t>
            </a:r>
            <a:r>
              <a:rPr lang="en-US"/>
              <a:t>3</a:t>
            </a:r>
            <a:r>
              <a:rPr lang="zh-CN" altLang="en-US"/>
              <a:t>功能模块</a:t>
            </a:r>
          </a:p>
        </p:txBody>
      </p:sp>
      <p:sp>
        <p:nvSpPr>
          <p:cNvPr id="3" name="文本框 2"/>
          <p:cNvSpPr txBox="1"/>
          <p:nvPr/>
        </p:nvSpPr>
        <p:spPr>
          <a:xfrm>
            <a:off x="402590" y="1225550"/>
            <a:ext cx="4391025" cy="3538220"/>
          </a:xfrm>
          <a:prstGeom prst="rect">
            <a:avLst/>
          </a:prstGeom>
          <a:noFill/>
        </p:spPr>
        <p:txBody>
          <a:bodyPr wrap="square" rtlCol="0">
            <a:spAutoFit/>
          </a:bodyPr>
          <a:lstStyle/>
          <a:p>
            <a:r>
              <a:rPr lang="zh-CN" altLang="en-US" sz="1600"/>
              <a:t>购物者选择商品活动图</a:t>
            </a:r>
          </a:p>
          <a:p>
            <a:r>
              <a:rPr lang="zh-CN" altLang="en-US" sz="1600"/>
              <a:t>        a)购物者在选择商品的界面中输入选择的商品的信息。</a:t>
            </a:r>
          </a:p>
          <a:p>
            <a:r>
              <a:rPr lang="zh-CN" altLang="en-US" sz="1600"/>
              <a:t>    b)界面将信息传递到控制业务逻辑的对象Control，对商品进行验证，并到数据库中查询该商品是否存在。  </a:t>
            </a:r>
          </a:p>
          <a:p>
            <a:r>
              <a:rPr lang="zh-CN" altLang="en-US" sz="1600"/>
              <a:t>    c)Control根据查询结果判断商品是否存在。如果不存在，则将提示信息返回选择商品的界面予以显示。如果存在，则将选择商品的信息添加到数据库中保存。</a:t>
            </a:r>
          </a:p>
          <a:p>
            <a:r>
              <a:rPr lang="zh-CN" altLang="en-US" sz="1600"/>
              <a:t>   d)控制业务逻辑的对象Control根据返回的选择商品结果，判断选择商品是否成功。如果成功，在选择商品界面显示选择商品成功的信息。如果未成功，则显示选择商品失败的信息。</a:t>
            </a:r>
          </a:p>
        </p:txBody>
      </p:sp>
      <p:pic>
        <p:nvPicPr>
          <p:cNvPr id="2" name="图片 1"/>
          <p:cNvPicPr>
            <a:picLocks noChangeAspect="1"/>
          </p:cNvPicPr>
          <p:nvPr/>
        </p:nvPicPr>
        <p:blipFill>
          <a:blip r:embed="rId3"/>
          <a:stretch>
            <a:fillRect/>
          </a:stretch>
        </p:blipFill>
        <p:spPr>
          <a:xfrm>
            <a:off x="5099050" y="577215"/>
            <a:ext cx="7197090" cy="5151755"/>
          </a:xfrm>
          <a:prstGeom prst="rect">
            <a:avLst/>
          </a:prstGeom>
          <a:noFill/>
          <a:ln w="9525">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2*i*0"/>
  <p:tag name="KSO_WM_TEMPLATE_CATEGORY" val="custom"/>
  <p:tag name="KSO_WM_TEMPLATE_INDEX" val="20189023"/>
  <p:tag name="KSO_WM_UNIT_INDEX" val="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1_1"/>
  <p:tag name="KSO_WM_UNIT_PRESET_TEXT" val="公司与团队"/>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2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2_1"/>
  <p:tag name="KSO_WM_UNIT_PRESET_TEXT" val="项目介绍"/>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3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3_1"/>
  <p:tag name="KSO_WM_UNIT_PRESET_TEXT" val="产品运营"/>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f"/>
  <p:tag name="KSO_WM_UNIT_INDEX" val="1_4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l1-1"/>
  <p:tag name="KSO_WM_UNIT_ID" val="custom20189023_2*l_h_f*1_4_1"/>
  <p:tag name="KSO_WM_UNIT_PRESET_TEXT" val="发展规划"/>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ISCONTENTSTITLE" val="1"/>
  <p:tag name="KSO_WM_UNIT_VALUE" val="11"/>
  <p:tag name="KSO_WM_UNIT_HIGHLIGHT" val="0"/>
  <p:tag name="KSO_WM_UNIT_COMPATIBLE" val="0"/>
  <p:tag name="KSO_WM_UNIT_CLEAR" val="0"/>
  <p:tag name="KSO_WM_BEAUTIFY_FLAG" val="#wm#"/>
  <p:tag name="KSO_WM_TAG_VERSION" val="1.0"/>
  <p:tag name="KSO_WM_DIAGRAM_GROUP_CODE" val="l1_1"/>
  <p:tag name="KSO_WM_UNIT_ID" val="custom20189023_2*a*1"/>
  <p:tag name="KSO_WM_UNIT_PRESET_TEXT" val="CONTENT"/>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1"/>
  <p:tag name="KSO_WM_UNIT_LAYERLEVEL" val="1_1_1"/>
  <p:tag name="KSO_WM_BEAUTIFY_FLAG" val="#wm#"/>
  <p:tag name="KSO_WM_TAG_VERSION" val="1.0"/>
  <p:tag name="KSO_WM_DIAGRAM_GROUP_CODE" val="l1-1"/>
  <p:tag name="KSO_WM_UNIT_ID" val="custom20189023_2*l_h_i*1_2_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3_1"/>
  <p:tag name="KSO_WM_UNIT_LAYERLEVEL" val="1_1_1"/>
  <p:tag name="KSO_WM_BEAUTIFY_FLAG" val="#wm#"/>
  <p:tag name="KSO_WM_TAG_VERSION" val="1.0"/>
  <p:tag name="KSO_WM_DIAGRAM_GROUP_CODE" val="l1-1"/>
  <p:tag name="KSO_WM_UNIT_ID" val="custom20189023_2*l_h_i*1_3_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4_1"/>
  <p:tag name="KSO_WM_UNIT_LAYERLEVEL" val="1_1_1"/>
  <p:tag name="KSO_WM_BEAUTIFY_FLAG" val="#wm#"/>
  <p:tag name="KSO_WM_TAG_VERSION" val="1.0"/>
  <p:tag name="KSO_WM_DIAGRAM_GROUP_CODE" val="l1-1"/>
  <p:tag name="KSO_WM_UNIT_ID" val="custom20189023_2*l_h_i*1_4_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1"/>
  <p:tag name="KSO_WM_UNIT_LAYERLEVEL" val="1_1_1"/>
  <p:tag name="KSO_WM_BEAUTIFY_FLAG" val="#wm#"/>
  <p:tag name="KSO_WM_TAG_VERSION" val="1.0"/>
  <p:tag name="KSO_WM_DIAGRAM_GROUP_CODE" val="l1-1"/>
  <p:tag name="KSO_WM_UNIT_ID" val="custom20189023_2*l_h_i*1_1_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9023"/>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1_2"/>
  <p:tag name="KSO_WM_UNIT_LAYERLEVEL" val="1_1_1"/>
  <p:tag name="KSO_WM_BEAUTIFY_FLAG" val="#wm#"/>
  <p:tag name="KSO_WM_TAG_VERSION" val="1.0"/>
  <p:tag name="KSO_WM_DIAGRAM_GROUP_CODE" val="l1-1"/>
  <p:tag name="KSO_WM_UNIT_ID" val="custom20189023_2*l_h_i*1_1_2"/>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2_2"/>
  <p:tag name="KSO_WM_UNIT_LAYERLEVEL" val="1_1_1"/>
  <p:tag name="KSO_WM_BEAUTIFY_FLAG" val="#wm#"/>
  <p:tag name="KSO_WM_TAG_VERSION" val="1.0"/>
  <p:tag name="KSO_WM_DIAGRAM_GROUP_CODE" val="l1-1"/>
  <p:tag name="KSO_WM_UNIT_ID" val="custom20189023_2*l_h_i*1_2_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l_h_i"/>
  <p:tag name="KSO_WM_UNIT_INDEX" val="1_3_2"/>
  <p:tag name="KSO_WM_UNIT_LAYERLEVEL" val="1_1_1"/>
  <p:tag name="KSO_WM_BEAUTIFY_FLAG" val="#wm#"/>
  <p:tag name="KSO_WM_TAG_VERSION" val="1.0"/>
  <p:tag name="KSO_WM_DIAGRAM_GROUP_CODE" val="l1-1"/>
  <p:tag name="KSO_WM_UNIT_ID" val="custom20189023_2*l_h_i*1_3_2"/>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d"/>
  <p:tag name="KSO_WM_UNIT_INDEX" val="1"/>
  <p:tag name="KSO_WM_UNIT_ID" val="custom20189023_2*d*1"/>
  <p:tag name="KSO_WM_UNIT_LAYERLEVEL" val="1"/>
  <p:tag name="KSO_WM_UNIT_VALUE" val="949*3384"/>
  <p:tag name="KSO_WM_UNIT_HIGHLIGHT" val="0"/>
  <p:tag name="KSO_WM_UNIT_COMPATIBLE" val="0"/>
  <p:tag name="KSO_WM_UNIT_CLEAR" val="0"/>
  <p:tag name="KSO_WM_BEAUTIFY_FLAG" val="#wm#"/>
  <p:tag name="KSO_WM_TAG_VERSION" val="1.0"/>
</p:tagLst>
</file>

<file path=ppt/tags/tag24.xml><?xml version="1.0" encoding="utf-8"?>
<p:tagLst xmlns:a="http://schemas.openxmlformats.org/drawingml/2006/main" xmlns:r="http://schemas.openxmlformats.org/officeDocument/2006/relationships" xmlns:p="http://schemas.openxmlformats.org/presentationml/2006/main">
  <p:tag name="KSO_WM_DIAGRAM_GROUP_CODE" val="l1_1"/>
  <p:tag name="KSO_WM_TAG_VERSION" val="1.0"/>
  <p:tag name="KSO_WM_BEAUTIFY_FLAG" val="#wm#"/>
  <p:tag name="KSO_WM_UNIT_TYPE" val="i"/>
  <p:tag name="KSO_WM_UNIT_ID" val="custom20189023_2*i*4"/>
  <p:tag name="KSO_WM_TEMPLATE_CATEGORY" val="custom"/>
  <p:tag name="KSO_WM_TEMPLATE_INDEX" val="20189023"/>
  <p:tag name="KSO_WM_UNIT_INDEX" val="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f_e_d"/>
  <p:tag name="KSO_WM_SLIDE_LAYOUT_CNT" val="1_1_1_1"/>
  <p:tag name="KSO_WM_SLIDE_TYPE" val="sectionTitle"/>
  <p:tag name="KSO_WM_SLIDE_SUBTYPE" val="pureTxt"/>
  <p:tag name="KSO_WM_BEAUTIFY_FLAG" val="#wm#"/>
  <p:tag name="KSO_WM_COMBINE_RELATE_SLIDE_ID" val="background20185108_3"/>
  <p:tag name="KSO_WM_TEMPLATE_CATEGORY" val="custom"/>
  <p:tag name="KSO_WM_TEMPLATE_INDEX" val="20189023"/>
  <p:tag name="KSO_WM_SLIDE_ID" val="custom20189023_3"/>
  <p:tag name="KSO_WM_SLIDE_INDEX" val="3"/>
  <p:tag name="KSO_WM_TEMPLATE_SUBCATEGORY" val="combine"/>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3*i*6"/>
  <p:tag name="KSO_WM_TEMPLATE_CATEGORY" val="custom"/>
  <p:tag name="KSO_WM_TEMPLATE_INDEX" val="20189023"/>
  <p:tag name="KSO_WM_UNIT_INDEX" val="6"/>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3*i*7"/>
  <p:tag name="KSO_WM_TEMPLATE_CATEGORY" val="custom"/>
  <p:tag name="KSO_WM_TEMPLATE_INDEX" val="20189023"/>
  <p:tag name="KSO_WM_UNIT_INDEX" val="7"/>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e"/>
  <p:tag name="KSO_WM_UNIT_INDEX" val="1"/>
  <p:tag name="KSO_WM_UNIT_LAYERLEVEL" val="1"/>
  <p:tag name="KSO_WM_UNIT_VALUE" val="9"/>
  <p:tag name="KSO_WM_UNIT_HIGHLIGHT" val="0"/>
  <p:tag name="KSO_WM_UNIT_COMPATIBLE" val="1"/>
  <p:tag name="KSO_WM_UNIT_CLEAR" val="0"/>
  <p:tag name="KSO_WM_BEAUTIFY_FLAG" val="#wm#"/>
  <p:tag name="KSO_WM_UNIT_ID" val="custom20189023_3*e*1"/>
  <p:tag name="KSO_WM_UNIT_PRESET_TEXT" val="01.PART ONE"/>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3*a*1"/>
  <p:tag name="KSO_WM_UNIT_PRESET_TEXT" val="公司与团队"/>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85108_1"/>
  <p:tag name="KSO_WM_TEMPLATE_CATEGORY" val="custom"/>
  <p:tag name="KSO_WM_TEMPLATE_INDEX" val="20189023"/>
  <p:tag name="KSO_WM_TEMPLATE_SUBCATEGORY" val="combine"/>
  <p:tag name="KSO_WM_TEMPLATE_THUMBS_INDEX" val="1、2、3、4、5、7、10、12、13"/>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9023"/>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2"/>
  <p:tag name="KSO_WM_SLIDE_LAYOUT" val="a_f"/>
  <p:tag name="KSO_WM_SLIDE_LAYOUT_CNT" val="1_1"/>
  <p:tag name="KSO_WM_SLIDE_TYPE" val="endPage"/>
  <p:tag name="KSO_WM_SLIDE_SUBTYPE" val="pureTxt"/>
  <p:tag name="KSO_WM_BEAUTIFY_FLAG" val="#wm#"/>
  <p:tag name="KSO_WM_COMBINE_RELATE_SLIDE_ID" val="background20185108_13"/>
  <p:tag name="KSO_WM_TEMPLATE_CATEGORY" val="custom"/>
  <p:tag name="KSO_WM_TEMPLATE_INDEX" val="20189023"/>
  <p:tag name="KSO_WM_SLIDE_ID" val="custom20189023_13"/>
  <p:tag name="KSO_WM_SLIDE_INDEX" val="13"/>
  <p:tag name="KSO_WM_TEMPLATE_SUBCATEGORY" val="combine"/>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3"/>
  <p:tag name="KSO_WM_SLIDE_LAYOUT" val="a_b_f_c"/>
  <p:tag name="KSO_WM_SLIDE_LAYOUT_CNT" val="1_1_1_1"/>
  <p:tag name="KSO_WM_SLIDE_TYPE" val="title"/>
  <p:tag name="KSO_WM_SLIDE_SUBTYPE" val="pureTxt"/>
  <p:tag name="KSO_WM_BEAUTIFY_FLAG" val="#wm#"/>
  <p:tag name="KSO_WM_COMBINE_RELATE_SLIDE_ID" val="background20185108_1"/>
  <p:tag name="KSO_WM_TEMPLATE_CATEGORY" val="custom"/>
  <p:tag name="KSO_WM_TEMPLATE_INDEX" val="20189023"/>
  <p:tag name="KSO_WM_SLIDE_ID" val="custom20189023_1"/>
  <p:tag name="KSO_WM_SLIDE_INDEX" val="1"/>
  <p:tag name="KSO_WM_TEMPLATE_SUBCATEGORY" val="combine"/>
  <p:tag name="KSO_WM_TEMPLATE_THUMBS_INDEX" val="1、2、3、4、5、7、10、12、13、"/>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0"/>
  <p:tag name="KSO_WM_TEMPLATE_CATEGORY" val="custom"/>
  <p:tag name="KSO_WM_TEMPLATE_INDEX" val="20189023"/>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1"/>
  <p:tag name="KSO_WM_TEMPLATE_CATEGORY" val="custom"/>
  <p:tag name="KSO_WM_TEMPLATE_INDEX" val="20189023"/>
  <p:tag name="KSO_WM_UNIT_INDEX"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20189023_13*i*2"/>
  <p:tag name="KSO_WM_TEMPLATE_CATEGORY" val="custom"/>
  <p:tag name="KSO_WM_TEMPLATE_INDEX" val="20189023"/>
  <p:tag name="KSO_WM_UNIT_INDEX" val="2"/>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ID" val="custom20189023_13*a*1"/>
  <p:tag name="KSO_WM_UNIT_PRESET_TEXT" val="THANKS"/>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TAG_VERSION" val="1.0"/>
  <p:tag name="KSO_WM_UNIT_ID" val="custom20189023_13*f*1"/>
  <p:tag name="KSO_WM_UNIT_PRESET_TEXT" val="BUSINESS PLAN"/>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f"/>
  <p:tag name="KSO_WM_UNIT_INDEX" val="1"/>
  <p:tag name="KSO_WM_UNIT_LAYERLEVEL" val="1"/>
  <p:tag name="KSO_WM_UNIT_VALUE" val="9"/>
  <p:tag name="KSO_WM_UNIT_HIGHLIGHT" val="0"/>
  <p:tag name="KSO_WM_UNIT_COMPATIBLE" val="0"/>
  <p:tag name="KSO_WM_UNIT_CLEAR" val="0"/>
  <p:tag name="KSO_WM_BEAUTIFY_FLAG" val="#wm#"/>
  <p:tag name="KSO_WM_UNIT_ID" val="custom20189023_1*f*1"/>
  <p:tag name="KSO_WM_UNIT_PRESET_TEXT" val="BUSINESS PLAN"/>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c"/>
  <p:tag name="KSO_WM_UNIT_INDEX" val="1"/>
  <p:tag name="KSO_WM_UNIT_LAYERLEVEL" val="1"/>
  <p:tag name="KSO_WM_UNIT_VALUE" val="2"/>
  <p:tag name="KSO_WM_UNIT_HIGHLIGHT" val="0"/>
  <p:tag name="KSO_WM_UNIT_COMPATIBLE" val="1"/>
  <p:tag name="KSO_WM_UNIT_CLEAR" val="0"/>
  <p:tag name="KSO_WM_BEAUTIFY_FLAG" val="#wm#"/>
  <p:tag name="KSO_WM_UNIT_ID" val="custom20189023_1*c*1"/>
  <p:tag name="KSO_WM_UNIT_PRESET_TEXT" val="2018"/>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9023_1*a*1"/>
  <p:tag name="KSO_WM_UNIT_PRESET_TEXT" val="商业计划书模板"/>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9023"/>
  <p:tag name="KSO_WM_TAG_VERSION" val="1.0"/>
  <p:tag name="KSO_WM_UNIT_TYPE" val="b"/>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ID" val="custom20189023_1*b*1"/>
  <p:tag name="KSO_WM_UNIT_PRESET_TEXT" val="Add your company name here"/>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6"/>
  <p:tag name="KSO_WM_SLIDE_LAYOUT" val="a_l_d"/>
  <p:tag name="KSO_WM_SLIDE_LAYOUT_CNT" val="1_1_1"/>
  <p:tag name="KSO_WM_SLIDE_TYPE" val="contents"/>
  <p:tag name="KSO_WM_BEAUTIFY_FLAG" val="#wm#"/>
  <p:tag name="KSO_WM_SLIDE_SUBTYPE" val="diag"/>
  <p:tag name="KSO_WM_COMBINE_RELATE_SLIDE_ID" val="background20185108_2"/>
  <p:tag name="KSO_WM_TEMPLATE_CATEGORY" val="custom"/>
  <p:tag name="KSO_WM_TEMPLATE_INDEX" val="20189023"/>
  <p:tag name="KSO_WM_SLIDE_ID" val="custom20189023_2"/>
  <p:tag name="KSO_WM_SLIDE_INDEX" val="2"/>
  <p:tag name="KSO_WM_DIAGRAM_GROUP_CODE" val="l1-1"/>
  <p:tag name="KSO_WM_TEMPLATE_SUBCATEGORY" val="combine"/>
</p:tagLst>
</file>

<file path=ppt/theme/theme1.xml><?xml version="1.0" encoding="utf-8"?>
<a:theme xmlns:a="http://schemas.openxmlformats.org/drawingml/2006/main" name="1_Office 主题​​">
  <a:themeElements>
    <a:clrScheme name="自定义 310">
      <a:dk1>
        <a:srgbClr val="000000"/>
      </a:dk1>
      <a:lt1>
        <a:srgbClr val="FFFFFF"/>
      </a:lt1>
      <a:dk2>
        <a:srgbClr val="C00000"/>
      </a:dk2>
      <a:lt2>
        <a:srgbClr val="E7E6E6"/>
      </a:lt2>
      <a:accent1>
        <a:srgbClr val="C00000"/>
      </a:accent1>
      <a:accent2>
        <a:srgbClr val="ED7D31"/>
      </a:accent2>
      <a:accent3>
        <a:srgbClr val="A5A5A5"/>
      </a:accent3>
      <a:accent4>
        <a:srgbClr val="FFC000"/>
      </a:accent4>
      <a:accent5>
        <a:srgbClr val="000000"/>
      </a:accent5>
      <a:accent6>
        <a:srgbClr val="FFFFFF"/>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Words>
  <Application>Microsoft Office PowerPoint</Application>
  <PresentationFormat>宽屏</PresentationFormat>
  <Paragraphs>81</Paragraphs>
  <Slides>13</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微软雅黑</vt:lpstr>
      <vt:lpstr>Arial</vt:lpstr>
      <vt:lpstr>1_Office 主题​​</vt:lpstr>
      <vt:lpstr>大型电商平台</vt:lpstr>
      <vt:lpstr>PowerPoint 演示文稿</vt:lpstr>
      <vt:lpstr>设计目的</vt:lpstr>
      <vt:lpstr>需求分析</vt:lpstr>
      <vt:lpstr>项目结构：</vt:lpstr>
      <vt:lpstr>NO.2需求分析</vt:lpstr>
      <vt:lpstr>NO.2需求分析</vt:lpstr>
      <vt:lpstr>NO.3功能模块</vt:lpstr>
      <vt:lpstr>NO.3功能模块</vt:lpstr>
      <vt:lpstr>NO.3功能模块</vt:lpstr>
      <vt:lpstr>NO.3功能模块</vt:lpstr>
      <vt:lpstr>NO.4技术介绍（暂定）</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cp:revision>
  <dcterms:created xsi:type="dcterms:W3CDTF">2018-04-25T07:02:00Z</dcterms:created>
  <dcterms:modified xsi:type="dcterms:W3CDTF">2018-11-13T02:47:46Z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