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66" r:id="rId2"/>
    <p:sldId id="271" r:id="rId3"/>
    <p:sldId id="263" r:id="rId4"/>
    <p:sldId id="269" r:id="rId5"/>
    <p:sldId id="270" r:id="rId6"/>
    <p:sldId id="264" r:id="rId7"/>
    <p:sldId id="278" r:id="rId8"/>
    <p:sldId id="279" r:id="rId9"/>
  </p:sldIdLst>
  <p:sldSz cx="12192000" cy="6858000"/>
  <p:notesSz cx="7104063" cy="10234613"/>
  <p:embeddedFontLst>
    <p:embeddedFont>
      <p:font typeface="Segoe UI" panose="020B0502040204020203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Segoe UI Light" panose="020B0502040204020203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EB7"/>
    <a:srgbClr val="182D80"/>
    <a:srgbClr val="3E8EF7"/>
    <a:srgbClr val="425763"/>
    <a:srgbClr val="006C53"/>
    <a:srgbClr val="EE1100"/>
    <a:srgbClr val="0080E5"/>
    <a:srgbClr val="447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27F6B-F3F4-451A-9998-3FD1AD6CDC45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1EE97-B28E-4B22-86BF-73F5317B5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9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1100" u="sng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1E120-1C81-4109-8625-F2507AB04D55}" type="slidenum">
              <a:rPr lang="en-US" smtClean="0">
                <a:solidFill>
                  <a:prstClr val="black"/>
                </a:solidFill>
              </a:r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4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1100" u="sng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1E120-1C81-4109-8625-F2507AB04D55}" type="slidenum">
              <a:rPr lang="en-US" smtClean="0">
                <a:solidFill>
                  <a:prstClr val="black"/>
                </a:solidFill>
              </a:r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79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1100" u="sng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1E120-1C81-4109-8625-F2507AB04D55}" type="slidenum">
              <a:rPr lang="en-US" smtClean="0">
                <a:solidFill>
                  <a:prstClr val="black"/>
                </a:solidFill>
              </a:r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8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1100" u="sng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1E120-1C81-4109-8625-F2507AB04D55}" type="slidenum">
              <a:rPr lang="en-US" smtClean="0">
                <a:solidFill>
                  <a:prstClr val="black"/>
                </a:solidFill>
              </a:r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83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1100" u="sng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1E120-1C81-4109-8625-F2507AB04D55}" type="slidenum">
              <a:rPr lang="en-US" smtClean="0">
                <a:solidFill>
                  <a:prstClr val="black"/>
                </a:solidFill>
              </a:r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1100" u="sng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1E120-1C81-4109-8625-F2507AB04D55}" type="slidenum">
              <a:rPr lang="en-US" smtClean="0">
                <a:solidFill>
                  <a:prstClr val="black"/>
                </a:solidFill>
              </a:r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89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1100" u="sng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1E120-1C81-4109-8625-F2507AB04D55}" type="slidenum">
              <a:rPr lang="en-US" smtClean="0">
                <a:solidFill>
                  <a:prstClr val="black"/>
                </a:solidFill>
              </a:r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6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0655"/>
            <a:ext cx="12210029" cy="6846802"/>
          </a:xfrm>
          <a:prstGeom prst="rect">
            <a:avLst/>
          </a:prstGeom>
        </p:spPr>
      </p:pic>
      <p:sp>
        <p:nvSpPr>
          <p:cNvPr id="3" name="Date Placeholder 3"/>
          <p:cNvSpPr txBox="1"/>
          <p:nvPr userDrawn="1"/>
        </p:nvSpPr>
        <p:spPr>
          <a:xfrm>
            <a:off x="817632" y="6271629"/>
            <a:ext cx="2425179" cy="336988"/>
          </a:xfrm>
          <a:prstGeom prst="rect">
            <a:avLst/>
          </a:prstGeom>
        </p:spPr>
        <p:txBody>
          <a:bodyPr lIns="0" tIns="45728" rIns="0" bIns="4572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595959">
                    <a:alpha val="99000"/>
                  </a:srgbClr>
                </a:solidFill>
              </a:rPr>
              <a:t>| Copyright© 2011 Microsoft Corporation</a:t>
            </a:r>
            <a:endParaRPr lang="en-US" sz="1000" dirty="0">
              <a:solidFill>
                <a:srgbClr val="595959">
                  <a:alpha val="99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2245659"/>
            <a:ext cx="12192000" cy="4773706"/>
          </a:xfrm>
          <a:prstGeom prst="rect">
            <a:avLst/>
          </a:prstGeom>
          <a:solidFill>
            <a:srgbClr val="2A6EB7"/>
          </a:solidFill>
        </p:spPr>
        <p:txBody>
          <a:bodyPr lIns="0" tIns="0" rIns="0" bIns="0" anchor="ctr"/>
          <a:lstStyle/>
          <a:p>
            <a:pPr defTabSz="1088390" fontAlgn="base">
              <a:spcBef>
                <a:spcPct val="0"/>
              </a:spcBef>
              <a:spcAft>
                <a:spcPct val="0"/>
              </a:spcAft>
            </a:pPr>
            <a:endParaRPr lang="en-US" sz="3335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spAutoFit/>
          </a:bodyPr>
          <a:lstStyle/>
          <a:p>
            <a:endParaRPr lang="en-US" sz="2400"/>
          </a:p>
        </p:txBody>
      </p:sp>
      <p:sp>
        <p:nvSpPr>
          <p:cNvPr id="10" name="Title 2"/>
          <p:cNvSpPr txBox="1"/>
          <p:nvPr/>
        </p:nvSpPr>
        <p:spPr>
          <a:xfrm>
            <a:off x="429702" y="2499415"/>
            <a:ext cx="11734901" cy="14403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0" kern="1200" cap="none" spc="-120" baseline="0" dirty="0" smtClean="0">
                <a:ln w="3175">
                  <a:noFill/>
                </a:ln>
                <a:solidFill>
                  <a:srgbClr val="EE7816">
                    <a:alpha val="99000"/>
                  </a:srgb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z="4800" dirty="0"/>
              <a:t>Navin Fluorine International Ltd</a:t>
            </a:r>
            <a:r>
              <a:rPr lang="en-US" sz="4800" dirty="0" smtClean="0"/>
              <a:t>.</a:t>
            </a:r>
            <a:endParaRPr lang="en-US" sz="4800" dirty="0" smtClean="0">
              <a:solidFill>
                <a:schemeClr val="bg1">
                  <a:alpha val="99000"/>
                </a:schemeClr>
              </a:solidFill>
            </a:endParaRPr>
          </a:p>
          <a:p>
            <a:endParaRPr lang="en-US" sz="1200" dirty="0">
              <a:solidFill>
                <a:schemeClr val="bg1">
                  <a:alpha val="99000"/>
                </a:schemeClr>
              </a:solidFill>
            </a:endParaRPr>
          </a:p>
          <a:p>
            <a:r>
              <a:rPr lang="en-US" sz="4400" dirty="0" smtClean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</a:rPr>
              <a:t>HSE Management System (SAFE)</a:t>
            </a:r>
            <a:endParaRPr lang="en-US" sz="5335" dirty="0"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2" name="Title 2"/>
          <p:cNvSpPr txBox="1"/>
          <p:nvPr/>
        </p:nvSpPr>
        <p:spPr>
          <a:xfrm>
            <a:off x="490608" y="4133973"/>
            <a:ext cx="11023801" cy="369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0" kern="1200" cap="none" spc="-120" baseline="0" dirty="0" smtClean="0">
                <a:ln w="3175">
                  <a:noFill/>
                </a:ln>
                <a:solidFill>
                  <a:srgbClr val="EE7816">
                    <a:alpha val="99000"/>
                  </a:srgb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z="2665" b="1" spc="0" smtClean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[Company Hierarchy </a:t>
            </a:r>
            <a:r>
              <a:rPr lang="en-US" sz="2665" b="1" spc="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2665" b="1" spc="0" dirty="0" smtClean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Hierarchy Document]</a:t>
            </a:r>
            <a:endParaRPr lang="en-US" sz="2665" b="1" spc="0" dirty="0">
              <a:solidFill>
                <a:schemeClr val="bg1">
                  <a:alpha val="99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7" y="260131"/>
            <a:ext cx="2389219" cy="789226"/>
          </a:xfrm>
          <a:prstGeom prst="rect">
            <a:avLst/>
          </a:prstGeom>
        </p:spPr>
      </p:pic>
      <p:sp>
        <p:nvSpPr>
          <p:cNvPr id="14" name="Date Placeholder 3"/>
          <p:cNvSpPr txBox="1"/>
          <p:nvPr/>
        </p:nvSpPr>
        <p:spPr bwMode="auto">
          <a:xfrm>
            <a:off x="246288" y="1049357"/>
            <a:ext cx="3544528" cy="26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4874" rIns="0" bIns="5487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5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ISO 9001, 14001 and OHSAS 18001 </a:t>
            </a:r>
            <a:r>
              <a:rPr lang="en-US" altLang="en-US" sz="105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Certified Company</a:t>
            </a:r>
            <a:endParaRPr lang="en-US" altLang="en-US" sz="105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Date Placeholder 3"/>
          <p:cNvSpPr txBox="1"/>
          <p:nvPr/>
        </p:nvSpPr>
        <p:spPr bwMode="auto">
          <a:xfrm>
            <a:off x="246287" y="6408894"/>
            <a:ext cx="5951537" cy="26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4874" rIns="0" bIns="5487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www.ask-ehs.com | Email:- info@ask-ehs.com | Contact :- +91 261 27 249 94</a:t>
            </a:r>
          </a:p>
        </p:txBody>
      </p:sp>
      <p:sp>
        <p:nvSpPr>
          <p:cNvPr id="18" name="Date Placeholder 3"/>
          <p:cNvSpPr txBox="1"/>
          <p:nvPr/>
        </p:nvSpPr>
        <p:spPr bwMode="auto">
          <a:xfrm>
            <a:off x="246287" y="6198006"/>
            <a:ext cx="4046537" cy="24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4874" rIns="0" bIns="5487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ASK-EHS Engineering &amp; </a:t>
            </a:r>
            <a:r>
              <a:rPr lang="en-US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Consultants Pvt. Ltd.</a:t>
            </a:r>
            <a:endParaRPr lang="en-US" alt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958" y="260131"/>
            <a:ext cx="3302335" cy="113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Process 29"/>
          <p:cNvSpPr/>
          <p:nvPr/>
        </p:nvSpPr>
        <p:spPr>
          <a:xfrm>
            <a:off x="238760" y="1107440"/>
            <a:ext cx="11297285" cy="5350766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 w="12700"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/>
            <a:endParaRPr lang="en-US" b="1" dirty="0" smtClean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b="1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Application Modules</a:t>
            </a:r>
          </a:p>
          <a:p>
            <a:pPr lvl="0"/>
            <a:endParaRPr lang="en-US" b="1" dirty="0" smtClean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Incident </a:t>
            </a:r>
            <a:r>
              <a:rPr lang="en-US" sz="1600" dirty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Near-miss Management with </a:t>
            </a:r>
            <a:r>
              <a:rPr lang="en-US" sz="1600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Manpower Management</a:t>
            </a:r>
            <a:endParaRPr lang="en-US" sz="1600" dirty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5544693" y="-5274819"/>
            <a:ext cx="658116" cy="11747501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/>
          <a:p>
            <a:pPr defTabSz="1088390" fontAlgn="base">
              <a:spcBef>
                <a:spcPct val="0"/>
              </a:spcBef>
              <a:spcAft>
                <a:spcPct val="0"/>
              </a:spcAft>
            </a:pPr>
            <a:endParaRPr lang="en-US" sz="3335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47500" y="0"/>
            <a:ext cx="444500" cy="6858000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/>
          <a:p>
            <a:pPr defTabSz="1088390" fontAlgn="base">
              <a:spcBef>
                <a:spcPct val="0"/>
              </a:spcBef>
              <a:spcAft>
                <a:spcPct val="0"/>
              </a:spcAft>
            </a:pPr>
            <a:endParaRPr lang="en-US" sz="3335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47500" y="5969000"/>
            <a:ext cx="4445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Slide Number Placeholder 4"/>
          <p:cNvSpPr txBox="1"/>
          <p:nvPr/>
        </p:nvSpPr>
        <p:spPr>
          <a:xfrm>
            <a:off x="11747501" y="5976938"/>
            <a:ext cx="444500" cy="373063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348615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1990" indent="-33337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22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0605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9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9220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7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12595" indent="-33337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7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815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79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543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407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750"/>
              </a:lnSpc>
              <a:spcBef>
                <a:spcPts val="0"/>
              </a:spcBef>
              <a:buNone/>
              <a:defRPr/>
            </a:pPr>
            <a:fld id="{3D70C827-A7D5-4A81-9EBA-E290FC08823D}" type="slidenum">
              <a:rPr lang="en-US" sz="1335">
                <a:solidFill>
                  <a:srgbClr val="425763">
                    <a:alpha val="99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fld>
            <a:endParaRPr lang="en-US" sz="1335" dirty="0">
              <a:solidFill>
                <a:srgbClr val="425763">
                  <a:alpha val="99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001" y="269875"/>
            <a:ext cx="10604501" cy="658116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>
            <a:lvl1pPr algn="ctr" defTabSz="1306195" rtl="0" eaLnBrk="1" latinLnBrk="0" hangingPunct="1"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088390" fontAlgn="base">
              <a:spcAft>
                <a:spcPct val="0"/>
              </a:spcAft>
            </a:pPr>
            <a:r>
              <a:rPr lang="en-US" sz="3335" dirty="0" err="1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Navin</a:t>
            </a:r>
            <a:r>
              <a:rPr lang="en-US" sz="3335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335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Fluorine modules</a:t>
            </a:r>
            <a:endParaRPr lang="en-US" sz="3335" dirty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Date Placeholder 3"/>
          <p:cNvSpPr txBox="1"/>
          <p:nvPr/>
        </p:nvSpPr>
        <p:spPr bwMode="auto">
          <a:xfrm>
            <a:off x="9155719" y="6540500"/>
            <a:ext cx="2591783" cy="20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28" rIns="0" bIns="4572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ASK-EHS Engineering &amp; Consultants Pvt. Ltd</a:t>
            </a:r>
          </a:p>
        </p:txBody>
      </p:sp>
      <p:sp>
        <p:nvSpPr>
          <p:cNvPr id="3" name="Teardrop 2"/>
          <p:cNvSpPr/>
          <p:nvPr/>
        </p:nvSpPr>
        <p:spPr>
          <a:xfrm flipV="1">
            <a:off x="127000" y="186180"/>
            <a:ext cx="825500" cy="8255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9" y="303784"/>
            <a:ext cx="541913" cy="54191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6200000">
            <a:off x="5544693" y="-5274819"/>
            <a:ext cx="658116" cy="11747501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/>
          <a:p>
            <a:pPr defTabSz="1088390" fontAlgn="base">
              <a:spcBef>
                <a:spcPct val="0"/>
              </a:spcBef>
              <a:spcAft>
                <a:spcPct val="0"/>
              </a:spcAft>
            </a:pPr>
            <a:endParaRPr lang="en-US" sz="3335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47500" y="0"/>
            <a:ext cx="444500" cy="6858000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/>
          <a:p>
            <a:pPr defTabSz="1088390" fontAlgn="base">
              <a:spcBef>
                <a:spcPct val="0"/>
              </a:spcBef>
              <a:spcAft>
                <a:spcPct val="0"/>
              </a:spcAft>
            </a:pPr>
            <a:endParaRPr lang="en-US" sz="3335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47500" y="6077740"/>
            <a:ext cx="4445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Slide Number Placeholder 4"/>
          <p:cNvSpPr txBox="1"/>
          <p:nvPr/>
        </p:nvSpPr>
        <p:spPr>
          <a:xfrm>
            <a:off x="11747501" y="6090298"/>
            <a:ext cx="444500" cy="373063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348615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1990" indent="-33337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22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0605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9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9220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7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12595" indent="-33337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7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815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79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543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407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750"/>
              </a:lnSpc>
              <a:spcBef>
                <a:spcPts val="0"/>
              </a:spcBef>
              <a:buNone/>
              <a:defRPr/>
            </a:pPr>
            <a:fld id="{3D70C827-A7D5-4A81-9EBA-E290FC08823D}" type="slidenum">
              <a:rPr lang="en-US" sz="1335">
                <a:solidFill>
                  <a:srgbClr val="425763">
                    <a:alpha val="99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endParaRPr lang="en-US" sz="1335" dirty="0">
              <a:solidFill>
                <a:srgbClr val="425763">
                  <a:alpha val="99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001" y="269875"/>
            <a:ext cx="10604501" cy="658116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>
            <a:defPPr>
              <a:defRPr lang="en-US"/>
            </a:defPPr>
            <a:lvl1pPr defTabSz="1088390" fontAlgn="base">
              <a:spcBef>
                <a:spcPct val="0"/>
              </a:spcBef>
              <a:spcAft>
                <a:spcPct val="0"/>
              </a:spcAft>
              <a:buNone/>
              <a:defRPr sz="3335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Navin Fluorine</a:t>
            </a:r>
            <a:r>
              <a:rPr lang="en-US" dirty="0" smtClean="0"/>
              <a:t> </a:t>
            </a:r>
            <a:r>
              <a:rPr lang="en-US" dirty="0"/>
              <a:t>Hierarchy - DEPARTMENTS</a:t>
            </a:r>
          </a:p>
        </p:txBody>
      </p:sp>
      <p:sp>
        <p:nvSpPr>
          <p:cNvPr id="7" name="Date Placeholder 3"/>
          <p:cNvSpPr txBox="1"/>
          <p:nvPr/>
        </p:nvSpPr>
        <p:spPr bwMode="auto">
          <a:xfrm>
            <a:off x="9155719" y="6540500"/>
            <a:ext cx="2591783" cy="20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28" rIns="0" bIns="4572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ASK-EHS Engineering &amp; Consultants Pvt. Ltd</a:t>
            </a:r>
          </a:p>
        </p:txBody>
      </p:sp>
      <p:sp>
        <p:nvSpPr>
          <p:cNvPr id="3" name="Teardrop 2"/>
          <p:cNvSpPr/>
          <p:nvPr/>
        </p:nvSpPr>
        <p:spPr>
          <a:xfrm flipV="1">
            <a:off x="127000" y="186180"/>
            <a:ext cx="825500" cy="8255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9" y="303784"/>
            <a:ext cx="541913" cy="541913"/>
          </a:xfrm>
          <a:prstGeom prst="rect">
            <a:avLst/>
          </a:prstGeom>
        </p:spPr>
      </p:pic>
      <p:sp>
        <p:nvSpPr>
          <p:cNvPr id="98" name="Flowchart: Process 97"/>
          <p:cNvSpPr/>
          <p:nvPr/>
        </p:nvSpPr>
        <p:spPr>
          <a:xfrm>
            <a:off x="126999" y="2000928"/>
            <a:ext cx="11297029" cy="526963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 w="12700"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/>
            <a:r>
              <a:rPr lang="en-US" sz="1400" b="1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SITES	</a:t>
            </a:r>
            <a:endParaRPr lang="en-US" sz="1400" b="1" dirty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>
          <a:xfrm>
            <a:off x="126999" y="2823082"/>
            <a:ext cx="11297029" cy="640080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 w="12700"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/>
            <a:r>
              <a:rPr lang="en-US" sz="1400" b="1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DEPARTMENTS</a:t>
            </a:r>
            <a:endParaRPr lang="en-US" sz="1400" b="1" dirty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Flowchart: Process 99"/>
          <p:cNvSpPr/>
          <p:nvPr/>
        </p:nvSpPr>
        <p:spPr>
          <a:xfrm>
            <a:off x="3306672" y="2962931"/>
            <a:ext cx="126688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Production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101" name="Straight Arrow Connector 37"/>
          <p:cNvCxnSpPr>
            <a:stCxn id="111" idx="2"/>
            <a:endCxn id="100" idx="0"/>
          </p:cNvCxnSpPr>
          <p:nvPr/>
        </p:nvCxnSpPr>
        <p:spPr>
          <a:xfrm rot="5400000">
            <a:off x="4780932" y="1590715"/>
            <a:ext cx="531402" cy="22130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Flowchart: Process 101"/>
          <p:cNvSpPr/>
          <p:nvPr/>
        </p:nvSpPr>
        <p:spPr>
          <a:xfrm>
            <a:off x="5473076" y="2958490"/>
            <a:ext cx="127171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HR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104" name="Flowchart: Process 103"/>
          <p:cNvSpPr/>
          <p:nvPr/>
        </p:nvSpPr>
        <p:spPr>
          <a:xfrm>
            <a:off x="7354886" y="2962932"/>
            <a:ext cx="127436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HSE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106" name="Flowchart: Process 105"/>
          <p:cNvSpPr/>
          <p:nvPr/>
        </p:nvSpPr>
        <p:spPr>
          <a:xfrm>
            <a:off x="126999" y="3843994"/>
            <a:ext cx="11297029" cy="640080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 w="12700"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/>
            <a:r>
              <a:rPr lang="en-US" sz="1400" b="1" dirty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 </a:t>
            </a:r>
            <a:r>
              <a:rPr lang="en-US" sz="1400" b="1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DEPARTMENTS</a:t>
            </a:r>
            <a:endParaRPr lang="en-US" sz="1400" b="1" dirty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Flowchart: Process 110"/>
          <p:cNvSpPr/>
          <p:nvPr/>
        </p:nvSpPr>
        <p:spPr>
          <a:xfrm>
            <a:off x="5598030" y="2121231"/>
            <a:ext cx="1110235" cy="310298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Surat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112" name="Flowchart: Process 111"/>
          <p:cNvSpPr/>
          <p:nvPr/>
        </p:nvSpPr>
        <p:spPr>
          <a:xfrm>
            <a:off x="127000" y="1091574"/>
            <a:ext cx="11297029" cy="549897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 w="12700"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/>
            <a:r>
              <a:rPr lang="en-US" sz="1400" b="1" dirty="0" err="1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Navin</a:t>
            </a:r>
            <a:r>
              <a:rPr lang="en-US" sz="1400" b="1" dirty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Fluorine International Ltd</a:t>
            </a:r>
            <a:r>
              <a:rPr lang="en-US" sz="1400" b="1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400" b="1" dirty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Flowchart: Terminator 112"/>
          <p:cNvSpPr/>
          <p:nvPr/>
        </p:nvSpPr>
        <p:spPr>
          <a:xfrm>
            <a:off x="5288154" y="1201543"/>
            <a:ext cx="1731819" cy="351118"/>
          </a:xfrm>
          <a:prstGeom prst="flowChartTerminator">
            <a:avLst/>
          </a:prstGeom>
          <a:solidFill>
            <a:srgbClr val="42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NFIL</a:t>
            </a:r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Flowchart: Process 113"/>
          <p:cNvSpPr/>
          <p:nvPr/>
        </p:nvSpPr>
        <p:spPr>
          <a:xfrm>
            <a:off x="2093334" y="3967078"/>
            <a:ext cx="1408402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Production Process 1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116" name="Flowchart: Process 115"/>
          <p:cNvSpPr/>
          <p:nvPr/>
        </p:nvSpPr>
        <p:spPr>
          <a:xfrm>
            <a:off x="4533755" y="3967079"/>
            <a:ext cx="1418250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Production Process 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2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119" name="Elbow Connector 118"/>
          <p:cNvCxnSpPr>
            <a:stCxn id="100" idx="2"/>
            <a:endCxn id="116" idx="0"/>
          </p:cNvCxnSpPr>
          <p:nvPr/>
        </p:nvCxnSpPr>
        <p:spPr>
          <a:xfrm rot="16200000" flipH="1">
            <a:off x="4271584" y="2995782"/>
            <a:ext cx="639829" cy="13027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>
          <a:xfrm>
            <a:off x="6153148" y="2697389"/>
            <a:ext cx="0" cy="261101"/>
          </a:xfrm>
          <a:prstGeom prst="straightConnector1">
            <a:avLst/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>
            <a:stCxn id="113" idx="2"/>
            <a:endCxn id="111" idx="0"/>
          </p:cNvCxnSpPr>
          <p:nvPr/>
        </p:nvCxnSpPr>
        <p:spPr>
          <a:xfrm flipH="1">
            <a:off x="6153148" y="1552661"/>
            <a:ext cx="916" cy="568570"/>
          </a:xfrm>
          <a:prstGeom prst="straightConnector1">
            <a:avLst/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7"/>
          <p:cNvCxnSpPr>
            <a:stCxn id="111" idx="2"/>
            <a:endCxn id="104" idx="0"/>
          </p:cNvCxnSpPr>
          <p:nvPr/>
        </p:nvCxnSpPr>
        <p:spPr>
          <a:xfrm rot="16200000" flipH="1">
            <a:off x="6806908" y="1777768"/>
            <a:ext cx="531403" cy="18389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0" idx="2"/>
            <a:endCxn id="114" idx="0"/>
          </p:cNvCxnSpPr>
          <p:nvPr/>
        </p:nvCxnSpPr>
        <p:spPr>
          <a:xfrm rot="5400000">
            <a:off x="3048912" y="3075873"/>
            <a:ext cx="639828" cy="11425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Flowchart: Process 26"/>
          <p:cNvSpPr/>
          <p:nvPr/>
        </p:nvSpPr>
        <p:spPr>
          <a:xfrm>
            <a:off x="9389457" y="2943710"/>
            <a:ext cx="127436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----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24" name="Elbow Connector 23"/>
          <p:cNvCxnSpPr/>
          <p:nvPr/>
        </p:nvCxnSpPr>
        <p:spPr>
          <a:xfrm>
            <a:off x="6140447" y="2697229"/>
            <a:ext cx="3873495" cy="246481"/>
          </a:xfrm>
          <a:prstGeom prst="bentConnector2">
            <a:avLst/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Flowchart: Process 45"/>
          <p:cNvSpPr/>
          <p:nvPr/>
        </p:nvSpPr>
        <p:spPr>
          <a:xfrm>
            <a:off x="7356076" y="3967077"/>
            <a:ext cx="127171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-----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36" name="Straight Arrow Connector 35"/>
          <p:cNvCxnSpPr>
            <a:stCxn id="104" idx="2"/>
            <a:endCxn id="46" idx="0"/>
          </p:cNvCxnSpPr>
          <p:nvPr/>
        </p:nvCxnSpPr>
        <p:spPr>
          <a:xfrm flipH="1">
            <a:off x="7991936" y="3327251"/>
            <a:ext cx="135" cy="639826"/>
          </a:xfrm>
          <a:prstGeom prst="straightConnector1">
            <a:avLst/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lowchart: Process 56"/>
          <p:cNvSpPr/>
          <p:nvPr/>
        </p:nvSpPr>
        <p:spPr>
          <a:xfrm>
            <a:off x="126999" y="2032102"/>
            <a:ext cx="11297029" cy="526963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 w="12700"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/>
            <a:r>
              <a:rPr lang="en-US" sz="1400" b="1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SITES	</a:t>
            </a:r>
            <a:endParaRPr lang="en-US" sz="1400" b="1" dirty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Flowchart: Process 65"/>
          <p:cNvSpPr/>
          <p:nvPr/>
        </p:nvSpPr>
        <p:spPr>
          <a:xfrm>
            <a:off x="126999" y="2854256"/>
            <a:ext cx="11297029" cy="640080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 w="12700"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/>
            <a:r>
              <a:rPr lang="en-US" sz="1400" b="1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PLANTS/ AREAS</a:t>
            </a:r>
            <a:endParaRPr lang="en-US" sz="1400" b="1" dirty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5544693" y="-5274819"/>
            <a:ext cx="658116" cy="11747501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/>
          <a:p>
            <a:pPr defTabSz="1088390" fontAlgn="base">
              <a:spcBef>
                <a:spcPct val="0"/>
              </a:spcBef>
              <a:spcAft>
                <a:spcPct val="0"/>
              </a:spcAft>
            </a:pPr>
            <a:endParaRPr lang="en-US" sz="3335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47500" y="0"/>
            <a:ext cx="444500" cy="6858000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/>
          <a:p>
            <a:pPr defTabSz="1088390" fontAlgn="base">
              <a:spcBef>
                <a:spcPct val="0"/>
              </a:spcBef>
              <a:spcAft>
                <a:spcPct val="0"/>
              </a:spcAft>
            </a:pPr>
            <a:endParaRPr lang="en-US" sz="3335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47500" y="5944870"/>
            <a:ext cx="4445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Slide Number Placeholder 4"/>
          <p:cNvSpPr txBox="1"/>
          <p:nvPr/>
        </p:nvSpPr>
        <p:spPr>
          <a:xfrm>
            <a:off x="11747501" y="5952808"/>
            <a:ext cx="444500" cy="373063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348615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1990" indent="-33337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22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0605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9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9220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7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12595" indent="-33337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7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815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79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543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407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750"/>
              </a:lnSpc>
              <a:spcBef>
                <a:spcPts val="0"/>
              </a:spcBef>
              <a:buNone/>
              <a:defRPr/>
            </a:pPr>
            <a:fld id="{3D70C827-A7D5-4A81-9EBA-E290FC08823D}" type="slidenum">
              <a:rPr lang="en-US" sz="1335">
                <a:solidFill>
                  <a:srgbClr val="425763">
                    <a:alpha val="99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endParaRPr lang="en-US" sz="1335" dirty="0">
              <a:solidFill>
                <a:srgbClr val="425763">
                  <a:alpha val="99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001" y="269875"/>
            <a:ext cx="10604501" cy="658116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>
            <a:defPPr>
              <a:defRPr lang="en-US"/>
            </a:defPPr>
            <a:lvl1pPr defTabSz="1088390" fontAlgn="base">
              <a:spcBef>
                <a:spcPct val="0"/>
              </a:spcBef>
              <a:spcAft>
                <a:spcPct val="0"/>
              </a:spcAft>
              <a:defRPr sz="3335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Navin Fluorine</a:t>
            </a:r>
            <a:r>
              <a:rPr lang="en-US" dirty="0" smtClean="0">
                <a:sym typeface="+mn-ea"/>
              </a:rPr>
              <a:t> </a:t>
            </a:r>
            <a:r>
              <a:rPr lang="en-US" dirty="0"/>
              <a:t>Hierarchy </a:t>
            </a:r>
            <a:r>
              <a:rPr lang="en-US" dirty="0" smtClean="0"/>
              <a:t>– PLANTS/ AREAS</a:t>
            </a:r>
            <a:endParaRPr lang="en-US" dirty="0"/>
          </a:p>
        </p:txBody>
      </p:sp>
      <p:sp>
        <p:nvSpPr>
          <p:cNvPr id="7" name="Date Placeholder 3"/>
          <p:cNvSpPr txBox="1"/>
          <p:nvPr/>
        </p:nvSpPr>
        <p:spPr bwMode="auto">
          <a:xfrm>
            <a:off x="9155719" y="6540500"/>
            <a:ext cx="2591783" cy="20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28" rIns="0" bIns="4572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ASK-EHS Engineering &amp; Consultants Pvt. Ltd</a:t>
            </a:r>
          </a:p>
        </p:txBody>
      </p:sp>
      <p:sp>
        <p:nvSpPr>
          <p:cNvPr id="3" name="Teardrop 2"/>
          <p:cNvSpPr/>
          <p:nvPr/>
        </p:nvSpPr>
        <p:spPr>
          <a:xfrm flipV="1">
            <a:off x="127000" y="186180"/>
            <a:ext cx="825500" cy="8255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9" y="303784"/>
            <a:ext cx="541913" cy="541913"/>
          </a:xfrm>
          <a:prstGeom prst="rect">
            <a:avLst/>
          </a:prstGeom>
        </p:spPr>
      </p:pic>
      <p:sp>
        <p:nvSpPr>
          <p:cNvPr id="36" name="Flowchart: Process 35"/>
          <p:cNvSpPr/>
          <p:nvPr/>
        </p:nvSpPr>
        <p:spPr>
          <a:xfrm>
            <a:off x="3140420" y="2994105"/>
            <a:ext cx="126688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FAP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38" name="Straight Arrow Connector 37"/>
          <p:cNvCxnSpPr>
            <a:stCxn id="62" idx="2"/>
            <a:endCxn id="36" idx="0"/>
          </p:cNvCxnSpPr>
          <p:nvPr/>
        </p:nvCxnSpPr>
        <p:spPr>
          <a:xfrm rot="5400000">
            <a:off x="4697806" y="1538763"/>
            <a:ext cx="531402" cy="23792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Flowchart: Process 81"/>
          <p:cNvSpPr/>
          <p:nvPr/>
        </p:nvSpPr>
        <p:spPr>
          <a:xfrm>
            <a:off x="5525031" y="2989664"/>
            <a:ext cx="127171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Boiler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83" name="Flowchart: Process 82"/>
          <p:cNvSpPr/>
          <p:nvPr/>
        </p:nvSpPr>
        <p:spPr>
          <a:xfrm>
            <a:off x="7354886" y="2994106"/>
            <a:ext cx="127436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I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Electrical Workshop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89" name="Straight Arrow Connector 37"/>
          <p:cNvCxnSpPr>
            <a:stCxn id="62" idx="2"/>
            <a:endCxn id="83" idx="0"/>
          </p:cNvCxnSpPr>
          <p:nvPr/>
        </p:nvCxnSpPr>
        <p:spPr>
          <a:xfrm rot="16200000" flipH="1">
            <a:off x="6806908" y="1808942"/>
            <a:ext cx="531403" cy="18389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Flowchart: Process 39"/>
          <p:cNvSpPr/>
          <p:nvPr/>
        </p:nvSpPr>
        <p:spPr>
          <a:xfrm>
            <a:off x="126999" y="3875168"/>
            <a:ext cx="11297029" cy="640080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 w="12700"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/>
            <a:r>
              <a:rPr lang="en-US" sz="1400" b="1" dirty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 </a:t>
            </a:r>
            <a:r>
              <a:rPr lang="en-US" sz="1400" b="1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AREAS</a:t>
            </a:r>
            <a:endParaRPr lang="en-US" sz="1400" b="1" dirty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6349740" y="4028415"/>
            <a:ext cx="126688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DG Area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42" name="Straight Arrow Connector 37"/>
          <p:cNvCxnSpPr>
            <a:stCxn id="83" idx="2"/>
            <a:endCxn id="41" idx="0"/>
          </p:cNvCxnSpPr>
          <p:nvPr/>
        </p:nvCxnSpPr>
        <p:spPr>
          <a:xfrm rot="5400000">
            <a:off x="7152633" y="3188977"/>
            <a:ext cx="669990" cy="10088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Flowchart: Process 42"/>
          <p:cNvSpPr/>
          <p:nvPr/>
        </p:nvSpPr>
        <p:spPr>
          <a:xfrm>
            <a:off x="8158361" y="4028415"/>
            <a:ext cx="127171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Work Shop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820667" y="4016934"/>
            <a:ext cx="127436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-----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45" name="Straight Arrow Connector 37"/>
          <p:cNvCxnSpPr>
            <a:stCxn id="83" idx="2"/>
            <a:endCxn id="43" idx="0"/>
          </p:cNvCxnSpPr>
          <p:nvPr/>
        </p:nvCxnSpPr>
        <p:spPr>
          <a:xfrm rot="16200000" flipH="1">
            <a:off x="8058151" y="3292345"/>
            <a:ext cx="669990" cy="8021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37"/>
          <p:cNvCxnSpPr>
            <a:stCxn id="83" idx="2"/>
          </p:cNvCxnSpPr>
          <p:nvPr/>
        </p:nvCxnSpPr>
        <p:spPr>
          <a:xfrm rot="16200000" flipH="1">
            <a:off x="8941152" y="2409344"/>
            <a:ext cx="673462" cy="25716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Flowchart: Process 61"/>
          <p:cNvSpPr/>
          <p:nvPr/>
        </p:nvSpPr>
        <p:spPr>
          <a:xfrm>
            <a:off x="5598030" y="2152405"/>
            <a:ext cx="1110235" cy="310298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Surat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85" name="Flowchart: Process 84"/>
          <p:cNvSpPr/>
          <p:nvPr/>
        </p:nvSpPr>
        <p:spPr>
          <a:xfrm>
            <a:off x="126999" y="1096677"/>
            <a:ext cx="11297029" cy="549897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 w="12700"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/>
            <a:r>
              <a:rPr lang="en-US" sz="1400" b="1" dirty="0" err="1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Navin</a:t>
            </a:r>
            <a:r>
              <a:rPr lang="en-US" sz="1400" b="1" dirty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Fluorine International Ltd.</a:t>
            </a:r>
          </a:p>
        </p:txBody>
      </p:sp>
      <p:sp>
        <p:nvSpPr>
          <p:cNvPr id="86" name="Flowchart: Terminator 85"/>
          <p:cNvSpPr/>
          <p:nvPr/>
        </p:nvSpPr>
        <p:spPr>
          <a:xfrm>
            <a:off x="5288154" y="1232717"/>
            <a:ext cx="1731819" cy="351118"/>
          </a:xfrm>
          <a:prstGeom prst="flowChartTerminator">
            <a:avLst/>
          </a:prstGeom>
          <a:solidFill>
            <a:srgbClr val="42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NFIL</a:t>
            </a:r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>
          <a:xfrm>
            <a:off x="2093334" y="4012741"/>
            <a:ext cx="126688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FAP 1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138" name="Flowchart: Process 137"/>
          <p:cNvSpPr/>
          <p:nvPr/>
        </p:nvSpPr>
        <p:spPr>
          <a:xfrm>
            <a:off x="4281005" y="3998253"/>
            <a:ext cx="127171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Training Room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50" name="Elbow Connector 49"/>
          <p:cNvCxnSpPr>
            <a:stCxn id="36" idx="2"/>
            <a:endCxn id="138" idx="0"/>
          </p:cNvCxnSpPr>
          <p:nvPr/>
        </p:nvCxnSpPr>
        <p:spPr>
          <a:xfrm rot="16200000" flipH="1">
            <a:off x="4025451" y="3106838"/>
            <a:ext cx="639829" cy="114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Straight Arrow Connector 155"/>
          <p:cNvCxnSpPr>
            <a:stCxn id="62" idx="2"/>
            <a:endCxn id="82" idx="0"/>
          </p:cNvCxnSpPr>
          <p:nvPr/>
        </p:nvCxnSpPr>
        <p:spPr>
          <a:xfrm>
            <a:off x="6153148" y="2462703"/>
            <a:ext cx="7743" cy="526961"/>
          </a:xfrm>
          <a:prstGeom prst="straightConnector1">
            <a:avLst/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Arrow Connector 163"/>
          <p:cNvCxnSpPr>
            <a:stCxn id="86" idx="2"/>
            <a:endCxn id="62" idx="0"/>
          </p:cNvCxnSpPr>
          <p:nvPr/>
        </p:nvCxnSpPr>
        <p:spPr>
          <a:xfrm flipH="1">
            <a:off x="6153148" y="1583835"/>
            <a:ext cx="916" cy="568570"/>
          </a:xfrm>
          <a:prstGeom prst="straightConnector1">
            <a:avLst/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37"/>
          <p:cNvCxnSpPr>
            <a:stCxn id="36" idx="2"/>
            <a:endCxn id="136" idx="0"/>
          </p:cNvCxnSpPr>
          <p:nvPr/>
        </p:nvCxnSpPr>
        <p:spPr>
          <a:xfrm rot="5400000">
            <a:off x="2923164" y="3162039"/>
            <a:ext cx="654317" cy="10470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Flowchart: Process 32"/>
          <p:cNvSpPr/>
          <p:nvPr/>
        </p:nvSpPr>
        <p:spPr>
          <a:xfrm>
            <a:off x="9194415" y="2991958"/>
            <a:ext cx="127436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I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-----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5" name="Elbow Connector 4"/>
          <p:cNvCxnSpPr>
            <a:stCxn id="62" idx="2"/>
            <a:endCxn id="33" idx="0"/>
          </p:cNvCxnSpPr>
          <p:nvPr/>
        </p:nvCxnSpPr>
        <p:spPr>
          <a:xfrm rot="16200000" flipH="1">
            <a:off x="7727747" y="888104"/>
            <a:ext cx="529255" cy="36784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6200000">
            <a:off x="5544693" y="-5274819"/>
            <a:ext cx="658116" cy="11747501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/>
          <a:p>
            <a:pPr defTabSz="1088390" fontAlgn="base">
              <a:spcBef>
                <a:spcPct val="0"/>
              </a:spcBef>
              <a:spcAft>
                <a:spcPct val="0"/>
              </a:spcAft>
            </a:pPr>
            <a:endParaRPr lang="en-US" sz="3335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47500" y="0"/>
            <a:ext cx="444500" cy="6858000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/>
          <a:p>
            <a:pPr defTabSz="1088390" fontAlgn="base">
              <a:spcBef>
                <a:spcPct val="0"/>
              </a:spcBef>
              <a:spcAft>
                <a:spcPct val="0"/>
              </a:spcAft>
            </a:pPr>
            <a:endParaRPr lang="en-US" sz="3335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47500" y="6007637"/>
            <a:ext cx="4445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Slide Number Placeholder 4"/>
          <p:cNvSpPr txBox="1"/>
          <p:nvPr/>
        </p:nvSpPr>
        <p:spPr>
          <a:xfrm>
            <a:off x="11747500" y="6051020"/>
            <a:ext cx="444500" cy="373063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348615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1990" indent="-33337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22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0605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9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9220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7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12595" indent="-33337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7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815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79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543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407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750"/>
              </a:lnSpc>
              <a:spcBef>
                <a:spcPts val="0"/>
              </a:spcBef>
              <a:buNone/>
              <a:defRPr/>
            </a:pPr>
            <a:fld id="{3D70C827-A7D5-4A81-9EBA-E290FC08823D}" type="slidenum">
              <a:rPr lang="en-US" sz="1335">
                <a:solidFill>
                  <a:srgbClr val="425763">
                    <a:alpha val="99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fld>
            <a:endParaRPr lang="en-US" sz="1335" dirty="0">
              <a:solidFill>
                <a:srgbClr val="425763">
                  <a:alpha val="99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001" y="269875"/>
            <a:ext cx="10604501" cy="658116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>
            <a:defPPr>
              <a:defRPr lang="en-US"/>
            </a:defPPr>
            <a:lvl1pPr defTabSz="1088390" fontAlgn="base">
              <a:spcBef>
                <a:spcPct val="0"/>
              </a:spcBef>
              <a:spcAft>
                <a:spcPct val="0"/>
              </a:spcAft>
              <a:defRPr sz="3335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Navin</a:t>
            </a:r>
            <a:r>
              <a:rPr lang="en-US" dirty="0"/>
              <a:t> Fluorine</a:t>
            </a:r>
            <a:r>
              <a:rPr lang="en-US" dirty="0" smtClean="0">
                <a:sym typeface="+mn-ea"/>
              </a:rPr>
              <a:t> </a:t>
            </a:r>
            <a:r>
              <a:rPr lang="en-US" dirty="0"/>
              <a:t>Hierarchy - </a:t>
            </a:r>
            <a:r>
              <a:rPr lang="en-US" dirty="0" smtClean="0"/>
              <a:t>CONTRACTORS</a:t>
            </a:r>
            <a:endParaRPr lang="en-US" dirty="0"/>
          </a:p>
        </p:txBody>
      </p:sp>
      <p:sp>
        <p:nvSpPr>
          <p:cNvPr id="7" name="Date Placeholder 3"/>
          <p:cNvSpPr txBox="1"/>
          <p:nvPr/>
        </p:nvSpPr>
        <p:spPr bwMode="auto">
          <a:xfrm>
            <a:off x="9155719" y="6540500"/>
            <a:ext cx="2591783" cy="20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28" rIns="0" bIns="4572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ASK-EHS Engineering &amp; Consultants Pvt. Ltd</a:t>
            </a:r>
          </a:p>
        </p:txBody>
      </p:sp>
      <p:sp>
        <p:nvSpPr>
          <p:cNvPr id="3" name="Teardrop 2"/>
          <p:cNvSpPr/>
          <p:nvPr/>
        </p:nvSpPr>
        <p:spPr>
          <a:xfrm flipV="1">
            <a:off x="127000" y="186180"/>
            <a:ext cx="825500" cy="8255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9" y="303784"/>
            <a:ext cx="541913" cy="541913"/>
          </a:xfrm>
          <a:prstGeom prst="rect">
            <a:avLst/>
          </a:prstGeom>
        </p:spPr>
      </p:pic>
      <p:sp>
        <p:nvSpPr>
          <p:cNvPr id="128" name="Flowchart: Process 127"/>
          <p:cNvSpPr/>
          <p:nvPr/>
        </p:nvSpPr>
        <p:spPr>
          <a:xfrm>
            <a:off x="126999" y="2021153"/>
            <a:ext cx="11297029" cy="526963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 w="12700"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/>
            <a:r>
              <a:rPr lang="en-US" sz="1400" b="1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SITES	</a:t>
            </a:r>
            <a:endParaRPr lang="en-US" sz="1400" b="1" dirty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>
          <a:xfrm>
            <a:off x="126999" y="2843307"/>
            <a:ext cx="11297029" cy="640080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 w="12700"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/>
            <a:r>
              <a:rPr lang="en-US" sz="1400" b="1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CONTRACTORS</a:t>
            </a:r>
            <a:endParaRPr lang="en-US" sz="1400" b="1" dirty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Flowchart: Process 129"/>
          <p:cNvSpPr/>
          <p:nvPr/>
        </p:nvSpPr>
        <p:spPr>
          <a:xfrm>
            <a:off x="3576838" y="2983156"/>
            <a:ext cx="126688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I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Morden Engineering 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131" name="Straight Arrow Connector 37"/>
          <p:cNvCxnSpPr>
            <a:stCxn id="140" idx="2"/>
            <a:endCxn id="130" idx="0"/>
          </p:cNvCxnSpPr>
          <p:nvPr/>
        </p:nvCxnSpPr>
        <p:spPr>
          <a:xfrm rot="5400000">
            <a:off x="4916015" y="1746023"/>
            <a:ext cx="531402" cy="19428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Flowchart: Process 131"/>
          <p:cNvSpPr/>
          <p:nvPr/>
        </p:nvSpPr>
        <p:spPr>
          <a:xfrm>
            <a:off x="5473076" y="2978715"/>
            <a:ext cx="127171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Biotech 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133" name="Flowchart: Process 132"/>
          <p:cNvSpPr/>
          <p:nvPr/>
        </p:nvSpPr>
        <p:spPr>
          <a:xfrm>
            <a:off x="7469187" y="2983157"/>
            <a:ext cx="127436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Nalco Corporation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134" name="Straight Arrow Connector 37"/>
          <p:cNvCxnSpPr>
            <a:stCxn id="140" idx="2"/>
            <a:endCxn id="133" idx="0"/>
          </p:cNvCxnSpPr>
          <p:nvPr/>
        </p:nvCxnSpPr>
        <p:spPr>
          <a:xfrm rot="16200000" flipH="1">
            <a:off x="6864059" y="1740843"/>
            <a:ext cx="531403" cy="19532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" name="Flowchart: Process 134"/>
          <p:cNvSpPr/>
          <p:nvPr/>
        </p:nvSpPr>
        <p:spPr>
          <a:xfrm>
            <a:off x="126999" y="3864219"/>
            <a:ext cx="11297029" cy="640080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 w="12700"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/>
            <a:r>
              <a:rPr lang="en-US" sz="1400" b="1" dirty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 </a:t>
            </a:r>
            <a:r>
              <a:rPr lang="en-US" sz="1400" b="1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CONTRACTORS</a:t>
            </a:r>
            <a:endParaRPr lang="en-US" sz="1400" b="1" dirty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>
          <a:xfrm>
            <a:off x="7014761" y="4027857"/>
            <a:ext cx="126688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Sub Agency 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4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137" name="Straight Arrow Connector 37"/>
          <p:cNvCxnSpPr>
            <a:stCxn id="133" idx="2"/>
            <a:endCxn id="136" idx="0"/>
          </p:cNvCxnSpPr>
          <p:nvPr/>
        </p:nvCxnSpPr>
        <p:spPr>
          <a:xfrm rot="5400000">
            <a:off x="7537099" y="3458583"/>
            <a:ext cx="680381" cy="4581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Flowchart: Process 137"/>
          <p:cNvSpPr/>
          <p:nvPr/>
        </p:nvSpPr>
        <p:spPr>
          <a:xfrm>
            <a:off x="8470091" y="4027857"/>
            <a:ext cx="127171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Sub Agency 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5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139" name="Straight Arrow Connector 37"/>
          <p:cNvCxnSpPr>
            <a:stCxn id="133" idx="2"/>
            <a:endCxn id="138" idx="0"/>
          </p:cNvCxnSpPr>
          <p:nvPr/>
        </p:nvCxnSpPr>
        <p:spPr>
          <a:xfrm rot="16200000" flipH="1">
            <a:off x="8265971" y="3187876"/>
            <a:ext cx="680381" cy="99957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Flowchart: Process 139"/>
          <p:cNvSpPr/>
          <p:nvPr/>
        </p:nvSpPr>
        <p:spPr>
          <a:xfrm>
            <a:off x="5598030" y="2141456"/>
            <a:ext cx="1110235" cy="310298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Surat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141" name="Flowchart: Process 140"/>
          <p:cNvSpPr/>
          <p:nvPr/>
        </p:nvSpPr>
        <p:spPr>
          <a:xfrm>
            <a:off x="127000" y="1111799"/>
            <a:ext cx="11297029" cy="549897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 w="12700"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/>
            <a:r>
              <a:rPr lang="en-US" sz="1400" b="1" dirty="0" err="1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Navin</a:t>
            </a:r>
            <a:r>
              <a:rPr lang="en-US" sz="1400" b="1" dirty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Fluorine International Ltd.</a:t>
            </a:r>
          </a:p>
        </p:txBody>
      </p:sp>
      <p:sp>
        <p:nvSpPr>
          <p:cNvPr id="142" name="Flowchart: Terminator 141"/>
          <p:cNvSpPr/>
          <p:nvPr/>
        </p:nvSpPr>
        <p:spPr>
          <a:xfrm>
            <a:off x="5288835" y="1227895"/>
            <a:ext cx="1731819" cy="351118"/>
          </a:xfrm>
          <a:prstGeom prst="flowChartTerminator">
            <a:avLst/>
          </a:prstGeom>
          <a:solidFill>
            <a:srgbClr val="42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NFIL</a:t>
            </a:r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>
          <a:xfrm>
            <a:off x="2405064" y="4018476"/>
            <a:ext cx="126688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Sub Agency 1</a:t>
            </a:r>
          </a:p>
        </p:txBody>
      </p:sp>
      <p:sp>
        <p:nvSpPr>
          <p:cNvPr id="144" name="Flowchart: Process 143"/>
          <p:cNvSpPr/>
          <p:nvPr/>
        </p:nvSpPr>
        <p:spPr>
          <a:xfrm>
            <a:off x="3936074" y="4018475"/>
            <a:ext cx="127171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Sub Agency 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2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145" name="Flowchart: Process 144"/>
          <p:cNvSpPr/>
          <p:nvPr/>
        </p:nvSpPr>
        <p:spPr>
          <a:xfrm>
            <a:off x="5483326" y="4026283"/>
            <a:ext cx="127436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Sub Agency 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3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146" name="Elbow Connector 145"/>
          <p:cNvCxnSpPr>
            <a:stCxn id="130" idx="2"/>
            <a:endCxn id="143" idx="0"/>
          </p:cNvCxnSpPr>
          <p:nvPr/>
        </p:nvCxnSpPr>
        <p:spPr>
          <a:xfrm rot="5400000">
            <a:off x="3288896" y="3097088"/>
            <a:ext cx="671001" cy="117177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Arrow Connector 146"/>
          <p:cNvCxnSpPr/>
          <p:nvPr/>
        </p:nvCxnSpPr>
        <p:spPr>
          <a:xfrm>
            <a:off x="6153148" y="2717614"/>
            <a:ext cx="0" cy="261101"/>
          </a:xfrm>
          <a:prstGeom prst="straightConnector1">
            <a:avLst/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Arrow Connector 147"/>
          <p:cNvCxnSpPr/>
          <p:nvPr/>
        </p:nvCxnSpPr>
        <p:spPr>
          <a:xfrm>
            <a:off x="6156112" y="3343034"/>
            <a:ext cx="0" cy="644271"/>
          </a:xfrm>
          <a:prstGeom prst="straightConnector1">
            <a:avLst/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Arrow Connector 148"/>
          <p:cNvCxnSpPr>
            <a:stCxn id="142" idx="2"/>
            <a:endCxn id="140" idx="0"/>
          </p:cNvCxnSpPr>
          <p:nvPr/>
        </p:nvCxnSpPr>
        <p:spPr>
          <a:xfrm flipH="1">
            <a:off x="6153148" y="1579013"/>
            <a:ext cx="1597" cy="562443"/>
          </a:xfrm>
          <a:prstGeom prst="straightConnector1">
            <a:avLst/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Flowchart: Process 32"/>
          <p:cNvSpPr/>
          <p:nvPr/>
        </p:nvSpPr>
        <p:spPr>
          <a:xfrm>
            <a:off x="9210258" y="2984585"/>
            <a:ext cx="127436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I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-----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34" name="Elbow Connector 33"/>
          <p:cNvCxnSpPr>
            <a:endCxn id="33" idx="0"/>
          </p:cNvCxnSpPr>
          <p:nvPr/>
        </p:nvCxnSpPr>
        <p:spPr>
          <a:xfrm>
            <a:off x="6168991" y="2721190"/>
            <a:ext cx="3678452" cy="263395"/>
          </a:xfrm>
          <a:prstGeom prst="bentConnector2">
            <a:avLst/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Elbow Connector 40"/>
          <p:cNvCxnSpPr>
            <a:stCxn id="130" idx="2"/>
            <a:endCxn id="144" idx="0"/>
          </p:cNvCxnSpPr>
          <p:nvPr/>
        </p:nvCxnSpPr>
        <p:spPr>
          <a:xfrm rot="16200000" flipH="1">
            <a:off x="4055608" y="3502149"/>
            <a:ext cx="671000" cy="3616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7"/>
          <p:cNvCxnSpPr>
            <a:stCxn id="133" idx="2"/>
            <a:endCxn id="38" idx="0"/>
          </p:cNvCxnSpPr>
          <p:nvPr/>
        </p:nvCxnSpPr>
        <p:spPr>
          <a:xfrm rot="16200000" flipH="1">
            <a:off x="9005242" y="2448605"/>
            <a:ext cx="678807" cy="24765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Flowchart: Process 37"/>
          <p:cNvSpPr/>
          <p:nvPr/>
        </p:nvSpPr>
        <p:spPr>
          <a:xfrm>
            <a:off x="9945734" y="4026283"/>
            <a:ext cx="1274369" cy="364319"/>
          </a:xfrm>
          <a:prstGeom prst="flowChartProcess">
            <a:avLst/>
          </a:prstGeom>
          <a:solidFill>
            <a:srgbClr val="D1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I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-----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Process 29"/>
          <p:cNvSpPr/>
          <p:nvPr/>
        </p:nvSpPr>
        <p:spPr>
          <a:xfrm>
            <a:off x="238683" y="1083510"/>
            <a:ext cx="11297029" cy="712239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 w="12700"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/>
            <a:r>
              <a:rPr lang="en-US" sz="1600" b="1" dirty="0" err="1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Navin</a:t>
            </a:r>
            <a:r>
              <a:rPr lang="en-US" sz="1600" b="1" dirty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Fluorine International Ltd.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5544693" y="-5274819"/>
            <a:ext cx="658116" cy="11747501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/>
          <a:p>
            <a:pPr defTabSz="1088390" fontAlgn="base">
              <a:spcBef>
                <a:spcPct val="0"/>
              </a:spcBef>
              <a:spcAft>
                <a:spcPct val="0"/>
              </a:spcAft>
            </a:pPr>
            <a:endParaRPr lang="en-US" sz="3335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47500" y="0"/>
            <a:ext cx="444500" cy="6858000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/>
          <a:p>
            <a:pPr defTabSz="1088390" fontAlgn="base">
              <a:spcBef>
                <a:spcPct val="0"/>
              </a:spcBef>
              <a:spcAft>
                <a:spcPct val="0"/>
              </a:spcAft>
            </a:pPr>
            <a:endParaRPr lang="en-US" sz="3335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49405" y="6101204"/>
            <a:ext cx="4445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Slide Number Placeholder 4"/>
          <p:cNvSpPr txBox="1"/>
          <p:nvPr/>
        </p:nvSpPr>
        <p:spPr>
          <a:xfrm>
            <a:off x="11749406" y="6109142"/>
            <a:ext cx="444500" cy="373063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348615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1990" indent="-33337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22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0605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9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9220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7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12595" indent="-33337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7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815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79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543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407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750"/>
              </a:lnSpc>
              <a:spcBef>
                <a:spcPts val="0"/>
              </a:spcBef>
              <a:buNone/>
              <a:defRPr/>
            </a:pPr>
            <a:fld id="{3D70C827-A7D5-4A81-9EBA-E290FC08823D}" type="slidenum">
              <a:rPr lang="en-US" sz="1000">
                <a:solidFill>
                  <a:srgbClr val="425763">
                    <a:alpha val="99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fld>
            <a:endParaRPr lang="en-US" sz="1050" dirty="0">
              <a:solidFill>
                <a:srgbClr val="425763">
                  <a:alpha val="99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001" y="269875"/>
            <a:ext cx="10604501" cy="658116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>
            <a:defPPr>
              <a:defRPr lang="en-US"/>
            </a:defPPr>
            <a:lvl1pPr defTabSz="1088390" fontAlgn="base">
              <a:spcBef>
                <a:spcPct val="0"/>
              </a:spcBef>
              <a:spcAft>
                <a:spcPct val="0"/>
              </a:spcAft>
              <a:defRPr sz="3335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Navin</a:t>
            </a:r>
            <a:r>
              <a:rPr lang="en-US" dirty="0"/>
              <a:t> Fluorine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Team Hierarchy - Roles level</a:t>
            </a:r>
            <a:endParaRPr lang="en-US" dirty="0"/>
          </a:p>
        </p:txBody>
      </p:sp>
      <p:sp>
        <p:nvSpPr>
          <p:cNvPr id="7" name="Date Placeholder 3"/>
          <p:cNvSpPr txBox="1"/>
          <p:nvPr/>
        </p:nvSpPr>
        <p:spPr bwMode="auto">
          <a:xfrm>
            <a:off x="9155719" y="6540500"/>
            <a:ext cx="2591783" cy="20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28" rIns="0" bIns="4572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ASK-EHS Engineering &amp; Consultants Pvt. Ltd</a:t>
            </a:r>
          </a:p>
        </p:txBody>
      </p:sp>
      <p:sp>
        <p:nvSpPr>
          <p:cNvPr id="3" name="Teardrop 2"/>
          <p:cNvSpPr/>
          <p:nvPr/>
        </p:nvSpPr>
        <p:spPr>
          <a:xfrm flipV="1">
            <a:off x="127000" y="186180"/>
            <a:ext cx="825500" cy="8255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9" y="303784"/>
            <a:ext cx="541913" cy="541913"/>
          </a:xfrm>
          <a:prstGeom prst="rect">
            <a:avLst/>
          </a:prstGeom>
        </p:spPr>
      </p:pic>
      <p:sp>
        <p:nvSpPr>
          <p:cNvPr id="41" name="Flowchart: Process 40"/>
          <p:cNvSpPr/>
          <p:nvPr/>
        </p:nvSpPr>
        <p:spPr>
          <a:xfrm>
            <a:off x="216649" y="1885881"/>
            <a:ext cx="11319063" cy="1319130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 w="12700"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/>
            <a:r>
              <a:rPr lang="en-US" sz="1600" b="1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Sites</a:t>
            </a:r>
            <a:endParaRPr lang="en-US" sz="1600" b="1" dirty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Flowchart: Process 62"/>
          <p:cNvSpPr/>
          <p:nvPr/>
        </p:nvSpPr>
        <p:spPr>
          <a:xfrm>
            <a:off x="225235" y="3307163"/>
            <a:ext cx="11297029" cy="1971282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r>
              <a:rPr lang="en-US" sz="1400" b="1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DEPARTMENTS</a:t>
            </a:r>
            <a:endParaRPr lang="en-US" sz="1400" b="1" dirty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9544357" y="2057512"/>
            <a:ext cx="1609837" cy="440826"/>
          </a:xfrm>
          <a:prstGeom prst="flowChartTerminator">
            <a:avLst/>
          </a:prstGeom>
          <a:solidFill>
            <a:srgbClr val="42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 TEAM</a:t>
            </a:r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Flowchart: Terminator 57"/>
          <p:cNvSpPr/>
          <p:nvPr/>
        </p:nvSpPr>
        <p:spPr>
          <a:xfrm>
            <a:off x="9579820" y="2631261"/>
            <a:ext cx="1538910" cy="440826"/>
          </a:xfrm>
          <a:prstGeom prst="flowChartTerminator">
            <a:avLst/>
          </a:prstGeom>
          <a:solidFill>
            <a:srgbClr val="42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SAFETY HSE TEAM</a:t>
            </a:r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4314220" y="1199014"/>
            <a:ext cx="1544091" cy="496471"/>
          </a:xfrm>
          <a:prstGeom prst="flowChartTerminator">
            <a:avLst/>
          </a:prstGeom>
          <a:solidFill>
            <a:srgbClr val="42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CORPORATE HSE HEAD</a:t>
            </a:r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xmlns="" id="{D8CFA6FA-B8A9-40CA-AA89-7CF8C1061980}"/>
              </a:ext>
            </a:extLst>
          </p:cNvPr>
          <p:cNvSpPr/>
          <p:nvPr/>
        </p:nvSpPr>
        <p:spPr>
          <a:xfrm>
            <a:off x="6070099" y="2057512"/>
            <a:ext cx="1631316" cy="440826"/>
          </a:xfrm>
          <a:prstGeom prst="flowChartTerminator">
            <a:avLst/>
          </a:prstGeom>
          <a:solidFill>
            <a:srgbClr val="42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HEAD</a:t>
            </a:r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xmlns="" id="{D8CFA6FA-B8A9-40CA-AA89-7CF8C1061980}"/>
              </a:ext>
            </a:extLst>
          </p:cNvPr>
          <p:cNvSpPr/>
          <p:nvPr/>
        </p:nvSpPr>
        <p:spPr>
          <a:xfrm>
            <a:off x="7853431" y="2064610"/>
            <a:ext cx="1538910" cy="440826"/>
          </a:xfrm>
          <a:prstGeom prst="flowChartTerminator">
            <a:avLst/>
          </a:prstGeom>
          <a:solidFill>
            <a:srgbClr val="42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HSE HEAD</a:t>
            </a:r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4303831" y="3486388"/>
            <a:ext cx="1777356" cy="420890"/>
          </a:xfrm>
          <a:prstGeom prst="flowChartTerminator">
            <a:avLst/>
          </a:prstGeom>
          <a:solidFill>
            <a:srgbClr val="42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DEPARTMENT HEAD</a:t>
            </a:r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4303831" y="4087554"/>
            <a:ext cx="1777356" cy="457113"/>
          </a:xfrm>
          <a:prstGeom prst="flowChartTerminator">
            <a:avLst/>
          </a:prstGeom>
          <a:solidFill>
            <a:srgbClr val="42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SECTIONS HEAD</a:t>
            </a:r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4314222" y="4696688"/>
            <a:ext cx="1777356" cy="450791"/>
          </a:xfrm>
          <a:prstGeom prst="flowChartTerminator">
            <a:avLst/>
          </a:prstGeom>
          <a:solidFill>
            <a:srgbClr val="42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ENGINEERS</a:t>
            </a:r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6" name="Straight Arrow Connector 35"/>
          <p:cNvCxnSpPr>
            <a:stCxn id="23" idx="2"/>
            <a:endCxn id="24" idx="0"/>
          </p:cNvCxnSpPr>
          <p:nvPr/>
        </p:nvCxnSpPr>
        <p:spPr>
          <a:xfrm>
            <a:off x="5192509" y="3907278"/>
            <a:ext cx="0" cy="180276"/>
          </a:xfrm>
          <a:prstGeom prst="straightConnector1">
            <a:avLst/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24" idx="2"/>
            <a:endCxn id="26" idx="0"/>
          </p:cNvCxnSpPr>
          <p:nvPr/>
        </p:nvCxnSpPr>
        <p:spPr>
          <a:xfrm>
            <a:off x="5192509" y="4544667"/>
            <a:ext cx="10391" cy="152021"/>
          </a:xfrm>
          <a:prstGeom prst="straightConnector1">
            <a:avLst/>
          </a:prstGeom>
          <a:noFill/>
          <a:ln w="9525" cap="flat" cmpd="sng">
            <a:solidFill>
              <a:srgbClr val="42576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Flowchart: Terminator 41"/>
          <p:cNvSpPr/>
          <p:nvPr/>
        </p:nvSpPr>
        <p:spPr>
          <a:xfrm>
            <a:off x="4303831" y="2057512"/>
            <a:ext cx="1554480" cy="440826"/>
          </a:xfrm>
          <a:prstGeom prst="flowChartTerminator">
            <a:avLst/>
          </a:prstGeom>
          <a:solidFill>
            <a:srgbClr val="42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IT ADMINISTRATOR</a:t>
            </a:r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238682" y="5380597"/>
            <a:ext cx="11297029" cy="827883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r>
              <a:rPr lang="en-US" sz="1400" b="1" dirty="0" smtClean="0">
                <a:solidFill>
                  <a:srgbClr val="4257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PLANTS/ AREAS</a:t>
            </a:r>
            <a:endParaRPr lang="en-US" sz="1400" b="1" dirty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Flowchart: Terminator 26"/>
          <p:cNvSpPr/>
          <p:nvPr/>
        </p:nvSpPr>
        <p:spPr>
          <a:xfrm>
            <a:off x="4314221" y="5584093"/>
            <a:ext cx="1777356" cy="420890"/>
          </a:xfrm>
          <a:prstGeom prst="flowChartTerminator">
            <a:avLst/>
          </a:prstGeom>
          <a:solidFill>
            <a:srgbClr val="42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PLANT/ AREA In-Charge</a:t>
            </a:r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Flowchart: Terminator 27"/>
          <p:cNvSpPr/>
          <p:nvPr/>
        </p:nvSpPr>
        <p:spPr>
          <a:xfrm>
            <a:off x="6070099" y="1209134"/>
            <a:ext cx="3322242" cy="496471"/>
          </a:xfrm>
          <a:prstGeom prst="flowChartTerminator">
            <a:avLst/>
          </a:prstGeom>
          <a:solidFill>
            <a:srgbClr val="42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(Includes as </a:t>
            </a:r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CORPORATE </a:t>
            </a:r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USERS)</a:t>
            </a:r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Flowchart: Terminator 28"/>
          <p:cNvSpPr/>
          <p:nvPr/>
        </p:nvSpPr>
        <p:spPr>
          <a:xfrm>
            <a:off x="7853431" y="2662750"/>
            <a:ext cx="1538910" cy="440826"/>
          </a:xfrm>
          <a:prstGeom prst="flowChartTerminator">
            <a:avLst/>
          </a:prstGeom>
          <a:solidFill>
            <a:srgbClr val="42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HSE MANAGER</a:t>
            </a:r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6200000">
            <a:off x="5544693" y="-5274819"/>
            <a:ext cx="658116" cy="11747501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/>
          <a:p>
            <a:pPr defTabSz="1088390" fontAlgn="base">
              <a:spcBef>
                <a:spcPct val="0"/>
              </a:spcBef>
              <a:spcAft>
                <a:spcPct val="0"/>
              </a:spcAft>
            </a:pPr>
            <a:endParaRPr lang="en-US" sz="3335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58517" y="0"/>
            <a:ext cx="444500" cy="6858000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/>
          <a:p>
            <a:pPr defTabSz="1088390" fontAlgn="base">
              <a:spcBef>
                <a:spcPct val="0"/>
              </a:spcBef>
              <a:spcAft>
                <a:spcPct val="0"/>
              </a:spcAft>
            </a:pPr>
            <a:endParaRPr lang="en-US" sz="3335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58517" y="6046274"/>
            <a:ext cx="4445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Slide Number Placeholder 4"/>
          <p:cNvSpPr txBox="1"/>
          <p:nvPr/>
        </p:nvSpPr>
        <p:spPr>
          <a:xfrm>
            <a:off x="11747501" y="6067091"/>
            <a:ext cx="444500" cy="373063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348615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1990" indent="-33337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22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0605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9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9220" indent="-34861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7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12595" indent="-333375" algn="l" defTabSz="109728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69F1E"/>
              </a:buClr>
              <a:buSzPct val="90000"/>
              <a:buFont typeface="Arial" panose="020B0604020202020204" pitchFamily="34" charset="0"/>
              <a:buChar char="•"/>
              <a:defRPr sz="1700" kern="120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815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79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543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407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750"/>
              </a:lnSpc>
              <a:spcBef>
                <a:spcPts val="0"/>
              </a:spcBef>
              <a:buNone/>
              <a:defRPr/>
            </a:pPr>
            <a:fld id="{3D70C827-A7D5-4A81-9EBA-E290FC08823D}" type="slidenum">
              <a:rPr lang="en-US" sz="1335">
                <a:solidFill>
                  <a:srgbClr val="425763">
                    <a:alpha val="99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endParaRPr lang="en-US" sz="1335" dirty="0">
              <a:solidFill>
                <a:srgbClr val="425763">
                  <a:alpha val="99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001" y="269875"/>
            <a:ext cx="10615516" cy="658116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>
            <a:defPPr>
              <a:defRPr lang="en-US"/>
            </a:defPPr>
            <a:lvl1pPr defTabSz="1088390" fontAlgn="base">
              <a:spcBef>
                <a:spcPct val="0"/>
              </a:spcBef>
              <a:spcAft>
                <a:spcPct val="0"/>
              </a:spcAft>
              <a:defRPr sz="3335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Navin</a:t>
            </a:r>
            <a:r>
              <a:rPr lang="en-US" dirty="0"/>
              <a:t> Fluorine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Team Roles and Level Permission</a:t>
            </a:r>
            <a:endParaRPr lang="en-US" dirty="0"/>
          </a:p>
        </p:txBody>
      </p:sp>
      <p:sp>
        <p:nvSpPr>
          <p:cNvPr id="7" name="Date Placeholder 3"/>
          <p:cNvSpPr txBox="1"/>
          <p:nvPr/>
        </p:nvSpPr>
        <p:spPr bwMode="auto">
          <a:xfrm>
            <a:off x="9155719" y="6540500"/>
            <a:ext cx="2591783" cy="20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28" rIns="0" bIns="4572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ASK-EHS Engineering &amp; Consultants Pvt. Ltd</a:t>
            </a:r>
          </a:p>
        </p:txBody>
      </p:sp>
      <p:sp>
        <p:nvSpPr>
          <p:cNvPr id="3" name="Teardrop 2"/>
          <p:cNvSpPr/>
          <p:nvPr/>
        </p:nvSpPr>
        <p:spPr>
          <a:xfrm flipV="1">
            <a:off x="127000" y="186180"/>
            <a:ext cx="825500" cy="8255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9" y="303784"/>
            <a:ext cx="541913" cy="541913"/>
          </a:xfrm>
          <a:prstGeom prst="rect">
            <a:avLst/>
          </a:prstGeom>
        </p:spPr>
      </p:pic>
      <p:sp>
        <p:nvSpPr>
          <p:cNvPr id="4" name="Flowchart: Process 3"/>
          <p:cNvSpPr/>
          <p:nvPr/>
        </p:nvSpPr>
        <p:spPr>
          <a:xfrm>
            <a:off x="233943" y="1009396"/>
            <a:ext cx="11297029" cy="5531104"/>
          </a:xfrm>
          <a:prstGeom prst="flowChartProcess">
            <a:avLst/>
          </a:prstGeom>
          <a:pattFill prst="pct30">
            <a:fgClr>
              <a:srgbClr val="E3E9ED"/>
            </a:fgClr>
            <a:bgClr>
              <a:schemeClr val="bg1"/>
            </a:bgClr>
          </a:pattFill>
          <a:ln w="12700">
            <a:solidFill>
              <a:srgbClr val="D1D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/>
            <a:endParaRPr lang="en-US" sz="1600" b="1" dirty="0">
              <a:solidFill>
                <a:srgbClr val="4257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80109"/>
              </p:ext>
            </p:extLst>
          </p:nvPr>
        </p:nvGraphicFramePr>
        <p:xfrm>
          <a:off x="354300" y="1097281"/>
          <a:ext cx="11075701" cy="532999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82100"/>
                <a:gridCol w="1727758"/>
                <a:gridCol w="2342543"/>
                <a:gridCol w="2024551"/>
                <a:gridCol w="2098749"/>
              </a:tblGrid>
              <a:tr h="639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Role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45720"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5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Level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marL="45720"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5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kern="1200" dirty="0" smtClean="0">
                          <a:solidFill>
                            <a:schemeClr val="bg1"/>
                          </a:solidFill>
                          <a:effectLst/>
                        </a:rPr>
                        <a:t>Site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marL="45720"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5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Department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marL="45720"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5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kern="1200" dirty="0" smtClean="0">
                          <a:solidFill>
                            <a:schemeClr val="bg1"/>
                          </a:solidFill>
                          <a:effectLst/>
                        </a:rPr>
                        <a:t>Plant/ Area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marL="45720"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5763"/>
                    </a:solidFill>
                  </a:tcPr>
                </a:tc>
              </a:tr>
              <a:tr h="471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MANAGEMENT (CORPORATE USERS)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Corporate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1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CORPORATE HSE HEAD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Corporate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SITE IT ADMINISTRATOR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effectLst/>
                          <a:sym typeface="+mn-ea"/>
                        </a:rPr>
                        <a:t>Single/ Multiple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SITE HEAD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effectLst/>
                          <a:sym typeface="+mn-ea"/>
                        </a:rPr>
                        <a:t>Single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SITE HSE HEAD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effectLst/>
                          <a:sym typeface="+mn-ea"/>
                        </a:rPr>
                        <a:t>Single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SITE HSE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MANAGER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effectLst/>
                          <a:sym typeface="+mn-ea"/>
                        </a:rPr>
                        <a:t>Single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SAFETY </a:t>
                      </a:r>
                      <a:r>
                        <a:rPr lang="en-US" sz="1200" u="none" strike="noStrike" dirty="0" smtClean="0">
                          <a:effectLst/>
                        </a:rPr>
                        <a:t>HSE TEAM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effectLst/>
                          <a:sym typeface="+mn-ea"/>
                        </a:rPr>
                        <a:t>Single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HR TEAM</a:t>
                      </a: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effectLst/>
                          <a:sym typeface="+mn-ea"/>
                        </a:rPr>
                        <a:t>Single/ Multiple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DEPARTMENT HEAD</a:t>
                      </a: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Department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effectLst/>
                          <a:sym typeface="+mn-ea"/>
                        </a:rPr>
                        <a:t>Single/ Multiple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sym typeface="+mn-ea"/>
                        </a:rPr>
                        <a:t>Single/ Multiple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SECTIONS HEAD</a:t>
                      </a: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Department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effectLst/>
                          <a:sym typeface="+mn-ea"/>
                        </a:rPr>
                        <a:t>Single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sym typeface="+mn-ea"/>
                        </a:rPr>
                        <a:t>Single/ Multiple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ENGINEERS</a:t>
                      </a: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Department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effectLst/>
                          <a:sym typeface="+mn-ea"/>
                        </a:rPr>
                        <a:t>Single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sym typeface="+mn-ea"/>
                        </a:rPr>
                        <a:t>Single/ Multiple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+mn-ea"/>
                          <a:cs typeface="+mn-cs"/>
                        </a:rPr>
                        <a:t>PLANT/ AREA In-Charge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Plant/ Area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effectLst/>
                          <a:sym typeface="+mn-ea"/>
                        </a:rPr>
                        <a:t>Single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</a:rPr>
                        <a:t>ALL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sym typeface="+mn-ea"/>
                        </a:rPr>
                        <a:t>Single/ Multiple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R="8288" marT="82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500" kern="0" dirty="0" smtClean="0">
                <a:solidFill>
                  <a:sysClr val="window" lastClr="FFFFFF"/>
                </a:solidFill>
                <a:latin typeface="Segoe UI" panose="020B0502040204020203"/>
              </a:rPr>
              <a:t>|</a:t>
            </a:r>
            <a:endParaRPr lang="en-US" sz="1500" kern="0" dirty="0">
              <a:solidFill>
                <a:sysClr val="window" lastClr="FFFFFF"/>
              </a:solidFill>
              <a:latin typeface="Segoe UI" panose="020B0502040204020203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5157"/>
            <a:ext cx="12192000" cy="3072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3669105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/>
          <a:p>
            <a:pPr defTabSz="1088390" fontAlgn="base">
              <a:spcBef>
                <a:spcPct val="0"/>
              </a:spcBef>
              <a:spcAft>
                <a:spcPct val="0"/>
              </a:spcAft>
            </a:pPr>
            <a:endParaRPr lang="en-US" sz="3335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106745"/>
            <a:ext cx="12696734" cy="2769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96645">
              <a:lnSpc>
                <a:spcPct val="80000"/>
              </a:lnSpc>
            </a:pPr>
            <a:r>
              <a:rPr lang="en-US" sz="22500" kern="100" spc="-300" dirty="0">
                <a:solidFill>
                  <a:schemeClr val="bg1">
                    <a:lumMod val="95000"/>
                    <a:alpha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15" name="Title 34"/>
          <p:cNvSpPr txBox="1"/>
          <p:nvPr/>
        </p:nvSpPr>
        <p:spPr>
          <a:xfrm>
            <a:off x="420688" y="2140949"/>
            <a:ext cx="11401220" cy="1327287"/>
          </a:xfrm>
          <a:prstGeom prst="rect">
            <a:avLst/>
          </a:prstGeom>
        </p:spPr>
        <p:txBody>
          <a:bodyPr anchor="b"/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0" kern="1200" cap="none" spc="-120" baseline="0" dirty="0" smtClean="0">
                <a:ln w="3175">
                  <a:noFill/>
                </a:ln>
                <a:solidFill>
                  <a:srgbClr val="EE7816">
                    <a:alpha val="99000"/>
                  </a:srgb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algn="ctr" defTabSz="730885">
              <a:spcAft>
                <a:spcPct val="35000"/>
              </a:spcAft>
              <a:defRPr/>
            </a:pPr>
            <a:r>
              <a:rPr sz="9585" dirty="0">
                <a:solidFill>
                  <a:schemeClr val="bg1"/>
                </a:solidFill>
                <a:latin typeface="Segoe UI Light" panose="020B0502040204020203" pitchFamily="34" charset="0"/>
              </a:rPr>
              <a:t>thank </a:t>
            </a:r>
            <a:r>
              <a:rPr sz="9585" spc="0" dirty="0">
                <a:ln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</a:rPr>
              <a:t>you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-1" y="3669105"/>
            <a:ext cx="12192001" cy="987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2A3D4C"/>
              </a:solidFill>
            </a:endParaRPr>
          </a:p>
        </p:txBody>
      </p:sp>
      <p:sp>
        <p:nvSpPr>
          <p:cNvPr id="17" name="Date Placeholder 3"/>
          <p:cNvSpPr txBox="1"/>
          <p:nvPr/>
        </p:nvSpPr>
        <p:spPr bwMode="auto">
          <a:xfrm>
            <a:off x="3839492" y="5727527"/>
            <a:ext cx="4513017" cy="22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28" rIns="0" bIns="4572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1000" dirty="0">
                <a:solidFill>
                  <a:srgbClr val="2A3D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www.ask-ehs.com | Email:- info@ask-ehs.com | Contact :- +91 261 27 249 94</a:t>
            </a:r>
          </a:p>
        </p:txBody>
      </p:sp>
      <p:sp>
        <p:nvSpPr>
          <p:cNvPr id="18" name="Date Placeholder 3"/>
          <p:cNvSpPr txBox="1"/>
          <p:nvPr/>
        </p:nvSpPr>
        <p:spPr bwMode="auto">
          <a:xfrm>
            <a:off x="4239382" y="5475908"/>
            <a:ext cx="3713238" cy="14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28" rIns="0" bIns="4572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35" dirty="0">
                <a:solidFill>
                  <a:srgbClr val="2A3D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ASK-EHS Engineering &amp; </a:t>
            </a:r>
            <a:r>
              <a:rPr lang="en-US" altLang="en-US" sz="1335" dirty="0" smtClean="0">
                <a:solidFill>
                  <a:srgbClr val="2A3D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Consultants</a:t>
            </a:r>
            <a:endParaRPr lang="en-US" altLang="en-US" sz="1335" dirty="0">
              <a:solidFill>
                <a:srgbClr val="2A3D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68" y="4461476"/>
            <a:ext cx="2719663" cy="898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406</Words>
  <Application>Microsoft Office PowerPoint</Application>
  <PresentationFormat>Widescreen</PresentationFormat>
  <Paragraphs>168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Segoe UI</vt:lpstr>
      <vt:lpstr>Arial</vt:lpstr>
      <vt:lpstr>Calibri Light</vt:lpstr>
      <vt:lpstr>Segoe UI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divyesh</dc:creator>
  <cp:lastModifiedBy>Mishant Lakdawala</cp:lastModifiedBy>
  <cp:revision>401</cp:revision>
  <dcterms:created xsi:type="dcterms:W3CDTF">2018-02-13T09:43:00Z</dcterms:created>
  <dcterms:modified xsi:type="dcterms:W3CDTF">2021-04-01T11:12:52Z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