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sldIdLst>
    <p:sldId id="299" r:id="rId2"/>
    <p:sldId id="256" r:id="rId3"/>
    <p:sldId id="303" r:id="rId4"/>
    <p:sldId id="302" r:id="rId5"/>
  </p:sldIdLst>
  <p:sldSz cx="14630400" cy="10080625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pos="363" userDrawn="1">
          <p15:clr>
            <a:srgbClr val="A4A3A4"/>
          </p15:clr>
        </p15:guide>
        <p15:guide id="3" pos="1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2C"/>
    <a:srgbClr val="2A6EB7"/>
    <a:srgbClr val="FDD402"/>
    <a:srgbClr val="006C53"/>
    <a:srgbClr val="0000FF"/>
    <a:srgbClr val="5B9BD5"/>
    <a:srgbClr val="333E4C"/>
    <a:srgbClr val="EC1C24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48" y="114"/>
      </p:cViewPr>
      <p:guideLst>
        <p:guide orient="horz" pos="492"/>
        <p:guide pos="363"/>
        <p:guide pos="155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04C4F-F0A3-44B8-A780-6E0D0F1A605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143000"/>
            <a:ext cx="4479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1D267-4417-4D8A-B8DB-CD4C69CCB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2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9770"/>
            <a:ext cx="12435840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94662"/>
            <a:ext cx="10972800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6700"/>
            <a:ext cx="3154680" cy="8542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6700"/>
            <a:ext cx="9281160" cy="85428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13159"/>
            <a:ext cx="12618720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46088"/>
            <a:ext cx="12618720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83500"/>
            <a:ext cx="6217920" cy="6396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83500"/>
            <a:ext cx="6217920" cy="6396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6702"/>
            <a:ext cx="12618720" cy="1948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71154"/>
            <a:ext cx="618934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82228"/>
            <a:ext cx="6189344" cy="5416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71154"/>
            <a:ext cx="6219826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82228"/>
            <a:ext cx="6219826" cy="5416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2042"/>
            <a:ext cx="4718685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51426"/>
            <a:ext cx="7406640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24188"/>
            <a:ext cx="4718685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2042"/>
            <a:ext cx="4718685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51426"/>
            <a:ext cx="7406640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24188"/>
            <a:ext cx="4718685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6702"/>
            <a:ext cx="12618720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83500"/>
            <a:ext cx="12618720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43248"/>
            <a:ext cx="329184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AD0-DEFB-4963-8C16-3845D67249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43248"/>
            <a:ext cx="493776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43248"/>
            <a:ext cx="329184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4630400" cy="10080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4630400" cy="6818316"/>
          </a:xfrm>
          <a:prstGeom prst="rect">
            <a:avLst/>
          </a:prstGeom>
          <a:solidFill>
            <a:srgbClr val="2A6EB7"/>
          </a:solidFill>
        </p:spPr>
        <p:txBody>
          <a:bodyPr lIns="0" tIns="0" rIns="0" bIns="0" anchor="ctr"/>
          <a:lstStyle/>
          <a:p>
            <a:pPr defTabSz="1088297" fontAlgn="base">
              <a:spcBef>
                <a:spcPct val="0"/>
              </a:spcBef>
              <a:spcAft>
                <a:spcPct val="0"/>
              </a:spcAft>
            </a:pPr>
            <a:endParaRPr lang="en-US" sz="3335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title"/>
          <p:cNvSpPr txBox="1"/>
          <p:nvPr/>
        </p:nvSpPr>
        <p:spPr>
          <a:xfrm>
            <a:off x="1005840" y="3157503"/>
            <a:ext cx="12618720" cy="230793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3999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Welcome To </a:t>
            </a:r>
            <a:br>
              <a:rPr lang="en-US" sz="3999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</a:br>
            <a:r>
              <a:rPr lang="en-US" sz="3999" b="1" dirty="0">
                <a:solidFill>
                  <a:srgbClr val="F2902C"/>
                </a:solidFill>
                <a:latin typeface="+mn-lt"/>
              </a:rPr>
              <a:t>Navin Fluorine International Ltd.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3999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HSE Management System</a:t>
            </a:r>
          </a:p>
        </p:txBody>
      </p:sp>
      <p:sp>
        <p:nvSpPr>
          <p:cNvPr id="10" name="title"/>
          <p:cNvSpPr txBox="1"/>
          <p:nvPr/>
        </p:nvSpPr>
        <p:spPr>
          <a:xfrm>
            <a:off x="1005843" y="6418722"/>
            <a:ext cx="6966651" cy="738664"/>
          </a:xfrm>
          <a:prstGeom prst="rect">
            <a:avLst/>
          </a:prstGeom>
          <a:solidFill>
            <a:srgbClr val="F2902C"/>
          </a:solidFill>
        </p:spPr>
        <p:txBody>
          <a:bodyPr vert="horz" wrap="square" lIns="457200" tIns="182880" rIns="457200" bIns="182880" rtlCol="0" anchor="ctr">
            <a:sp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 Incident/ Near-miss Management Work-flow</a:t>
            </a:r>
          </a:p>
        </p:txBody>
      </p:sp>
      <p:pic>
        <p:nvPicPr>
          <p:cNvPr id="11" name="image_Mockup" descr="cover screen_Final"/>
          <p:cNvPicPr>
            <a:picLocks noChangeAspect="1"/>
          </p:cNvPicPr>
          <p:nvPr/>
        </p:nvPicPr>
        <p:blipFill rotWithShape="1">
          <a:blip r:embed="rId3"/>
          <a:srcRect l="29775" t="26762" r="29775" b="13430"/>
          <a:stretch>
            <a:fillRect/>
          </a:stretch>
        </p:blipFill>
        <p:spPr>
          <a:xfrm>
            <a:off x="8596514" y="3195127"/>
            <a:ext cx="5409871" cy="4499429"/>
          </a:xfrm>
          <a:prstGeom prst="roundRect">
            <a:avLst>
              <a:gd name="adj" fmla="val 2964"/>
            </a:avLst>
          </a:prstGeom>
          <a:solidFill>
            <a:srgbClr val="F1733F"/>
          </a:solidFill>
          <a:effectLst/>
        </p:spPr>
      </p:pic>
      <p:sp>
        <p:nvSpPr>
          <p:cNvPr id="2" name="Rectangle 1"/>
          <p:cNvSpPr/>
          <p:nvPr/>
        </p:nvSpPr>
        <p:spPr>
          <a:xfrm>
            <a:off x="8763001" y="3379152"/>
            <a:ext cx="5032672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379153"/>
            <a:ext cx="5032379" cy="28574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25512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247802"/>
            <a:ext cx="14630400" cy="4136571"/>
          </a:xfrm>
          <a:prstGeom prst="rect">
            <a:avLst/>
          </a:prstGeom>
          <a:solidFill>
            <a:srgbClr val="2A6EB7"/>
          </a:solidFill>
        </p:spPr>
        <p:txBody>
          <a:bodyPr lIns="0" tIns="0" rIns="0" bIns="0" anchor="ctr"/>
          <a:lstStyle/>
          <a:p>
            <a:pPr defTabSz="1088297" fontAlgn="base">
              <a:spcBef>
                <a:spcPct val="0"/>
              </a:spcBef>
              <a:spcAft>
                <a:spcPct val="0"/>
              </a:spcAft>
            </a:pPr>
            <a:endParaRPr lang="en-US" sz="3335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itle 2"/>
          <p:cNvSpPr txBox="1"/>
          <p:nvPr/>
        </p:nvSpPr>
        <p:spPr>
          <a:xfrm>
            <a:off x="559558" y="4694100"/>
            <a:ext cx="7619242" cy="10652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1305560" rtl="0" eaLnBrk="1" latinLnBrk="0" hangingPunct="1"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99" dirty="0">
                <a:solidFill>
                  <a:schemeClr val="bg1"/>
                </a:solidFill>
                <a:latin typeface="Segoe UI Light" panose="020B0502040204020203" pitchFamily="34" charset="0"/>
              </a:rPr>
              <a:t>Maximize ROI, Save Time and Enjoy Confidence on EHS front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6" y="1577542"/>
            <a:ext cx="2389219" cy="7892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00" y="1844400"/>
            <a:ext cx="8367332" cy="8367332"/>
          </a:xfrm>
          <a:prstGeom prst="rect">
            <a:avLst/>
          </a:prstGeom>
        </p:spPr>
      </p:pic>
      <p:sp>
        <p:nvSpPr>
          <p:cNvPr id="18" name="Date Placeholder 3"/>
          <p:cNvSpPr txBox="1"/>
          <p:nvPr/>
        </p:nvSpPr>
        <p:spPr bwMode="auto">
          <a:xfrm>
            <a:off x="508761" y="8437386"/>
            <a:ext cx="6158741" cy="25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www.ask-ehs.com | Email :- info@ask-ehs.com | Contact :- +91 261 27 249 94</a:t>
            </a:r>
          </a:p>
        </p:txBody>
      </p:sp>
      <p:sp>
        <p:nvSpPr>
          <p:cNvPr id="19" name="Date Placeholder 3"/>
          <p:cNvSpPr txBox="1"/>
          <p:nvPr/>
        </p:nvSpPr>
        <p:spPr bwMode="auto">
          <a:xfrm>
            <a:off x="559561" y="7843761"/>
            <a:ext cx="4046537" cy="24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Consultants Pvt. Ltd.</a:t>
            </a:r>
          </a:p>
        </p:txBody>
      </p:sp>
      <p:sp>
        <p:nvSpPr>
          <p:cNvPr id="20" name="Date Placeholder 3"/>
          <p:cNvSpPr txBox="1"/>
          <p:nvPr/>
        </p:nvSpPr>
        <p:spPr bwMode="auto">
          <a:xfrm>
            <a:off x="559561" y="8102634"/>
            <a:ext cx="4789525" cy="260634"/>
          </a:xfrm>
          <a:prstGeom prst="rect">
            <a:avLst/>
          </a:prstGeom>
          <a:noFill/>
          <a:ln>
            <a:noFill/>
          </a:ln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 9001:2015, ISO 14001:2015 and OHSAS 18001:2007 Certified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/>
        </p:nvSpPr>
        <p:spPr>
          <a:xfrm>
            <a:off x="-8534" y="0"/>
            <a:ext cx="14638933" cy="642660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defTabSz="1088390" fontAlgn="base">
              <a:spcBef>
                <a:spcPct val="0"/>
              </a:spcBef>
              <a:spcAft>
                <a:spcPct val="0"/>
              </a:spcAft>
              <a:defRPr sz="3335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dirty="0">
                <a:sym typeface="+mn-ea"/>
              </a:rPr>
              <a:t> Near-miss work-flow</a:t>
            </a: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5767387" y="733990"/>
            <a:ext cx="3095626" cy="367428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Raise Near-miss Report</a:t>
            </a:r>
          </a:p>
        </p:txBody>
      </p:sp>
      <p:cxnSp>
        <p:nvCxnSpPr>
          <p:cNvPr id="32" name="Straight Arrow Connector 57"/>
          <p:cNvCxnSpPr>
            <a:cxnSpLocks noChangeShapeType="1"/>
            <a:stCxn id="26" idx="2"/>
            <a:endCxn id="55" idx="0"/>
          </p:cNvCxnSpPr>
          <p:nvPr/>
        </p:nvCxnSpPr>
        <p:spPr bwMode="auto">
          <a:xfrm>
            <a:off x="7315200" y="1101418"/>
            <a:ext cx="0" cy="121407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5767387" y="4996590"/>
            <a:ext cx="3095626" cy="63785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Investigation report satisfactory 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47311" y="824421"/>
            <a:ext cx="2971800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[All System Role]</a:t>
            </a:r>
          </a:p>
        </p:txBody>
      </p:sp>
      <p:sp>
        <p:nvSpPr>
          <p:cNvPr id="52" name="AutoShape 11"/>
          <p:cNvSpPr>
            <a:spLocks noChangeArrowheads="1"/>
          </p:cNvSpPr>
          <p:nvPr/>
        </p:nvSpPr>
        <p:spPr bwMode="auto">
          <a:xfrm>
            <a:off x="5431674" y="3117127"/>
            <a:ext cx="3767052" cy="66227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Carry out investigation ?</a:t>
            </a:r>
          </a:p>
        </p:txBody>
      </p:sp>
      <p:cxnSp>
        <p:nvCxnSpPr>
          <p:cNvPr id="64" name="Straight Arrow Connector 57"/>
          <p:cNvCxnSpPr>
            <a:cxnSpLocks noChangeShapeType="1"/>
            <a:stCxn id="52" idx="2"/>
            <a:endCxn id="87" idx="0"/>
          </p:cNvCxnSpPr>
          <p:nvPr/>
        </p:nvCxnSpPr>
        <p:spPr bwMode="auto">
          <a:xfrm>
            <a:off x="7315200" y="3779405"/>
            <a:ext cx="0" cy="142729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0" name="Straight Arrow Connector 57"/>
          <p:cNvCxnSpPr>
            <a:cxnSpLocks noChangeShapeType="1"/>
            <a:stCxn id="88" idx="2"/>
            <a:endCxn id="36" idx="0"/>
          </p:cNvCxnSpPr>
          <p:nvPr/>
        </p:nvCxnSpPr>
        <p:spPr bwMode="auto">
          <a:xfrm>
            <a:off x="7315200" y="4869742"/>
            <a:ext cx="0" cy="126848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Title 1"/>
          <p:cNvSpPr>
            <a:spLocks noChangeArrowheads="1"/>
          </p:cNvSpPr>
          <p:nvPr/>
        </p:nvSpPr>
        <p:spPr bwMode="auto">
          <a:xfrm>
            <a:off x="7946133" y="3689884"/>
            <a:ext cx="727075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Yes</a:t>
            </a:r>
            <a:endParaRPr lang="en-US" altLang="en-US" sz="1000" dirty="0"/>
          </a:p>
        </p:txBody>
      </p:sp>
      <p:sp>
        <p:nvSpPr>
          <p:cNvPr id="76" name="Title 1"/>
          <p:cNvSpPr>
            <a:spLocks noChangeArrowheads="1"/>
          </p:cNvSpPr>
          <p:nvPr/>
        </p:nvSpPr>
        <p:spPr bwMode="auto">
          <a:xfrm>
            <a:off x="3562057" y="4166039"/>
            <a:ext cx="864800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447311" y="1954686"/>
            <a:ext cx="2971800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[Section Head]</a:t>
            </a:r>
          </a:p>
        </p:txBody>
      </p:sp>
      <p:sp>
        <p:nvSpPr>
          <p:cNvPr id="40" name="Title 1"/>
          <p:cNvSpPr>
            <a:spLocks noChangeArrowheads="1"/>
          </p:cNvSpPr>
          <p:nvPr/>
        </p:nvSpPr>
        <p:spPr bwMode="auto">
          <a:xfrm>
            <a:off x="4672322" y="3168707"/>
            <a:ext cx="948532" cy="2769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en-US" sz="1200" dirty="0">
                <a:sym typeface="Segoe UI Light" panose="020B0502040204020203" pitchFamily="34" charset="0"/>
              </a:rPr>
              <a:t>No</a:t>
            </a:r>
            <a:endParaRPr lang="en-US" altLang="en-US" sz="1200" dirty="0"/>
          </a:p>
        </p:txBody>
      </p:sp>
      <p:cxnSp>
        <p:nvCxnSpPr>
          <p:cNvPr id="74" name="Straight Arrow Connector 57"/>
          <p:cNvCxnSpPr>
            <a:cxnSpLocks noChangeShapeType="1"/>
            <a:stCxn id="52" idx="1"/>
            <a:endCxn id="134" idx="3"/>
          </p:cNvCxnSpPr>
          <p:nvPr/>
        </p:nvCxnSpPr>
        <p:spPr bwMode="auto">
          <a:xfrm flipH="1">
            <a:off x="4672321" y="3448266"/>
            <a:ext cx="759353" cy="174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7" name="Rectangle 40"/>
          <p:cNvSpPr>
            <a:spLocks noChangeArrowheads="1"/>
          </p:cNvSpPr>
          <p:nvPr/>
        </p:nvSpPr>
        <p:spPr bwMode="auto">
          <a:xfrm>
            <a:off x="5767387" y="3922134"/>
            <a:ext cx="3095626" cy="45785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Prepare &amp; Fill Investigation Report &amp; Provide CAPA action if required</a:t>
            </a:r>
          </a:p>
        </p:txBody>
      </p:sp>
      <p:sp>
        <p:nvSpPr>
          <p:cNvPr id="88" name="Rectangle 40"/>
          <p:cNvSpPr>
            <a:spLocks noChangeArrowheads="1"/>
          </p:cNvSpPr>
          <p:nvPr/>
        </p:nvSpPr>
        <p:spPr bwMode="auto">
          <a:xfrm>
            <a:off x="5767387" y="4529122"/>
            <a:ext cx="3095626" cy="340620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Investigation Report</a:t>
            </a:r>
          </a:p>
        </p:txBody>
      </p:sp>
      <p:cxnSp>
        <p:nvCxnSpPr>
          <p:cNvPr id="89" name="Straight Arrow Connector 57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15200" y="4379990"/>
            <a:ext cx="0" cy="149132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3" name="AutoShape 10"/>
          <p:cNvCxnSpPr>
            <a:cxnSpLocks noChangeShapeType="1"/>
            <a:stCxn id="36" idx="1"/>
            <a:endCxn id="87" idx="1"/>
          </p:cNvCxnSpPr>
          <p:nvPr/>
        </p:nvCxnSpPr>
        <p:spPr bwMode="auto">
          <a:xfrm rot="10800000">
            <a:off x="5767387" y="4151063"/>
            <a:ext cx="12700" cy="1164457"/>
          </a:xfrm>
          <a:prstGeom prst="bentConnector3">
            <a:avLst>
              <a:gd name="adj1" fmla="val 177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1" name="Rectangle 40"/>
          <p:cNvSpPr>
            <a:spLocks noChangeArrowheads="1"/>
          </p:cNvSpPr>
          <p:nvPr/>
        </p:nvSpPr>
        <p:spPr bwMode="auto">
          <a:xfrm>
            <a:off x="5767387" y="5783609"/>
            <a:ext cx="3095626" cy="340620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Investigation Report</a:t>
            </a:r>
          </a:p>
        </p:txBody>
      </p:sp>
      <p:cxnSp>
        <p:nvCxnSpPr>
          <p:cNvPr id="102" name="Straight Arrow Connector 57"/>
          <p:cNvCxnSpPr>
            <a:cxnSpLocks noChangeShapeType="1"/>
            <a:stCxn id="36" idx="2"/>
            <a:endCxn id="101" idx="0"/>
          </p:cNvCxnSpPr>
          <p:nvPr/>
        </p:nvCxnSpPr>
        <p:spPr bwMode="auto">
          <a:xfrm>
            <a:off x="7315200" y="5634448"/>
            <a:ext cx="0" cy="149161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1" name="AutoShape 11"/>
          <p:cNvSpPr>
            <a:spLocks noChangeArrowheads="1"/>
          </p:cNvSpPr>
          <p:nvPr/>
        </p:nvSpPr>
        <p:spPr bwMode="auto">
          <a:xfrm>
            <a:off x="5767387" y="7496824"/>
            <a:ext cx="3095626" cy="63785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Investigation report satisfactory ?</a:t>
            </a:r>
          </a:p>
        </p:txBody>
      </p:sp>
      <p:sp>
        <p:nvSpPr>
          <p:cNvPr id="134" name="Flowchart: Alternate Process 133"/>
          <p:cNvSpPr/>
          <p:nvPr/>
        </p:nvSpPr>
        <p:spPr>
          <a:xfrm>
            <a:off x="2505204" y="3150767"/>
            <a:ext cx="2167117" cy="595346"/>
          </a:xfrm>
          <a:prstGeom prst="flowChartAlternateProcess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Close near-miss &amp; action item will be assigned to responsible person if added</a:t>
            </a:r>
          </a:p>
        </p:txBody>
      </p:sp>
      <p:sp>
        <p:nvSpPr>
          <p:cNvPr id="137" name="Flowchart: Alternate Process 136"/>
          <p:cNvSpPr/>
          <p:nvPr/>
        </p:nvSpPr>
        <p:spPr>
          <a:xfrm>
            <a:off x="9807880" y="8749911"/>
            <a:ext cx="2479370" cy="595346"/>
          </a:xfrm>
          <a:prstGeom prst="flowChartAlternateProcess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Close near-miss investigation report &amp; action item will be assigned to responsible person if added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47311" y="1316718"/>
            <a:ext cx="2971800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[Plant/ Area In-charge]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47311" y="2625960"/>
            <a:ext cx="2971800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[Site HSE Manager/ Site HSE Head]</a:t>
            </a: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5767387" y="1222825"/>
            <a:ext cx="3095626" cy="45785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Verify and Prepare Near-miss report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767387" y="2532496"/>
            <a:ext cx="3095626" cy="45785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FIR Near-miss report &amp; Identify Investigation Team (RCA Committee)</a:t>
            </a: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5767387" y="1864255"/>
            <a:ext cx="3095626" cy="45785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Near-miss report</a:t>
            </a:r>
          </a:p>
        </p:txBody>
      </p:sp>
      <p:cxnSp>
        <p:nvCxnSpPr>
          <p:cNvPr id="48" name="Straight Arrow Connector 57"/>
          <p:cNvCxnSpPr>
            <a:cxnSpLocks noChangeShapeType="1"/>
            <a:stCxn id="41" idx="2"/>
            <a:endCxn id="52" idx="0"/>
          </p:cNvCxnSpPr>
          <p:nvPr/>
        </p:nvCxnSpPr>
        <p:spPr bwMode="auto">
          <a:xfrm>
            <a:off x="7315200" y="2990352"/>
            <a:ext cx="0" cy="12677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Arrow Connector 57"/>
          <p:cNvCxnSpPr>
            <a:cxnSpLocks noChangeShapeType="1"/>
            <a:stCxn id="46" idx="2"/>
            <a:endCxn id="41" idx="0"/>
          </p:cNvCxnSpPr>
          <p:nvPr/>
        </p:nvCxnSpPr>
        <p:spPr bwMode="auto">
          <a:xfrm>
            <a:off x="7315200" y="2322111"/>
            <a:ext cx="0" cy="21038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Straight Arrow Connector 57"/>
          <p:cNvCxnSpPr>
            <a:cxnSpLocks noChangeShapeType="1"/>
            <a:stCxn id="55" idx="2"/>
            <a:endCxn id="46" idx="0"/>
          </p:cNvCxnSpPr>
          <p:nvPr/>
        </p:nvCxnSpPr>
        <p:spPr bwMode="auto">
          <a:xfrm>
            <a:off x="7315200" y="1680681"/>
            <a:ext cx="0" cy="183574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AutoShape 10"/>
          <p:cNvCxnSpPr>
            <a:cxnSpLocks noChangeShapeType="1"/>
            <a:stCxn id="46" idx="1"/>
            <a:endCxn id="55" idx="1"/>
          </p:cNvCxnSpPr>
          <p:nvPr/>
        </p:nvCxnSpPr>
        <p:spPr bwMode="auto">
          <a:xfrm rot="10800000">
            <a:off x="5767387" y="1451753"/>
            <a:ext cx="12700" cy="641430"/>
          </a:xfrm>
          <a:prstGeom prst="bentConnector3">
            <a:avLst>
              <a:gd name="adj1" fmla="val 176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9" name="Title 1"/>
          <p:cNvSpPr>
            <a:spLocks noChangeArrowheads="1"/>
          </p:cNvSpPr>
          <p:nvPr/>
        </p:nvSpPr>
        <p:spPr bwMode="auto">
          <a:xfrm>
            <a:off x="3562057" y="1463640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63" name="Title 1"/>
          <p:cNvSpPr>
            <a:spLocks noChangeArrowheads="1"/>
          </p:cNvSpPr>
          <p:nvPr/>
        </p:nvSpPr>
        <p:spPr bwMode="auto">
          <a:xfrm>
            <a:off x="7882765" y="2322112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cxnSp>
        <p:nvCxnSpPr>
          <p:cNvPr id="65" name="AutoShape 10"/>
          <p:cNvCxnSpPr>
            <a:cxnSpLocks noChangeShapeType="1"/>
            <a:stCxn id="41" idx="1"/>
            <a:endCxn id="55" idx="1"/>
          </p:cNvCxnSpPr>
          <p:nvPr/>
        </p:nvCxnSpPr>
        <p:spPr bwMode="auto">
          <a:xfrm rot="10800000">
            <a:off x="5767387" y="1451754"/>
            <a:ext cx="12700" cy="1309671"/>
          </a:xfrm>
          <a:prstGeom prst="bentConnector3">
            <a:avLst>
              <a:gd name="adj1" fmla="val 176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7" name="Title 1"/>
          <p:cNvSpPr>
            <a:spLocks noChangeArrowheads="1"/>
          </p:cNvSpPr>
          <p:nvPr/>
        </p:nvSpPr>
        <p:spPr bwMode="auto">
          <a:xfrm>
            <a:off x="3562057" y="2106589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72" name="Title 1"/>
          <p:cNvSpPr>
            <a:spLocks noChangeArrowheads="1"/>
          </p:cNvSpPr>
          <p:nvPr/>
        </p:nvSpPr>
        <p:spPr bwMode="auto">
          <a:xfrm>
            <a:off x="7855469" y="3018344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sp>
        <p:nvSpPr>
          <p:cNvPr id="82" name="Title 1"/>
          <p:cNvSpPr>
            <a:spLocks noChangeArrowheads="1"/>
          </p:cNvSpPr>
          <p:nvPr/>
        </p:nvSpPr>
        <p:spPr bwMode="auto">
          <a:xfrm>
            <a:off x="7855469" y="5512756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sp>
        <p:nvSpPr>
          <p:cNvPr id="83" name="Title 1"/>
          <p:cNvSpPr>
            <a:spLocks noChangeArrowheads="1"/>
          </p:cNvSpPr>
          <p:nvPr/>
        </p:nvSpPr>
        <p:spPr bwMode="auto">
          <a:xfrm>
            <a:off x="3562057" y="5340201"/>
            <a:ext cx="864800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447311" y="5815424"/>
            <a:ext cx="3805078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[Site HSE Head]</a:t>
            </a: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5767387" y="8284120"/>
            <a:ext cx="3095626" cy="340620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Investigation Report</a:t>
            </a:r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auto">
          <a:xfrm>
            <a:off x="5767387" y="8730520"/>
            <a:ext cx="3095626" cy="63785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Investigation report satisfactory ?</a:t>
            </a:r>
          </a:p>
        </p:txBody>
      </p:sp>
      <p:cxnSp>
        <p:nvCxnSpPr>
          <p:cNvPr id="68" name="Straight Arrow Connector 57"/>
          <p:cNvCxnSpPr>
            <a:cxnSpLocks noChangeShapeType="1"/>
            <a:stCxn id="111" idx="2"/>
            <a:endCxn id="60" idx="0"/>
          </p:cNvCxnSpPr>
          <p:nvPr/>
        </p:nvCxnSpPr>
        <p:spPr bwMode="auto">
          <a:xfrm>
            <a:off x="7315200" y="8134682"/>
            <a:ext cx="0" cy="149438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9" name="TextBox 68"/>
          <p:cNvSpPr txBox="1"/>
          <p:nvPr/>
        </p:nvSpPr>
        <p:spPr>
          <a:xfrm>
            <a:off x="9447311" y="8311834"/>
            <a:ext cx="3805078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[Corporate HSE Head]</a:t>
            </a:r>
          </a:p>
        </p:txBody>
      </p:sp>
      <p:sp>
        <p:nvSpPr>
          <p:cNvPr id="77" name="Title 1"/>
          <p:cNvSpPr>
            <a:spLocks noChangeArrowheads="1"/>
          </p:cNvSpPr>
          <p:nvPr/>
        </p:nvSpPr>
        <p:spPr bwMode="auto">
          <a:xfrm>
            <a:off x="7855468" y="8003351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sp>
        <p:nvSpPr>
          <p:cNvPr id="91" name="Title 1"/>
          <p:cNvSpPr>
            <a:spLocks noChangeArrowheads="1"/>
          </p:cNvSpPr>
          <p:nvPr/>
        </p:nvSpPr>
        <p:spPr bwMode="auto">
          <a:xfrm>
            <a:off x="3562057" y="7834453"/>
            <a:ext cx="864800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cxnSp>
        <p:nvCxnSpPr>
          <p:cNvPr id="94" name="Straight Arrow Connector 57"/>
          <p:cNvCxnSpPr>
            <a:cxnSpLocks noChangeShapeType="1"/>
            <a:stCxn id="60" idx="2"/>
            <a:endCxn id="66" idx="0"/>
          </p:cNvCxnSpPr>
          <p:nvPr/>
        </p:nvCxnSpPr>
        <p:spPr bwMode="auto">
          <a:xfrm>
            <a:off x="7315200" y="8624740"/>
            <a:ext cx="0" cy="105780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5" name="Straight Arrow Connector 57"/>
          <p:cNvCxnSpPr>
            <a:cxnSpLocks noChangeShapeType="1"/>
            <a:stCxn id="66" idx="3"/>
            <a:endCxn id="137" idx="1"/>
          </p:cNvCxnSpPr>
          <p:nvPr/>
        </p:nvCxnSpPr>
        <p:spPr bwMode="auto">
          <a:xfrm flipV="1">
            <a:off x="8863013" y="9047584"/>
            <a:ext cx="944867" cy="186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AutoShape 11"/>
          <p:cNvSpPr>
            <a:spLocks noChangeArrowheads="1"/>
          </p:cNvSpPr>
          <p:nvPr/>
        </p:nvSpPr>
        <p:spPr bwMode="auto">
          <a:xfrm>
            <a:off x="5767387" y="6246075"/>
            <a:ext cx="3095626" cy="63785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Investigation report satisfactory ?</a:t>
            </a:r>
          </a:p>
        </p:txBody>
      </p:sp>
      <p:sp>
        <p:nvSpPr>
          <p:cNvPr id="62" name="Rectangle 40"/>
          <p:cNvSpPr>
            <a:spLocks noChangeArrowheads="1"/>
          </p:cNvSpPr>
          <p:nvPr/>
        </p:nvSpPr>
        <p:spPr bwMode="auto">
          <a:xfrm>
            <a:off x="5767387" y="7015709"/>
            <a:ext cx="3095626" cy="340620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Investigation Report</a:t>
            </a:r>
          </a:p>
        </p:txBody>
      </p:sp>
      <p:cxnSp>
        <p:nvCxnSpPr>
          <p:cNvPr id="78" name="Straight Arrow Connector 57"/>
          <p:cNvCxnSpPr>
            <a:cxnSpLocks noChangeShapeType="1"/>
            <a:stCxn id="101" idx="2"/>
            <a:endCxn id="61" idx="0"/>
          </p:cNvCxnSpPr>
          <p:nvPr/>
        </p:nvCxnSpPr>
        <p:spPr bwMode="auto">
          <a:xfrm>
            <a:off x="7315200" y="6124229"/>
            <a:ext cx="0" cy="121846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57"/>
          <p:cNvCxnSpPr>
            <a:cxnSpLocks noChangeShapeType="1"/>
            <a:stCxn id="61" idx="2"/>
            <a:endCxn id="62" idx="0"/>
          </p:cNvCxnSpPr>
          <p:nvPr/>
        </p:nvCxnSpPr>
        <p:spPr bwMode="auto">
          <a:xfrm>
            <a:off x="7315200" y="6883933"/>
            <a:ext cx="0" cy="131776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1" name="Straight Arrow Connector 57"/>
          <p:cNvCxnSpPr>
            <a:cxnSpLocks noChangeShapeType="1"/>
            <a:stCxn id="62" idx="2"/>
            <a:endCxn id="111" idx="0"/>
          </p:cNvCxnSpPr>
          <p:nvPr/>
        </p:nvCxnSpPr>
        <p:spPr bwMode="auto">
          <a:xfrm>
            <a:off x="7315200" y="7356329"/>
            <a:ext cx="0" cy="14049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4" name="AutoShape 10"/>
          <p:cNvCxnSpPr>
            <a:cxnSpLocks noChangeShapeType="1"/>
            <a:stCxn id="61" idx="1"/>
            <a:endCxn id="87" idx="1"/>
          </p:cNvCxnSpPr>
          <p:nvPr/>
        </p:nvCxnSpPr>
        <p:spPr bwMode="auto">
          <a:xfrm rot="10800000">
            <a:off x="5767387" y="4151062"/>
            <a:ext cx="12700" cy="2413942"/>
          </a:xfrm>
          <a:prstGeom prst="bentConnector3">
            <a:avLst>
              <a:gd name="adj1" fmla="val 177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2" name="AutoShape 10"/>
          <p:cNvCxnSpPr>
            <a:cxnSpLocks noChangeShapeType="1"/>
            <a:stCxn id="111" idx="1"/>
            <a:endCxn id="87" idx="1"/>
          </p:cNvCxnSpPr>
          <p:nvPr/>
        </p:nvCxnSpPr>
        <p:spPr bwMode="auto">
          <a:xfrm rot="10800000">
            <a:off x="5767387" y="4151063"/>
            <a:ext cx="12700" cy="3664691"/>
          </a:xfrm>
          <a:prstGeom prst="bentConnector3">
            <a:avLst>
              <a:gd name="adj1" fmla="val 177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6" name="Title 1"/>
          <p:cNvSpPr>
            <a:spLocks noChangeArrowheads="1"/>
          </p:cNvSpPr>
          <p:nvPr/>
        </p:nvSpPr>
        <p:spPr bwMode="auto">
          <a:xfrm>
            <a:off x="7855468" y="6774951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9447311" y="7047521"/>
            <a:ext cx="3805078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[Site </a:t>
            </a:r>
            <a:r>
              <a:rPr lang="en-US" dirty="0" smtClean="0"/>
              <a:t>Head</a:t>
            </a:r>
            <a:r>
              <a:rPr lang="en-US" dirty="0"/>
              <a:t>]</a:t>
            </a:r>
          </a:p>
        </p:txBody>
      </p:sp>
      <p:cxnSp>
        <p:nvCxnSpPr>
          <p:cNvPr id="98" name="AutoShape 10"/>
          <p:cNvCxnSpPr>
            <a:cxnSpLocks noChangeShapeType="1"/>
            <a:stCxn id="66" idx="1"/>
            <a:endCxn id="87" idx="1"/>
          </p:cNvCxnSpPr>
          <p:nvPr/>
        </p:nvCxnSpPr>
        <p:spPr bwMode="auto">
          <a:xfrm rot="10800000">
            <a:off x="5767387" y="4151063"/>
            <a:ext cx="12700" cy="4898387"/>
          </a:xfrm>
          <a:prstGeom prst="bentConnector3">
            <a:avLst>
              <a:gd name="adj1" fmla="val 177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9" name="Title 1"/>
          <p:cNvSpPr>
            <a:spLocks noChangeArrowheads="1"/>
          </p:cNvSpPr>
          <p:nvPr/>
        </p:nvSpPr>
        <p:spPr bwMode="auto">
          <a:xfrm>
            <a:off x="3562057" y="6575642"/>
            <a:ext cx="864800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103" name="Title 1"/>
          <p:cNvSpPr>
            <a:spLocks noChangeArrowheads="1"/>
          </p:cNvSpPr>
          <p:nvPr/>
        </p:nvSpPr>
        <p:spPr bwMode="auto">
          <a:xfrm>
            <a:off x="8873843" y="9047584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pPr algn="ctr"/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9447315" y="3918221"/>
            <a:ext cx="2790616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[Identified Investigation Team (RCA Committee Team)]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447311" y="4467981"/>
            <a:ext cx="2790619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[Department Head (based on selected all investigation team)]</a:t>
            </a:r>
          </a:p>
        </p:txBody>
      </p:sp>
    </p:spTree>
    <p:extLst>
      <p:ext uri="{BB962C8B-B14F-4D97-AF65-F5344CB8AC3E}">
        <p14:creationId xmlns:p14="http://schemas.microsoft.com/office/powerpoint/2010/main" val="5997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/>
        </p:nvSpPr>
        <p:spPr>
          <a:xfrm>
            <a:off x="-8534" y="0"/>
            <a:ext cx="14638933" cy="642660"/>
          </a:xfrm>
          <a:prstGeom prst="rect">
            <a:avLst/>
          </a:prstGeom>
          <a:solidFill>
            <a:srgbClr val="2A6EB7"/>
          </a:solidFill>
          <a:ln>
            <a:solidFill>
              <a:srgbClr val="2A6EB7"/>
            </a:solidFill>
          </a:ln>
        </p:spPr>
        <p:txBody>
          <a:bodyPr lIns="0" tIns="0" rIns="0" bIns="0" anchor="ctr"/>
          <a:lstStyle>
            <a:defPPr>
              <a:defRPr lang="en-US"/>
            </a:defPPr>
            <a:lvl1pPr defTabSz="1088390" fontAlgn="base">
              <a:spcBef>
                <a:spcPct val="0"/>
              </a:spcBef>
              <a:spcAft>
                <a:spcPct val="0"/>
              </a:spcAft>
              <a:defRPr sz="3335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dirty="0">
                <a:sym typeface="+mn-ea"/>
              </a:rPr>
              <a:t> Incident work-flow</a:t>
            </a: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5767387" y="733990"/>
            <a:ext cx="3095626" cy="367428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Raise Incident Report</a:t>
            </a:r>
          </a:p>
        </p:txBody>
      </p:sp>
      <p:cxnSp>
        <p:nvCxnSpPr>
          <p:cNvPr id="32" name="Straight Arrow Connector 57"/>
          <p:cNvCxnSpPr>
            <a:cxnSpLocks noChangeShapeType="1"/>
            <a:stCxn id="26" idx="2"/>
            <a:endCxn id="55" idx="0"/>
          </p:cNvCxnSpPr>
          <p:nvPr/>
        </p:nvCxnSpPr>
        <p:spPr bwMode="auto">
          <a:xfrm>
            <a:off x="7315200" y="1101418"/>
            <a:ext cx="0" cy="121407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5767387" y="4996590"/>
            <a:ext cx="3095626" cy="63785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Investigation report satisfactory 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47311" y="824421"/>
            <a:ext cx="2971800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[All System Role]</a:t>
            </a:r>
          </a:p>
        </p:txBody>
      </p:sp>
      <p:sp>
        <p:nvSpPr>
          <p:cNvPr id="52" name="AutoShape 11"/>
          <p:cNvSpPr>
            <a:spLocks noChangeArrowheads="1"/>
          </p:cNvSpPr>
          <p:nvPr/>
        </p:nvSpPr>
        <p:spPr bwMode="auto">
          <a:xfrm>
            <a:off x="5431674" y="3117127"/>
            <a:ext cx="3767052" cy="66227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Carry out investigation ?</a:t>
            </a:r>
          </a:p>
        </p:txBody>
      </p:sp>
      <p:cxnSp>
        <p:nvCxnSpPr>
          <p:cNvPr id="64" name="Straight Arrow Connector 57"/>
          <p:cNvCxnSpPr>
            <a:cxnSpLocks noChangeShapeType="1"/>
            <a:stCxn id="52" idx="2"/>
            <a:endCxn id="87" idx="0"/>
          </p:cNvCxnSpPr>
          <p:nvPr/>
        </p:nvCxnSpPr>
        <p:spPr bwMode="auto">
          <a:xfrm>
            <a:off x="7315200" y="3779405"/>
            <a:ext cx="0" cy="142729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0" name="Straight Arrow Connector 57"/>
          <p:cNvCxnSpPr>
            <a:cxnSpLocks noChangeShapeType="1"/>
            <a:stCxn id="88" idx="2"/>
            <a:endCxn id="36" idx="0"/>
          </p:cNvCxnSpPr>
          <p:nvPr/>
        </p:nvCxnSpPr>
        <p:spPr bwMode="auto">
          <a:xfrm>
            <a:off x="7315200" y="4869742"/>
            <a:ext cx="0" cy="126848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1" name="TextBox 70"/>
          <p:cNvSpPr txBox="1"/>
          <p:nvPr/>
        </p:nvSpPr>
        <p:spPr>
          <a:xfrm>
            <a:off x="9447315" y="3918221"/>
            <a:ext cx="2790616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[Identified Investigation Team (RCA Committee Team)]</a:t>
            </a:r>
          </a:p>
        </p:txBody>
      </p:sp>
      <p:sp>
        <p:nvSpPr>
          <p:cNvPr id="75" name="Title 1"/>
          <p:cNvSpPr>
            <a:spLocks noChangeArrowheads="1"/>
          </p:cNvSpPr>
          <p:nvPr/>
        </p:nvSpPr>
        <p:spPr bwMode="auto">
          <a:xfrm>
            <a:off x="7946133" y="3689884"/>
            <a:ext cx="727075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Yes</a:t>
            </a:r>
            <a:endParaRPr lang="en-US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447311" y="1954686"/>
            <a:ext cx="2971800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[Section Head]</a:t>
            </a:r>
          </a:p>
        </p:txBody>
      </p:sp>
      <p:sp>
        <p:nvSpPr>
          <p:cNvPr id="87" name="Rectangle 40"/>
          <p:cNvSpPr>
            <a:spLocks noChangeArrowheads="1"/>
          </p:cNvSpPr>
          <p:nvPr/>
        </p:nvSpPr>
        <p:spPr bwMode="auto">
          <a:xfrm>
            <a:off x="5767387" y="3922134"/>
            <a:ext cx="3095626" cy="45785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Prepare &amp; Fill Investigation Report &amp; Provide CAPA action if required</a:t>
            </a:r>
          </a:p>
        </p:txBody>
      </p:sp>
      <p:sp>
        <p:nvSpPr>
          <p:cNvPr id="88" name="Rectangle 40"/>
          <p:cNvSpPr>
            <a:spLocks noChangeArrowheads="1"/>
          </p:cNvSpPr>
          <p:nvPr/>
        </p:nvSpPr>
        <p:spPr bwMode="auto">
          <a:xfrm>
            <a:off x="5767387" y="4529122"/>
            <a:ext cx="3095626" cy="340620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Investigation Report</a:t>
            </a:r>
          </a:p>
        </p:txBody>
      </p:sp>
      <p:cxnSp>
        <p:nvCxnSpPr>
          <p:cNvPr id="89" name="Straight Arrow Connector 57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15200" y="4379990"/>
            <a:ext cx="0" cy="149132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3" name="AutoShape 10"/>
          <p:cNvCxnSpPr>
            <a:cxnSpLocks noChangeShapeType="1"/>
            <a:stCxn id="36" idx="1"/>
            <a:endCxn id="87" idx="1"/>
          </p:cNvCxnSpPr>
          <p:nvPr/>
        </p:nvCxnSpPr>
        <p:spPr bwMode="auto">
          <a:xfrm rot="10800000">
            <a:off x="5767387" y="4151063"/>
            <a:ext cx="12700" cy="1164457"/>
          </a:xfrm>
          <a:prstGeom prst="bentConnector3">
            <a:avLst>
              <a:gd name="adj1" fmla="val 177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1" name="Rectangle 40"/>
          <p:cNvSpPr>
            <a:spLocks noChangeArrowheads="1"/>
          </p:cNvSpPr>
          <p:nvPr/>
        </p:nvSpPr>
        <p:spPr bwMode="auto">
          <a:xfrm>
            <a:off x="5767387" y="5783609"/>
            <a:ext cx="3095626" cy="340620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Investigation Report</a:t>
            </a:r>
          </a:p>
        </p:txBody>
      </p:sp>
      <p:cxnSp>
        <p:nvCxnSpPr>
          <p:cNvPr id="102" name="Straight Arrow Connector 57"/>
          <p:cNvCxnSpPr>
            <a:cxnSpLocks noChangeShapeType="1"/>
            <a:stCxn id="36" idx="2"/>
            <a:endCxn id="101" idx="0"/>
          </p:cNvCxnSpPr>
          <p:nvPr/>
        </p:nvCxnSpPr>
        <p:spPr bwMode="auto">
          <a:xfrm>
            <a:off x="7315200" y="5634448"/>
            <a:ext cx="0" cy="149161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1" name="AutoShape 11"/>
          <p:cNvSpPr>
            <a:spLocks noChangeArrowheads="1"/>
          </p:cNvSpPr>
          <p:nvPr/>
        </p:nvSpPr>
        <p:spPr bwMode="auto">
          <a:xfrm>
            <a:off x="5767387" y="7497947"/>
            <a:ext cx="3095626" cy="63785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Investigation report satisfactory ?</a:t>
            </a:r>
          </a:p>
        </p:txBody>
      </p:sp>
      <p:sp>
        <p:nvSpPr>
          <p:cNvPr id="137" name="Flowchart: Alternate Process 136"/>
          <p:cNvSpPr/>
          <p:nvPr/>
        </p:nvSpPr>
        <p:spPr>
          <a:xfrm>
            <a:off x="9807880" y="8751034"/>
            <a:ext cx="2430050" cy="595346"/>
          </a:xfrm>
          <a:prstGeom prst="flowChartAlternateProcess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Close incident investigation report &amp; action item will be assigned to responsible person if added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47311" y="1316718"/>
            <a:ext cx="2971800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[Plant/ Area In-charge]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47311" y="2625960"/>
            <a:ext cx="2971800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[Site HSE Manager/ Site HSE Head]</a:t>
            </a: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5767387" y="1222825"/>
            <a:ext cx="3095626" cy="45785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Verify and Prepare Incident report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767387" y="2532496"/>
            <a:ext cx="3095626" cy="45785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FIR Incident report &amp; Identify Investigation Team (RCA Committee)</a:t>
            </a: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5767387" y="1864255"/>
            <a:ext cx="3095626" cy="45785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Incident report</a:t>
            </a:r>
          </a:p>
        </p:txBody>
      </p:sp>
      <p:cxnSp>
        <p:nvCxnSpPr>
          <p:cNvPr id="48" name="Straight Arrow Connector 57"/>
          <p:cNvCxnSpPr>
            <a:cxnSpLocks noChangeShapeType="1"/>
            <a:stCxn id="41" idx="2"/>
            <a:endCxn id="52" idx="0"/>
          </p:cNvCxnSpPr>
          <p:nvPr/>
        </p:nvCxnSpPr>
        <p:spPr bwMode="auto">
          <a:xfrm>
            <a:off x="7315200" y="2990352"/>
            <a:ext cx="0" cy="12677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Arrow Connector 57"/>
          <p:cNvCxnSpPr>
            <a:cxnSpLocks noChangeShapeType="1"/>
            <a:stCxn id="46" idx="2"/>
            <a:endCxn id="41" idx="0"/>
          </p:cNvCxnSpPr>
          <p:nvPr/>
        </p:nvCxnSpPr>
        <p:spPr bwMode="auto">
          <a:xfrm>
            <a:off x="7315200" y="2322111"/>
            <a:ext cx="0" cy="21038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Straight Arrow Connector 57"/>
          <p:cNvCxnSpPr>
            <a:cxnSpLocks noChangeShapeType="1"/>
            <a:stCxn id="55" idx="2"/>
            <a:endCxn id="46" idx="0"/>
          </p:cNvCxnSpPr>
          <p:nvPr/>
        </p:nvCxnSpPr>
        <p:spPr bwMode="auto">
          <a:xfrm>
            <a:off x="7315200" y="1680681"/>
            <a:ext cx="0" cy="183574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AutoShape 10"/>
          <p:cNvCxnSpPr>
            <a:cxnSpLocks noChangeShapeType="1"/>
            <a:stCxn id="46" idx="1"/>
            <a:endCxn id="55" idx="1"/>
          </p:cNvCxnSpPr>
          <p:nvPr/>
        </p:nvCxnSpPr>
        <p:spPr bwMode="auto">
          <a:xfrm rot="10800000">
            <a:off x="5767387" y="1451753"/>
            <a:ext cx="12700" cy="641430"/>
          </a:xfrm>
          <a:prstGeom prst="bentConnector3">
            <a:avLst>
              <a:gd name="adj1" fmla="val 178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9" name="Title 1"/>
          <p:cNvSpPr>
            <a:spLocks noChangeArrowheads="1"/>
          </p:cNvSpPr>
          <p:nvPr/>
        </p:nvSpPr>
        <p:spPr bwMode="auto">
          <a:xfrm>
            <a:off x="3546376" y="1463640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63" name="Title 1"/>
          <p:cNvSpPr>
            <a:spLocks noChangeArrowheads="1"/>
          </p:cNvSpPr>
          <p:nvPr/>
        </p:nvSpPr>
        <p:spPr bwMode="auto">
          <a:xfrm>
            <a:off x="7882765" y="2322112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cxnSp>
        <p:nvCxnSpPr>
          <p:cNvPr id="65" name="AutoShape 10"/>
          <p:cNvCxnSpPr>
            <a:cxnSpLocks noChangeShapeType="1"/>
            <a:stCxn id="41" idx="1"/>
            <a:endCxn id="55" idx="1"/>
          </p:cNvCxnSpPr>
          <p:nvPr/>
        </p:nvCxnSpPr>
        <p:spPr bwMode="auto">
          <a:xfrm rot="10800000">
            <a:off x="5767387" y="1451754"/>
            <a:ext cx="12700" cy="1309671"/>
          </a:xfrm>
          <a:prstGeom prst="bentConnector3">
            <a:avLst>
              <a:gd name="adj1" fmla="val 178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7" name="Title 1"/>
          <p:cNvSpPr>
            <a:spLocks noChangeArrowheads="1"/>
          </p:cNvSpPr>
          <p:nvPr/>
        </p:nvSpPr>
        <p:spPr bwMode="auto">
          <a:xfrm>
            <a:off x="3546376" y="2105315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72" name="Title 1"/>
          <p:cNvSpPr>
            <a:spLocks noChangeArrowheads="1"/>
          </p:cNvSpPr>
          <p:nvPr/>
        </p:nvSpPr>
        <p:spPr bwMode="auto">
          <a:xfrm>
            <a:off x="7855469" y="3018344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sp>
        <p:nvSpPr>
          <p:cNvPr id="82" name="Title 1"/>
          <p:cNvSpPr>
            <a:spLocks noChangeArrowheads="1"/>
          </p:cNvSpPr>
          <p:nvPr/>
        </p:nvSpPr>
        <p:spPr bwMode="auto">
          <a:xfrm>
            <a:off x="7855469" y="5512756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9447311" y="4467981"/>
            <a:ext cx="2790619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[Department Head (based on selected all investigation team)]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47311" y="5815424"/>
            <a:ext cx="3805078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[Site HSE Head]</a:t>
            </a: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5767387" y="8285243"/>
            <a:ext cx="3095626" cy="340620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Investigation Report</a:t>
            </a:r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auto">
          <a:xfrm>
            <a:off x="5767387" y="8731643"/>
            <a:ext cx="3095626" cy="63785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Investigation report satisfactory ?</a:t>
            </a:r>
          </a:p>
        </p:txBody>
      </p:sp>
      <p:cxnSp>
        <p:nvCxnSpPr>
          <p:cNvPr id="68" name="Straight Arrow Connector 57"/>
          <p:cNvCxnSpPr>
            <a:cxnSpLocks noChangeShapeType="1"/>
            <a:stCxn id="111" idx="2"/>
            <a:endCxn id="60" idx="0"/>
          </p:cNvCxnSpPr>
          <p:nvPr/>
        </p:nvCxnSpPr>
        <p:spPr bwMode="auto">
          <a:xfrm>
            <a:off x="7315200" y="8135805"/>
            <a:ext cx="0" cy="149438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9" name="TextBox 68"/>
          <p:cNvSpPr txBox="1"/>
          <p:nvPr/>
        </p:nvSpPr>
        <p:spPr>
          <a:xfrm>
            <a:off x="9447311" y="8312957"/>
            <a:ext cx="3805078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[Corporate HSE Head]</a:t>
            </a:r>
          </a:p>
        </p:txBody>
      </p:sp>
      <p:sp>
        <p:nvSpPr>
          <p:cNvPr id="77" name="Title 1"/>
          <p:cNvSpPr>
            <a:spLocks noChangeArrowheads="1"/>
          </p:cNvSpPr>
          <p:nvPr/>
        </p:nvSpPr>
        <p:spPr bwMode="auto">
          <a:xfrm>
            <a:off x="7855468" y="8004474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cxnSp>
        <p:nvCxnSpPr>
          <p:cNvPr id="94" name="Straight Arrow Connector 57"/>
          <p:cNvCxnSpPr>
            <a:cxnSpLocks noChangeShapeType="1"/>
            <a:stCxn id="60" idx="2"/>
            <a:endCxn id="66" idx="0"/>
          </p:cNvCxnSpPr>
          <p:nvPr/>
        </p:nvCxnSpPr>
        <p:spPr bwMode="auto">
          <a:xfrm>
            <a:off x="7315200" y="8625863"/>
            <a:ext cx="0" cy="105780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5" name="Straight Arrow Connector 57"/>
          <p:cNvCxnSpPr>
            <a:cxnSpLocks noChangeShapeType="1"/>
            <a:stCxn id="66" idx="3"/>
            <a:endCxn id="137" idx="1"/>
          </p:cNvCxnSpPr>
          <p:nvPr/>
        </p:nvCxnSpPr>
        <p:spPr bwMode="auto">
          <a:xfrm flipV="1">
            <a:off x="8863013" y="9048707"/>
            <a:ext cx="944867" cy="186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AutoShape 11"/>
          <p:cNvSpPr>
            <a:spLocks noChangeArrowheads="1"/>
          </p:cNvSpPr>
          <p:nvPr/>
        </p:nvSpPr>
        <p:spPr bwMode="auto">
          <a:xfrm>
            <a:off x="5767387" y="6246075"/>
            <a:ext cx="3095626" cy="637858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r>
              <a:rPr lang="en-US" sz="1200" dirty="0">
                <a:sym typeface="+mn-ea"/>
              </a:rPr>
              <a:t>Investigation report satisfactory ?</a:t>
            </a:r>
          </a:p>
        </p:txBody>
      </p:sp>
      <p:sp>
        <p:nvSpPr>
          <p:cNvPr id="62" name="Rectangle 40"/>
          <p:cNvSpPr>
            <a:spLocks noChangeArrowheads="1"/>
          </p:cNvSpPr>
          <p:nvPr/>
        </p:nvSpPr>
        <p:spPr bwMode="auto">
          <a:xfrm>
            <a:off x="5767387" y="7015709"/>
            <a:ext cx="3095626" cy="340620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latin typeface="Calibri" panose="020F0502020204030204" pitchFamily="34" charset="0"/>
                <a:sym typeface="Segoe UI" panose="020B0502040204020203" pitchFamily="34" charset="0"/>
              </a:rPr>
              <a:t>Review Investigation Report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47311" y="7047521"/>
            <a:ext cx="3805078" cy="276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[Site </a:t>
            </a:r>
            <a:r>
              <a:rPr lang="en-US" dirty="0" smtClean="0"/>
              <a:t>Head</a:t>
            </a:r>
            <a:r>
              <a:rPr lang="en-US" dirty="0"/>
              <a:t>]</a:t>
            </a:r>
          </a:p>
        </p:txBody>
      </p:sp>
      <p:cxnSp>
        <p:nvCxnSpPr>
          <p:cNvPr id="78" name="AutoShape 10"/>
          <p:cNvCxnSpPr>
            <a:cxnSpLocks noChangeShapeType="1"/>
            <a:stCxn id="61" idx="1"/>
            <a:endCxn id="87" idx="1"/>
          </p:cNvCxnSpPr>
          <p:nvPr/>
        </p:nvCxnSpPr>
        <p:spPr bwMode="auto">
          <a:xfrm rot="10800000">
            <a:off x="5767387" y="4151062"/>
            <a:ext cx="12700" cy="2413942"/>
          </a:xfrm>
          <a:prstGeom prst="bentConnector3">
            <a:avLst>
              <a:gd name="adj1" fmla="val 177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0" name="AutoShape 10"/>
          <p:cNvCxnSpPr>
            <a:cxnSpLocks noChangeShapeType="1"/>
            <a:stCxn id="111" idx="1"/>
            <a:endCxn id="87" idx="1"/>
          </p:cNvCxnSpPr>
          <p:nvPr/>
        </p:nvCxnSpPr>
        <p:spPr bwMode="auto">
          <a:xfrm rot="10800000">
            <a:off x="5767387" y="4151062"/>
            <a:ext cx="12700" cy="3665814"/>
          </a:xfrm>
          <a:prstGeom prst="bentConnector3">
            <a:avLst>
              <a:gd name="adj1" fmla="val 177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4" name="AutoShape 10"/>
          <p:cNvCxnSpPr>
            <a:cxnSpLocks noChangeShapeType="1"/>
            <a:stCxn id="66" idx="1"/>
            <a:endCxn id="87" idx="1"/>
          </p:cNvCxnSpPr>
          <p:nvPr/>
        </p:nvCxnSpPr>
        <p:spPr bwMode="auto">
          <a:xfrm rot="10800000">
            <a:off x="5767387" y="4151062"/>
            <a:ext cx="12700" cy="4899510"/>
          </a:xfrm>
          <a:prstGeom prst="bentConnector3">
            <a:avLst>
              <a:gd name="adj1" fmla="val 17700000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2" name="Title 1"/>
          <p:cNvSpPr>
            <a:spLocks noChangeArrowheads="1"/>
          </p:cNvSpPr>
          <p:nvPr/>
        </p:nvSpPr>
        <p:spPr bwMode="auto">
          <a:xfrm>
            <a:off x="8873843" y="9047584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pPr algn="ctr"/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sp>
        <p:nvSpPr>
          <p:cNvPr id="96" name="Title 1"/>
          <p:cNvSpPr>
            <a:spLocks noChangeArrowheads="1"/>
          </p:cNvSpPr>
          <p:nvPr/>
        </p:nvSpPr>
        <p:spPr bwMode="auto">
          <a:xfrm>
            <a:off x="3546376" y="4166039"/>
            <a:ext cx="864800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97" name="Title 1"/>
          <p:cNvSpPr>
            <a:spLocks noChangeArrowheads="1"/>
          </p:cNvSpPr>
          <p:nvPr/>
        </p:nvSpPr>
        <p:spPr bwMode="auto">
          <a:xfrm>
            <a:off x="3546376" y="5340201"/>
            <a:ext cx="864800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98" name="Title 1"/>
          <p:cNvSpPr>
            <a:spLocks noChangeArrowheads="1"/>
          </p:cNvSpPr>
          <p:nvPr/>
        </p:nvSpPr>
        <p:spPr bwMode="auto">
          <a:xfrm>
            <a:off x="3546376" y="7834453"/>
            <a:ext cx="864800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99" name="Title 1"/>
          <p:cNvSpPr>
            <a:spLocks noChangeArrowheads="1"/>
          </p:cNvSpPr>
          <p:nvPr/>
        </p:nvSpPr>
        <p:spPr bwMode="auto">
          <a:xfrm>
            <a:off x="3546376" y="6575642"/>
            <a:ext cx="864800" cy="2462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Reconsider</a:t>
            </a:r>
            <a:endParaRPr lang="en-US" altLang="en-US" sz="1000" dirty="0"/>
          </a:p>
        </p:txBody>
      </p:sp>
      <p:sp>
        <p:nvSpPr>
          <p:cNvPr id="103" name="Title 1"/>
          <p:cNvSpPr>
            <a:spLocks noChangeArrowheads="1"/>
          </p:cNvSpPr>
          <p:nvPr/>
        </p:nvSpPr>
        <p:spPr bwMode="auto">
          <a:xfrm>
            <a:off x="7855468" y="6774951"/>
            <a:ext cx="790443" cy="230828"/>
          </a:xfrm>
          <a:prstGeom prst="rect">
            <a:avLst/>
          </a:prstGeom>
        </p:spPr>
        <p:txBody>
          <a:bodyPr wrap="square" lIns="76197" tIns="38098" rIns="76197" bIns="38098">
            <a:spAutoFit/>
          </a:bodyPr>
          <a:lstStyle/>
          <a:p>
            <a:r>
              <a:rPr lang="en-US" altLang="en-US" sz="1000" dirty="0">
                <a:sym typeface="Segoe UI Light" panose="020B0502040204020203" pitchFamily="34" charset="0"/>
              </a:rPr>
              <a:t>Approve</a:t>
            </a:r>
            <a:endParaRPr lang="en-US" altLang="en-US" sz="1000" dirty="0"/>
          </a:p>
        </p:txBody>
      </p:sp>
      <p:cxnSp>
        <p:nvCxnSpPr>
          <p:cNvPr id="104" name="Straight Arrow Connector 57"/>
          <p:cNvCxnSpPr>
            <a:cxnSpLocks noChangeShapeType="1"/>
            <a:stCxn id="101" idx="2"/>
            <a:endCxn id="61" idx="0"/>
          </p:cNvCxnSpPr>
          <p:nvPr/>
        </p:nvCxnSpPr>
        <p:spPr bwMode="auto">
          <a:xfrm>
            <a:off x="7315200" y="6124229"/>
            <a:ext cx="0" cy="121846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57"/>
          <p:cNvCxnSpPr>
            <a:cxnSpLocks noChangeShapeType="1"/>
            <a:stCxn id="61" idx="2"/>
            <a:endCxn id="62" idx="0"/>
          </p:cNvCxnSpPr>
          <p:nvPr/>
        </p:nvCxnSpPr>
        <p:spPr bwMode="auto">
          <a:xfrm>
            <a:off x="7315200" y="6883933"/>
            <a:ext cx="0" cy="131776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6" name="Straight Arrow Connector 57"/>
          <p:cNvCxnSpPr>
            <a:cxnSpLocks noChangeShapeType="1"/>
            <a:stCxn id="62" idx="2"/>
            <a:endCxn id="111" idx="0"/>
          </p:cNvCxnSpPr>
          <p:nvPr/>
        </p:nvCxnSpPr>
        <p:spPr bwMode="auto">
          <a:xfrm>
            <a:off x="7315200" y="7356329"/>
            <a:ext cx="0" cy="141618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84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375</Words>
  <Application>Microsoft Office PowerPoint</Application>
  <PresentationFormat>Custom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user2</cp:lastModifiedBy>
  <cp:revision>329</cp:revision>
  <dcterms:created xsi:type="dcterms:W3CDTF">2019-03-26T10:09:00Z</dcterms:created>
  <dcterms:modified xsi:type="dcterms:W3CDTF">2021-05-28T09:23:31Z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