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52" r:id="rId2"/>
    <p:sldId id="353" r:id="rId3"/>
    <p:sldId id="349" r:id="rId4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">
          <p15:clr>
            <a:srgbClr val="A4A3A4"/>
          </p15:clr>
        </p15:guide>
        <p15:guide id="2" pos="362">
          <p15:clr>
            <a:srgbClr val="A4A3A4"/>
          </p15:clr>
        </p15:guide>
        <p15:guide id="3" pos="15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53"/>
    <a:srgbClr val="0000FF"/>
    <a:srgbClr val="5B9BD5"/>
    <a:srgbClr val="333E4C"/>
    <a:srgbClr val="EC1C24"/>
    <a:srgbClr val="CC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1" autoAdjust="0"/>
  </p:normalViewPr>
  <p:slideViewPr>
    <p:cSldViewPr snapToGrid="0">
      <p:cViewPr varScale="1">
        <p:scale>
          <a:sx n="73" d="100"/>
          <a:sy n="73" d="100"/>
        </p:scale>
        <p:origin x="222" y="60"/>
      </p:cViewPr>
      <p:guideLst>
        <p:guide orient="horz" pos="402"/>
        <p:guide pos="362"/>
        <p:guide pos="1558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04C4F-F0A3-44B8-A780-6E0D0F1A605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1D267-4417-4D8A-B8DB-CD4C69CCB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4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7AD0-DEFB-4963-8C16-3845D67249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87AD0-DEFB-4963-8C16-3845D67249D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D359-D33D-4956-A844-E15AD0A1D9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4630400" cy="5892799"/>
          </a:xfrm>
          <a:prstGeom prst="rect">
            <a:avLst/>
          </a:prstGeom>
          <a:solidFill>
            <a:srgbClr val="2A6EB7"/>
          </a:solidFill>
        </p:spPr>
        <p:txBody>
          <a:bodyPr lIns="0" tIns="0" rIns="0" bIns="0" anchor="ctr"/>
          <a:lstStyle/>
          <a:p>
            <a:pPr defTabSz="1088390" fontAlgn="base">
              <a:spcBef>
                <a:spcPct val="0"/>
              </a:spcBef>
              <a:spcAft>
                <a:spcPct val="0"/>
              </a:spcAft>
            </a:pPr>
            <a:endParaRPr lang="en-US" sz="3335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" name="title"/>
          <p:cNvSpPr txBox="1"/>
          <p:nvPr/>
        </p:nvSpPr>
        <p:spPr>
          <a:xfrm>
            <a:off x="574768" y="2231796"/>
            <a:ext cx="12618720" cy="230832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Welcome To </a:t>
            </a:r>
            <a:br>
              <a:rPr lang="en-US" sz="4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</a:br>
            <a:r>
              <a:rPr lang="en-US" sz="4000" b="1" dirty="0">
                <a:solidFill>
                  <a:schemeClr val="accent2"/>
                </a:solidFill>
              </a:rPr>
              <a:t>Navin Fluorine International Ltd.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HSE Management System</a:t>
            </a:r>
          </a:p>
        </p:txBody>
      </p:sp>
      <p:sp>
        <p:nvSpPr>
          <p:cNvPr id="10" name="title"/>
          <p:cNvSpPr txBox="1"/>
          <p:nvPr/>
        </p:nvSpPr>
        <p:spPr>
          <a:xfrm>
            <a:off x="1005840" y="5493210"/>
            <a:ext cx="6966651" cy="738664"/>
          </a:xfrm>
          <a:prstGeom prst="rect">
            <a:avLst/>
          </a:prstGeom>
          <a:solidFill>
            <a:srgbClr val="EC1C24"/>
          </a:solidFill>
        </p:spPr>
        <p:txBody>
          <a:bodyPr vert="horz" wrap="square" lIns="457200" tIns="182880" rIns="457200" bIns="182880" rtlCol="0" anchor="ctr">
            <a:sp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smtClean="0">
                <a:solidFill>
                  <a:schemeClr val="bg1"/>
                </a:solidFill>
                <a:latin typeface="Segoe UI Light" panose="020B0502040204020203" pitchFamily="34" charset="0"/>
              </a:rPr>
              <a:t>CAPA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</a:rPr>
              <a:t>Management Work-flow</a:t>
            </a:r>
          </a:p>
        </p:txBody>
      </p:sp>
      <p:pic>
        <p:nvPicPr>
          <p:cNvPr id="11" name="image_Mockup" descr="cover screen_Final"/>
          <p:cNvPicPr>
            <a:picLocks noChangeAspect="1"/>
          </p:cNvPicPr>
          <p:nvPr/>
        </p:nvPicPr>
        <p:blipFill rotWithShape="1">
          <a:blip r:embed="rId2"/>
          <a:srcRect l="29775" t="26762" r="29775" b="13430"/>
          <a:stretch>
            <a:fillRect/>
          </a:stretch>
        </p:blipFill>
        <p:spPr>
          <a:xfrm>
            <a:off x="8596510" y="2269612"/>
            <a:ext cx="5409871" cy="4499429"/>
          </a:xfrm>
          <a:prstGeom prst="roundRect">
            <a:avLst>
              <a:gd name="adj" fmla="val 2964"/>
            </a:avLst>
          </a:prstGeom>
          <a:solidFill>
            <a:srgbClr val="F1733F"/>
          </a:solidFill>
          <a:effectLst/>
        </p:spPr>
      </p:pic>
      <p:sp>
        <p:nvSpPr>
          <p:cNvPr id="2" name="Rectangle 1"/>
          <p:cNvSpPr/>
          <p:nvPr/>
        </p:nvSpPr>
        <p:spPr>
          <a:xfrm>
            <a:off x="8763001" y="2453640"/>
            <a:ext cx="5032672" cy="285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453640"/>
            <a:ext cx="5032375" cy="28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9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2322286"/>
            <a:ext cx="14630400" cy="4136571"/>
          </a:xfrm>
          <a:prstGeom prst="rect">
            <a:avLst/>
          </a:prstGeom>
          <a:solidFill>
            <a:srgbClr val="2A6EB7"/>
          </a:solidFill>
        </p:spPr>
        <p:txBody>
          <a:bodyPr lIns="0" tIns="0" rIns="0" bIns="0" anchor="ctr"/>
          <a:lstStyle/>
          <a:p>
            <a:pPr defTabSz="1088390" fontAlgn="base">
              <a:spcBef>
                <a:spcPct val="0"/>
              </a:spcBef>
              <a:spcAft>
                <a:spcPct val="0"/>
              </a:spcAft>
            </a:pPr>
            <a:endParaRPr lang="en-US" sz="3335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itle 2"/>
          <p:cNvSpPr txBox="1"/>
          <p:nvPr/>
        </p:nvSpPr>
        <p:spPr>
          <a:xfrm>
            <a:off x="559558" y="3768585"/>
            <a:ext cx="7619242" cy="106520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1305560" rtl="0" eaLnBrk="1" latinLnBrk="0" hangingPunct="1"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</a:rPr>
              <a:t>Maximize ROI, Save Time and Enjoy Confidence on EHS front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652030"/>
            <a:ext cx="2389219" cy="7892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99" y="918888"/>
            <a:ext cx="8367332" cy="8367332"/>
          </a:xfrm>
          <a:prstGeom prst="rect">
            <a:avLst/>
          </a:prstGeom>
        </p:spPr>
      </p:pic>
      <p:sp>
        <p:nvSpPr>
          <p:cNvPr id="18" name="Date Placeholder 3"/>
          <p:cNvSpPr txBox="1"/>
          <p:nvPr/>
        </p:nvSpPr>
        <p:spPr bwMode="auto">
          <a:xfrm>
            <a:off x="508758" y="7511874"/>
            <a:ext cx="6158741" cy="25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4874" rIns="0" bIns="5487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www.ask-ehs.com | Email :- info@ask-ehs.com | Contact :- +91 261 27 249 94</a:t>
            </a:r>
          </a:p>
        </p:txBody>
      </p:sp>
      <p:sp>
        <p:nvSpPr>
          <p:cNvPr id="19" name="Date Placeholder 3"/>
          <p:cNvSpPr txBox="1"/>
          <p:nvPr/>
        </p:nvSpPr>
        <p:spPr bwMode="auto">
          <a:xfrm>
            <a:off x="559558" y="6918249"/>
            <a:ext cx="4046537" cy="24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4874" rIns="0" bIns="5487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ASK-EHS Engineering &amp; 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Consultants Pvt. Ltd.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Date Placeholder 3"/>
          <p:cNvSpPr txBox="1"/>
          <p:nvPr/>
        </p:nvSpPr>
        <p:spPr bwMode="auto">
          <a:xfrm>
            <a:off x="559558" y="7177122"/>
            <a:ext cx="4789525" cy="260634"/>
          </a:xfrm>
          <a:prstGeom prst="rect">
            <a:avLst/>
          </a:prstGeom>
          <a:noFill/>
          <a:ln>
            <a:noFill/>
          </a:ln>
        </p:spPr>
        <p:txBody>
          <a:bodyPr lIns="0" tIns="54874" rIns="0" bIns="5487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 9001:2015, ISO 14001:2015 and OHSAS 18001:2007 Certified Company</a:t>
            </a:r>
          </a:p>
        </p:txBody>
      </p:sp>
    </p:spTree>
    <p:extLst>
      <p:ext uri="{BB962C8B-B14F-4D97-AF65-F5344CB8AC3E}">
        <p14:creationId xmlns:p14="http://schemas.microsoft.com/office/powerpoint/2010/main" val="23978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/>
          <p:nvPr/>
        </p:nvSpPr>
        <p:spPr>
          <a:xfrm>
            <a:off x="-9526" y="-4444"/>
            <a:ext cx="14660880" cy="642620"/>
          </a:xfrm>
          <a:prstGeom prst="rect">
            <a:avLst/>
          </a:prstGeom>
          <a:solidFill>
            <a:srgbClr val="2A6EB7"/>
          </a:solidFill>
        </p:spPr>
        <p:txBody>
          <a:bodyPr lIns="0" tIns="0" rIns="0" bIns="0" anchor="ctr"/>
          <a:lstStyle>
            <a:defPPr>
              <a:defRPr lang="en-US"/>
            </a:defPPr>
            <a:lvl1pPr defTabSz="1088390" fontAlgn="base">
              <a:spcBef>
                <a:spcPct val="0"/>
              </a:spcBef>
              <a:spcAft>
                <a:spcPct val="0"/>
              </a:spcAft>
              <a:defRPr sz="3335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ym typeface="+mn-ea"/>
              </a:rPr>
              <a:t> Corrective &amp; Preventive Actions - Incident/ Near-miss </a:t>
            </a:r>
            <a:r>
              <a:rPr lang="en-US" dirty="0" smtClean="0">
                <a:sym typeface="+mn-ea"/>
              </a:rPr>
              <a:t>work-flow</a:t>
            </a:r>
            <a:endParaRPr lang="en-US" dirty="0">
              <a:sym typeface="+mn-ea"/>
            </a:endParaRPr>
          </a:p>
        </p:txBody>
      </p:sp>
      <p:sp>
        <p:nvSpPr>
          <p:cNvPr id="52" name="Rectangle 40"/>
          <p:cNvSpPr>
            <a:spLocks noChangeArrowheads="1"/>
          </p:cNvSpPr>
          <p:nvPr/>
        </p:nvSpPr>
        <p:spPr bwMode="auto">
          <a:xfrm>
            <a:off x="5767388" y="1296195"/>
            <a:ext cx="3095626" cy="642938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sym typeface="Segoe UI" panose="020B0502040204020203" pitchFamily="34" charset="0"/>
              </a:rPr>
              <a:t>Assigned corrective and preventive action (in Active State)</a:t>
            </a:r>
            <a:endParaRPr lang="en-US" altLang="en-US" sz="1200" dirty="0"/>
          </a:p>
        </p:txBody>
      </p:sp>
      <p:sp>
        <p:nvSpPr>
          <p:cNvPr id="54" name="AutoShape 11"/>
          <p:cNvSpPr>
            <a:spLocks noChangeArrowheads="1"/>
          </p:cNvSpPr>
          <p:nvPr/>
        </p:nvSpPr>
        <p:spPr bwMode="auto">
          <a:xfrm>
            <a:off x="6035675" y="3405189"/>
            <a:ext cx="2560638" cy="879475"/>
          </a:xfrm>
          <a:prstGeom prst="diamond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sym typeface="Segoe UI" panose="020B0502040204020203" pitchFamily="34" charset="0"/>
              </a:rPr>
              <a:t>CAPA review 1?</a:t>
            </a:r>
            <a:endParaRPr lang="en-US" altLang="en-US" sz="1200" dirty="0"/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6438991" y="6953329"/>
            <a:ext cx="1746250" cy="466726"/>
          </a:xfrm>
          <a:prstGeom prst="rect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sym typeface="Segoe UI" panose="020B0502040204020203" pitchFamily="34" charset="0"/>
              </a:rPr>
              <a:t>CAPA Closed</a:t>
            </a:r>
            <a:endParaRPr lang="en-US" altLang="en-US" sz="1200" dirty="0"/>
          </a:p>
        </p:txBody>
      </p:sp>
      <p:cxnSp>
        <p:nvCxnSpPr>
          <p:cNvPr id="57" name="AutoShape 10"/>
          <p:cNvCxnSpPr>
            <a:cxnSpLocks noChangeShapeType="1"/>
            <a:stCxn id="70" idx="3"/>
            <a:endCxn id="52" idx="3"/>
          </p:cNvCxnSpPr>
          <p:nvPr/>
        </p:nvCxnSpPr>
        <p:spPr bwMode="auto">
          <a:xfrm flipV="1">
            <a:off x="8479156" y="1617981"/>
            <a:ext cx="384175" cy="1096010"/>
          </a:xfrm>
          <a:prstGeom prst="bentConnector3">
            <a:avLst>
              <a:gd name="adj1" fmla="val 161983"/>
            </a:avLst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0" name="Straight Arrow Connector 57"/>
          <p:cNvCxnSpPr>
            <a:cxnSpLocks noChangeShapeType="1"/>
            <a:stCxn id="52" idx="2"/>
            <a:endCxn id="70" idx="0"/>
          </p:cNvCxnSpPr>
          <p:nvPr/>
        </p:nvCxnSpPr>
        <p:spPr bwMode="auto">
          <a:xfrm>
            <a:off x="7315835" y="1938974"/>
            <a:ext cx="0" cy="334645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Straight Arrow Connector 57"/>
          <p:cNvCxnSpPr>
            <a:cxnSpLocks noChangeShapeType="1"/>
            <a:stCxn id="2" idx="2"/>
            <a:endCxn id="27" idx="0"/>
          </p:cNvCxnSpPr>
          <p:nvPr/>
        </p:nvCxnSpPr>
        <p:spPr bwMode="auto">
          <a:xfrm>
            <a:off x="7296945" y="5448619"/>
            <a:ext cx="6623" cy="305753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0" name="AutoShape 11"/>
          <p:cNvSpPr>
            <a:spLocks noChangeArrowheads="1"/>
          </p:cNvSpPr>
          <p:nvPr/>
        </p:nvSpPr>
        <p:spPr bwMode="auto">
          <a:xfrm>
            <a:off x="6151564" y="2273935"/>
            <a:ext cx="2327275" cy="879475"/>
          </a:xfrm>
          <a:prstGeom prst="diamond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sym typeface="Segoe UI" panose="020B0502040204020203" pitchFamily="34" charset="0"/>
              </a:rPr>
              <a:t>Is  CAPA Completed ?</a:t>
            </a:r>
            <a:endParaRPr lang="en-US" altLang="en-US" sz="1200" dirty="0"/>
          </a:p>
        </p:txBody>
      </p:sp>
      <p:cxnSp>
        <p:nvCxnSpPr>
          <p:cNvPr id="72" name="Straight Arrow Connector 57"/>
          <p:cNvCxnSpPr>
            <a:cxnSpLocks noChangeShapeType="1"/>
            <a:stCxn id="70" idx="2"/>
            <a:endCxn id="54" idx="0"/>
          </p:cNvCxnSpPr>
          <p:nvPr/>
        </p:nvCxnSpPr>
        <p:spPr bwMode="auto">
          <a:xfrm>
            <a:off x="7315837" y="3138806"/>
            <a:ext cx="635" cy="252095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4" name="Title 1"/>
          <p:cNvSpPr>
            <a:spLocks noChangeArrowheads="1"/>
          </p:cNvSpPr>
          <p:nvPr/>
        </p:nvSpPr>
        <p:spPr bwMode="auto">
          <a:xfrm>
            <a:off x="8355014" y="2445386"/>
            <a:ext cx="487362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193675"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46355"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46355"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136525"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136525" defTabSz="10972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136525" defTabSz="10972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136525" defTabSz="10972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136525" defTabSz="10972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altLang="en-US" sz="1200" dirty="0">
                <a:latin typeface="+mn-lt"/>
                <a:ea typeface="+mn-ea"/>
                <a:sym typeface="Segoe UI Light" panose="020B0502040204020203" pitchFamily="34" charset="0"/>
              </a:rPr>
              <a:t>No</a:t>
            </a:r>
            <a:endParaRPr lang="en-US" altLang="en-US" sz="1200" dirty="0">
              <a:latin typeface="+mn-lt"/>
              <a:ea typeface="+mn-ea"/>
            </a:endParaRPr>
          </a:p>
        </p:txBody>
      </p:sp>
      <p:sp>
        <p:nvSpPr>
          <p:cNvPr id="75" name="Title 1"/>
          <p:cNvSpPr>
            <a:spLocks noChangeArrowheads="1"/>
          </p:cNvSpPr>
          <p:nvPr/>
        </p:nvSpPr>
        <p:spPr bwMode="auto">
          <a:xfrm>
            <a:off x="7485064" y="3004343"/>
            <a:ext cx="727075" cy="27700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en-US" sz="1200" dirty="0">
                <a:sym typeface="Segoe UI Light" panose="020B0502040204020203" pitchFamily="34" charset="0"/>
              </a:rPr>
              <a:t>Yes</a:t>
            </a:r>
            <a:endParaRPr lang="en-US" altLang="en-US" sz="1200" dirty="0"/>
          </a:p>
        </p:txBody>
      </p:sp>
      <p:sp>
        <p:nvSpPr>
          <p:cNvPr id="81" name="Title 1"/>
          <p:cNvSpPr txBox="1">
            <a:spLocks noChangeArrowheads="1"/>
          </p:cNvSpPr>
          <p:nvPr/>
        </p:nvSpPr>
        <p:spPr bwMode="auto">
          <a:xfrm>
            <a:off x="9354345" y="6059215"/>
            <a:ext cx="2523331" cy="275590"/>
          </a:xfrm>
          <a:prstGeom prst="rect">
            <a:avLst/>
          </a:prstGeom>
          <a:noFill/>
        </p:spPr>
        <p:txBody>
          <a:bodyPr wrap="square" lIns="91436" tIns="45718" rIns="91436" bIns="45718" rtlCol="0" anchor="t">
            <a:spAutoFit/>
          </a:bodyPr>
          <a:lstStyle/>
          <a:p>
            <a:pPr lvl="0"/>
            <a:r>
              <a:rPr lang="en-US" sz="1200" dirty="0" smtClean="0">
                <a:sym typeface="Segoe UI Light" panose="020B0502040204020203" pitchFamily="34" charset="0"/>
              </a:rPr>
              <a:t>[</a:t>
            </a:r>
            <a:r>
              <a:rPr lang="en-US" sz="1200" dirty="0"/>
              <a:t>Site HSE Manager</a:t>
            </a:r>
            <a:r>
              <a:rPr lang="en-US" sz="1200" dirty="0" smtClean="0">
                <a:sym typeface="Segoe UI Light" panose="020B0502040204020203" pitchFamily="34" charset="0"/>
              </a:rPr>
              <a:t>]</a:t>
            </a:r>
            <a:endParaRPr lang="en-US" sz="1200" dirty="0">
              <a:sym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54344" y="1426468"/>
            <a:ext cx="2971800" cy="27700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1200" dirty="0"/>
              <a:t>[Responsible Person]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54344" y="2552680"/>
            <a:ext cx="2971800" cy="27700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1200" dirty="0"/>
              <a:t>[Responsible Person]</a:t>
            </a: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6024042" y="5754372"/>
            <a:ext cx="2559050" cy="879475"/>
          </a:xfrm>
          <a:prstGeom prst="diamond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dirty="0">
                <a:sym typeface="Segoe UI" panose="020B0502040204020203" pitchFamily="34" charset="0"/>
              </a:rPr>
              <a:t>CAPA review 3?</a:t>
            </a:r>
            <a:endParaRPr lang="en-US" altLang="en-US" sz="1200" dirty="0"/>
          </a:p>
        </p:txBody>
      </p:sp>
      <p:cxnSp>
        <p:nvCxnSpPr>
          <p:cNvPr id="30" name="Straight Arrow Connector 57"/>
          <p:cNvCxnSpPr>
            <a:cxnSpLocks noChangeShapeType="1"/>
            <a:stCxn id="27" idx="2"/>
            <a:endCxn id="56" idx="0"/>
          </p:cNvCxnSpPr>
          <p:nvPr/>
        </p:nvCxnSpPr>
        <p:spPr bwMode="auto">
          <a:xfrm>
            <a:off x="7303567" y="6633848"/>
            <a:ext cx="8549" cy="319482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3" name="Title 1"/>
          <p:cNvSpPr>
            <a:spLocks noChangeArrowheads="1"/>
          </p:cNvSpPr>
          <p:nvPr/>
        </p:nvSpPr>
        <p:spPr bwMode="auto">
          <a:xfrm>
            <a:off x="7850188" y="4290785"/>
            <a:ext cx="1287462" cy="27700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en-US" sz="1200" dirty="0">
                <a:sym typeface="Segoe UI Light" panose="020B0502040204020203" pitchFamily="34" charset="0"/>
              </a:rPr>
              <a:t>Approved</a:t>
            </a:r>
            <a:endParaRPr lang="en-US" altLang="en-US" sz="1200" dirty="0"/>
          </a:p>
        </p:txBody>
      </p:sp>
      <p:cxnSp>
        <p:nvCxnSpPr>
          <p:cNvPr id="34" name="AutoShape 10"/>
          <p:cNvCxnSpPr>
            <a:cxnSpLocks noChangeShapeType="1"/>
            <a:stCxn id="54" idx="1"/>
            <a:endCxn id="52" idx="1"/>
          </p:cNvCxnSpPr>
          <p:nvPr/>
        </p:nvCxnSpPr>
        <p:spPr bwMode="auto">
          <a:xfrm rot="10800000">
            <a:off x="5767705" y="1617981"/>
            <a:ext cx="267970" cy="2227580"/>
          </a:xfrm>
          <a:prstGeom prst="bentConnector3">
            <a:avLst>
              <a:gd name="adj1" fmla="val 216824"/>
            </a:avLst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7" name="Title 1"/>
          <p:cNvSpPr>
            <a:spLocks noChangeArrowheads="1"/>
          </p:cNvSpPr>
          <p:nvPr/>
        </p:nvSpPr>
        <p:spPr bwMode="auto">
          <a:xfrm>
            <a:off x="3312273" y="3153113"/>
            <a:ext cx="1865995" cy="27699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en-US" sz="1200" dirty="0" smtClean="0">
                <a:sym typeface="Segoe UI Light" panose="020B0502040204020203" pitchFamily="34" charset="0"/>
              </a:rPr>
              <a:t>Send back for correction</a:t>
            </a:r>
            <a:endParaRPr lang="en-US" altLang="en-US" sz="1200" dirty="0"/>
          </a:p>
        </p:txBody>
      </p:sp>
      <p:cxnSp>
        <p:nvCxnSpPr>
          <p:cNvPr id="38" name="AutoShape 10"/>
          <p:cNvCxnSpPr>
            <a:cxnSpLocks noChangeShapeType="1"/>
            <a:stCxn id="27" idx="1"/>
            <a:endCxn id="52" idx="1"/>
          </p:cNvCxnSpPr>
          <p:nvPr/>
        </p:nvCxnSpPr>
        <p:spPr bwMode="auto">
          <a:xfrm rot="10800000">
            <a:off x="5767388" y="1617665"/>
            <a:ext cx="256654" cy="4576446"/>
          </a:xfrm>
          <a:prstGeom prst="bentConnector3">
            <a:avLst>
              <a:gd name="adj1" fmla="val 217185"/>
            </a:avLst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1" name="Title 1"/>
          <p:cNvSpPr>
            <a:spLocks noChangeArrowheads="1"/>
          </p:cNvSpPr>
          <p:nvPr/>
        </p:nvSpPr>
        <p:spPr bwMode="auto">
          <a:xfrm>
            <a:off x="7851776" y="6610985"/>
            <a:ext cx="1678940" cy="27559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en-US" sz="1200" dirty="0">
                <a:sym typeface="Segoe UI Light" panose="020B0502040204020203" pitchFamily="34" charset="0"/>
              </a:rPr>
              <a:t>Approved &amp; Close</a:t>
            </a:r>
            <a:endParaRPr lang="en-US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354345" y="3676539"/>
            <a:ext cx="3713956" cy="2755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1200" dirty="0"/>
              <a:t>[Section Head]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6016625" y="4569144"/>
            <a:ext cx="2560638" cy="879475"/>
          </a:xfrm>
          <a:prstGeom prst="diamond">
            <a:avLst/>
          </a:prstGeom>
          <a:solidFill>
            <a:srgbClr val="333E4C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spcBef>
                <a:spcPct val="0"/>
              </a:spcBef>
            </a:pPr>
            <a:r>
              <a:rPr lang="en-US" altLang="en-US" sz="1200" b="1" dirty="0">
                <a:sym typeface="Segoe UI" panose="020B0502040204020203" pitchFamily="34" charset="0"/>
              </a:rPr>
              <a:t>CAPA review 2?</a:t>
            </a:r>
          </a:p>
        </p:txBody>
      </p:sp>
      <p:cxnSp>
        <p:nvCxnSpPr>
          <p:cNvPr id="3" name="Straight Arrow Connector 57"/>
          <p:cNvCxnSpPr>
            <a:cxnSpLocks noChangeShapeType="1"/>
            <a:stCxn id="54" idx="2"/>
            <a:endCxn id="2" idx="0"/>
          </p:cNvCxnSpPr>
          <p:nvPr/>
        </p:nvCxnSpPr>
        <p:spPr bwMode="auto">
          <a:xfrm flipH="1">
            <a:off x="7296945" y="4284664"/>
            <a:ext cx="19050" cy="284480"/>
          </a:xfrm>
          <a:prstGeom prst="straightConnector1">
            <a:avLst/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" name="Title 1"/>
          <p:cNvSpPr>
            <a:spLocks noChangeArrowheads="1"/>
          </p:cNvSpPr>
          <p:nvPr/>
        </p:nvSpPr>
        <p:spPr bwMode="auto">
          <a:xfrm>
            <a:off x="7851459" y="5507444"/>
            <a:ext cx="1287462" cy="27559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en-US" altLang="en-US" sz="1200" dirty="0">
                <a:sym typeface="Segoe UI Light" panose="020B0502040204020203" pitchFamily="34" charset="0"/>
              </a:rPr>
              <a:t>Approved</a:t>
            </a:r>
          </a:p>
        </p:txBody>
      </p:sp>
      <p:cxnSp>
        <p:nvCxnSpPr>
          <p:cNvPr id="7" name="AutoShape 10"/>
          <p:cNvCxnSpPr>
            <a:cxnSpLocks noChangeShapeType="1"/>
            <a:stCxn id="2" idx="1"/>
            <a:endCxn id="52" idx="1"/>
          </p:cNvCxnSpPr>
          <p:nvPr/>
        </p:nvCxnSpPr>
        <p:spPr bwMode="auto">
          <a:xfrm rot="10800000">
            <a:off x="5767390" y="1617665"/>
            <a:ext cx="249236" cy="3391218"/>
          </a:xfrm>
          <a:prstGeom prst="bentConnector3">
            <a:avLst>
              <a:gd name="adj1" fmla="val 225977"/>
            </a:avLst>
          </a:prstGeom>
          <a:solidFill>
            <a:srgbClr val="425763"/>
          </a:solidFill>
          <a:ln>
            <a:solidFill>
              <a:schemeClr val="tx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2" name="TextBox 27"/>
          <p:cNvSpPr txBox="1"/>
          <p:nvPr/>
        </p:nvSpPr>
        <p:spPr>
          <a:xfrm>
            <a:off x="9354345" y="4881770"/>
            <a:ext cx="3713956" cy="26160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sz="1100" dirty="0"/>
              <a:t>[Department  </a:t>
            </a:r>
            <a:r>
              <a:rPr lang="en-US" sz="1100" dirty="0" smtClean="0"/>
              <a:t>Head]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02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118</Words>
  <Application>Microsoft Office PowerPoint</Application>
  <PresentationFormat>Custom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SimSun</vt:lpstr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</dc:creator>
  <cp:lastModifiedBy>Mishant Lakdawala</cp:lastModifiedBy>
  <cp:revision>326</cp:revision>
  <dcterms:created xsi:type="dcterms:W3CDTF">2019-03-26T10:09:00Z</dcterms:created>
  <dcterms:modified xsi:type="dcterms:W3CDTF">2021-04-01T11:17:42Z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