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6" r:id="rId9"/>
    <p:sldId id="268" r:id="rId10"/>
    <p:sldId id="271" r:id="rId11"/>
    <p:sldId id="27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p:txBody>
          <a:bodyPr/>
          <a:lstStyle/>
          <a:p>
            <a:pPr>
              <a:defRPr sz="4400" b="1"/>
            </a:pPr>
            <a:r>
              <a:rPr dirty="0"/>
              <a:t>AI - IBM </a:t>
            </a:r>
            <a:r>
              <a:rPr dirty="0" err="1"/>
              <a:t>SkillsBuild</a:t>
            </a:r>
            <a:r>
              <a:rPr dirty="0"/>
              <a:t> Internship</a:t>
            </a:r>
          </a:p>
        </p:txBody>
      </p:sp>
      <p:sp>
        <p:nvSpPr>
          <p:cNvPr id="3" name="Subtitle 2"/>
          <p:cNvSpPr>
            <a:spLocks noGrp="1"/>
          </p:cNvSpPr>
          <p:nvPr>
            <p:ph type="subTitle" idx="1"/>
          </p:nvPr>
        </p:nvSpPr>
        <p:spPr/>
        <p:txBody>
          <a:bodyPr>
            <a:normAutofit fontScale="77500" lnSpcReduction="20000"/>
          </a:bodyPr>
          <a:lstStyle/>
          <a:p>
            <a:pPr>
              <a:defRPr sz="2400" i="1"/>
            </a:pPr>
            <a:endParaRPr b="1" dirty="0">
              <a:solidFill>
                <a:schemeClr val="tx1"/>
              </a:solidFill>
            </a:endParaRPr>
          </a:p>
          <a:p>
            <a:pPr>
              <a:defRPr sz="2400" i="1"/>
            </a:pPr>
            <a:r>
              <a:rPr b="1" dirty="0">
                <a:solidFill>
                  <a:schemeClr val="tx1"/>
                </a:solidFill>
                <a:latin typeface="Cambria" panose="02040503050406030204" pitchFamily="18" charset="0"/>
                <a:ea typeface="Cambria" panose="02040503050406030204" pitchFamily="18" charset="0"/>
              </a:rPr>
              <a:t>SDG </a:t>
            </a:r>
            <a:r>
              <a:rPr lang="en-US" b="1" dirty="0" smtClean="0">
                <a:solidFill>
                  <a:schemeClr val="tx1"/>
                </a:solidFill>
                <a:latin typeface="Cambria" panose="02040503050406030204" pitchFamily="18" charset="0"/>
                <a:ea typeface="Cambria" panose="02040503050406030204" pitchFamily="18" charset="0"/>
              </a:rPr>
              <a:t>1</a:t>
            </a:r>
            <a:r>
              <a:rPr b="1" dirty="0" smtClean="0">
                <a:solidFill>
                  <a:schemeClr val="tx1"/>
                </a:solidFill>
                <a:latin typeface="Cambria" panose="02040503050406030204" pitchFamily="18" charset="0"/>
                <a:ea typeface="Cambria" panose="02040503050406030204" pitchFamily="18" charset="0"/>
              </a:rPr>
              <a:t>3</a:t>
            </a:r>
            <a:r>
              <a:rPr b="1" dirty="0">
                <a:solidFill>
                  <a:schemeClr val="tx1"/>
                </a:solidFill>
                <a:latin typeface="Cambria" panose="02040503050406030204" pitchFamily="18" charset="0"/>
                <a:ea typeface="Cambria" panose="02040503050406030204" pitchFamily="18" charset="0"/>
              </a:rPr>
              <a:t>: </a:t>
            </a:r>
            <a:r>
              <a:rPr lang="en-US" b="1" dirty="0" smtClean="0">
                <a:solidFill>
                  <a:schemeClr val="tx1"/>
                </a:solidFill>
                <a:latin typeface="Cambria" panose="02040503050406030204" pitchFamily="18" charset="0"/>
                <a:ea typeface="Cambria" panose="02040503050406030204" pitchFamily="18" charset="0"/>
              </a:rPr>
              <a:t>Climate Action</a:t>
            </a:r>
            <a:endParaRPr b="1" dirty="0">
              <a:solidFill>
                <a:schemeClr val="tx1"/>
              </a:solidFill>
              <a:latin typeface="Cambria" panose="02040503050406030204" pitchFamily="18" charset="0"/>
              <a:ea typeface="Cambria" panose="02040503050406030204" pitchFamily="18" charset="0"/>
            </a:endParaRPr>
          </a:p>
          <a:p>
            <a:pPr>
              <a:defRPr sz="2400" i="1"/>
            </a:pPr>
            <a:r>
              <a:rPr b="1" dirty="0">
                <a:solidFill>
                  <a:schemeClr val="tx1"/>
                </a:solidFill>
                <a:latin typeface="Cambria" panose="02040503050406030204" pitchFamily="18" charset="0"/>
                <a:ea typeface="Cambria" panose="02040503050406030204" pitchFamily="18" charset="0"/>
              </a:rPr>
              <a:t>Project Title: </a:t>
            </a:r>
            <a:r>
              <a:rPr lang="en-US" sz="2400" b="1" dirty="0">
                <a:solidFill>
                  <a:schemeClr val="tx1"/>
                </a:solidFill>
                <a:latin typeface="Cambria" panose="02040503050406030204" pitchFamily="18" charset="0"/>
                <a:ea typeface="Cambria" panose="02040503050406030204" pitchFamily="18" charset="0"/>
              </a:rPr>
              <a:t>Take urgent action to combat climate change and its </a:t>
            </a:r>
            <a:r>
              <a:rPr lang="en-US" sz="2400" b="1" dirty="0" smtClean="0">
                <a:solidFill>
                  <a:schemeClr val="tx1"/>
                </a:solidFill>
                <a:latin typeface="Cambria" panose="02040503050406030204" pitchFamily="18" charset="0"/>
                <a:ea typeface="Cambria" panose="02040503050406030204" pitchFamily="18" charset="0"/>
              </a:rPr>
              <a:t>impacts</a:t>
            </a:r>
          </a:p>
          <a:p>
            <a:pPr>
              <a:defRPr sz="2400" i="1"/>
            </a:pPr>
            <a:r>
              <a:rPr b="1" dirty="0" smtClean="0">
                <a:solidFill>
                  <a:schemeClr val="tx1"/>
                </a:solidFill>
                <a:latin typeface="Cambria" panose="02040503050406030204" pitchFamily="18" charset="0"/>
                <a:ea typeface="Cambria" panose="02040503050406030204" pitchFamily="18" charset="0"/>
              </a:rPr>
              <a:t>Presented </a:t>
            </a:r>
            <a:r>
              <a:rPr b="1" dirty="0">
                <a:solidFill>
                  <a:schemeClr val="tx1"/>
                </a:solidFill>
                <a:latin typeface="Cambria" panose="02040503050406030204" pitchFamily="18" charset="0"/>
                <a:ea typeface="Cambria" panose="02040503050406030204" pitchFamily="18" charset="0"/>
              </a:rPr>
              <a:t>By: </a:t>
            </a:r>
            <a:r>
              <a:rPr lang="en-US" b="1" dirty="0" smtClean="0">
                <a:solidFill>
                  <a:schemeClr val="tx1"/>
                </a:solidFill>
                <a:latin typeface="Cambria" panose="02040503050406030204" pitchFamily="18" charset="0"/>
                <a:ea typeface="Cambria" panose="02040503050406030204" pitchFamily="18" charset="0"/>
              </a:rPr>
              <a:t>Krish</a:t>
            </a:r>
            <a:r>
              <a:rPr b="1" dirty="0" smtClean="0">
                <a:solidFill>
                  <a:schemeClr val="tx1"/>
                </a:solidFill>
                <a:latin typeface="Cambria" panose="02040503050406030204" pitchFamily="18" charset="0"/>
                <a:ea typeface="Cambria" panose="02040503050406030204" pitchFamily="18" charset="0"/>
              </a:rPr>
              <a:t> </a:t>
            </a:r>
            <a:r>
              <a:rPr b="1" dirty="0">
                <a:solidFill>
                  <a:schemeClr val="tx1"/>
                </a:solidFill>
                <a:latin typeface="Cambria" panose="02040503050406030204" pitchFamily="18" charset="0"/>
                <a:ea typeface="Cambria" panose="02040503050406030204" pitchFamily="18" charset="0"/>
              </a:rPr>
              <a:t>Prajapati</a:t>
            </a:r>
          </a:p>
          <a:p>
            <a:pPr>
              <a:defRPr sz="2400" i="1"/>
            </a:pPr>
            <a:r>
              <a:rPr b="1" dirty="0">
                <a:solidFill>
                  <a:schemeClr val="tx1"/>
                </a:solidFill>
                <a:latin typeface="Cambria" panose="02040503050406030204" pitchFamily="18" charset="0"/>
                <a:ea typeface="Cambria" panose="02040503050406030204" pitchFamily="18" charset="0"/>
              </a:rPr>
              <a:t>College: </a:t>
            </a:r>
            <a:r>
              <a:rPr lang="en-US" b="1" dirty="0" smtClean="0">
                <a:solidFill>
                  <a:schemeClr val="tx1"/>
                </a:solidFill>
                <a:latin typeface="Cambria" panose="02040503050406030204" pitchFamily="18" charset="0"/>
                <a:ea typeface="Cambria" panose="02040503050406030204" pitchFamily="18" charset="0"/>
              </a:rPr>
              <a:t>Government Engineering College, Gandhinagar</a:t>
            </a:r>
            <a:endParaRPr b="1" dirty="0">
              <a:solidFill>
                <a:schemeClr val="tx1"/>
              </a:solidFill>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BB9A1926-FF91-D004-888A-3DCB64E4433F}"/>
              </a:ext>
            </a:extLst>
          </p:cNvPr>
          <p:cNvPicPr>
            <a:picLocks noChangeAspect="1"/>
          </p:cNvPicPr>
          <p:nvPr/>
        </p:nvPicPr>
        <p:blipFill>
          <a:blip r:embed="rId2"/>
          <a:stretch>
            <a:fillRect/>
          </a:stretch>
        </p:blipFill>
        <p:spPr>
          <a:xfrm>
            <a:off x="289503" y="277812"/>
            <a:ext cx="3705225" cy="1228725"/>
          </a:xfrm>
          <a:prstGeom prst="rect">
            <a:avLst/>
          </a:prstGeom>
        </p:spPr>
      </p:pic>
      <p:pic>
        <p:nvPicPr>
          <p:cNvPr id="1026" name="Picture 2" descr="https://lh7-rt.googleusercontent.com/slidesz/AGV_vUdSTjGriqq3PazRwz97WSwxNKcg91TFb8_JOF10O2oBbcEjxGkcM-W2mK_p3_tHbrFTzqUJM82vJvVKByH6IKYNlIYWRJbEDlXq7A9ujvmgF6vDmtLr_ZRraDeapgVR6iPc6Ii5kXPSQab62r_2UrzyOXzLlkKsnkG5ibtUwn8mMBRZTjdTDns=s2048?key=ahzbkxxMnDfBISnqAsgsF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230" y="495300"/>
            <a:ext cx="4638675" cy="790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pPr>
              <a:defRPr sz="3600" b="1"/>
            </a:pPr>
            <a:r>
              <a:t>IBM DataShield: Secure Data Exchange</a:t>
            </a:r>
          </a:p>
        </p:txBody>
      </p:sp>
      <p:sp>
        <p:nvSpPr>
          <p:cNvPr id="3" name="Content Placeholder 2"/>
          <p:cNvSpPr>
            <a:spLocks noGrp="1"/>
          </p:cNvSpPr>
          <p:nvPr>
            <p:ph idx="1"/>
          </p:nvPr>
        </p:nvSpPr>
        <p:spPr/>
        <p:txBody>
          <a:bodyPr/>
          <a:lstStyle/>
          <a:p>
            <a:pPr>
              <a:defRPr sz="2000"/>
            </a:pPr>
            <a:r>
              <a:t>IBM DataShield is crucial for secure data exchange.</a:t>
            </a:r>
          </a:p>
          <a:p>
            <a:pPr>
              <a:defRPr sz="2000"/>
            </a:pPr>
            <a:r>
              <a:t>It ensures that the health data is exchanged in a safe manner.</a:t>
            </a:r>
          </a:p>
          <a:p>
            <a:pPr>
              <a:defRPr sz="2000"/>
            </a:pPr>
            <a:r>
              <a:t>It also helps to maintain data privacy compliance.</a:t>
            </a:r>
          </a:p>
          <a:p>
            <a:pPr>
              <a:defRPr sz="2000"/>
            </a:pPr>
            <a:r>
              <a:t>This is essential in the healthcare industry, where sensitive patient information is involved.</a:t>
            </a:r>
          </a:p>
          <a:p>
            <a:pPr>
              <a:defRPr sz="2000"/>
            </a:pPr>
            <a:r>
              <a:t>DataShield provides the necessary tools and protocols to protect data from unauthorized access and breaches, adhering to regulatory standards.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pPr>
              <a:defRPr sz="3600" b="1"/>
            </a:pPr>
            <a:r>
              <a:rPr dirty="0"/>
              <a:t>Conclusion: Aligning with SDG </a:t>
            </a:r>
            <a:r>
              <a:rPr lang="en-US" dirty="0" smtClean="0"/>
              <a:t>1</a:t>
            </a:r>
            <a:r>
              <a:rPr dirty="0" smtClean="0"/>
              <a:t>3</a:t>
            </a:r>
            <a:endParaRPr dirty="0"/>
          </a:p>
        </p:txBody>
      </p:sp>
      <p:sp>
        <p:nvSpPr>
          <p:cNvPr id="3" name="Content Placeholder 2"/>
          <p:cNvSpPr>
            <a:spLocks noGrp="1"/>
          </p:cNvSpPr>
          <p:nvPr>
            <p:ph idx="1"/>
          </p:nvPr>
        </p:nvSpPr>
        <p:spPr/>
        <p:txBody>
          <a:bodyPr/>
          <a:lstStyle/>
          <a:p>
            <a:pPr>
              <a:defRPr sz="2000"/>
            </a:pPr>
            <a:r>
              <a:rPr dirty="0"/>
              <a:t>This AI-based personalized health risk prediction and recommendation system is an innovative solution aligning with SDG 3: Good Health and Well-being.</a:t>
            </a:r>
          </a:p>
          <a:p>
            <a:pPr>
              <a:defRPr sz="2000"/>
            </a:pPr>
            <a:r>
              <a:rPr dirty="0"/>
              <a:t>By integrating advanced machine learning techniques with real-time health data, it offers a proactive approach to disease prevention.</a:t>
            </a:r>
          </a:p>
          <a:p>
            <a:pPr>
              <a:defRPr sz="2000"/>
            </a:pPr>
            <a:r>
              <a:rPr dirty="0"/>
              <a:t>The system empowers patients to make informed lifestyle choices and assists healthcare professionals in timely interventions.</a:t>
            </a:r>
          </a:p>
          <a:p>
            <a:pPr>
              <a:defRPr sz="2000"/>
            </a:pPr>
            <a:r>
              <a:rPr dirty="0"/>
              <a:t>Leveraging IBM’s powerful AI ecosystem ensures the solution is reliable, scalable, and compliant with global data </a:t>
            </a:r>
            <a:r>
              <a:rPr dirty="0" smtClean="0"/>
              <a:t>stan</a:t>
            </a:r>
            <a:r>
              <a:rPr lang="en-US" dirty="0" smtClean="0"/>
              <a:t>d</a:t>
            </a:r>
            <a:r>
              <a:rPr dirty="0" smtClean="0"/>
              <a:t>ards</a:t>
            </a:r>
            <a:r>
              <a:rPr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pPr>
              <a:defRPr sz="3600" b="1"/>
            </a:pPr>
            <a:r>
              <a:t>Introduction</a:t>
            </a:r>
          </a:p>
        </p:txBody>
      </p:sp>
      <p:sp>
        <p:nvSpPr>
          <p:cNvPr id="3" name="Content Placeholder 2"/>
          <p:cNvSpPr>
            <a:spLocks noGrp="1"/>
          </p:cNvSpPr>
          <p:nvPr>
            <p:ph idx="1"/>
          </p:nvPr>
        </p:nvSpPr>
        <p:spPr/>
        <p:txBody>
          <a:bodyPr>
            <a:normAutofit/>
          </a:bodyPr>
          <a:lstStyle/>
          <a:p>
            <a:r>
              <a:rPr lang="en-US" sz="2000" dirty="0"/>
              <a:t>Climate change stands as one of the most urgent and far-reaching challenges of our time. Rising global temperatures, extreme weather events, melting glaciers, and sea-level rise are clear indicators of a planet in crisis. These changes not only threaten natural ecosystems but also have serious consequences for human health, food security, water availability, and economic stability. </a:t>
            </a:r>
            <a:endParaRPr lang="en-US" sz="2000" dirty="0" smtClean="0"/>
          </a:p>
          <a:p>
            <a:r>
              <a:rPr lang="en-US" sz="2000" dirty="0" smtClean="0"/>
              <a:t>Addressing </a:t>
            </a:r>
            <a:r>
              <a:rPr lang="en-US" sz="2000" dirty="0"/>
              <a:t>climate change requires immediate, coordinated action across all sectors of society to reduce greenhouse gas emissions, enhance resilience, and promote sustainable development. This concept note outlines the need for urgent intervention to mitigate and adapt to the impacts of climate change.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pPr>
              <a:defRPr sz="3600" b="1"/>
            </a:pPr>
            <a:r>
              <a:t>Problem Statement</a:t>
            </a:r>
          </a:p>
        </p:txBody>
      </p:sp>
      <p:sp>
        <p:nvSpPr>
          <p:cNvPr id="3" name="Content Placeholder 2"/>
          <p:cNvSpPr>
            <a:spLocks noGrp="1"/>
          </p:cNvSpPr>
          <p:nvPr>
            <p:ph idx="1"/>
          </p:nvPr>
        </p:nvSpPr>
        <p:spPr/>
        <p:txBody>
          <a:bodyPr>
            <a:normAutofit/>
          </a:bodyPr>
          <a:lstStyle/>
          <a:p>
            <a:pPr>
              <a:defRPr sz="2000"/>
            </a:pPr>
            <a:r>
              <a:rPr lang="en-US" sz="2000" dirty="0"/>
              <a:t>Despite growing awareness, the global response to climate change remains insufficient and delayed. Greenhouse gas emissions continue to rise, leading to more frequent and intense natural disasters, unpredictable weather patterns, and environmental degradation. Vulnerable communities, especially in developing countries, face the greatest risks with limited resources to </a:t>
            </a:r>
            <a:r>
              <a:rPr lang="en-US" sz="2000" dirty="0" smtClean="0"/>
              <a:t>adapt</a:t>
            </a:r>
          </a:p>
          <a:p>
            <a:r>
              <a:rPr lang="en-US" sz="2000" dirty="0"/>
              <a:t>Without urgent and collective action, climate change will continue to undermine progress toward sustainable development, threatening both people and the planet. There is an immediate need for scalable solutions, policy reforms, and grassroots engagement to effectively combat and minimize its impacts.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pPr>
              <a:defRPr sz="3600" b="1"/>
            </a:pPr>
            <a:r>
              <a:t>Objective</a:t>
            </a:r>
          </a:p>
        </p:txBody>
      </p:sp>
      <p:sp>
        <p:nvSpPr>
          <p:cNvPr id="3" name="Content Placeholder 2"/>
          <p:cNvSpPr>
            <a:spLocks noGrp="1"/>
          </p:cNvSpPr>
          <p:nvPr>
            <p:ph idx="1"/>
          </p:nvPr>
        </p:nvSpPr>
        <p:spPr/>
        <p:txBody>
          <a:bodyPr>
            <a:normAutofit/>
          </a:bodyPr>
          <a:lstStyle/>
          <a:p>
            <a:r>
              <a:rPr lang="en-US" sz="2000" dirty="0"/>
              <a:t>The main objective is to take quick and effective action to fight climate change and reduce its harmful effects. </a:t>
            </a:r>
            <a:endParaRPr lang="en-US" sz="2000" dirty="0" smtClean="0"/>
          </a:p>
          <a:p>
            <a:r>
              <a:rPr lang="en-US" sz="2000" dirty="0" smtClean="0"/>
              <a:t>This </a:t>
            </a:r>
            <a:r>
              <a:rPr lang="en-US" sz="2000" dirty="0"/>
              <a:t>includes spreading awareness, promoting eco-friendly habits like using renewable energy and reducing waste, and helping vulnerable communities adapt to climate impacts</a:t>
            </a:r>
            <a:r>
              <a:rPr lang="en-US" sz="2000" dirty="0" smtClean="0"/>
              <a:t>.</a:t>
            </a:r>
          </a:p>
          <a:p>
            <a:r>
              <a:rPr lang="en-US" sz="2000" dirty="0" smtClean="0"/>
              <a:t> </a:t>
            </a:r>
            <a:r>
              <a:rPr lang="en-US" sz="2000" dirty="0"/>
              <a:t>It also aims to involve youth and local people in climate solutions and support strong policies that protect our environment for the future</a:t>
            </a:r>
            <a:r>
              <a:rPr lang="en-US" sz="2000" dirty="0" smtClean="0"/>
              <a:t>.</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pPr>
              <a:defRPr sz="3600" b="1"/>
            </a:pPr>
            <a:r>
              <a:t>Why is this a problem?</a:t>
            </a:r>
          </a:p>
        </p:txBody>
      </p:sp>
      <p:sp>
        <p:nvSpPr>
          <p:cNvPr id="3" name="Content Placeholder 2"/>
          <p:cNvSpPr>
            <a:spLocks noGrp="1"/>
          </p:cNvSpPr>
          <p:nvPr>
            <p:ph idx="1"/>
          </p:nvPr>
        </p:nvSpPr>
        <p:spPr/>
        <p:txBody>
          <a:bodyPr>
            <a:normAutofit/>
          </a:bodyPr>
          <a:lstStyle/>
          <a:p>
            <a:r>
              <a:rPr lang="en-US" sz="2000" dirty="0"/>
              <a:t>Climate change is affecting every part of the world, causing more natural disasters, rising temperatures, and threatening food, water, and health security. </a:t>
            </a:r>
            <a:endParaRPr lang="en-US" sz="2000" dirty="0" smtClean="0"/>
          </a:p>
          <a:p>
            <a:r>
              <a:rPr lang="en-US" sz="2000" dirty="0" smtClean="0"/>
              <a:t>If </a:t>
            </a:r>
            <a:r>
              <a:rPr lang="en-US" sz="2000" dirty="0"/>
              <a:t>we do not act now, the damage will become irreversible, especially for poor and vulnerable communities who have fewer resources to cope</a:t>
            </a:r>
            <a:r>
              <a:rPr lang="en-US" sz="2000" dirty="0" smtClean="0"/>
              <a:t>.</a:t>
            </a:r>
          </a:p>
          <a:p>
            <a:r>
              <a:rPr lang="en-US" sz="2000" dirty="0" smtClean="0"/>
              <a:t> </a:t>
            </a:r>
            <a:r>
              <a:rPr lang="en-US" sz="2000" dirty="0"/>
              <a:t>This problem is urgent because it directly impacts our future, our environment, and the sustainability of life on Earth</a:t>
            </a:r>
            <a:r>
              <a:rPr lang="en-US" sz="2000" dirty="0" smtClean="0"/>
              <a:t>.</a:t>
            </a:r>
          </a:p>
          <a:p>
            <a:r>
              <a:rPr lang="en-US" sz="2000" dirty="0" smtClean="0"/>
              <a:t> </a:t>
            </a:r>
            <a:r>
              <a:rPr lang="en-US" sz="2000" dirty="0"/>
              <a:t>Immediate action is needed to prevent long-term damage and protect both people and the planet</a:t>
            </a:r>
            <a:r>
              <a:rPr lang="en-US" sz="2000" dirty="0" smtClean="0"/>
              <a:t>.</a:t>
            </a:r>
            <a:endParaRPr lang="en-US"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pPr>
              <a:defRPr sz="3600" b="1"/>
            </a:pPr>
            <a:r>
              <a:t>Solution Overview</a:t>
            </a:r>
          </a:p>
        </p:txBody>
      </p:sp>
      <p:sp>
        <p:nvSpPr>
          <p:cNvPr id="3" name="Content Placeholder 2"/>
          <p:cNvSpPr>
            <a:spLocks noGrp="1"/>
          </p:cNvSpPr>
          <p:nvPr>
            <p:ph idx="1"/>
          </p:nvPr>
        </p:nvSpPr>
        <p:spPr/>
        <p:txBody>
          <a:bodyPr>
            <a:normAutofit/>
          </a:bodyPr>
          <a:lstStyle/>
          <a:p>
            <a:r>
              <a:rPr lang="en-US" sz="2000" dirty="0"/>
              <a:t>To combat climate change effectively, we need a combination of awareness, action, and innovation</a:t>
            </a:r>
            <a:r>
              <a:rPr lang="en-US" sz="2000" dirty="0" smtClean="0"/>
              <a:t>.</a:t>
            </a:r>
          </a:p>
          <a:p>
            <a:r>
              <a:rPr lang="en-US" sz="2000" dirty="0" smtClean="0"/>
              <a:t> </a:t>
            </a:r>
            <a:r>
              <a:rPr lang="en-US" sz="2000" dirty="0"/>
              <a:t>The solution focuses on promoting sustainable practices such as the use of renewable energy, reducing pollution, and encouraging recycling</a:t>
            </a:r>
            <a:r>
              <a:rPr lang="en-US" sz="2000" dirty="0" smtClean="0"/>
              <a:t>.</a:t>
            </a:r>
          </a:p>
          <a:p>
            <a:r>
              <a:rPr lang="en-US" sz="2000" dirty="0" smtClean="0"/>
              <a:t> </a:t>
            </a:r>
            <a:r>
              <a:rPr lang="en-US" sz="2000" dirty="0"/>
              <a:t>It also involves educating communities, especially youth, about climate change and how they can contribute to solutions. </a:t>
            </a:r>
            <a:endParaRPr lang="en-US" sz="2000" dirty="0" smtClean="0"/>
          </a:p>
          <a:p>
            <a:r>
              <a:rPr lang="en-US" sz="2000" dirty="0" smtClean="0"/>
              <a:t>Supporting </a:t>
            </a:r>
            <a:r>
              <a:rPr lang="en-US" sz="2000" dirty="0"/>
              <a:t>green policies, planting trees, and building climate-resilient infrastructure are also key parts of the approach. Together, these actions can reduce the effects of climate change and create a more sustainable future.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pPr>
              <a:defRPr sz="3600" b="1"/>
            </a:pPr>
            <a:r>
              <a:t>Features</a:t>
            </a:r>
          </a:p>
        </p:txBody>
      </p:sp>
      <p:sp>
        <p:nvSpPr>
          <p:cNvPr id="3" name="Content Placeholder 2"/>
          <p:cNvSpPr>
            <a:spLocks noGrp="1"/>
          </p:cNvSpPr>
          <p:nvPr>
            <p:ph idx="1"/>
          </p:nvPr>
        </p:nvSpPr>
        <p:spPr/>
        <p:txBody>
          <a:bodyPr>
            <a:normAutofit fontScale="92500" lnSpcReduction="10000"/>
          </a:bodyPr>
          <a:lstStyle/>
          <a:p>
            <a:r>
              <a:rPr lang="en-US" sz="2200" b="1" dirty="0"/>
              <a:t>Community Awareness Campaigns</a:t>
            </a:r>
            <a:r>
              <a:rPr lang="en-US" sz="2200" dirty="0"/>
              <a:t/>
            </a:r>
            <a:br>
              <a:rPr lang="en-US" sz="2200" dirty="0"/>
            </a:br>
            <a:r>
              <a:rPr lang="en-US" sz="2200" dirty="0"/>
              <a:t>Conduct workshops, campaigns, and school programs to educate people about climate change, its impacts, and ways to reduce their carbon footprint.</a:t>
            </a:r>
          </a:p>
          <a:p>
            <a:r>
              <a:rPr lang="en-US" sz="2200" b="1" dirty="0"/>
              <a:t>Promotion of Sustainable Practices</a:t>
            </a:r>
            <a:r>
              <a:rPr lang="en-US" sz="2200" dirty="0"/>
              <a:t/>
            </a:r>
            <a:br>
              <a:rPr lang="en-US" sz="2200" dirty="0"/>
            </a:br>
            <a:r>
              <a:rPr lang="en-US" sz="2200" dirty="0"/>
              <a:t>Encourage the use of renewable energy (solar, wind), eco-friendly transport (cycling, public transit), and sustainable habits (recycling, water conservation).</a:t>
            </a:r>
          </a:p>
          <a:p>
            <a:r>
              <a:rPr lang="en-US" sz="2200" b="1" dirty="0"/>
              <a:t>Youth and Community Engagement</a:t>
            </a:r>
            <a:r>
              <a:rPr lang="en-US" sz="2200" dirty="0"/>
              <a:t/>
            </a:r>
            <a:br>
              <a:rPr lang="en-US" sz="2200" dirty="0"/>
            </a:br>
            <a:r>
              <a:rPr lang="en-US" sz="2200" dirty="0"/>
              <a:t>Involve students, volunteers, and local groups in climate initiatives like tree planting, clean-up drives, and green innovation challenges.</a:t>
            </a:r>
          </a:p>
          <a:p>
            <a:r>
              <a:rPr lang="en-US" sz="2200" b="1" dirty="0"/>
              <a:t>Support for Policy and Advocacy</a:t>
            </a:r>
            <a:r>
              <a:rPr lang="en-US" sz="2200" dirty="0"/>
              <a:t/>
            </a:r>
            <a:br>
              <a:rPr lang="en-US" sz="2200" dirty="0"/>
            </a:br>
            <a:r>
              <a:rPr lang="en-US" sz="2200" dirty="0"/>
              <a:t>Work with local authorities to develop and support climate-friendly policies and regulations that reduce emissions and promote green development.</a:t>
            </a:r>
          </a:p>
          <a:p>
            <a:pPr>
              <a:defRPr sz="2000"/>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pPr>
              <a:defRPr sz="3600" b="1"/>
            </a:pPr>
            <a:r>
              <a:t>Technical Implementation</a:t>
            </a:r>
          </a:p>
        </p:txBody>
      </p:sp>
      <p:sp>
        <p:nvSpPr>
          <p:cNvPr id="3" name="Content Placeholder 2"/>
          <p:cNvSpPr>
            <a:spLocks noGrp="1"/>
          </p:cNvSpPr>
          <p:nvPr>
            <p:ph idx="1"/>
          </p:nvPr>
        </p:nvSpPr>
        <p:spPr/>
        <p:txBody>
          <a:bodyPr>
            <a:normAutofit/>
          </a:bodyPr>
          <a:lstStyle/>
          <a:p>
            <a:r>
              <a:rPr lang="en-US" sz="2000" dirty="0"/>
              <a:t>The project will be implemented through a combination of awareness programs, digital tools, and sustainable infrastructure </a:t>
            </a:r>
            <a:r>
              <a:rPr lang="en-US" sz="2000" dirty="0" smtClean="0"/>
              <a:t>initiatives.</a:t>
            </a:r>
          </a:p>
          <a:p>
            <a:r>
              <a:rPr lang="en-US" sz="2000" dirty="0" smtClean="0"/>
              <a:t>Mobile </a:t>
            </a:r>
            <a:r>
              <a:rPr lang="en-US" sz="2000" dirty="0"/>
              <a:t>apps and online platforms will be used to spread climate education, track individual carbon footprints, and promote green habits</a:t>
            </a:r>
            <a:r>
              <a:rPr lang="en-US" sz="2000" dirty="0" smtClean="0"/>
              <a:t>.</a:t>
            </a:r>
          </a:p>
          <a:p>
            <a:r>
              <a:rPr lang="en-US" sz="2000" dirty="0" smtClean="0"/>
              <a:t>Solar </a:t>
            </a:r>
            <a:r>
              <a:rPr lang="en-US" sz="2000" dirty="0"/>
              <a:t>panels and rainwater harvesting systems will be introduced in public buildings and communities to reduce dependence on non-renewable resources. </a:t>
            </a:r>
            <a:endParaRPr lang="en-US" sz="2000" dirty="0" smtClean="0"/>
          </a:p>
          <a:p>
            <a:r>
              <a:rPr lang="en-US" sz="2000" dirty="0" smtClean="0"/>
              <a:t>Data </a:t>
            </a:r>
            <a:r>
              <a:rPr lang="en-US" sz="2000" dirty="0"/>
              <a:t>collection tools such as climate sensors and weather tracking systems will help monitor local environmental changes. </a:t>
            </a:r>
            <a:endParaRPr lang="en-US" sz="2000" dirty="0" smtClean="0"/>
          </a:p>
          <a:p>
            <a:r>
              <a:rPr lang="en-US" sz="2000" dirty="0" smtClean="0"/>
              <a:t>The </a:t>
            </a:r>
            <a:r>
              <a:rPr lang="en-US" sz="2000" dirty="0"/>
              <a:t>project will also collaborate with local governments and technical experts to ensure that all solutions are cost-effective, scalable, and environmentally sound.</a:t>
            </a:r>
          </a:p>
          <a:p>
            <a:pPr>
              <a:defRPr sz="2000"/>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pPr>
              <a:defRPr sz="3600" b="1"/>
            </a:pPr>
            <a:r>
              <a:t>Why IBM Resources &amp; Tools?</a:t>
            </a:r>
          </a:p>
        </p:txBody>
      </p:sp>
      <p:sp>
        <p:nvSpPr>
          <p:cNvPr id="3" name="Content Placeholder 2"/>
          <p:cNvSpPr>
            <a:spLocks noGrp="1"/>
          </p:cNvSpPr>
          <p:nvPr>
            <p:ph idx="1"/>
          </p:nvPr>
        </p:nvSpPr>
        <p:spPr/>
        <p:txBody>
          <a:bodyPr/>
          <a:lstStyle/>
          <a:p>
            <a:pPr>
              <a:defRPr sz="2000"/>
            </a:pPr>
            <a:r>
              <a:t>IBM offers a comprehensive suite of tools and platforms ideal for developing, training, deploying, and managing AI-powered healthcare applications:</a:t>
            </a:r>
          </a:p>
          <a:p>
            <a:pPr>
              <a:defRPr sz="2000"/>
            </a:pPr>
            <a:endParaRPr/>
          </a:p>
          <a:p>
            <a:pPr>
              <a:defRPr sz="2000"/>
            </a:pPr>
            <a:r>
              <a:t>IBM Watson Studio: Used for data preparation, model training, and hyperparameter tuning.</a:t>
            </a:r>
          </a:p>
          <a:p>
            <a:pPr>
              <a:defRPr sz="2000"/>
            </a:pPr>
            <a:endParaRPr/>
          </a:p>
          <a:p>
            <a:pPr>
              <a:defRPr sz="2000"/>
            </a:pPr>
            <a:r>
              <a:t>IBM Cloud Pak for Data: Allowed seamless deployment and scaling of ML models with robust data governance.</a:t>
            </a:r>
          </a:p>
          <a:p>
            <a:pPr>
              <a:defRPr sz="20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TotalTime>
  <Words>865</Words>
  <Application>Microsoft Office PowerPoint</Application>
  <PresentationFormat>On-screen Show (4:3)</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vt:lpstr>
      <vt:lpstr>Office Theme</vt:lpstr>
      <vt:lpstr>AI - IBM SkillsBuild Internship</vt:lpstr>
      <vt:lpstr>Introduction</vt:lpstr>
      <vt:lpstr>Problem Statement</vt:lpstr>
      <vt:lpstr>Objective</vt:lpstr>
      <vt:lpstr>Why is this a problem?</vt:lpstr>
      <vt:lpstr>Solution Overview</vt:lpstr>
      <vt:lpstr>Features</vt:lpstr>
      <vt:lpstr>Technical Implementation</vt:lpstr>
      <vt:lpstr>Why IBM Resources &amp; Tools?</vt:lpstr>
      <vt:lpstr>IBM DataShield: Secure Data Exchange</vt:lpstr>
      <vt:lpstr>Conclusion: Aligning with SDG 13</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 IBM SkillsBuild Internship</dc:title>
  <dc:subject/>
  <dc:creator>Krish Prajapati</dc:creator>
  <cp:keywords/>
  <cp:lastModifiedBy>admin</cp:lastModifiedBy>
  <cp:revision>5</cp:revision>
  <dcterms:created xsi:type="dcterms:W3CDTF">2013-01-27T09:14:16Z</dcterms:created>
  <dcterms:modified xsi:type="dcterms:W3CDTF">2025-07-17T13:54:28Z</dcterms:modified>
  <cp:category/>
</cp:coreProperties>
</file>