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87" r:id="rId2"/>
    <p:sldId id="281" r:id="rId3"/>
    <p:sldId id="283" r:id="rId4"/>
    <p:sldId id="274" r:id="rId5"/>
    <p:sldId id="284" r:id="rId6"/>
    <p:sldId id="280" r:id="rId7"/>
    <p:sldId id="282" r:id="rId8"/>
    <p:sldId id="27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0" r:id="rId23"/>
    <p:sldId id="301" r:id="rId24"/>
    <p:sldId id="30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 m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576" y="-11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19T12:51:45.029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19T12:51:45.029" idx="2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19T12:51:45.029" idx="3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comments" Target="../comments/commen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comments" Target="../comments/commen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PingFang SC Light" panose="020B0200000000000000" pitchFamily="34" charset="-128"/>
                <a:ea typeface="PingFang SC Light" panose="020B0200000000000000" pitchFamily="34" charset="-128"/>
              </a:rPr>
              <a:t>阶段性评估及展示</a:t>
            </a:r>
          </a:p>
        </p:txBody>
      </p:sp>
      <p:sp>
        <p:nvSpPr>
          <p:cNvPr id="10" name="矩形 9"/>
          <p:cNvSpPr/>
          <p:nvPr/>
        </p:nvSpPr>
        <p:spPr>
          <a:xfrm>
            <a:off x="362111" y="2233492"/>
            <a:ext cx="4570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「</a:t>
            </a:r>
            <a:r>
              <a:rPr lang="zh-CN" altLang="en-US" sz="5400" dirty="0">
                <a:solidFill>
                  <a:schemeClr val="bg1"/>
                </a:solidFill>
                <a:latin typeface="PingFang SC Bold" panose="020B0600000000000000" pitchFamily="34" charset="-128"/>
                <a:ea typeface="PingFang SC Bold" panose="020B0600000000000000" pitchFamily="34" charset="-128"/>
              </a:rPr>
              <a:t>充</a:t>
            </a:r>
            <a:r>
              <a:rPr lang="zh-CN" altLang="en-US" sz="5400" b="1" dirty="0">
                <a:solidFill>
                  <a:schemeClr val="bg1"/>
                </a:solidFill>
                <a:latin typeface="PingFang SC Bold" panose="020B0600000000000000" pitchFamily="34" charset="-128"/>
                <a:ea typeface="PingFang SC Bold" panose="020B0600000000000000" pitchFamily="34" charset="-128"/>
              </a:rPr>
              <a:t>电文档</a:t>
            </a:r>
            <a:r>
              <a:rPr lang="en-US" altLang="zh-CN" sz="5400" b="1" dirty="0">
                <a:solidFill>
                  <a:schemeClr val="bg1"/>
                </a:solidFill>
                <a:latin typeface="PingFang SC Bold" panose="020B0600000000000000" pitchFamily="34" charset="-128"/>
                <a:ea typeface="PingFang SC Bold" panose="020B0600000000000000" pitchFamily="34" charset="-128"/>
              </a:rPr>
              <a:t> </a:t>
            </a:r>
            <a:r>
              <a:rPr lang="zh-CN" altLang="en-US" sz="5400" dirty="0">
                <a:solidFill>
                  <a:schemeClr val="bg1"/>
                </a:solidFill>
              </a:rPr>
              <a:t>」</a:t>
            </a:r>
            <a:endParaRPr lang="zh-CN" altLang="en-US" sz="5400" dirty="0">
              <a:solidFill>
                <a:schemeClr val="bg1"/>
              </a:solidFill>
              <a:latin typeface="PingFang SC Bold" panose="020B0600000000000000" pitchFamily="34" charset="-128"/>
              <a:ea typeface="PingFang SC Bold" panose="020B0600000000000000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PingFang SC Medium" panose="020B0400000000000000" pitchFamily="34" charset="-128"/>
                <a:ea typeface="PingFang SC Medium" panose="020B0400000000000000" pitchFamily="34" charset="-128"/>
              </a:rPr>
              <a:t>作业文档规范和整理，让多人协作不再困难。主要功能展示：老师保存模板以及学生转存模板并进行编辑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5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A2877E3-9F89-4E23-88DE-7DF1B4277FA1}"/>
              </a:ext>
            </a:extLst>
          </p:cNvPr>
          <p:cNvSpPr txBox="1"/>
          <p:nvPr/>
        </p:nvSpPr>
        <p:spPr>
          <a:xfrm>
            <a:off x="3867151" y="2967335"/>
            <a:ext cx="445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PingFang SC Light" panose="020B0200000000000000" pitchFamily="34" charset="-128"/>
                <a:ea typeface="PingFang SC Light" panose="020B0200000000000000" pitchFamily="34" charset="-128"/>
              </a:rPr>
              <a:t>功能需求建模</a:t>
            </a:r>
          </a:p>
        </p:txBody>
      </p:sp>
    </p:spTree>
    <p:extLst>
      <p:ext uri="{BB962C8B-B14F-4D97-AF65-F5344CB8AC3E}">
        <p14:creationId xmlns:p14="http://schemas.microsoft.com/office/powerpoint/2010/main" val="299673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A52992C2-FF98-4108-BB19-AAFC7BF30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11" y="-31659"/>
            <a:ext cx="12016073" cy="1224939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8547D1CC-7888-4448-82F8-22DFDE72B61F}"/>
              </a:ext>
            </a:extLst>
          </p:cNvPr>
          <p:cNvSpPr txBox="1"/>
          <p:nvPr/>
        </p:nvSpPr>
        <p:spPr>
          <a:xfrm>
            <a:off x="1486705" y="3569110"/>
            <a:ext cx="21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423820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C64DDB4-78C8-4CDC-BF49-269139B3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774" y="1646846"/>
            <a:ext cx="12853548" cy="59680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73429D9-1EE2-4740-AAF5-83A729D732AA}"/>
              </a:ext>
            </a:extLst>
          </p:cNvPr>
          <p:cNvSpPr txBox="1"/>
          <p:nvPr/>
        </p:nvSpPr>
        <p:spPr>
          <a:xfrm>
            <a:off x="1344023" y="5908373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 Medium" panose="020B0400000000000000" pitchFamily="34" charset="-128"/>
                <a:ea typeface="PingFang SC Medium" panose="020B0400000000000000" pitchFamily="34" charset="-128"/>
              </a:rPr>
              <a:t>老师保存作业模板活动图</a:t>
            </a:r>
          </a:p>
        </p:txBody>
      </p:sp>
    </p:spTree>
    <p:extLst>
      <p:ext uri="{BB962C8B-B14F-4D97-AF65-F5344CB8AC3E}">
        <p14:creationId xmlns:p14="http://schemas.microsoft.com/office/powerpoint/2010/main" val="309775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B0797E57-2671-46C7-86BF-C8EDE97E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710430"/>
            <a:ext cx="10482217" cy="14043142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</p:spTree>
    <p:extLst>
      <p:ext uri="{BB962C8B-B14F-4D97-AF65-F5344CB8AC3E}">
        <p14:creationId xmlns:p14="http://schemas.microsoft.com/office/powerpoint/2010/main" val="193655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A2877E3-9F89-4E23-88DE-7DF1B4277FA1}"/>
              </a:ext>
            </a:extLst>
          </p:cNvPr>
          <p:cNvSpPr txBox="1"/>
          <p:nvPr/>
        </p:nvSpPr>
        <p:spPr>
          <a:xfrm>
            <a:off x="4572000" y="2967335"/>
            <a:ext cx="304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PingFang SC Light" panose="020B0200000000000000" pitchFamily="34" charset="-128"/>
                <a:ea typeface="PingFang SC Light" panose="020B0200000000000000" pitchFamily="34" charset="-128"/>
              </a:rPr>
              <a:t>内容建模</a:t>
            </a:r>
          </a:p>
        </p:txBody>
      </p:sp>
    </p:spTree>
    <p:extLst>
      <p:ext uri="{BB962C8B-B14F-4D97-AF65-F5344CB8AC3E}">
        <p14:creationId xmlns:p14="http://schemas.microsoft.com/office/powerpoint/2010/main" val="193672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B0797E57-2671-46C7-86BF-C8EDE97E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9280"/>
            <a:ext cx="10482217" cy="14043142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E6E1E79-54F0-42E3-BD86-6BC8A5FDAE08}"/>
              </a:ext>
            </a:extLst>
          </p:cNvPr>
          <p:cNvSpPr txBox="1"/>
          <p:nvPr/>
        </p:nvSpPr>
        <p:spPr>
          <a:xfrm>
            <a:off x="1523701" y="3427719"/>
            <a:ext cx="39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 Light" panose="020B0200000000000000" pitchFamily="34" charset="-128"/>
                <a:ea typeface="PingFang SC Light" panose="020B0200000000000000" pitchFamily="34" charset="-128"/>
              </a:rPr>
              <a:t>静态建模：类图</a:t>
            </a:r>
          </a:p>
        </p:txBody>
      </p:sp>
    </p:spTree>
    <p:extLst>
      <p:ext uri="{BB962C8B-B14F-4D97-AF65-F5344CB8AC3E}">
        <p14:creationId xmlns:p14="http://schemas.microsoft.com/office/powerpoint/2010/main" val="2751000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9167CC0-539C-49C7-BB5E-193263A5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723"/>
            <a:ext cx="12192000" cy="44772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A7499EC-68E4-460E-81EE-2A765E2DD03E}"/>
              </a:ext>
            </a:extLst>
          </p:cNvPr>
          <p:cNvSpPr txBox="1"/>
          <p:nvPr/>
        </p:nvSpPr>
        <p:spPr>
          <a:xfrm>
            <a:off x="1344023" y="511261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动态建模：</a:t>
            </a:r>
            <a:r>
              <a:rPr lang="en-US" altLang="zh-CN" dirty="0"/>
              <a:t>Template</a:t>
            </a:r>
            <a:r>
              <a:rPr lang="zh-CN" altLang="en-US" dirty="0"/>
              <a:t>类的状态图</a:t>
            </a:r>
          </a:p>
        </p:txBody>
      </p:sp>
    </p:spTree>
    <p:extLst>
      <p:ext uri="{BB962C8B-B14F-4D97-AF65-F5344CB8AC3E}">
        <p14:creationId xmlns:p14="http://schemas.microsoft.com/office/powerpoint/2010/main" val="372057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A2877E3-9F89-4E23-88DE-7DF1B4277FA1}"/>
              </a:ext>
            </a:extLst>
          </p:cNvPr>
          <p:cNvSpPr txBox="1"/>
          <p:nvPr/>
        </p:nvSpPr>
        <p:spPr>
          <a:xfrm>
            <a:off x="4572000" y="2967335"/>
            <a:ext cx="3829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 smtClean="0">
                <a:latin typeface="PingFang SC Light" panose="020B0200000000000000" pitchFamily="34" charset="-128"/>
                <a:ea typeface="PingFang SC Light" panose="020B0200000000000000" pitchFamily="34" charset="-128"/>
              </a:rPr>
              <a:t>超文本</a:t>
            </a:r>
            <a:r>
              <a:rPr lang="zh-CN" altLang="en-US" sz="5400" dirty="0" smtClean="0">
                <a:latin typeface="PingFang SC Light" panose="020B0200000000000000" pitchFamily="34" charset="-128"/>
                <a:ea typeface="PingFang SC Light" panose="020B0200000000000000" pitchFamily="34" charset="-128"/>
              </a:rPr>
              <a:t>建模</a:t>
            </a:r>
            <a:endParaRPr lang="zh-CN" altLang="en-US" sz="5400" dirty="0">
              <a:latin typeface="PingFang SC Light" panose="020B0200000000000000" pitchFamily="34" charset="-128"/>
              <a:ea typeface="PingFang SC 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07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pic>
        <p:nvPicPr>
          <p:cNvPr id="7" name="图片 6" descr="201806182255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59" y="1144454"/>
            <a:ext cx="7875047" cy="43068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6229" y="5638529"/>
            <a:ext cx="240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超文本结构模型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47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6229" y="5638529"/>
            <a:ext cx="240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简化访问模型</a:t>
            </a:r>
            <a:endParaRPr kumimoji="1" lang="zh-CN" altLang="en-US" dirty="0"/>
          </a:p>
        </p:txBody>
      </p:sp>
      <p:pic>
        <p:nvPicPr>
          <p:cNvPr id="2" name="图片 1" descr="[R}6BOMIZMWICZ`2V1`TF`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43" y="1169254"/>
            <a:ext cx="9170469" cy="41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10287000" y="411199"/>
            <a:ext cx="0" cy="12327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DAFBAA7-20C5-495D-A2DD-689FF30B04E4}"/>
              </a:ext>
            </a:extLst>
          </p:cNvPr>
          <p:cNvSpPr txBox="1"/>
          <p:nvPr/>
        </p:nvSpPr>
        <p:spPr>
          <a:xfrm>
            <a:off x="9410581" y="32744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项目建议书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5" y="0"/>
            <a:ext cx="8684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7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6229" y="5638529"/>
            <a:ext cx="240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UWE</a:t>
            </a:r>
            <a:r>
              <a:rPr kumimoji="1" lang="zh-CN" altLang="en-US" dirty="0" smtClean="0"/>
              <a:t>静态建模</a:t>
            </a:r>
            <a:endParaRPr kumimoji="1" lang="zh-CN" altLang="en-US" dirty="0"/>
          </a:p>
        </p:txBody>
      </p:sp>
      <p:pic>
        <p:nvPicPr>
          <p:cNvPr id="2" name="图片 1" descr="TYD[LJWDL[(]2WUJC)5O{0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66" y="335819"/>
            <a:ext cx="81248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1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A2877E3-9F89-4E23-88DE-7DF1B4277FA1}"/>
              </a:ext>
            </a:extLst>
          </p:cNvPr>
          <p:cNvSpPr txBox="1"/>
          <p:nvPr/>
        </p:nvSpPr>
        <p:spPr>
          <a:xfrm>
            <a:off x="3867151" y="2967335"/>
            <a:ext cx="445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PingFang SC Light" panose="020B0200000000000000" pitchFamily="34" charset="-128"/>
                <a:ea typeface="PingFang SC Light" panose="020B0200000000000000" pitchFamily="34" charset="-128"/>
              </a:rPr>
              <a:t>应用架构设计</a:t>
            </a:r>
            <a:endParaRPr lang="zh-CN" altLang="en-US" sz="5400" dirty="0">
              <a:latin typeface="PingFang SC Light" panose="020B0200000000000000" pitchFamily="34" charset="-128"/>
              <a:ea typeface="PingFang SC 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71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10287000" y="411199"/>
            <a:ext cx="0" cy="12327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DAFBAA7-20C5-495D-A2DD-689FF30B04E4}"/>
              </a:ext>
            </a:extLst>
          </p:cNvPr>
          <p:cNvSpPr txBox="1"/>
          <p:nvPr/>
        </p:nvSpPr>
        <p:spPr>
          <a:xfrm>
            <a:off x="9410581" y="32744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架构模式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图片 3" descr="2018-06-15-09-21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07" y="83742"/>
            <a:ext cx="9731070" cy="65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10287000" y="411199"/>
            <a:ext cx="0" cy="12327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DAFBAA7-20C5-495D-A2DD-689FF30B04E4}"/>
              </a:ext>
            </a:extLst>
          </p:cNvPr>
          <p:cNvSpPr txBox="1"/>
          <p:nvPr/>
        </p:nvSpPr>
        <p:spPr>
          <a:xfrm>
            <a:off x="9410581" y="32744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层次架构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图片 4" descr="2018-06-15-11-36-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7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6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充电文档</a:t>
            </a:r>
          </a:p>
        </p:txBody>
      </p:sp>
      <p:sp>
        <p:nvSpPr>
          <p:cNvPr id="25" name="矩形 24"/>
          <p:cNvSpPr/>
          <p:nvPr/>
        </p:nvSpPr>
        <p:spPr>
          <a:xfrm>
            <a:off x="1344023" y="764961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作业文档规范和整理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A2877E3-9F89-4E23-88DE-7DF1B4277FA1}"/>
              </a:ext>
            </a:extLst>
          </p:cNvPr>
          <p:cNvSpPr txBox="1"/>
          <p:nvPr/>
        </p:nvSpPr>
        <p:spPr>
          <a:xfrm>
            <a:off x="3867151" y="2967335"/>
            <a:ext cx="445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PingFang SC Light" panose="020B0200000000000000" pitchFamily="34" charset="-128"/>
                <a:ea typeface="PingFang SC Light" panose="020B0200000000000000" pitchFamily="34" charset="-128"/>
              </a:rPr>
              <a:t>谢</a:t>
            </a:r>
            <a:r>
              <a:rPr lang="en-US" altLang="zh-CN" sz="5400" dirty="0" smtClean="0">
                <a:latin typeface="PingFang SC Light" panose="020B0200000000000000" pitchFamily="34" charset="-128"/>
                <a:ea typeface="PingFang SC Light" panose="020B0200000000000000" pitchFamily="34" charset="-128"/>
              </a:rPr>
              <a:t>		</a:t>
            </a:r>
            <a:r>
              <a:rPr lang="zh-CN" altLang="en-US" sz="5400" dirty="0" smtClean="0">
                <a:latin typeface="PingFang SC Light" panose="020B0200000000000000" pitchFamily="34" charset="-128"/>
                <a:ea typeface="PingFang SC Light" panose="020B0200000000000000" pitchFamily="34" charset="-128"/>
              </a:rPr>
              <a:t> 谢  观  看</a:t>
            </a:r>
            <a:endParaRPr lang="zh-CN" altLang="en-US" sz="5400" dirty="0">
              <a:latin typeface="PingFang SC Light" panose="020B0200000000000000" pitchFamily="34" charset="-128"/>
              <a:ea typeface="PingFang SC 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895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75840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10287000" y="411199"/>
            <a:ext cx="0" cy="12327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DAFBAA7-20C5-495D-A2DD-689FF30B04E4}"/>
              </a:ext>
            </a:extLst>
          </p:cNvPr>
          <p:cNvSpPr txBox="1"/>
          <p:nvPr/>
        </p:nvSpPr>
        <p:spPr>
          <a:xfrm>
            <a:off x="9410581" y="32744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项目需求文档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7" y="0"/>
            <a:ext cx="8435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1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09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536" y="4444118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班级页面展示作业模板，随时可转存</a:t>
            </a:r>
            <a:endParaRPr lang="en-US" altLang="zh-CN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文档转存后，在主页按照班级整理</a:t>
            </a:r>
            <a:endParaRPr lang="en-US" altLang="zh-CN" sz="1200">
              <a:solidFill>
                <a:schemeClr val="bg1"/>
              </a:solidFill>
            </a:endParaRPr>
          </a:p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390930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班级模块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9967" y="2516724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把模板转存到自己的工作区进行操作。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转存模板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59967" y="4343086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多人在线完成同一份文档。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59967" y="3898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协作功能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0536" y="2547451"/>
            <a:ext cx="44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创建文档后保存为模板</a:t>
            </a:r>
            <a:endParaRPr lang="en-US" altLang="zh-CN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固定的标题内容以及级别，各段落的字体模式，文本模式，表格格式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0536" y="206251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保存模板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主要功能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9925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</a:rPr>
              <a:t>Major fuction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10287000" y="411199"/>
            <a:ext cx="0" cy="12327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DAFBAA7-20C5-495D-A2DD-689FF30B04E4}"/>
              </a:ext>
            </a:extLst>
          </p:cNvPr>
          <p:cNvSpPr txBox="1"/>
          <p:nvPr/>
        </p:nvSpPr>
        <p:spPr>
          <a:xfrm>
            <a:off x="9410581" y="32744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登录界面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608832D-5B0A-432A-BDEB-AC839E41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8" y="341246"/>
            <a:ext cx="8283242" cy="59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10287000" y="411199"/>
            <a:ext cx="0" cy="12327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DAFBAA7-20C5-495D-A2DD-689FF30B04E4}"/>
              </a:ext>
            </a:extLst>
          </p:cNvPr>
          <p:cNvSpPr txBox="1"/>
          <p:nvPr/>
        </p:nvSpPr>
        <p:spPr>
          <a:xfrm>
            <a:off x="9410581" y="32744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保存为模板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F4F3EDA-0E71-4643-85D2-064A2FB66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12" y="411199"/>
            <a:ext cx="8357838" cy="59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10287000" y="411199"/>
            <a:ext cx="0" cy="12327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DAFBAA7-20C5-495D-A2DD-689FF30B04E4}"/>
              </a:ext>
            </a:extLst>
          </p:cNvPr>
          <p:cNvSpPr txBox="1"/>
          <p:nvPr/>
        </p:nvSpPr>
        <p:spPr>
          <a:xfrm>
            <a:off x="9410581" y="32744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班级区域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3F4D257-F26F-4ECD-A712-80B7A2B7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3" y="411199"/>
            <a:ext cx="828324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8587471-D120-447E-9105-035DE182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45" y="419118"/>
            <a:ext cx="9059616" cy="60197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9E916AF-5A19-45EE-8200-AA82C1805822}"/>
              </a:ext>
            </a:extLst>
          </p:cNvPr>
          <p:cNvSpPr txBox="1"/>
          <p:nvPr/>
        </p:nvSpPr>
        <p:spPr>
          <a:xfrm>
            <a:off x="9410581" y="32744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协作区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1401E4B3-E7A2-4930-AFF0-E9D300A873BC}"/>
              </a:ext>
            </a:extLst>
          </p:cNvPr>
          <p:cNvCxnSpPr>
            <a:cxnSpLocks/>
          </p:cNvCxnSpPr>
          <p:nvPr/>
        </p:nvCxnSpPr>
        <p:spPr>
          <a:xfrm>
            <a:off x="10287000" y="411199"/>
            <a:ext cx="0" cy="12327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包括需求建模，内容建模，超文本建模和适宜性建模，并且从静态和动态两个方面进行建模和展示评估。</a:t>
            </a: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充电文档应用建模</a:t>
            </a:r>
          </a:p>
        </p:txBody>
      </p:sp>
    </p:spTree>
    <p:extLst>
      <p:ext uri="{BB962C8B-B14F-4D97-AF65-F5344CB8AC3E}">
        <p14:creationId xmlns:p14="http://schemas.microsoft.com/office/powerpoint/2010/main" val="2067256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152</Words>
  <Application>Microsoft Macintosh PowerPoint</Application>
  <PresentationFormat>自定义</PresentationFormat>
  <Paragraphs>70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mac m</cp:lastModifiedBy>
  <cp:revision>53</cp:revision>
  <dcterms:created xsi:type="dcterms:W3CDTF">2016-01-19T08:46:18Z</dcterms:created>
  <dcterms:modified xsi:type="dcterms:W3CDTF">2018-06-19T04:58:59Z</dcterms:modified>
</cp:coreProperties>
</file>