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257" r:id="rId3"/>
    <p:sldId id="260" r:id="rId4"/>
    <p:sldId id="261" r:id="rId5"/>
    <p:sldId id="263" r:id="rId6"/>
    <p:sldId id="264" r:id="rId7"/>
    <p:sldId id="265" r:id="rId8"/>
    <p:sldId id="266" r:id="rId9"/>
    <p:sldId id="267" r:id="rId10"/>
    <p:sldId id="294" r:id="rId11"/>
    <p:sldId id="295" r:id="rId12"/>
    <p:sldId id="268" r:id="rId13"/>
    <p:sldId id="274" r:id="rId14"/>
  </p:sldIdLst>
  <p:sldSz cx="9144000" cy="5143500" type="screen16x9"/>
  <p:notesSz cx="6858000" cy="9144000"/>
  <p:embeddedFontLst>
    <p:embeddedFont>
      <p:font typeface="Agency FB" panose="020B0503020202020204" pitchFamily="34" charset="0"/>
      <p:regular r:id="rId16"/>
      <p:bold r:id="rId17"/>
    </p:embeddedFont>
    <p:embeddedFont>
      <p:font typeface="Bree Serif" panose="020B0604020202020204" charset="0"/>
      <p:regular r:id="rId18"/>
    </p:embeddedFont>
    <p:embeddedFont>
      <p:font typeface="Didact Gothic" panose="020B0604020202020204" charset="0"/>
      <p:regular r:id="rId19"/>
    </p:embeddedFont>
    <p:embeddedFont>
      <p:font typeface="Open Sans" panose="020B0606030504020204" pitchFamily="34" charset="0"/>
      <p:regular r:id="rId20"/>
      <p:bold r:id="rId21"/>
      <p:italic r:id="rId22"/>
      <p:boldItalic r:id="rId23"/>
    </p:embeddedFont>
    <p:embeddedFont>
      <p:font typeface="Roboto Black" panose="02000000000000000000" pitchFamily="2" charset="0"/>
      <p:bold r:id="rId24"/>
      <p:boldItalic r:id="rId25"/>
    </p:embeddedFont>
    <p:embeddedFont>
      <p:font typeface="Roboto Light" panose="02000000000000000000" pitchFamily="2" charset="0"/>
      <p:regular r:id="rId26"/>
      <p:bold r:id="rId27"/>
      <p:italic r:id="rId28"/>
      <p:boldItalic r:id="rId29"/>
    </p:embeddedFont>
    <p:embeddedFont>
      <p:font typeface="Roboto Mono Thin" panose="020B0604020202020204" charset="0"/>
      <p:regular r:id="rId30"/>
      <p:bold r:id="rId31"/>
      <p:italic r:id="rId32"/>
      <p:boldItalic r:id="rId33"/>
    </p:embeddedFont>
    <p:embeddedFont>
      <p:font typeface="Roboto Thin"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88620D-694D-41D0-B5C3-C4AA21B82FA8}">
  <a:tblStyle styleId="{6988620D-694D-41D0-B5C3-C4AA21B82F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49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32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60"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solidFill>
                  <a:schemeClr val="accent1"/>
                </a:solidFill>
              </a:rPr>
              <a:t>TEXT COMPRESSOR</a:t>
            </a:r>
            <a:endParaRPr sz="2400" dirty="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3378712" y="175198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827246" y="633067"/>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955631" y="630261"/>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3490264" y="1948161"/>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3653766" y="1936432"/>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3801311" y="1925557"/>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4072489" y="1925557"/>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3"/>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Encoding Input Characters </a:t>
            </a:r>
            <a:endParaRPr dirty="0"/>
          </a:p>
        </p:txBody>
      </p:sp>
      <p:cxnSp>
        <p:nvCxnSpPr>
          <p:cNvPr id="660" name="Google Shape;660;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9A15A18C-1C19-44FD-9C89-DCB9663E3BEC}"/>
              </a:ext>
            </a:extLst>
          </p:cNvPr>
          <p:cNvPicPr>
            <a:picLocks noChangeAspect="1"/>
          </p:cNvPicPr>
          <p:nvPr/>
        </p:nvPicPr>
        <p:blipFill>
          <a:blip r:embed="rId3"/>
          <a:stretch>
            <a:fillRect/>
          </a:stretch>
        </p:blipFill>
        <p:spPr>
          <a:xfrm>
            <a:off x="311701" y="1421575"/>
            <a:ext cx="4100357" cy="3469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B55E70A5-3168-4447-8066-44659DFD6FE0}"/>
              </a:ext>
            </a:extLst>
          </p:cNvPr>
          <p:cNvPicPr>
            <a:picLocks noChangeAspect="1"/>
          </p:cNvPicPr>
          <p:nvPr/>
        </p:nvPicPr>
        <p:blipFill>
          <a:blip r:embed="rId4"/>
          <a:stretch>
            <a:fillRect/>
          </a:stretch>
        </p:blipFill>
        <p:spPr>
          <a:xfrm>
            <a:off x="4731944" y="1421575"/>
            <a:ext cx="4180702" cy="3469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768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3"/>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Decoding The Characters </a:t>
            </a:r>
            <a:endParaRPr dirty="0"/>
          </a:p>
        </p:txBody>
      </p:sp>
      <p:cxnSp>
        <p:nvCxnSpPr>
          <p:cNvPr id="660" name="Google Shape;660;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778D5D08-6BBA-4FBD-9463-05EE111E73DD}"/>
              </a:ext>
            </a:extLst>
          </p:cNvPr>
          <p:cNvPicPr>
            <a:picLocks noChangeAspect="1"/>
          </p:cNvPicPr>
          <p:nvPr/>
        </p:nvPicPr>
        <p:blipFill>
          <a:blip r:embed="rId3"/>
          <a:stretch>
            <a:fillRect/>
          </a:stretch>
        </p:blipFill>
        <p:spPr>
          <a:xfrm>
            <a:off x="311701" y="1377108"/>
            <a:ext cx="4028946" cy="3624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77140F27-3FE4-4AFA-BE96-28297C9709AC}"/>
              </a:ext>
            </a:extLst>
          </p:cNvPr>
          <p:cNvPicPr>
            <a:picLocks noChangeAspect="1"/>
          </p:cNvPicPr>
          <p:nvPr/>
        </p:nvPicPr>
        <p:blipFill>
          <a:blip r:embed="rId4"/>
          <a:stretch>
            <a:fillRect/>
          </a:stretch>
        </p:blipFill>
        <p:spPr>
          <a:xfrm>
            <a:off x="4715221" y="1377108"/>
            <a:ext cx="4117079" cy="3624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7036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Final Implementaion</a:t>
            </a: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3006D0C9-60F0-43D0-9420-2FBF6FE937E6}"/>
              </a:ext>
            </a:extLst>
          </p:cNvPr>
          <p:cNvPicPr>
            <a:picLocks noChangeAspect="1"/>
          </p:cNvPicPr>
          <p:nvPr/>
        </p:nvPicPr>
        <p:blipFill>
          <a:blip r:embed="rId3"/>
          <a:stretch>
            <a:fillRect/>
          </a:stretch>
        </p:blipFill>
        <p:spPr>
          <a:xfrm>
            <a:off x="2691848" y="1608463"/>
            <a:ext cx="3756752" cy="252286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065820" y="1317211"/>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138;p40">
            <a:extLst>
              <a:ext uri="{FF2B5EF4-FFF2-40B4-BE49-F238E27FC236}">
                <a16:creationId xmlns:a16="http://schemas.microsoft.com/office/drawing/2014/main" id="{BA0B0F13-A0FD-4BEE-B2C2-1C17B619064E}"/>
              </a:ext>
            </a:extLst>
          </p:cNvPr>
          <p:cNvSpPr/>
          <p:nvPr/>
        </p:nvSpPr>
        <p:spPr>
          <a:xfrm flipH="1">
            <a:off x="4208441" y="2348130"/>
            <a:ext cx="1340145" cy="104875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38;p40">
            <a:extLst>
              <a:ext uri="{FF2B5EF4-FFF2-40B4-BE49-F238E27FC236}">
                <a16:creationId xmlns:a16="http://schemas.microsoft.com/office/drawing/2014/main" id="{63A0A180-96FA-403C-B4FE-96205F331BFB}"/>
              </a:ext>
            </a:extLst>
          </p:cNvPr>
          <p:cNvSpPr/>
          <p:nvPr/>
        </p:nvSpPr>
        <p:spPr>
          <a:xfrm flipH="1">
            <a:off x="6108279" y="2334491"/>
            <a:ext cx="1339917" cy="10671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7566;p55">
            <a:extLst>
              <a:ext uri="{FF2B5EF4-FFF2-40B4-BE49-F238E27FC236}">
                <a16:creationId xmlns:a16="http://schemas.microsoft.com/office/drawing/2014/main" id="{7D8D0250-51F2-4637-8A06-4ABBE4D55B44}"/>
              </a:ext>
            </a:extLst>
          </p:cNvPr>
          <p:cNvGrpSpPr/>
          <p:nvPr/>
        </p:nvGrpSpPr>
        <p:grpSpPr>
          <a:xfrm>
            <a:off x="4527916" y="2554219"/>
            <a:ext cx="621875" cy="668983"/>
            <a:chOff x="-56766175" y="3198925"/>
            <a:chExt cx="279625" cy="319000"/>
          </a:xfrm>
        </p:grpSpPr>
        <p:sp>
          <p:nvSpPr>
            <p:cNvPr id="156" name="Google Shape;7567;p55">
              <a:extLst>
                <a:ext uri="{FF2B5EF4-FFF2-40B4-BE49-F238E27FC236}">
                  <a16:creationId xmlns:a16="http://schemas.microsoft.com/office/drawing/2014/main" id="{FB580ED9-74F3-4498-9074-818E45042E5D}"/>
                </a:ext>
              </a:extLst>
            </p:cNvPr>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568;p55">
              <a:extLst>
                <a:ext uri="{FF2B5EF4-FFF2-40B4-BE49-F238E27FC236}">
                  <a16:creationId xmlns:a16="http://schemas.microsoft.com/office/drawing/2014/main" id="{8AEAB577-B50B-41AE-B0C8-1FE03ED86BB1}"/>
                </a:ext>
              </a:extLst>
            </p:cNvPr>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569;p55">
              <a:extLst>
                <a:ext uri="{FF2B5EF4-FFF2-40B4-BE49-F238E27FC236}">
                  <a16:creationId xmlns:a16="http://schemas.microsoft.com/office/drawing/2014/main" id="{EA34D90A-241F-4CF4-87A1-747B2B704F12}"/>
                </a:ext>
              </a:extLst>
            </p:cNvPr>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570;p55">
              <a:extLst>
                <a:ext uri="{FF2B5EF4-FFF2-40B4-BE49-F238E27FC236}">
                  <a16:creationId xmlns:a16="http://schemas.microsoft.com/office/drawing/2014/main" id="{633728C6-0412-4393-B22D-442918EDEA2B}"/>
                </a:ext>
              </a:extLst>
            </p:cNvPr>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571;p55">
              <a:extLst>
                <a:ext uri="{FF2B5EF4-FFF2-40B4-BE49-F238E27FC236}">
                  <a16:creationId xmlns:a16="http://schemas.microsoft.com/office/drawing/2014/main" id="{F7B0C8DA-5518-45E9-AB41-62A01017E50C}"/>
                </a:ext>
              </a:extLst>
            </p:cNvPr>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572;p55">
              <a:extLst>
                <a:ext uri="{FF2B5EF4-FFF2-40B4-BE49-F238E27FC236}">
                  <a16:creationId xmlns:a16="http://schemas.microsoft.com/office/drawing/2014/main" id="{E99CA57E-D2EF-46CE-B98E-3AC271A23048}"/>
                </a:ext>
              </a:extLst>
            </p:cNvPr>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573;p55">
              <a:extLst>
                <a:ext uri="{FF2B5EF4-FFF2-40B4-BE49-F238E27FC236}">
                  <a16:creationId xmlns:a16="http://schemas.microsoft.com/office/drawing/2014/main" id="{CBA6839E-B4BB-415C-8A5B-31D09338C17E}"/>
                </a:ext>
              </a:extLst>
            </p:cNvPr>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7520;p55">
            <a:extLst>
              <a:ext uri="{FF2B5EF4-FFF2-40B4-BE49-F238E27FC236}">
                <a16:creationId xmlns:a16="http://schemas.microsoft.com/office/drawing/2014/main" id="{AAF5C889-A17D-49C9-BEA1-00A420D3A88D}"/>
              </a:ext>
            </a:extLst>
          </p:cNvPr>
          <p:cNvGrpSpPr/>
          <p:nvPr/>
        </p:nvGrpSpPr>
        <p:grpSpPr>
          <a:xfrm>
            <a:off x="6459215" y="2487029"/>
            <a:ext cx="623204" cy="712005"/>
            <a:chOff x="-55202750" y="3198925"/>
            <a:chExt cx="318225" cy="316650"/>
          </a:xfrm>
        </p:grpSpPr>
        <p:sp>
          <p:nvSpPr>
            <p:cNvPr id="165" name="Google Shape;7521;p55">
              <a:extLst>
                <a:ext uri="{FF2B5EF4-FFF2-40B4-BE49-F238E27FC236}">
                  <a16:creationId xmlns:a16="http://schemas.microsoft.com/office/drawing/2014/main" id="{6E996147-E9B0-47F8-8592-8C1BFE0ED32F}"/>
                </a:ext>
              </a:extLst>
            </p:cNvPr>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522;p55">
              <a:extLst>
                <a:ext uri="{FF2B5EF4-FFF2-40B4-BE49-F238E27FC236}">
                  <a16:creationId xmlns:a16="http://schemas.microsoft.com/office/drawing/2014/main" id="{EECFDBE0-69CA-420B-A7FA-D9A9211338BE}"/>
                </a:ext>
              </a:extLst>
            </p:cNvPr>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DDD69F25-F056-4A34-96A2-BC0BD8748CA6}"/>
              </a:ext>
            </a:extLst>
          </p:cNvPr>
          <p:cNvSpPr/>
          <p:nvPr/>
        </p:nvSpPr>
        <p:spPr>
          <a:xfrm>
            <a:off x="4013987" y="3627949"/>
            <a:ext cx="1729052" cy="5701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2C77DB0-64E0-490E-A54C-964409F6A333}"/>
              </a:ext>
            </a:extLst>
          </p:cNvPr>
          <p:cNvSpPr txBox="1"/>
          <p:nvPr/>
        </p:nvSpPr>
        <p:spPr>
          <a:xfrm>
            <a:off x="3958902" y="3648690"/>
            <a:ext cx="1839221" cy="523220"/>
          </a:xfrm>
          <a:prstGeom prst="rect">
            <a:avLst/>
          </a:prstGeom>
          <a:noFill/>
        </p:spPr>
        <p:txBody>
          <a:bodyPr wrap="square" rtlCol="0">
            <a:spAutoFit/>
          </a:bodyPr>
          <a:lstStyle/>
          <a:p>
            <a:r>
              <a:rPr lang="en-IN" dirty="0"/>
              <a:t>Harshal Chowdhary</a:t>
            </a:r>
          </a:p>
          <a:p>
            <a:pPr algn="ctr"/>
            <a:r>
              <a:rPr lang="en-IN" dirty="0"/>
              <a:t>2K19/EC/071</a:t>
            </a:r>
          </a:p>
        </p:txBody>
      </p:sp>
      <p:sp>
        <p:nvSpPr>
          <p:cNvPr id="169" name="Rectangle 168">
            <a:extLst>
              <a:ext uri="{FF2B5EF4-FFF2-40B4-BE49-F238E27FC236}">
                <a16:creationId xmlns:a16="http://schemas.microsoft.com/office/drawing/2014/main" id="{9900E969-8A79-4FE2-9244-8565B49A9BEC}"/>
              </a:ext>
            </a:extLst>
          </p:cNvPr>
          <p:cNvSpPr/>
          <p:nvPr/>
        </p:nvSpPr>
        <p:spPr>
          <a:xfrm>
            <a:off x="6065188" y="3617945"/>
            <a:ext cx="1383008" cy="5701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0" name="TextBox 169">
            <a:extLst>
              <a:ext uri="{FF2B5EF4-FFF2-40B4-BE49-F238E27FC236}">
                <a16:creationId xmlns:a16="http://schemas.microsoft.com/office/drawing/2014/main" id="{E71F97E7-7D9A-4F50-BCFF-CF61C800643B}"/>
              </a:ext>
            </a:extLst>
          </p:cNvPr>
          <p:cNvSpPr txBox="1"/>
          <p:nvPr/>
        </p:nvSpPr>
        <p:spPr>
          <a:xfrm>
            <a:off x="6010103" y="3638686"/>
            <a:ext cx="1534829" cy="523220"/>
          </a:xfrm>
          <a:prstGeom prst="rect">
            <a:avLst/>
          </a:prstGeom>
          <a:noFill/>
        </p:spPr>
        <p:txBody>
          <a:bodyPr wrap="square" rtlCol="0">
            <a:spAutoFit/>
          </a:bodyPr>
          <a:lstStyle/>
          <a:p>
            <a:pPr algn="ctr"/>
            <a:r>
              <a:rPr lang="en-IN" dirty="0" err="1"/>
              <a:t>Priti</a:t>
            </a:r>
            <a:r>
              <a:rPr lang="en-IN" dirty="0"/>
              <a:t> </a:t>
            </a:r>
            <a:r>
              <a:rPr lang="en-IN" dirty="0" err="1"/>
              <a:t>Gangwar</a:t>
            </a:r>
            <a:endParaRPr lang="en-IN" dirty="0"/>
          </a:p>
          <a:p>
            <a:pPr algn="ctr"/>
            <a:r>
              <a:rPr lang="en-IN" dirty="0"/>
              <a:t>2K19/EC/134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32701" y="221904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Introduction</a:t>
            </a:r>
            <a:endParaRPr dirty="0"/>
          </a:p>
        </p:txBody>
      </p:sp>
      <p:sp>
        <p:nvSpPr>
          <p:cNvPr id="232" name="Google Shape;232;p23"/>
          <p:cNvSpPr txBox="1">
            <a:spLocks noGrp="1"/>
          </p:cNvSpPr>
          <p:nvPr>
            <p:ph type="ctrTitle" idx="17"/>
          </p:nvPr>
        </p:nvSpPr>
        <p:spPr>
          <a:xfrm>
            <a:off x="673476" y="310165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Tech Stack &amp; Algorithm</a:t>
            </a:r>
            <a:endParaRPr dirty="0"/>
          </a:p>
        </p:txBody>
      </p:sp>
      <p:sp>
        <p:nvSpPr>
          <p:cNvPr id="233" name="Google Shape;233;p23"/>
          <p:cNvSpPr txBox="1">
            <a:spLocks noGrp="1"/>
          </p:cNvSpPr>
          <p:nvPr>
            <p:ph type="ctrTitle" idx="18"/>
          </p:nvPr>
        </p:nvSpPr>
        <p:spPr>
          <a:xfrm>
            <a:off x="671087" y="404792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IN" dirty="0"/>
              <a:t>Our Code</a:t>
            </a:r>
            <a:endParaRPr dirty="0"/>
          </a:p>
        </p:txBody>
      </p:sp>
      <p:sp>
        <p:nvSpPr>
          <p:cNvPr id="234" name="Google Shape;234;p23"/>
          <p:cNvSpPr txBox="1">
            <a:spLocks noGrp="1"/>
          </p:cNvSpPr>
          <p:nvPr>
            <p:ph type="ctrTitle" idx="19"/>
          </p:nvPr>
        </p:nvSpPr>
        <p:spPr>
          <a:xfrm>
            <a:off x="6424513" y="2239055"/>
            <a:ext cx="2076000" cy="1449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Final Output</a:t>
            </a:r>
            <a:endParaRPr dirty="0"/>
          </a:p>
        </p:txBody>
      </p:sp>
      <p:sp>
        <p:nvSpPr>
          <p:cNvPr id="235" name="Google Shape;235;p23"/>
          <p:cNvSpPr txBox="1">
            <a:spLocks noGrp="1"/>
          </p:cNvSpPr>
          <p:nvPr>
            <p:ph type="ctrTitle" idx="20"/>
          </p:nvPr>
        </p:nvSpPr>
        <p:spPr>
          <a:xfrm>
            <a:off x="6468675" y="306163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Resources</a:t>
            </a:r>
            <a:endParaRPr dirty="0"/>
          </a:p>
        </p:txBody>
      </p:sp>
      <p:sp>
        <p:nvSpPr>
          <p:cNvPr id="236" name="Google Shape;236;p23"/>
          <p:cNvSpPr txBox="1">
            <a:spLocks noGrp="1"/>
          </p:cNvSpPr>
          <p:nvPr>
            <p:ph type="ctrTitle" idx="21"/>
          </p:nvPr>
        </p:nvSpPr>
        <p:spPr>
          <a:xfrm>
            <a:off x="6468675" y="39518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Our Team</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Objective</a:t>
            </a:r>
            <a:endParaRPr dirty="0">
              <a:solidFill>
                <a:srgbClr val="FFFFFF"/>
              </a:solidFill>
            </a:endParaRPr>
          </a:p>
        </p:txBody>
      </p:sp>
      <p:sp>
        <p:nvSpPr>
          <p:cNvPr id="297" name="Google Shape;297;p26"/>
          <p:cNvSpPr txBox="1">
            <a:spLocks noGrp="1"/>
          </p:cNvSpPr>
          <p:nvPr>
            <p:ph type="subTitle" idx="1"/>
          </p:nvPr>
        </p:nvSpPr>
        <p:spPr>
          <a:xfrm>
            <a:off x="4893700" y="2746375"/>
            <a:ext cx="3633556" cy="142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t>The objective of this project is to understand the working of Huffman Coding theoretically and then implement it to create real world projects. Here, our aim will be to discuss data compression algorithms and their real-life applications, create a File Zipper website using Huffman coding.</a:t>
            </a:r>
            <a:endParaRPr sz="12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822;p56">
            <a:extLst>
              <a:ext uri="{FF2B5EF4-FFF2-40B4-BE49-F238E27FC236}">
                <a16:creationId xmlns:a16="http://schemas.microsoft.com/office/drawing/2014/main" id="{AD43C25E-4EFD-463B-9083-AA81A1B6A6AA}"/>
              </a:ext>
            </a:extLst>
          </p:cNvPr>
          <p:cNvGrpSpPr/>
          <p:nvPr/>
        </p:nvGrpSpPr>
        <p:grpSpPr>
          <a:xfrm>
            <a:off x="3406661" y="1691247"/>
            <a:ext cx="445858" cy="435616"/>
            <a:chOff x="-48233050" y="3569725"/>
            <a:chExt cx="252050" cy="299475"/>
          </a:xfrm>
        </p:grpSpPr>
        <p:sp>
          <p:nvSpPr>
            <p:cNvPr id="80" name="Google Shape;7823;p56">
              <a:extLst>
                <a:ext uri="{FF2B5EF4-FFF2-40B4-BE49-F238E27FC236}">
                  <a16:creationId xmlns:a16="http://schemas.microsoft.com/office/drawing/2014/main" id="{32910869-C596-47DD-825C-87722AFFB6F8}"/>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7824;p56">
              <a:extLst>
                <a:ext uri="{FF2B5EF4-FFF2-40B4-BE49-F238E27FC236}">
                  <a16:creationId xmlns:a16="http://schemas.microsoft.com/office/drawing/2014/main" id="{E8575203-FB35-4D93-9355-BC89D54B2F64}"/>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825;p56">
              <a:extLst>
                <a:ext uri="{FF2B5EF4-FFF2-40B4-BE49-F238E27FC236}">
                  <a16:creationId xmlns:a16="http://schemas.microsoft.com/office/drawing/2014/main" id="{B9FE3D2A-4945-478F-B87F-E6804A362243}"/>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7293;p55">
            <a:extLst>
              <a:ext uri="{FF2B5EF4-FFF2-40B4-BE49-F238E27FC236}">
                <a16:creationId xmlns:a16="http://schemas.microsoft.com/office/drawing/2014/main" id="{D72851CE-B528-4321-8833-5AA19808A403}"/>
              </a:ext>
            </a:extLst>
          </p:cNvPr>
          <p:cNvSpPr/>
          <p:nvPr/>
        </p:nvSpPr>
        <p:spPr>
          <a:xfrm>
            <a:off x="3232950" y="3569641"/>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grpSp>
        <p:nvGrpSpPr>
          <p:cNvPr id="84" name="Google Shape;6386;p53">
            <a:extLst>
              <a:ext uri="{FF2B5EF4-FFF2-40B4-BE49-F238E27FC236}">
                <a16:creationId xmlns:a16="http://schemas.microsoft.com/office/drawing/2014/main" id="{124840CC-B5F5-4560-A9BF-523E0173E832}"/>
              </a:ext>
            </a:extLst>
          </p:cNvPr>
          <p:cNvGrpSpPr/>
          <p:nvPr/>
        </p:nvGrpSpPr>
        <p:grpSpPr>
          <a:xfrm>
            <a:off x="2473432" y="1156363"/>
            <a:ext cx="493007" cy="375809"/>
            <a:chOff x="-41526450" y="3653375"/>
            <a:chExt cx="315875" cy="247350"/>
          </a:xfrm>
        </p:grpSpPr>
        <p:sp>
          <p:nvSpPr>
            <p:cNvPr id="85" name="Google Shape;6387;p53">
              <a:extLst>
                <a:ext uri="{FF2B5EF4-FFF2-40B4-BE49-F238E27FC236}">
                  <a16:creationId xmlns:a16="http://schemas.microsoft.com/office/drawing/2014/main" id="{28BF5AAF-FB4B-4471-AA77-B04BB5B0FB04}"/>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388;p53">
              <a:extLst>
                <a:ext uri="{FF2B5EF4-FFF2-40B4-BE49-F238E27FC236}">
                  <a16:creationId xmlns:a16="http://schemas.microsoft.com/office/drawing/2014/main" id="{A8B844AE-A88B-4851-96FA-DD6FB350EACB}"/>
                </a:ext>
              </a:extLst>
            </p:cNvPr>
            <p:cNvSpPr/>
            <p:nvPr/>
          </p:nvSpPr>
          <p:spPr>
            <a:xfrm>
              <a:off x="-4150349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573;p30">
            <a:extLst>
              <a:ext uri="{FF2B5EF4-FFF2-40B4-BE49-F238E27FC236}">
                <a16:creationId xmlns:a16="http://schemas.microsoft.com/office/drawing/2014/main" id="{65D665FB-E58D-4744-9490-BBCCA3332D22}"/>
              </a:ext>
            </a:extLst>
          </p:cNvPr>
          <p:cNvSpPr/>
          <p:nvPr/>
        </p:nvSpPr>
        <p:spPr>
          <a:xfrm>
            <a:off x="872804" y="1703058"/>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643;p32">
            <a:extLst>
              <a:ext uri="{FF2B5EF4-FFF2-40B4-BE49-F238E27FC236}">
                <a16:creationId xmlns:a16="http://schemas.microsoft.com/office/drawing/2014/main" id="{8B89A939-E001-4C5C-B18E-7D9A25F6D125}"/>
              </a:ext>
            </a:extLst>
          </p:cNvPr>
          <p:cNvGrpSpPr/>
          <p:nvPr/>
        </p:nvGrpSpPr>
        <p:grpSpPr>
          <a:xfrm>
            <a:off x="1059279" y="1775727"/>
            <a:ext cx="402277" cy="499573"/>
            <a:chOff x="2070550" y="767325"/>
            <a:chExt cx="1106150" cy="1613000"/>
          </a:xfrm>
        </p:grpSpPr>
        <p:sp>
          <p:nvSpPr>
            <p:cNvPr id="89" name="Google Shape;644;p32">
              <a:extLst>
                <a:ext uri="{FF2B5EF4-FFF2-40B4-BE49-F238E27FC236}">
                  <a16:creationId xmlns:a16="http://schemas.microsoft.com/office/drawing/2014/main" id="{F5871917-15CA-4DC8-B8A1-78DCA60FDD49}"/>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90" name="Google Shape;645;p32">
              <a:extLst>
                <a:ext uri="{FF2B5EF4-FFF2-40B4-BE49-F238E27FC236}">
                  <a16:creationId xmlns:a16="http://schemas.microsoft.com/office/drawing/2014/main" id="{66FC7E28-8EA7-4EBD-B8D6-C287FEE74980}"/>
                </a:ext>
              </a:extLst>
            </p:cNvPr>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91" name="Google Shape;646;p32">
              <a:extLst>
                <a:ext uri="{FF2B5EF4-FFF2-40B4-BE49-F238E27FC236}">
                  <a16:creationId xmlns:a16="http://schemas.microsoft.com/office/drawing/2014/main" id="{A1F824EB-0AB3-4961-855E-B96C02E615E0}"/>
                </a:ext>
              </a:extLst>
            </p:cNvPr>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92" name="Google Shape;7251;p55">
            <a:extLst>
              <a:ext uri="{FF2B5EF4-FFF2-40B4-BE49-F238E27FC236}">
                <a16:creationId xmlns:a16="http://schemas.microsoft.com/office/drawing/2014/main" id="{A3FD48FA-333B-4AAD-846F-DF2F1992C5F0}"/>
              </a:ext>
            </a:extLst>
          </p:cNvPr>
          <p:cNvGrpSpPr/>
          <p:nvPr/>
        </p:nvGrpSpPr>
        <p:grpSpPr>
          <a:xfrm>
            <a:off x="1016708" y="3414198"/>
            <a:ext cx="449612" cy="457376"/>
            <a:chOff x="-33286325" y="3586425"/>
            <a:chExt cx="291450" cy="291450"/>
          </a:xfrm>
        </p:grpSpPr>
        <p:sp>
          <p:nvSpPr>
            <p:cNvPr id="93" name="Google Shape;7252;p55">
              <a:extLst>
                <a:ext uri="{FF2B5EF4-FFF2-40B4-BE49-F238E27FC236}">
                  <a16:creationId xmlns:a16="http://schemas.microsoft.com/office/drawing/2014/main" id="{45D1C119-94DE-43D5-847D-2660B3627888}"/>
                </a:ext>
              </a:extLst>
            </p:cNvPr>
            <p:cNvSpPr/>
            <p:nvPr/>
          </p:nvSpPr>
          <p:spPr>
            <a:xfrm>
              <a:off x="-33114625" y="3586425"/>
              <a:ext cx="119750" cy="120525"/>
            </a:xfrm>
            <a:custGeom>
              <a:avLst/>
              <a:gdLst/>
              <a:ahLst/>
              <a:cxnLst/>
              <a:rect l="l" t="t" r="r" b="b"/>
              <a:pathLst>
                <a:path w="4790" h="4821" extrusionOk="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253;p55">
              <a:extLst>
                <a:ext uri="{FF2B5EF4-FFF2-40B4-BE49-F238E27FC236}">
                  <a16:creationId xmlns:a16="http://schemas.microsoft.com/office/drawing/2014/main" id="{1974E0F4-DF2E-4B30-87AF-16398034C5BE}"/>
                </a:ext>
              </a:extLst>
            </p:cNvPr>
            <p:cNvSpPr/>
            <p:nvPr/>
          </p:nvSpPr>
          <p:spPr>
            <a:xfrm>
              <a:off x="-33286325" y="3825875"/>
              <a:ext cx="241050" cy="52000"/>
            </a:xfrm>
            <a:custGeom>
              <a:avLst/>
              <a:gdLst/>
              <a:ahLst/>
              <a:cxnLst/>
              <a:rect l="l" t="t" r="r" b="b"/>
              <a:pathLst>
                <a:path w="9642" h="2080" extrusionOk="0">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254;p55">
              <a:extLst>
                <a:ext uri="{FF2B5EF4-FFF2-40B4-BE49-F238E27FC236}">
                  <a16:creationId xmlns:a16="http://schemas.microsoft.com/office/drawing/2014/main" id="{0046E297-E84B-4989-9F47-7821792A4762}"/>
                </a:ext>
              </a:extLst>
            </p:cNvPr>
            <p:cNvSpPr/>
            <p:nvPr/>
          </p:nvSpPr>
          <p:spPr>
            <a:xfrm>
              <a:off x="-33183925" y="3756550"/>
              <a:ext cx="103200" cy="52025"/>
            </a:xfrm>
            <a:custGeom>
              <a:avLst/>
              <a:gdLst/>
              <a:ahLst/>
              <a:cxnLst/>
              <a:rect l="l" t="t" r="r" b="b"/>
              <a:pathLst>
                <a:path w="4128" h="2081" extrusionOk="0">
                  <a:moveTo>
                    <a:pt x="1040" y="1"/>
                  </a:moveTo>
                  <a:cubicBezTo>
                    <a:pt x="473" y="1"/>
                    <a:pt x="1" y="505"/>
                    <a:pt x="1" y="1040"/>
                  </a:cubicBezTo>
                  <a:lnTo>
                    <a:pt x="1" y="2080"/>
                  </a:lnTo>
                  <a:lnTo>
                    <a:pt x="4128" y="2080"/>
                  </a:lnTo>
                  <a:lnTo>
                    <a:pt x="4128" y="1040"/>
                  </a:lnTo>
                  <a:cubicBezTo>
                    <a:pt x="4128" y="505"/>
                    <a:pt x="3687" y="1"/>
                    <a:pt x="3120"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255;p55">
              <a:extLst>
                <a:ext uri="{FF2B5EF4-FFF2-40B4-BE49-F238E27FC236}">
                  <a16:creationId xmlns:a16="http://schemas.microsoft.com/office/drawing/2014/main" id="{40C9C292-02BE-443E-AE5B-4E355316AB80}"/>
                </a:ext>
              </a:extLst>
            </p:cNvPr>
            <p:cNvSpPr/>
            <p:nvPr/>
          </p:nvSpPr>
          <p:spPr>
            <a:xfrm>
              <a:off x="-33252450" y="3636850"/>
              <a:ext cx="68550" cy="69325"/>
            </a:xfrm>
            <a:custGeom>
              <a:avLst/>
              <a:gdLst/>
              <a:ahLst/>
              <a:cxnLst/>
              <a:rect l="l" t="t" r="r" b="b"/>
              <a:pathLst>
                <a:path w="2742" h="2773" extrusionOk="0">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256;p55">
              <a:extLst>
                <a:ext uri="{FF2B5EF4-FFF2-40B4-BE49-F238E27FC236}">
                  <a16:creationId xmlns:a16="http://schemas.microsoft.com/office/drawing/2014/main" id="{EBEFD555-B153-471D-9FDC-EBDEF20ED202}"/>
                </a:ext>
              </a:extLst>
            </p:cNvPr>
            <p:cNvSpPr/>
            <p:nvPr/>
          </p:nvSpPr>
          <p:spPr>
            <a:xfrm>
              <a:off x="-33286325" y="3723050"/>
              <a:ext cx="116600" cy="85525"/>
            </a:xfrm>
            <a:custGeom>
              <a:avLst/>
              <a:gdLst/>
              <a:ahLst/>
              <a:cxnLst/>
              <a:rect l="l" t="t" r="r" b="b"/>
              <a:pathLst>
                <a:path w="4664" h="3421" extrusionOk="0">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815740" y="0"/>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t>Data Compression</a:t>
            </a:r>
            <a:endParaRPr sz="1600" dirty="0"/>
          </a:p>
        </p:txBody>
      </p:sp>
      <p:sp>
        <p:nvSpPr>
          <p:cNvPr id="395" name="Google Shape;395;p27"/>
          <p:cNvSpPr txBox="1">
            <a:spLocks noGrp="1"/>
          </p:cNvSpPr>
          <p:nvPr>
            <p:ph type="subTitle" idx="1"/>
          </p:nvPr>
        </p:nvSpPr>
        <p:spPr>
          <a:xfrm>
            <a:off x="2563024" y="1965225"/>
            <a:ext cx="4042722" cy="142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Data compression, also known as source coding in computer science and communication theory, is the art of encoding original data with a specific mechanism to fewer bits .</a:t>
            </a:r>
            <a:endParaRPr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223763" y="585775"/>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Compression Techniques</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61" name="Google Shape;461;p29"/>
          <p:cNvSpPr/>
          <p:nvPr/>
        </p:nvSpPr>
        <p:spPr>
          <a:xfrm>
            <a:off x="457200" y="1357975"/>
            <a:ext cx="4433777" cy="3086434"/>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01585" y="1800810"/>
            <a:ext cx="4140536" cy="2345887"/>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601584" y="1440229"/>
            <a:ext cx="4140535" cy="194982"/>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9"/>
          <p:cNvSpPr/>
          <p:nvPr/>
        </p:nvSpPr>
        <p:spPr>
          <a:xfrm>
            <a:off x="4295537" y="1503990"/>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434109" y="1500878"/>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572000" y="1500878"/>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518092" y="219016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Instant </a:t>
            </a:r>
            <a:r>
              <a:rPr lang="es" dirty="0">
                <a:solidFill>
                  <a:srgbClr val="002060"/>
                </a:solidFill>
              </a:rPr>
              <a:t>Compression</a:t>
            </a:r>
            <a:r>
              <a:rPr lang="es" dirty="0">
                <a:solidFill>
                  <a:srgbClr val="0E2A47"/>
                </a:solidFill>
              </a:rPr>
              <a:t> and </a:t>
            </a:r>
            <a:br>
              <a:rPr lang="es" dirty="0">
                <a:solidFill>
                  <a:srgbClr val="0E2A47"/>
                </a:solidFill>
              </a:rPr>
            </a:br>
            <a:r>
              <a:rPr lang="es" dirty="0">
                <a:solidFill>
                  <a:srgbClr val="0E2A47"/>
                </a:solidFill>
              </a:rPr>
              <a:t>non-instant compression</a:t>
            </a:r>
            <a:endParaRPr dirty="0">
              <a:solidFill>
                <a:srgbClr val="0E2A47"/>
              </a:solidFill>
            </a:endParaRPr>
          </a:p>
        </p:txBody>
      </p:sp>
      <p:sp>
        <p:nvSpPr>
          <p:cNvPr id="557" name="Google Shape;557;p29"/>
          <p:cNvSpPr txBox="1">
            <a:spLocks noGrp="1"/>
          </p:cNvSpPr>
          <p:nvPr>
            <p:ph type="ctrTitle" idx="2"/>
          </p:nvPr>
        </p:nvSpPr>
        <p:spPr>
          <a:xfrm>
            <a:off x="5481366" y="35779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02060"/>
                </a:solidFill>
              </a:rPr>
              <a:t>Lossy and Lossless Compression</a:t>
            </a:r>
            <a:endParaRPr dirty="0">
              <a:solidFill>
                <a:srgbClr val="002060"/>
              </a:solidFill>
            </a:endParaRPr>
          </a:p>
        </p:txBody>
      </p:sp>
      <p:sp>
        <p:nvSpPr>
          <p:cNvPr id="558" name="Google Shape;558;p29"/>
          <p:cNvSpPr txBox="1">
            <a:spLocks noGrp="1"/>
          </p:cNvSpPr>
          <p:nvPr>
            <p:ph type="ctrTitle" idx="3"/>
          </p:nvPr>
        </p:nvSpPr>
        <p:spPr>
          <a:xfrm>
            <a:off x="5559406" y="288937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02060"/>
                </a:solidFill>
              </a:rPr>
              <a:t>Data compression and file compression</a:t>
            </a:r>
            <a:endParaRPr dirty="0">
              <a:solidFill>
                <a:srgbClr val="002060"/>
              </a:solidFill>
            </a:endParaRPr>
          </a:p>
        </p:txBody>
      </p:sp>
      <p:sp>
        <p:nvSpPr>
          <p:cNvPr id="2" name="TextBox 1">
            <a:extLst>
              <a:ext uri="{FF2B5EF4-FFF2-40B4-BE49-F238E27FC236}">
                <a16:creationId xmlns:a16="http://schemas.microsoft.com/office/drawing/2014/main" id="{108BE546-FC2B-4270-A782-5ECF963BB67B}"/>
              </a:ext>
            </a:extLst>
          </p:cNvPr>
          <p:cNvSpPr txBox="1"/>
          <p:nvPr/>
        </p:nvSpPr>
        <p:spPr>
          <a:xfrm>
            <a:off x="647823" y="2131869"/>
            <a:ext cx="4048056" cy="1815882"/>
          </a:xfrm>
          <a:prstGeom prst="rect">
            <a:avLst/>
          </a:prstGeom>
          <a:noFill/>
        </p:spPr>
        <p:txBody>
          <a:bodyPr wrap="square" rtlCol="0">
            <a:spAutoFit/>
          </a:bodyPr>
          <a:lstStyle/>
          <a:p>
            <a:pPr algn="just"/>
            <a:r>
              <a:rPr lang="en-US" dirty="0">
                <a:solidFill>
                  <a:schemeClr val="accent1"/>
                </a:solidFill>
                <a:latin typeface="Agency FB" panose="020B0503020202020204" pitchFamily="34" charset="0"/>
              </a:rPr>
              <a:t>There are two types of data compression techniques: lossless and lossy. </a:t>
            </a:r>
          </a:p>
          <a:p>
            <a:pPr algn="just"/>
            <a:r>
              <a:rPr lang="en-US" dirty="0">
                <a:solidFill>
                  <a:schemeClr val="accent1"/>
                </a:solidFill>
                <a:latin typeface="Agency FB" panose="020B0503020202020204" pitchFamily="34" charset="0"/>
              </a:rPr>
              <a:t>● Lossless techniques allow for the exact reconstruction of the original document from compressed data, whereas lossy techniques do not. </a:t>
            </a:r>
          </a:p>
          <a:p>
            <a:pPr algn="just"/>
            <a:r>
              <a:rPr lang="en-US" dirty="0">
                <a:solidFill>
                  <a:schemeClr val="accent1"/>
                </a:solidFill>
                <a:latin typeface="Agency FB" panose="020B0503020202020204" pitchFamily="34" charset="0"/>
              </a:rPr>
              <a:t>● Lossless techniques include run-length, Huffman, and Lempel-Ziv, whereas JPEG and MPEG are lossy. </a:t>
            </a:r>
          </a:p>
          <a:p>
            <a:pPr algn="just"/>
            <a:endParaRPr lang="en-IN" dirty="0">
              <a:solidFill>
                <a:schemeClr val="accent1"/>
              </a:solidFill>
              <a:latin typeface="Agency FB" panose="020B0503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0" animBg="1"/>
      <p:bldP spid="447" grpId="0" animBg="1"/>
      <p:bldP spid="448" grpId="0" animBg="1"/>
      <p:bldP spid="450" grpId="0" animBg="1"/>
      <p:bldP spid="451" grpId="0" animBg="1"/>
      <p:bldP spid="454" grpId="0" animBg="1"/>
      <p:bldP spid="556" grpId="0"/>
      <p:bldP spid="557" grpId="0"/>
      <p:bldP spid="55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HUFFMAN CODING</a:t>
            </a:r>
            <a:endParaRPr dirty="0"/>
          </a:p>
        </p:txBody>
      </p:sp>
      <p:sp>
        <p:nvSpPr>
          <p:cNvPr id="564" name="Google Shape;564;p30"/>
          <p:cNvSpPr txBox="1">
            <a:spLocks noGrp="1"/>
          </p:cNvSpPr>
          <p:nvPr>
            <p:ph type="subTitle" idx="1"/>
          </p:nvPr>
        </p:nvSpPr>
        <p:spPr>
          <a:xfrm>
            <a:off x="5275253" y="3575967"/>
            <a:ext cx="3414761" cy="10169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The idea is to assign variable-length codes to input characters, with the lengths of the assigned codes determined by the frequency of the corresponding characters. The most frequently occurring character is assigned the smallest code, while the least frequently occurring character is assigned the largest code.</a:t>
            </a:r>
            <a:endParaRPr sz="900" dirty="0"/>
          </a:p>
        </p:txBody>
      </p:sp>
      <p:sp>
        <p:nvSpPr>
          <p:cNvPr id="566" name="Google Shape;566;p30"/>
          <p:cNvSpPr txBox="1">
            <a:spLocks noGrp="1"/>
          </p:cNvSpPr>
          <p:nvPr>
            <p:ph type="subTitle" idx="3"/>
          </p:nvPr>
        </p:nvSpPr>
        <p:spPr>
          <a:xfrm>
            <a:off x="747734" y="3619725"/>
            <a:ext cx="3494600" cy="11091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Huffman coding is a popular lossless algorithm used in entropy encoding. This algorithm's process is to assign VLC (variable-length code) to characters (using different arrangements of 0 or 1 to represent characters).</a:t>
            </a:r>
            <a:endParaRPr dirty="0"/>
          </a:p>
        </p:txBody>
      </p:sp>
      <p:sp>
        <p:nvSpPr>
          <p:cNvPr id="570" name="Google Shape;570;p30"/>
          <p:cNvSpPr/>
          <p:nvPr/>
        </p:nvSpPr>
        <p:spPr>
          <a:xfrm>
            <a:off x="827573" y="3133451"/>
            <a:ext cx="3414761"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021328" y="1799842"/>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510620" y="2238338"/>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171935" y="1936766"/>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0"/>
          <p:cNvSpPr/>
          <p:nvPr/>
        </p:nvSpPr>
        <p:spPr>
          <a:xfrm>
            <a:off x="2077819" y="189728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0"/>
          <p:cNvSpPr/>
          <p:nvPr/>
        </p:nvSpPr>
        <p:spPr>
          <a:xfrm>
            <a:off x="6382836" y="1854512"/>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0"/>
          <p:cNvSpPr/>
          <p:nvPr/>
        </p:nvSpPr>
        <p:spPr>
          <a:xfrm>
            <a:off x="5210978" y="3133451"/>
            <a:ext cx="3414761" cy="327768"/>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6888246" y="225273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6538134" y="1994746"/>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6469251" y="1974198"/>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2364309" y="2057935"/>
            <a:ext cx="332704" cy="368308"/>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2" name="Google Shape;592;p30"/>
          <p:cNvGrpSpPr/>
          <p:nvPr/>
        </p:nvGrpSpPr>
        <p:grpSpPr>
          <a:xfrm>
            <a:off x="6743891" y="2190496"/>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Reading Input Data Stream</a:t>
            </a:r>
            <a:endParaRPr dirty="0"/>
          </a:p>
        </p:txBody>
      </p:sp>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9D03D2FC-865D-42DD-BA23-4BE24FD04292}"/>
              </a:ext>
            </a:extLst>
          </p:cNvPr>
          <p:cNvPicPr>
            <a:picLocks noChangeAspect="1"/>
          </p:cNvPicPr>
          <p:nvPr/>
        </p:nvPicPr>
        <p:blipFill>
          <a:blip r:embed="rId3"/>
          <a:stretch>
            <a:fillRect/>
          </a:stretch>
        </p:blipFill>
        <p:spPr>
          <a:xfrm>
            <a:off x="311701" y="1410159"/>
            <a:ext cx="4139114" cy="3481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84C4050F-8C4E-45FC-9804-2C3FF37F3FA6}"/>
              </a:ext>
            </a:extLst>
          </p:cNvPr>
          <p:cNvPicPr>
            <a:picLocks noChangeAspect="1"/>
          </p:cNvPicPr>
          <p:nvPr/>
        </p:nvPicPr>
        <p:blipFill>
          <a:blip r:embed="rId4"/>
          <a:stretch>
            <a:fillRect/>
          </a:stretch>
        </p:blipFill>
        <p:spPr>
          <a:xfrm>
            <a:off x="4571999" y="1410158"/>
            <a:ext cx="4260299" cy="3481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Counting The Frequency</a:t>
            </a:r>
            <a:endParaRPr dirty="0">
              <a:solidFill>
                <a:srgbClr val="FFFFFF"/>
              </a:solidFill>
            </a:endParaRPr>
          </a:p>
        </p:txBody>
      </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TextBox 13">
            <a:extLst>
              <a:ext uri="{FF2B5EF4-FFF2-40B4-BE49-F238E27FC236}">
                <a16:creationId xmlns:a16="http://schemas.microsoft.com/office/drawing/2014/main" id="{8E1DE23C-D8BA-4A91-BBFF-75F77A337C07}"/>
              </a:ext>
            </a:extLst>
          </p:cNvPr>
          <p:cNvSpPr txBox="1"/>
          <p:nvPr/>
        </p:nvSpPr>
        <p:spPr>
          <a:xfrm>
            <a:off x="484742" y="1366092"/>
            <a:ext cx="8347558" cy="369332"/>
          </a:xfrm>
          <a:prstGeom prst="rect">
            <a:avLst/>
          </a:prstGeom>
          <a:noFill/>
        </p:spPr>
        <p:txBody>
          <a:bodyPr wrap="square" rtlCol="0">
            <a:spAutoFit/>
          </a:bodyPr>
          <a:lstStyle/>
          <a:p>
            <a:r>
              <a:rPr lang="en-IN" sz="1800" dirty="0">
                <a:solidFill>
                  <a:schemeClr val="accent1"/>
                </a:solidFill>
              </a:rPr>
              <a:t>A Building Frequency Table</a:t>
            </a:r>
          </a:p>
        </p:txBody>
      </p:sp>
      <p:sp>
        <p:nvSpPr>
          <p:cNvPr id="15" name="Rectangle: Rounded Corners 14">
            <a:extLst>
              <a:ext uri="{FF2B5EF4-FFF2-40B4-BE49-F238E27FC236}">
                <a16:creationId xmlns:a16="http://schemas.microsoft.com/office/drawing/2014/main" id="{3A1343C9-E43A-4DE1-999D-A4C5EAD18464}"/>
              </a:ext>
            </a:extLst>
          </p:cNvPr>
          <p:cNvSpPr/>
          <p:nvPr/>
        </p:nvSpPr>
        <p:spPr>
          <a:xfrm>
            <a:off x="1272447" y="2696032"/>
            <a:ext cx="1641513" cy="804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A6F4C6D-1727-4CA3-8E04-4B68D1F3C0A4}"/>
              </a:ext>
            </a:extLst>
          </p:cNvPr>
          <p:cNvSpPr txBox="1"/>
          <p:nvPr/>
        </p:nvSpPr>
        <p:spPr>
          <a:xfrm>
            <a:off x="1520328" y="2959647"/>
            <a:ext cx="2214390" cy="276999"/>
          </a:xfrm>
          <a:prstGeom prst="rect">
            <a:avLst/>
          </a:prstGeom>
          <a:noFill/>
        </p:spPr>
        <p:txBody>
          <a:bodyPr wrap="square" rtlCol="0">
            <a:spAutoFit/>
          </a:bodyPr>
          <a:lstStyle/>
          <a:p>
            <a:r>
              <a:rPr lang="en-IN" sz="1200" dirty="0">
                <a:latin typeface="Open Sans" panose="020B0604020202020204" pitchFamily="34" charset="0"/>
              </a:rPr>
              <a:t>Data Structures</a:t>
            </a:r>
            <a:endParaRPr lang="en-IN" sz="1200" dirty="0"/>
          </a:p>
        </p:txBody>
      </p:sp>
      <p:graphicFrame>
        <p:nvGraphicFramePr>
          <p:cNvPr id="20" name="Table 20">
            <a:extLst>
              <a:ext uri="{FF2B5EF4-FFF2-40B4-BE49-F238E27FC236}">
                <a16:creationId xmlns:a16="http://schemas.microsoft.com/office/drawing/2014/main" id="{C783B6F1-2942-4D03-8E8D-2CD4547874F1}"/>
              </a:ext>
            </a:extLst>
          </p:cNvPr>
          <p:cNvGraphicFramePr>
            <a:graphicFrameLocks noGrp="1"/>
          </p:cNvGraphicFramePr>
          <p:nvPr>
            <p:extLst>
              <p:ext uri="{D42A27DB-BD31-4B8C-83A1-F6EECF244321}">
                <p14:modId xmlns:p14="http://schemas.microsoft.com/office/powerpoint/2010/main" val="460810093"/>
              </p:ext>
            </p:extLst>
          </p:nvPr>
        </p:nvGraphicFramePr>
        <p:xfrm>
          <a:off x="5552502" y="1850366"/>
          <a:ext cx="2214390" cy="3124072"/>
        </p:xfrm>
        <a:graphic>
          <a:graphicData uri="http://schemas.openxmlformats.org/drawingml/2006/table">
            <a:tbl>
              <a:tblPr firstRow="1" bandRow="1">
                <a:tableStyleId>{72833802-FEF1-4C79-8D5D-14CF1EAF98D9}</a:tableStyleId>
              </a:tblPr>
              <a:tblGrid>
                <a:gridCol w="1107195">
                  <a:extLst>
                    <a:ext uri="{9D8B030D-6E8A-4147-A177-3AD203B41FA5}">
                      <a16:colId xmlns:a16="http://schemas.microsoft.com/office/drawing/2014/main" val="2521402673"/>
                    </a:ext>
                  </a:extLst>
                </a:gridCol>
                <a:gridCol w="1107195">
                  <a:extLst>
                    <a:ext uri="{9D8B030D-6E8A-4147-A177-3AD203B41FA5}">
                      <a16:colId xmlns:a16="http://schemas.microsoft.com/office/drawing/2014/main" val="4071216197"/>
                    </a:ext>
                  </a:extLst>
                </a:gridCol>
              </a:tblGrid>
              <a:tr h="314309">
                <a:tc>
                  <a:txBody>
                    <a:bodyPr/>
                    <a:lstStyle/>
                    <a:p>
                      <a:r>
                        <a:rPr lang="en-IN" dirty="0"/>
                        <a:t>Symbol</a:t>
                      </a:r>
                    </a:p>
                  </a:txBody>
                  <a:tcPr/>
                </a:tc>
                <a:tc>
                  <a:txBody>
                    <a:bodyPr/>
                    <a:lstStyle/>
                    <a:p>
                      <a:r>
                        <a:rPr lang="en-IN" dirty="0"/>
                        <a:t>Frequency</a:t>
                      </a:r>
                    </a:p>
                  </a:txBody>
                  <a:tcPr/>
                </a:tc>
                <a:extLst>
                  <a:ext uri="{0D108BD9-81ED-4DB2-BD59-A6C34878D82A}">
                    <a16:rowId xmlns:a16="http://schemas.microsoft.com/office/drawing/2014/main" val="589806033"/>
                  </a:ext>
                </a:extLst>
              </a:tr>
              <a:tr h="314309">
                <a:tc>
                  <a:txBody>
                    <a:bodyPr/>
                    <a:lstStyle/>
                    <a:p>
                      <a:pPr algn="ctr"/>
                      <a:r>
                        <a:rPr lang="en-IN" dirty="0">
                          <a:solidFill>
                            <a:schemeClr val="accent1"/>
                          </a:solidFill>
                        </a:rPr>
                        <a:t>D</a:t>
                      </a:r>
                    </a:p>
                  </a:txBody>
                  <a:tcPr/>
                </a:tc>
                <a:tc>
                  <a:txBody>
                    <a:bodyPr/>
                    <a:lstStyle/>
                    <a:p>
                      <a:pPr algn="ctr"/>
                      <a:r>
                        <a:rPr lang="en-IN" dirty="0">
                          <a:solidFill>
                            <a:schemeClr val="accent1"/>
                          </a:solidFill>
                        </a:rPr>
                        <a:t>1</a:t>
                      </a:r>
                    </a:p>
                  </a:txBody>
                  <a:tcPr/>
                </a:tc>
                <a:extLst>
                  <a:ext uri="{0D108BD9-81ED-4DB2-BD59-A6C34878D82A}">
                    <a16:rowId xmlns:a16="http://schemas.microsoft.com/office/drawing/2014/main" val="2664495356"/>
                  </a:ext>
                </a:extLst>
              </a:tr>
              <a:tr h="314309">
                <a:tc>
                  <a:txBody>
                    <a:bodyPr/>
                    <a:lstStyle/>
                    <a:p>
                      <a:pPr algn="ctr"/>
                      <a:r>
                        <a:rPr lang="en-IN" dirty="0">
                          <a:solidFill>
                            <a:schemeClr val="accent1"/>
                          </a:solidFill>
                        </a:rPr>
                        <a:t>A</a:t>
                      </a:r>
                    </a:p>
                  </a:txBody>
                  <a:tcPr/>
                </a:tc>
                <a:tc>
                  <a:txBody>
                    <a:bodyPr/>
                    <a:lstStyle/>
                    <a:p>
                      <a:pPr algn="ctr"/>
                      <a:r>
                        <a:rPr lang="en-IN" dirty="0">
                          <a:solidFill>
                            <a:schemeClr val="accent1"/>
                          </a:solidFill>
                        </a:rPr>
                        <a:t>2</a:t>
                      </a:r>
                    </a:p>
                  </a:txBody>
                  <a:tcPr/>
                </a:tc>
                <a:extLst>
                  <a:ext uri="{0D108BD9-81ED-4DB2-BD59-A6C34878D82A}">
                    <a16:rowId xmlns:a16="http://schemas.microsoft.com/office/drawing/2014/main" val="1305343698"/>
                  </a:ext>
                </a:extLst>
              </a:tr>
              <a:tr h="314309">
                <a:tc>
                  <a:txBody>
                    <a:bodyPr/>
                    <a:lstStyle/>
                    <a:p>
                      <a:pPr algn="ctr"/>
                      <a:r>
                        <a:rPr lang="en-IN" dirty="0">
                          <a:solidFill>
                            <a:schemeClr val="accent1"/>
                          </a:solidFill>
                        </a:rPr>
                        <a:t>T</a:t>
                      </a:r>
                    </a:p>
                  </a:txBody>
                  <a:tcPr/>
                </a:tc>
                <a:tc>
                  <a:txBody>
                    <a:bodyPr/>
                    <a:lstStyle/>
                    <a:p>
                      <a:pPr algn="ctr"/>
                      <a:r>
                        <a:rPr lang="en-IN" dirty="0">
                          <a:solidFill>
                            <a:schemeClr val="accent1"/>
                          </a:solidFill>
                        </a:rPr>
                        <a:t>3</a:t>
                      </a:r>
                    </a:p>
                  </a:txBody>
                  <a:tcPr/>
                </a:tc>
                <a:extLst>
                  <a:ext uri="{0D108BD9-81ED-4DB2-BD59-A6C34878D82A}">
                    <a16:rowId xmlns:a16="http://schemas.microsoft.com/office/drawing/2014/main" val="2152700236"/>
                  </a:ext>
                </a:extLst>
              </a:tr>
              <a:tr h="314309">
                <a:tc>
                  <a:txBody>
                    <a:bodyPr/>
                    <a:lstStyle/>
                    <a:p>
                      <a:pPr algn="ctr"/>
                      <a:r>
                        <a:rPr lang="en-IN" dirty="0">
                          <a:solidFill>
                            <a:schemeClr val="accent1"/>
                          </a:solidFill>
                        </a:rPr>
                        <a:t>S</a:t>
                      </a:r>
                    </a:p>
                  </a:txBody>
                  <a:tcPr/>
                </a:tc>
                <a:tc>
                  <a:txBody>
                    <a:bodyPr/>
                    <a:lstStyle/>
                    <a:p>
                      <a:pPr algn="ctr"/>
                      <a:r>
                        <a:rPr lang="en-IN" dirty="0">
                          <a:solidFill>
                            <a:schemeClr val="accent1"/>
                          </a:solidFill>
                        </a:rPr>
                        <a:t>2</a:t>
                      </a:r>
                    </a:p>
                  </a:txBody>
                  <a:tcPr/>
                </a:tc>
                <a:extLst>
                  <a:ext uri="{0D108BD9-81ED-4DB2-BD59-A6C34878D82A}">
                    <a16:rowId xmlns:a16="http://schemas.microsoft.com/office/drawing/2014/main" val="837756338"/>
                  </a:ext>
                </a:extLst>
              </a:tr>
              <a:tr h="314309">
                <a:tc>
                  <a:txBody>
                    <a:bodyPr/>
                    <a:lstStyle/>
                    <a:p>
                      <a:pPr algn="ctr"/>
                      <a:r>
                        <a:rPr lang="en-IN" dirty="0">
                          <a:solidFill>
                            <a:schemeClr val="accent1"/>
                          </a:solidFill>
                        </a:rPr>
                        <a:t>R</a:t>
                      </a:r>
                    </a:p>
                  </a:txBody>
                  <a:tcPr/>
                </a:tc>
                <a:tc>
                  <a:txBody>
                    <a:bodyPr/>
                    <a:lstStyle/>
                    <a:p>
                      <a:pPr algn="ctr"/>
                      <a:r>
                        <a:rPr lang="en-IN" dirty="0">
                          <a:solidFill>
                            <a:schemeClr val="accent1"/>
                          </a:solidFill>
                        </a:rPr>
                        <a:t>2</a:t>
                      </a:r>
                    </a:p>
                  </a:txBody>
                  <a:tcPr/>
                </a:tc>
                <a:extLst>
                  <a:ext uri="{0D108BD9-81ED-4DB2-BD59-A6C34878D82A}">
                    <a16:rowId xmlns:a16="http://schemas.microsoft.com/office/drawing/2014/main" val="1575594884"/>
                  </a:ext>
                </a:extLst>
              </a:tr>
              <a:tr h="314309">
                <a:tc>
                  <a:txBody>
                    <a:bodyPr/>
                    <a:lstStyle/>
                    <a:p>
                      <a:pPr algn="ctr"/>
                      <a:r>
                        <a:rPr lang="en-IN" dirty="0">
                          <a:solidFill>
                            <a:schemeClr val="accent1"/>
                          </a:solidFill>
                        </a:rPr>
                        <a:t>U</a:t>
                      </a:r>
                    </a:p>
                  </a:txBody>
                  <a:tcPr/>
                </a:tc>
                <a:tc>
                  <a:txBody>
                    <a:bodyPr/>
                    <a:lstStyle/>
                    <a:p>
                      <a:pPr algn="ctr"/>
                      <a:r>
                        <a:rPr lang="en-IN" dirty="0">
                          <a:solidFill>
                            <a:schemeClr val="accent1"/>
                          </a:solidFill>
                        </a:rPr>
                        <a:t>2</a:t>
                      </a:r>
                    </a:p>
                  </a:txBody>
                  <a:tcPr/>
                </a:tc>
                <a:extLst>
                  <a:ext uri="{0D108BD9-81ED-4DB2-BD59-A6C34878D82A}">
                    <a16:rowId xmlns:a16="http://schemas.microsoft.com/office/drawing/2014/main" val="2385821651"/>
                  </a:ext>
                </a:extLst>
              </a:tr>
              <a:tr h="314309">
                <a:tc>
                  <a:txBody>
                    <a:bodyPr/>
                    <a:lstStyle/>
                    <a:p>
                      <a:pPr algn="ctr"/>
                      <a:r>
                        <a:rPr lang="en-IN" dirty="0">
                          <a:solidFill>
                            <a:schemeClr val="accent1"/>
                          </a:solidFill>
                        </a:rPr>
                        <a:t>C</a:t>
                      </a:r>
                    </a:p>
                  </a:txBody>
                  <a:tcPr/>
                </a:tc>
                <a:tc>
                  <a:txBody>
                    <a:bodyPr/>
                    <a:lstStyle/>
                    <a:p>
                      <a:pPr algn="ctr"/>
                      <a:r>
                        <a:rPr lang="en-IN" dirty="0">
                          <a:solidFill>
                            <a:schemeClr val="accent1"/>
                          </a:solidFill>
                        </a:rPr>
                        <a:t>1</a:t>
                      </a:r>
                    </a:p>
                  </a:txBody>
                  <a:tcPr/>
                </a:tc>
                <a:extLst>
                  <a:ext uri="{0D108BD9-81ED-4DB2-BD59-A6C34878D82A}">
                    <a16:rowId xmlns:a16="http://schemas.microsoft.com/office/drawing/2014/main" val="3573533121"/>
                  </a:ext>
                </a:extLst>
              </a:tr>
              <a:tr h="251229">
                <a:tc>
                  <a:txBody>
                    <a:bodyPr/>
                    <a:lstStyle/>
                    <a:p>
                      <a:pPr algn="ctr"/>
                      <a:r>
                        <a:rPr lang="en-IN" dirty="0">
                          <a:solidFill>
                            <a:schemeClr val="accent1"/>
                          </a:solidFill>
                        </a:rPr>
                        <a:t>E</a:t>
                      </a:r>
                    </a:p>
                  </a:txBody>
                  <a:tcPr/>
                </a:tc>
                <a:tc>
                  <a:txBody>
                    <a:bodyPr/>
                    <a:lstStyle/>
                    <a:p>
                      <a:pPr algn="ctr"/>
                      <a:r>
                        <a:rPr lang="en-IN" dirty="0">
                          <a:solidFill>
                            <a:schemeClr val="accent1"/>
                          </a:solidFill>
                        </a:rPr>
                        <a:t>1</a:t>
                      </a:r>
                    </a:p>
                  </a:txBody>
                  <a:tcPr/>
                </a:tc>
                <a:extLst>
                  <a:ext uri="{0D108BD9-81ED-4DB2-BD59-A6C34878D82A}">
                    <a16:rowId xmlns:a16="http://schemas.microsoft.com/office/drawing/2014/main" val="1395767299"/>
                  </a:ext>
                </a:extLst>
              </a:tr>
              <a:tr h="251229">
                <a:tc>
                  <a:txBody>
                    <a:bodyPr/>
                    <a:lstStyle/>
                    <a:p>
                      <a:pPr algn="ctr"/>
                      <a:r>
                        <a:rPr lang="en-IN" dirty="0">
                          <a:solidFill>
                            <a:schemeClr val="accent1"/>
                          </a:solidFill>
                        </a:rPr>
                        <a:t>“ “</a:t>
                      </a:r>
                    </a:p>
                  </a:txBody>
                  <a:tcPr/>
                </a:tc>
                <a:tc>
                  <a:txBody>
                    <a:bodyPr/>
                    <a:lstStyle/>
                    <a:p>
                      <a:pPr algn="ctr"/>
                      <a:r>
                        <a:rPr lang="en-IN" dirty="0">
                          <a:solidFill>
                            <a:schemeClr val="accent1"/>
                          </a:solidFill>
                        </a:rPr>
                        <a:t>1</a:t>
                      </a:r>
                    </a:p>
                  </a:txBody>
                  <a:tcPr/>
                </a:tc>
                <a:extLst>
                  <a:ext uri="{0D108BD9-81ED-4DB2-BD59-A6C34878D82A}">
                    <a16:rowId xmlns:a16="http://schemas.microsoft.com/office/drawing/2014/main" val="228727868"/>
                  </a:ext>
                </a:extLst>
              </a:tr>
            </a:tbl>
          </a:graphicData>
        </a:graphic>
      </p:graphicFrame>
      <p:sp>
        <p:nvSpPr>
          <p:cNvPr id="21" name="Arrow: Right 20">
            <a:extLst>
              <a:ext uri="{FF2B5EF4-FFF2-40B4-BE49-F238E27FC236}">
                <a16:creationId xmlns:a16="http://schemas.microsoft.com/office/drawing/2014/main" id="{E59480BC-40D2-43B8-B53D-2296DBAE59DB}"/>
              </a:ext>
            </a:extLst>
          </p:cNvPr>
          <p:cNvSpPr/>
          <p:nvPr/>
        </p:nvSpPr>
        <p:spPr>
          <a:xfrm>
            <a:off x="3437263" y="2875402"/>
            <a:ext cx="1476260" cy="532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652" name="Google Shape;652;p33"/>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Sorting Input Characters </a:t>
            </a:r>
            <a:endParaRPr dirty="0"/>
          </a:p>
        </p:txBody>
      </p:sp>
      <p:cxnSp>
        <p:nvCxnSpPr>
          <p:cNvPr id="660" name="Google Shape;660;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7" name="Oval 16">
            <a:extLst>
              <a:ext uri="{FF2B5EF4-FFF2-40B4-BE49-F238E27FC236}">
                <a16:creationId xmlns:a16="http://schemas.microsoft.com/office/drawing/2014/main" id="{C69D4221-163D-469C-B743-7CCFD08CF507}"/>
              </a:ext>
            </a:extLst>
          </p:cNvPr>
          <p:cNvSpPr/>
          <p:nvPr/>
        </p:nvSpPr>
        <p:spPr>
          <a:xfrm>
            <a:off x="1355992"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Oval 28">
            <a:extLst>
              <a:ext uri="{FF2B5EF4-FFF2-40B4-BE49-F238E27FC236}">
                <a16:creationId xmlns:a16="http://schemas.microsoft.com/office/drawing/2014/main" id="{0F4BFAC5-DCB0-474C-A8C8-916A9BB81A0E}"/>
              </a:ext>
            </a:extLst>
          </p:cNvPr>
          <p:cNvSpPr/>
          <p:nvPr/>
        </p:nvSpPr>
        <p:spPr>
          <a:xfrm>
            <a:off x="2179503"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A2DF757B-F449-4F44-A163-365E9484C5AC}"/>
              </a:ext>
            </a:extLst>
          </p:cNvPr>
          <p:cNvSpPr/>
          <p:nvPr/>
        </p:nvSpPr>
        <p:spPr>
          <a:xfrm>
            <a:off x="3003014"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5A8E412E-5940-4714-BBCE-9B3B9A8124CF}"/>
              </a:ext>
            </a:extLst>
          </p:cNvPr>
          <p:cNvSpPr/>
          <p:nvPr/>
        </p:nvSpPr>
        <p:spPr>
          <a:xfrm>
            <a:off x="3826525"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E51E82B6-DEF2-49F9-88F4-7ED18CCBBE2E}"/>
              </a:ext>
            </a:extLst>
          </p:cNvPr>
          <p:cNvSpPr/>
          <p:nvPr/>
        </p:nvSpPr>
        <p:spPr>
          <a:xfrm>
            <a:off x="4617446"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F6EBCF0-FD74-46D4-B2C2-533C3E9C6E80}"/>
              </a:ext>
            </a:extLst>
          </p:cNvPr>
          <p:cNvSpPr/>
          <p:nvPr/>
        </p:nvSpPr>
        <p:spPr>
          <a:xfrm>
            <a:off x="5408367"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54506D68-F27C-4271-9292-A56295EBC0D1}"/>
              </a:ext>
            </a:extLst>
          </p:cNvPr>
          <p:cNvSpPr/>
          <p:nvPr/>
        </p:nvSpPr>
        <p:spPr>
          <a:xfrm>
            <a:off x="6177484" y="4421678"/>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28EB7650-BF96-470B-A143-56C8D99EA961}"/>
              </a:ext>
            </a:extLst>
          </p:cNvPr>
          <p:cNvSpPr/>
          <p:nvPr/>
        </p:nvSpPr>
        <p:spPr>
          <a:xfrm>
            <a:off x="6990209" y="439573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AA7EAAD7-D098-4DDC-A7A8-7F62FE09D16C}"/>
              </a:ext>
            </a:extLst>
          </p:cNvPr>
          <p:cNvSpPr txBox="1"/>
          <p:nvPr/>
        </p:nvSpPr>
        <p:spPr>
          <a:xfrm>
            <a:off x="1486588" y="4575919"/>
            <a:ext cx="497366" cy="246221"/>
          </a:xfrm>
          <a:prstGeom prst="rect">
            <a:avLst/>
          </a:prstGeom>
          <a:noFill/>
        </p:spPr>
        <p:txBody>
          <a:bodyPr wrap="square" rtlCol="0">
            <a:spAutoFit/>
          </a:bodyPr>
          <a:lstStyle/>
          <a:p>
            <a:r>
              <a:rPr lang="en-IN" sz="1000" b="1" dirty="0"/>
              <a:t>T(3)</a:t>
            </a:r>
          </a:p>
        </p:txBody>
      </p:sp>
      <p:sp>
        <p:nvSpPr>
          <p:cNvPr id="37" name="TextBox 36">
            <a:extLst>
              <a:ext uri="{FF2B5EF4-FFF2-40B4-BE49-F238E27FC236}">
                <a16:creationId xmlns:a16="http://schemas.microsoft.com/office/drawing/2014/main" id="{72AC756A-705B-40EA-8DB6-EAE7166B1191}"/>
              </a:ext>
            </a:extLst>
          </p:cNvPr>
          <p:cNvSpPr txBox="1"/>
          <p:nvPr/>
        </p:nvSpPr>
        <p:spPr>
          <a:xfrm>
            <a:off x="2266949" y="4575919"/>
            <a:ext cx="497366" cy="246221"/>
          </a:xfrm>
          <a:prstGeom prst="rect">
            <a:avLst/>
          </a:prstGeom>
          <a:noFill/>
        </p:spPr>
        <p:txBody>
          <a:bodyPr wrap="square" rtlCol="0">
            <a:spAutoFit/>
          </a:bodyPr>
          <a:lstStyle/>
          <a:p>
            <a:r>
              <a:rPr lang="en-IN" sz="1000" b="1" dirty="0"/>
              <a:t>A(2)</a:t>
            </a:r>
          </a:p>
        </p:txBody>
      </p:sp>
      <p:sp>
        <p:nvSpPr>
          <p:cNvPr id="38" name="TextBox 37">
            <a:extLst>
              <a:ext uri="{FF2B5EF4-FFF2-40B4-BE49-F238E27FC236}">
                <a16:creationId xmlns:a16="http://schemas.microsoft.com/office/drawing/2014/main" id="{05C43FE3-7555-4B54-9798-C3C7BE0B6E0A}"/>
              </a:ext>
            </a:extLst>
          </p:cNvPr>
          <p:cNvSpPr txBox="1"/>
          <p:nvPr/>
        </p:nvSpPr>
        <p:spPr>
          <a:xfrm>
            <a:off x="3109280" y="4575918"/>
            <a:ext cx="497366" cy="246221"/>
          </a:xfrm>
          <a:prstGeom prst="rect">
            <a:avLst/>
          </a:prstGeom>
          <a:noFill/>
        </p:spPr>
        <p:txBody>
          <a:bodyPr wrap="square" rtlCol="0">
            <a:spAutoFit/>
          </a:bodyPr>
          <a:lstStyle/>
          <a:p>
            <a:r>
              <a:rPr lang="en-IN" sz="1000" b="1" dirty="0"/>
              <a:t>S(2)</a:t>
            </a:r>
          </a:p>
        </p:txBody>
      </p:sp>
      <p:sp>
        <p:nvSpPr>
          <p:cNvPr id="39" name="TextBox 38">
            <a:extLst>
              <a:ext uri="{FF2B5EF4-FFF2-40B4-BE49-F238E27FC236}">
                <a16:creationId xmlns:a16="http://schemas.microsoft.com/office/drawing/2014/main" id="{7DB2E707-8376-481A-BE2D-C99321CF6C03}"/>
              </a:ext>
            </a:extLst>
          </p:cNvPr>
          <p:cNvSpPr txBox="1"/>
          <p:nvPr/>
        </p:nvSpPr>
        <p:spPr>
          <a:xfrm>
            <a:off x="3901807" y="4575918"/>
            <a:ext cx="497366" cy="246221"/>
          </a:xfrm>
          <a:prstGeom prst="rect">
            <a:avLst/>
          </a:prstGeom>
          <a:noFill/>
        </p:spPr>
        <p:txBody>
          <a:bodyPr wrap="square" rtlCol="0">
            <a:spAutoFit/>
          </a:bodyPr>
          <a:lstStyle/>
          <a:p>
            <a:r>
              <a:rPr lang="en-IN" sz="1000" b="1" dirty="0"/>
              <a:t>R(2)</a:t>
            </a:r>
          </a:p>
        </p:txBody>
      </p:sp>
      <p:sp>
        <p:nvSpPr>
          <p:cNvPr id="40" name="TextBox 39">
            <a:extLst>
              <a:ext uri="{FF2B5EF4-FFF2-40B4-BE49-F238E27FC236}">
                <a16:creationId xmlns:a16="http://schemas.microsoft.com/office/drawing/2014/main" id="{260895A2-FAB6-49CA-B858-4AFC309FB2BA}"/>
              </a:ext>
            </a:extLst>
          </p:cNvPr>
          <p:cNvSpPr txBox="1"/>
          <p:nvPr/>
        </p:nvSpPr>
        <p:spPr>
          <a:xfrm>
            <a:off x="4682744" y="4581760"/>
            <a:ext cx="497366" cy="246221"/>
          </a:xfrm>
          <a:prstGeom prst="rect">
            <a:avLst/>
          </a:prstGeom>
          <a:noFill/>
        </p:spPr>
        <p:txBody>
          <a:bodyPr wrap="square" rtlCol="0">
            <a:spAutoFit/>
          </a:bodyPr>
          <a:lstStyle/>
          <a:p>
            <a:r>
              <a:rPr lang="en-IN" sz="1000" b="1" dirty="0"/>
              <a:t>U(2)</a:t>
            </a:r>
          </a:p>
        </p:txBody>
      </p:sp>
      <p:sp>
        <p:nvSpPr>
          <p:cNvPr id="41" name="TextBox 40">
            <a:extLst>
              <a:ext uri="{FF2B5EF4-FFF2-40B4-BE49-F238E27FC236}">
                <a16:creationId xmlns:a16="http://schemas.microsoft.com/office/drawing/2014/main" id="{09FDCB6C-1686-41CB-A566-405844545AC1}"/>
              </a:ext>
            </a:extLst>
          </p:cNvPr>
          <p:cNvSpPr txBox="1"/>
          <p:nvPr/>
        </p:nvSpPr>
        <p:spPr>
          <a:xfrm>
            <a:off x="5473665" y="4601870"/>
            <a:ext cx="497366" cy="246221"/>
          </a:xfrm>
          <a:prstGeom prst="rect">
            <a:avLst/>
          </a:prstGeom>
          <a:noFill/>
        </p:spPr>
        <p:txBody>
          <a:bodyPr wrap="square" rtlCol="0">
            <a:spAutoFit/>
          </a:bodyPr>
          <a:lstStyle/>
          <a:p>
            <a:r>
              <a:rPr lang="en-IN" sz="1000" b="1" dirty="0"/>
              <a:t>D(1)</a:t>
            </a:r>
          </a:p>
        </p:txBody>
      </p:sp>
      <p:sp>
        <p:nvSpPr>
          <p:cNvPr id="42" name="TextBox 41">
            <a:extLst>
              <a:ext uri="{FF2B5EF4-FFF2-40B4-BE49-F238E27FC236}">
                <a16:creationId xmlns:a16="http://schemas.microsoft.com/office/drawing/2014/main" id="{E02EEE6D-4E71-4C68-A356-9A50F4195CC8}"/>
              </a:ext>
            </a:extLst>
          </p:cNvPr>
          <p:cNvSpPr txBox="1"/>
          <p:nvPr/>
        </p:nvSpPr>
        <p:spPr>
          <a:xfrm>
            <a:off x="6329884" y="4601869"/>
            <a:ext cx="497366" cy="246221"/>
          </a:xfrm>
          <a:prstGeom prst="rect">
            <a:avLst/>
          </a:prstGeom>
          <a:noFill/>
        </p:spPr>
        <p:txBody>
          <a:bodyPr wrap="square" rtlCol="0">
            <a:spAutoFit/>
          </a:bodyPr>
          <a:lstStyle/>
          <a:p>
            <a:r>
              <a:rPr lang="en-IN" sz="1000" b="1" dirty="0"/>
              <a:t>C(1)</a:t>
            </a:r>
          </a:p>
        </p:txBody>
      </p:sp>
      <p:sp>
        <p:nvSpPr>
          <p:cNvPr id="43" name="TextBox 42">
            <a:extLst>
              <a:ext uri="{FF2B5EF4-FFF2-40B4-BE49-F238E27FC236}">
                <a16:creationId xmlns:a16="http://schemas.microsoft.com/office/drawing/2014/main" id="{5455FE76-6919-49A6-BCB2-D0CC28D249EC}"/>
              </a:ext>
            </a:extLst>
          </p:cNvPr>
          <p:cNvSpPr txBox="1"/>
          <p:nvPr/>
        </p:nvSpPr>
        <p:spPr>
          <a:xfrm>
            <a:off x="7120805" y="4601868"/>
            <a:ext cx="497366" cy="246221"/>
          </a:xfrm>
          <a:prstGeom prst="rect">
            <a:avLst/>
          </a:prstGeom>
          <a:noFill/>
        </p:spPr>
        <p:txBody>
          <a:bodyPr wrap="square" rtlCol="0">
            <a:spAutoFit/>
          </a:bodyPr>
          <a:lstStyle/>
          <a:p>
            <a:r>
              <a:rPr lang="en-IN" sz="1000" b="1" dirty="0"/>
              <a:t>E(1)</a:t>
            </a:r>
          </a:p>
        </p:txBody>
      </p:sp>
      <p:sp>
        <p:nvSpPr>
          <p:cNvPr id="44" name="Oval 43">
            <a:extLst>
              <a:ext uri="{FF2B5EF4-FFF2-40B4-BE49-F238E27FC236}">
                <a16:creationId xmlns:a16="http://schemas.microsoft.com/office/drawing/2014/main" id="{9BF7A7CD-9FD5-4BD3-9B90-60708ACA59BC}"/>
              </a:ext>
            </a:extLst>
          </p:cNvPr>
          <p:cNvSpPr/>
          <p:nvPr/>
        </p:nvSpPr>
        <p:spPr>
          <a:xfrm>
            <a:off x="7759326" y="4430393"/>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TextBox 45">
            <a:extLst>
              <a:ext uri="{FF2B5EF4-FFF2-40B4-BE49-F238E27FC236}">
                <a16:creationId xmlns:a16="http://schemas.microsoft.com/office/drawing/2014/main" id="{CA009231-EB40-41E2-8661-0A1074291CBE}"/>
              </a:ext>
            </a:extLst>
          </p:cNvPr>
          <p:cNvSpPr txBox="1"/>
          <p:nvPr/>
        </p:nvSpPr>
        <p:spPr>
          <a:xfrm>
            <a:off x="7879362" y="4607713"/>
            <a:ext cx="627961" cy="246221"/>
          </a:xfrm>
          <a:prstGeom prst="rect">
            <a:avLst/>
          </a:prstGeom>
          <a:noFill/>
        </p:spPr>
        <p:txBody>
          <a:bodyPr wrap="square" rtlCol="0">
            <a:spAutoFit/>
          </a:bodyPr>
          <a:lstStyle/>
          <a:p>
            <a:r>
              <a:rPr lang="en-IN" sz="1000" b="1" dirty="0"/>
              <a:t>“ “(1)</a:t>
            </a:r>
          </a:p>
        </p:txBody>
      </p:sp>
      <p:sp>
        <p:nvSpPr>
          <p:cNvPr id="47" name="Oval 46">
            <a:extLst>
              <a:ext uri="{FF2B5EF4-FFF2-40B4-BE49-F238E27FC236}">
                <a16:creationId xmlns:a16="http://schemas.microsoft.com/office/drawing/2014/main" id="{F856B237-27F2-42A3-8581-05FD4296C018}"/>
              </a:ext>
            </a:extLst>
          </p:cNvPr>
          <p:cNvSpPr/>
          <p:nvPr/>
        </p:nvSpPr>
        <p:spPr>
          <a:xfrm>
            <a:off x="7304190" y="3436934"/>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56402B88-0D97-4A42-B90E-4DDDC8A5CCCD}"/>
              </a:ext>
            </a:extLst>
          </p:cNvPr>
          <p:cNvSpPr txBox="1"/>
          <p:nvPr/>
        </p:nvSpPr>
        <p:spPr>
          <a:xfrm>
            <a:off x="7330936" y="3617123"/>
            <a:ext cx="627962" cy="246221"/>
          </a:xfrm>
          <a:prstGeom prst="rect">
            <a:avLst/>
          </a:prstGeom>
          <a:noFill/>
        </p:spPr>
        <p:txBody>
          <a:bodyPr wrap="square" rtlCol="0">
            <a:spAutoFit/>
          </a:bodyPr>
          <a:lstStyle/>
          <a:p>
            <a:r>
              <a:rPr lang="en-IN" sz="1000" b="1" dirty="0"/>
              <a:t>E” “(2)</a:t>
            </a:r>
          </a:p>
        </p:txBody>
      </p:sp>
      <p:cxnSp>
        <p:nvCxnSpPr>
          <p:cNvPr id="20" name="Straight Connector 19">
            <a:extLst>
              <a:ext uri="{FF2B5EF4-FFF2-40B4-BE49-F238E27FC236}">
                <a16:creationId xmlns:a16="http://schemas.microsoft.com/office/drawing/2014/main" id="{ACAD5D66-1177-4F2A-AE75-F8164C20CFA5}"/>
              </a:ext>
            </a:extLst>
          </p:cNvPr>
          <p:cNvCxnSpPr>
            <a:stCxn id="35" idx="0"/>
            <a:endCxn id="47" idx="3"/>
          </p:cNvCxnSpPr>
          <p:nvPr/>
        </p:nvCxnSpPr>
        <p:spPr>
          <a:xfrm flipV="1">
            <a:off x="7304190" y="3954699"/>
            <a:ext cx="91963" cy="441031"/>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5BD0D695-5D14-4C6A-8FB1-4DB23CFE36EE}"/>
              </a:ext>
            </a:extLst>
          </p:cNvPr>
          <p:cNvCxnSpPr>
            <a:cxnSpLocks/>
          </p:cNvCxnSpPr>
          <p:nvPr/>
        </p:nvCxnSpPr>
        <p:spPr>
          <a:xfrm flipH="1" flipV="1">
            <a:off x="7894356" y="3989364"/>
            <a:ext cx="222559" cy="441029"/>
          </a:xfrm>
          <a:prstGeom prst="line">
            <a:avLst/>
          </a:prstGeom>
        </p:spPr>
        <p:style>
          <a:lnRef idx="3">
            <a:schemeClr val="accent1"/>
          </a:lnRef>
          <a:fillRef idx="0">
            <a:schemeClr val="accent1"/>
          </a:fillRef>
          <a:effectRef idx="2">
            <a:schemeClr val="accent1"/>
          </a:effectRef>
          <a:fontRef idx="minor">
            <a:schemeClr val="tx1"/>
          </a:fontRef>
        </p:style>
      </p:cxnSp>
      <p:sp>
        <p:nvSpPr>
          <p:cNvPr id="53" name="Oval 52">
            <a:extLst>
              <a:ext uri="{FF2B5EF4-FFF2-40B4-BE49-F238E27FC236}">
                <a16:creationId xmlns:a16="http://schemas.microsoft.com/office/drawing/2014/main" id="{C1071E0D-CB89-4A22-9C57-FC8F86D730F8}"/>
              </a:ext>
            </a:extLst>
          </p:cNvPr>
          <p:cNvSpPr/>
          <p:nvPr/>
        </p:nvSpPr>
        <p:spPr>
          <a:xfrm>
            <a:off x="5728317" y="3449291"/>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 name="Straight Connector 23">
            <a:extLst>
              <a:ext uri="{FF2B5EF4-FFF2-40B4-BE49-F238E27FC236}">
                <a16:creationId xmlns:a16="http://schemas.microsoft.com/office/drawing/2014/main" id="{D104A4FC-C50C-4F68-B27B-438C044762B0}"/>
              </a:ext>
            </a:extLst>
          </p:cNvPr>
          <p:cNvCxnSpPr>
            <a:stCxn id="33" idx="0"/>
            <a:endCxn id="53" idx="3"/>
          </p:cNvCxnSpPr>
          <p:nvPr/>
        </p:nvCxnSpPr>
        <p:spPr>
          <a:xfrm flipV="1">
            <a:off x="5722348" y="3967056"/>
            <a:ext cx="97932" cy="428674"/>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BB8EB261-C6AB-4796-B6EF-45C9528AFF06}"/>
              </a:ext>
            </a:extLst>
          </p:cNvPr>
          <p:cNvCxnSpPr>
            <a:stCxn id="34" idx="0"/>
            <a:endCxn id="53" idx="5"/>
          </p:cNvCxnSpPr>
          <p:nvPr/>
        </p:nvCxnSpPr>
        <p:spPr>
          <a:xfrm flipH="1" flipV="1">
            <a:off x="6264316" y="3967056"/>
            <a:ext cx="227149" cy="454622"/>
          </a:xfrm>
          <a:prstGeom prst="line">
            <a:avLst/>
          </a:prstGeom>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4E1E3B67-7906-4B5F-9D02-89D9F8BCE708}"/>
              </a:ext>
            </a:extLst>
          </p:cNvPr>
          <p:cNvSpPr txBox="1"/>
          <p:nvPr/>
        </p:nvSpPr>
        <p:spPr>
          <a:xfrm>
            <a:off x="5788465" y="3617123"/>
            <a:ext cx="581187" cy="246221"/>
          </a:xfrm>
          <a:prstGeom prst="rect">
            <a:avLst/>
          </a:prstGeom>
          <a:noFill/>
        </p:spPr>
        <p:txBody>
          <a:bodyPr wrap="square" rtlCol="0">
            <a:spAutoFit/>
          </a:bodyPr>
          <a:lstStyle/>
          <a:p>
            <a:r>
              <a:rPr lang="en-IN" sz="1000" b="1" dirty="0"/>
              <a:t>DC(2)</a:t>
            </a:r>
          </a:p>
        </p:txBody>
      </p:sp>
      <p:sp>
        <p:nvSpPr>
          <p:cNvPr id="60" name="Oval 59">
            <a:extLst>
              <a:ext uri="{FF2B5EF4-FFF2-40B4-BE49-F238E27FC236}">
                <a16:creationId xmlns:a16="http://schemas.microsoft.com/office/drawing/2014/main" id="{19824A65-41A6-40BD-AB55-EE2A4008D6AA}"/>
              </a:ext>
            </a:extLst>
          </p:cNvPr>
          <p:cNvSpPr/>
          <p:nvPr/>
        </p:nvSpPr>
        <p:spPr>
          <a:xfrm>
            <a:off x="4225965" y="3449291"/>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Oval 60">
            <a:extLst>
              <a:ext uri="{FF2B5EF4-FFF2-40B4-BE49-F238E27FC236}">
                <a16:creationId xmlns:a16="http://schemas.microsoft.com/office/drawing/2014/main" id="{4E0FDFAB-189C-4039-BC64-A25F85847DE0}"/>
              </a:ext>
            </a:extLst>
          </p:cNvPr>
          <p:cNvSpPr/>
          <p:nvPr/>
        </p:nvSpPr>
        <p:spPr>
          <a:xfrm>
            <a:off x="2650092" y="3445910"/>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Oval 61">
            <a:extLst>
              <a:ext uri="{FF2B5EF4-FFF2-40B4-BE49-F238E27FC236}">
                <a16:creationId xmlns:a16="http://schemas.microsoft.com/office/drawing/2014/main" id="{914EC8CC-C55D-4D94-A749-AF4B646ADB36}"/>
              </a:ext>
            </a:extLst>
          </p:cNvPr>
          <p:cNvSpPr/>
          <p:nvPr/>
        </p:nvSpPr>
        <p:spPr>
          <a:xfrm>
            <a:off x="6491465" y="2623209"/>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a:extLst>
              <a:ext uri="{FF2B5EF4-FFF2-40B4-BE49-F238E27FC236}">
                <a16:creationId xmlns:a16="http://schemas.microsoft.com/office/drawing/2014/main" id="{34BDC50C-C613-4EB4-A76C-1A35F4C1DF44}"/>
              </a:ext>
            </a:extLst>
          </p:cNvPr>
          <p:cNvSpPr/>
          <p:nvPr/>
        </p:nvSpPr>
        <p:spPr>
          <a:xfrm>
            <a:off x="5094386" y="2134049"/>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Oval 63">
            <a:extLst>
              <a:ext uri="{FF2B5EF4-FFF2-40B4-BE49-F238E27FC236}">
                <a16:creationId xmlns:a16="http://schemas.microsoft.com/office/drawing/2014/main" id="{326BB2A4-D059-4E42-94B0-1815C97D5597}"/>
              </a:ext>
            </a:extLst>
          </p:cNvPr>
          <p:cNvSpPr/>
          <p:nvPr/>
        </p:nvSpPr>
        <p:spPr>
          <a:xfrm>
            <a:off x="1710592" y="2623209"/>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TextBox 64">
            <a:extLst>
              <a:ext uri="{FF2B5EF4-FFF2-40B4-BE49-F238E27FC236}">
                <a16:creationId xmlns:a16="http://schemas.microsoft.com/office/drawing/2014/main" id="{340C84A2-877C-439B-8868-6B40F28E2FAB}"/>
              </a:ext>
            </a:extLst>
          </p:cNvPr>
          <p:cNvSpPr txBox="1"/>
          <p:nvPr/>
        </p:nvSpPr>
        <p:spPr>
          <a:xfrm>
            <a:off x="4307535" y="3626882"/>
            <a:ext cx="573137" cy="246221"/>
          </a:xfrm>
          <a:prstGeom prst="rect">
            <a:avLst/>
          </a:prstGeom>
          <a:noFill/>
        </p:spPr>
        <p:txBody>
          <a:bodyPr wrap="square" rtlCol="0">
            <a:spAutoFit/>
          </a:bodyPr>
          <a:lstStyle/>
          <a:p>
            <a:r>
              <a:rPr lang="en-IN" sz="1000" b="1" dirty="0"/>
              <a:t>RU(4)</a:t>
            </a:r>
          </a:p>
        </p:txBody>
      </p:sp>
      <p:sp>
        <p:nvSpPr>
          <p:cNvPr id="66" name="TextBox 65">
            <a:extLst>
              <a:ext uri="{FF2B5EF4-FFF2-40B4-BE49-F238E27FC236}">
                <a16:creationId xmlns:a16="http://schemas.microsoft.com/office/drawing/2014/main" id="{0CD34459-6925-403E-B524-9C2281644128}"/>
              </a:ext>
            </a:extLst>
          </p:cNvPr>
          <p:cNvSpPr txBox="1"/>
          <p:nvPr/>
        </p:nvSpPr>
        <p:spPr>
          <a:xfrm>
            <a:off x="2731663" y="3626099"/>
            <a:ext cx="573137" cy="246221"/>
          </a:xfrm>
          <a:prstGeom prst="rect">
            <a:avLst/>
          </a:prstGeom>
          <a:noFill/>
        </p:spPr>
        <p:txBody>
          <a:bodyPr wrap="square" rtlCol="0">
            <a:spAutoFit/>
          </a:bodyPr>
          <a:lstStyle/>
          <a:p>
            <a:r>
              <a:rPr lang="en-IN" sz="1000" b="1" dirty="0"/>
              <a:t>AS(4)</a:t>
            </a:r>
          </a:p>
        </p:txBody>
      </p:sp>
      <p:sp>
        <p:nvSpPr>
          <p:cNvPr id="67" name="TextBox 66">
            <a:extLst>
              <a:ext uri="{FF2B5EF4-FFF2-40B4-BE49-F238E27FC236}">
                <a16:creationId xmlns:a16="http://schemas.microsoft.com/office/drawing/2014/main" id="{E30E90F3-6AD0-4CCD-90B9-2E030F4C7093}"/>
              </a:ext>
            </a:extLst>
          </p:cNvPr>
          <p:cNvSpPr txBox="1"/>
          <p:nvPr/>
        </p:nvSpPr>
        <p:spPr>
          <a:xfrm>
            <a:off x="6513269" y="2729376"/>
            <a:ext cx="627962" cy="400110"/>
          </a:xfrm>
          <a:prstGeom prst="rect">
            <a:avLst/>
          </a:prstGeom>
          <a:noFill/>
        </p:spPr>
        <p:txBody>
          <a:bodyPr wrap="square" rtlCol="0">
            <a:spAutoFit/>
          </a:bodyPr>
          <a:lstStyle/>
          <a:p>
            <a:r>
              <a:rPr lang="en-IN" sz="1000" b="1" dirty="0"/>
              <a:t>DCE” “</a:t>
            </a:r>
          </a:p>
          <a:p>
            <a:r>
              <a:rPr lang="en-IN" sz="1000" b="1" dirty="0"/>
              <a:t>(4)</a:t>
            </a:r>
          </a:p>
        </p:txBody>
      </p:sp>
      <p:sp>
        <p:nvSpPr>
          <p:cNvPr id="68" name="TextBox 67">
            <a:extLst>
              <a:ext uri="{FF2B5EF4-FFF2-40B4-BE49-F238E27FC236}">
                <a16:creationId xmlns:a16="http://schemas.microsoft.com/office/drawing/2014/main" id="{F39CA9D6-7FC8-4BA6-B467-DF0491C36CC1}"/>
              </a:ext>
            </a:extLst>
          </p:cNvPr>
          <p:cNvSpPr txBox="1"/>
          <p:nvPr/>
        </p:nvSpPr>
        <p:spPr>
          <a:xfrm>
            <a:off x="1735271" y="2803398"/>
            <a:ext cx="625087" cy="246221"/>
          </a:xfrm>
          <a:prstGeom prst="rect">
            <a:avLst/>
          </a:prstGeom>
          <a:noFill/>
        </p:spPr>
        <p:txBody>
          <a:bodyPr wrap="square" rtlCol="0">
            <a:spAutoFit/>
          </a:bodyPr>
          <a:lstStyle/>
          <a:p>
            <a:r>
              <a:rPr lang="en-IN" sz="1000" b="1" dirty="0"/>
              <a:t>TAS(7)</a:t>
            </a:r>
          </a:p>
        </p:txBody>
      </p:sp>
      <p:cxnSp>
        <p:nvCxnSpPr>
          <p:cNvPr id="49" name="Straight Connector 48">
            <a:extLst>
              <a:ext uri="{FF2B5EF4-FFF2-40B4-BE49-F238E27FC236}">
                <a16:creationId xmlns:a16="http://schemas.microsoft.com/office/drawing/2014/main" id="{9B230AF8-BA7C-46CE-A76F-9EC5E94E1565}"/>
              </a:ext>
            </a:extLst>
          </p:cNvPr>
          <p:cNvCxnSpPr>
            <a:stCxn id="53" idx="7"/>
            <a:endCxn id="62" idx="3"/>
          </p:cNvCxnSpPr>
          <p:nvPr/>
        </p:nvCxnSpPr>
        <p:spPr>
          <a:xfrm flipV="1">
            <a:off x="6264316" y="3140974"/>
            <a:ext cx="319112" cy="397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514FE678-0D6A-4609-ADA1-4A0DE82090DF}"/>
              </a:ext>
            </a:extLst>
          </p:cNvPr>
          <p:cNvCxnSpPr>
            <a:stCxn id="47" idx="1"/>
            <a:endCxn id="62" idx="5"/>
          </p:cNvCxnSpPr>
          <p:nvPr/>
        </p:nvCxnSpPr>
        <p:spPr>
          <a:xfrm flipH="1" flipV="1">
            <a:off x="7027464" y="3140974"/>
            <a:ext cx="368689" cy="384795"/>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8C0D4E22-EB98-4EB3-A536-B81AFDFC6D48}"/>
              </a:ext>
            </a:extLst>
          </p:cNvPr>
          <p:cNvCxnSpPr>
            <a:cxnSpLocks/>
          </p:cNvCxnSpPr>
          <p:nvPr/>
        </p:nvCxnSpPr>
        <p:spPr>
          <a:xfrm flipV="1">
            <a:off x="1551627" y="3229808"/>
            <a:ext cx="354600" cy="1165921"/>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3FF7A09E-1318-45BE-8A38-02BB173E96B7}"/>
              </a:ext>
            </a:extLst>
          </p:cNvPr>
          <p:cNvCxnSpPr>
            <a:stCxn id="61" idx="1"/>
            <a:endCxn id="64" idx="5"/>
          </p:cNvCxnSpPr>
          <p:nvPr/>
        </p:nvCxnSpPr>
        <p:spPr>
          <a:xfrm flipH="1" flipV="1">
            <a:off x="2246591" y="3140974"/>
            <a:ext cx="495464" cy="393771"/>
          </a:xfrm>
          <a:prstGeom prst="line">
            <a:avLst/>
          </a:prstGeom>
        </p:spPr>
        <p:style>
          <a:lnRef idx="3">
            <a:schemeClr val="accent1"/>
          </a:lnRef>
          <a:fillRef idx="0">
            <a:schemeClr val="accent1"/>
          </a:fillRef>
          <a:effectRef idx="2">
            <a:schemeClr val="accent1"/>
          </a:effectRef>
          <a:fontRef idx="minor">
            <a:schemeClr val="tx1"/>
          </a:fontRef>
        </p:style>
      </p:cxnSp>
      <p:sp>
        <p:nvSpPr>
          <p:cNvPr id="77" name="Oval 76">
            <a:extLst>
              <a:ext uri="{FF2B5EF4-FFF2-40B4-BE49-F238E27FC236}">
                <a16:creationId xmlns:a16="http://schemas.microsoft.com/office/drawing/2014/main" id="{53273FFB-7E5B-4978-9AE7-012EDDC8E6ED}"/>
              </a:ext>
            </a:extLst>
          </p:cNvPr>
          <p:cNvSpPr/>
          <p:nvPr/>
        </p:nvSpPr>
        <p:spPr>
          <a:xfrm>
            <a:off x="4150490" y="1270401"/>
            <a:ext cx="627962" cy="6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TextBox 77">
            <a:extLst>
              <a:ext uri="{FF2B5EF4-FFF2-40B4-BE49-F238E27FC236}">
                <a16:creationId xmlns:a16="http://schemas.microsoft.com/office/drawing/2014/main" id="{3B262284-8C71-400C-95C1-B06F1AAF4F28}"/>
              </a:ext>
            </a:extLst>
          </p:cNvPr>
          <p:cNvSpPr txBox="1"/>
          <p:nvPr/>
        </p:nvSpPr>
        <p:spPr>
          <a:xfrm>
            <a:off x="5108163" y="2234081"/>
            <a:ext cx="625087" cy="400110"/>
          </a:xfrm>
          <a:prstGeom prst="rect">
            <a:avLst/>
          </a:prstGeom>
          <a:noFill/>
        </p:spPr>
        <p:txBody>
          <a:bodyPr wrap="square" rtlCol="0">
            <a:spAutoFit/>
          </a:bodyPr>
          <a:lstStyle/>
          <a:p>
            <a:r>
              <a:rPr lang="en-IN" sz="1000" b="1" dirty="0"/>
              <a:t>RUDCE” “(8)</a:t>
            </a:r>
          </a:p>
        </p:txBody>
      </p:sp>
      <p:cxnSp>
        <p:nvCxnSpPr>
          <p:cNvPr id="59" name="Straight Connector 58">
            <a:extLst>
              <a:ext uri="{FF2B5EF4-FFF2-40B4-BE49-F238E27FC236}">
                <a16:creationId xmlns:a16="http://schemas.microsoft.com/office/drawing/2014/main" id="{438B4E1A-96FB-4AB9-A44D-11EF038E2616}"/>
              </a:ext>
            </a:extLst>
          </p:cNvPr>
          <p:cNvCxnSpPr>
            <a:stCxn id="29" idx="0"/>
            <a:endCxn id="61" idx="3"/>
          </p:cNvCxnSpPr>
          <p:nvPr/>
        </p:nvCxnSpPr>
        <p:spPr>
          <a:xfrm flipV="1">
            <a:off x="2493484" y="3963675"/>
            <a:ext cx="248571" cy="4320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Straight Connector 69">
            <a:extLst>
              <a:ext uri="{FF2B5EF4-FFF2-40B4-BE49-F238E27FC236}">
                <a16:creationId xmlns:a16="http://schemas.microsoft.com/office/drawing/2014/main" id="{D9CC930F-A788-4B4E-8FB5-EA9EBE9AC315}"/>
              </a:ext>
            </a:extLst>
          </p:cNvPr>
          <p:cNvCxnSpPr>
            <a:stCxn id="30" idx="0"/>
            <a:endCxn id="61" idx="5"/>
          </p:cNvCxnSpPr>
          <p:nvPr/>
        </p:nvCxnSpPr>
        <p:spPr>
          <a:xfrm flipH="1" flipV="1">
            <a:off x="3186091" y="3963675"/>
            <a:ext cx="130904" cy="4320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a:extLst>
              <a:ext uri="{FF2B5EF4-FFF2-40B4-BE49-F238E27FC236}">
                <a16:creationId xmlns:a16="http://schemas.microsoft.com/office/drawing/2014/main" id="{8E3BD7C1-5BAA-460F-8BEB-0BCA21B49842}"/>
              </a:ext>
            </a:extLst>
          </p:cNvPr>
          <p:cNvCxnSpPr>
            <a:stCxn id="31" idx="0"/>
            <a:endCxn id="60" idx="3"/>
          </p:cNvCxnSpPr>
          <p:nvPr/>
        </p:nvCxnSpPr>
        <p:spPr>
          <a:xfrm flipV="1">
            <a:off x="4140506" y="3967056"/>
            <a:ext cx="177422" cy="428674"/>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D4E19FFD-856F-4059-860B-7FF921FCDFCC}"/>
              </a:ext>
            </a:extLst>
          </p:cNvPr>
          <p:cNvCxnSpPr>
            <a:stCxn id="32" idx="0"/>
            <a:endCxn id="60" idx="5"/>
          </p:cNvCxnSpPr>
          <p:nvPr/>
        </p:nvCxnSpPr>
        <p:spPr>
          <a:xfrm flipH="1" flipV="1">
            <a:off x="4761964" y="3967056"/>
            <a:ext cx="169463" cy="428674"/>
          </a:xfrm>
          <a:prstGeom prst="line">
            <a:avLst/>
          </a:prstGeom>
        </p:spPr>
        <p:style>
          <a:lnRef idx="3">
            <a:schemeClr val="accent1"/>
          </a:lnRef>
          <a:fillRef idx="0">
            <a:schemeClr val="accent1"/>
          </a:fillRef>
          <a:effectRef idx="2">
            <a:schemeClr val="accent1"/>
          </a:effectRef>
          <a:fontRef idx="minor">
            <a:schemeClr val="tx1"/>
          </a:fontRef>
        </p:style>
      </p:cxnSp>
      <p:cxnSp>
        <p:nvCxnSpPr>
          <p:cNvPr id="76" name="Straight Connector 75">
            <a:extLst>
              <a:ext uri="{FF2B5EF4-FFF2-40B4-BE49-F238E27FC236}">
                <a16:creationId xmlns:a16="http://schemas.microsoft.com/office/drawing/2014/main" id="{88E167A3-A620-4CDA-A263-FCB6D5E922A6}"/>
              </a:ext>
            </a:extLst>
          </p:cNvPr>
          <p:cNvCxnSpPr>
            <a:stCxn id="60" idx="0"/>
            <a:endCxn id="63" idx="3"/>
          </p:cNvCxnSpPr>
          <p:nvPr/>
        </p:nvCxnSpPr>
        <p:spPr>
          <a:xfrm flipV="1">
            <a:off x="4539946" y="2651814"/>
            <a:ext cx="646403" cy="797477"/>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20832BB8-D6F9-4BC3-9868-0E08F4893F06}"/>
              </a:ext>
            </a:extLst>
          </p:cNvPr>
          <p:cNvCxnSpPr>
            <a:stCxn id="62" idx="1"/>
            <a:endCxn id="78" idx="3"/>
          </p:cNvCxnSpPr>
          <p:nvPr/>
        </p:nvCxnSpPr>
        <p:spPr>
          <a:xfrm flipH="1" flipV="1">
            <a:off x="5733250" y="2434136"/>
            <a:ext cx="850178" cy="277908"/>
          </a:xfrm>
          <a:prstGeom prst="line">
            <a:avLst/>
          </a:prstGeom>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1D8B0924-66EA-476A-8457-955CCB224BEF}"/>
              </a:ext>
            </a:extLst>
          </p:cNvPr>
          <p:cNvCxnSpPr>
            <a:stCxn id="64" idx="7"/>
            <a:endCxn id="77" idx="3"/>
          </p:cNvCxnSpPr>
          <p:nvPr/>
        </p:nvCxnSpPr>
        <p:spPr>
          <a:xfrm flipV="1">
            <a:off x="2246591" y="1788166"/>
            <a:ext cx="1995862" cy="923878"/>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DE2AA46E-ED46-4D43-AD52-F2A1D445D6D7}"/>
              </a:ext>
            </a:extLst>
          </p:cNvPr>
          <p:cNvCxnSpPr>
            <a:cxnSpLocks/>
            <a:stCxn id="63" idx="1"/>
            <a:endCxn id="77" idx="5"/>
          </p:cNvCxnSpPr>
          <p:nvPr/>
        </p:nvCxnSpPr>
        <p:spPr>
          <a:xfrm flipH="1" flipV="1">
            <a:off x="4686489" y="1788166"/>
            <a:ext cx="499860" cy="434718"/>
          </a:xfrm>
          <a:prstGeom prst="line">
            <a:avLst/>
          </a:prstGeom>
        </p:spPr>
        <p:style>
          <a:lnRef idx="3">
            <a:schemeClr val="accent1"/>
          </a:lnRef>
          <a:fillRef idx="0">
            <a:schemeClr val="accent1"/>
          </a:fillRef>
          <a:effectRef idx="2">
            <a:schemeClr val="accent1"/>
          </a:effectRef>
          <a:fontRef idx="minor">
            <a:schemeClr val="tx1"/>
          </a:fontRef>
        </p:style>
      </p:cxnSp>
      <p:sp>
        <p:nvSpPr>
          <p:cNvPr id="96" name="TextBox 95">
            <a:extLst>
              <a:ext uri="{FF2B5EF4-FFF2-40B4-BE49-F238E27FC236}">
                <a16:creationId xmlns:a16="http://schemas.microsoft.com/office/drawing/2014/main" id="{DCBBF44A-9FD0-43D4-A374-AD2AFF3F9E50}"/>
              </a:ext>
            </a:extLst>
          </p:cNvPr>
          <p:cNvSpPr txBox="1"/>
          <p:nvPr/>
        </p:nvSpPr>
        <p:spPr>
          <a:xfrm>
            <a:off x="4123423" y="1377681"/>
            <a:ext cx="774060" cy="400110"/>
          </a:xfrm>
          <a:prstGeom prst="rect">
            <a:avLst/>
          </a:prstGeom>
          <a:noFill/>
        </p:spPr>
        <p:txBody>
          <a:bodyPr wrap="square" rtlCol="0">
            <a:spAutoFit/>
          </a:bodyPr>
          <a:lstStyle/>
          <a:p>
            <a:r>
              <a:rPr lang="en-IN" sz="1000" b="1" dirty="0"/>
              <a:t>TASRUDCE” “(15)</a:t>
            </a:r>
          </a:p>
        </p:txBody>
      </p:sp>
      <p:sp>
        <p:nvSpPr>
          <p:cNvPr id="2" name="TextBox 1">
            <a:extLst>
              <a:ext uri="{FF2B5EF4-FFF2-40B4-BE49-F238E27FC236}">
                <a16:creationId xmlns:a16="http://schemas.microsoft.com/office/drawing/2014/main" id="{6317A3DE-B8CB-4FCD-AE40-3DB7609C34B2}"/>
              </a:ext>
            </a:extLst>
          </p:cNvPr>
          <p:cNvSpPr txBox="1"/>
          <p:nvPr/>
        </p:nvSpPr>
        <p:spPr>
          <a:xfrm>
            <a:off x="3109280" y="1888284"/>
            <a:ext cx="276726" cy="307777"/>
          </a:xfrm>
          <a:prstGeom prst="rect">
            <a:avLst/>
          </a:prstGeom>
          <a:noFill/>
        </p:spPr>
        <p:txBody>
          <a:bodyPr wrap="square" rtlCol="0">
            <a:spAutoFit/>
          </a:bodyPr>
          <a:lstStyle/>
          <a:p>
            <a:r>
              <a:rPr lang="en-IN" dirty="0">
                <a:solidFill>
                  <a:schemeClr val="accent1"/>
                </a:solidFill>
              </a:rPr>
              <a:t>0</a:t>
            </a:r>
          </a:p>
        </p:txBody>
      </p:sp>
      <p:sp>
        <p:nvSpPr>
          <p:cNvPr id="55" name="TextBox 54">
            <a:extLst>
              <a:ext uri="{FF2B5EF4-FFF2-40B4-BE49-F238E27FC236}">
                <a16:creationId xmlns:a16="http://schemas.microsoft.com/office/drawing/2014/main" id="{8C6A899F-B50F-4425-9B4B-622DF4FD6656}"/>
              </a:ext>
            </a:extLst>
          </p:cNvPr>
          <p:cNvSpPr txBox="1"/>
          <p:nvPr/>
        </p:nvSpPr>
        <p:spPr>
          <a:xfrm>
            <a:off x="1442670" y="3445910"/>
            <a:ext cx="276726" cy="307777"/>
          </a:xfrm>
          <a:prstGeom prst="rect">
            <a:avLst/>
          </a:prstGeom>
          <a:noFill/>
        </p:spPr>
        <p:txBody>
          <a:bodyPr wrap="square" rtlCol="0">
            <a:spAutoFit/>
          </a:bodyPr>
          <a:lstStyle/>
          <a:p>
            <a:r>
              <a:rPr lang="en-IN" dirty="0">
                <a:solidFill>
                  <a:schemeClr val="accent1"/>
                </a:solidFill>
              </a:rPr>
              <a:t>0</a:t>
            </a:r>
          </a:p>
        </p:txBody>
      </p:sp>
      <p:sp>
        <p:nvSpPr>
          <p:cNvPr id="57" name="TextBox 56">
            <a:extLst>
              <a:ext uri="{FF2B5EF4-FFF2-40B4-BE49-F238E27FC236}">
                <a16:creationId xmlns:a16="http://schemas.microsoft.com/office/drawing/2014/main" id="{6323B249-F064-4E8B-980C-ED2E600E1E4B}"/>
              </a:ext>
            </a:extLst>
          </p:cNvPr>
          <p:cNvSpPr txBox="1"/>
          <p:nvPr/>
        </p:nvSpPr>
        <p:spPr>
          <a:xfrm>
            <a:off x="2369163" y="3938037"/>
            <a:ext cx="276726" cy="307777"/>
          </a:xfrm>
          <a:prstGeom prst="rect">
            <a:avLst/>
          </a:prstGeom>
          <a:noFill/>
        </p:spPr>
        <p:txBody>
          <a:bodyPr wrap="square" rtlCol="0">
            <a:spAutoFit/>
          </a:bodyPr>
          <a:lstStyle/>
          <a:p>
            <a:r>
              <a:rPr lang="en-IN" dirty="0">
                <a:solidFill>
                  <a:schemeClr val="accent1"/>
                </a:solidFill>
              </a:rPr>
              <a:t>0</a:t>
            </a:r>
          </a:p>
        </p:txBody>
      </p:sp>
      <p:sp>
        <p:nvSpPr>
          <p:cNvPr id="69" name="TextBox 68">
            <a:extLst>
              <a:ext uri="{FF2B5EF4-FFF2-40B4-BE49-F238E27FC236}">
                <a16:creationId xmlns:a16="http://schemas.microsoft.com/office/drawing/2014/main" id="{33C7D5A8-43BC-48FC-9EE7-AFEA5EFC4E80}"/>
              </a:ext>
            </a:extLst>
          </p:cNvPr>
          <p:cNvSpPr txBox="1"/>
          <p:nvPr/>
        </p:nvSpPr>
        <p:spPr>
          <a:xfrm>
            <a:off x="4518142" y="2906334"/>
            <a:ext cx="276726" cy="307777"/>
          </a:xfrm>
          <a:prstGeom prst="rect">
            <a:avLst/>
          </a:prstGeom>
          <a:noFill/>
        </p:spPr>
        <p:txBody>
          <a:bodyPr wrap="square" rtlCol="0">
            <a:spAutoFit/>
          </a:bodyPr>
          <a:lstStyle/>
          <a:p>
            <a:r>
              <a:rPr lang="en-IN" dirty="0">
                <a:solidFill>
                  <a:schemeClr val="accent1"/>
                </a:solidFill>
              </a:rPr>
              <a:t>0</a:t>
            </a:r>
          </a:p>
        </p:txBody>
      </p:sp>
      <p:sp>
        <p:nvSpPr>
          <p:cNvPr id="71" name="TextBox 70">
            <a:extLst>
              <a:ext uri="{FF2B5EF4-FFF2-40B4-BE49-F238E27FC236}">
                <a16:creationId xmlns:a16="http://schemas.microsoft.com/office/drawing/2014/main" id="{F75A06C1-5DBC-4C84-AF11-649732E3C112}"/>
              </a:ext>
            </a:extLst>
          </p:cNvPr>
          <p:cNvSpPr txBox="1"/>
          <p:nvPr/>
        </p:nvSpPr>
        <p:spPr>
          <a:xfrm>
            <a:off x="3919204" y="3997859"/>
            <a:ext cx="276726" cy="307777"/>
          </a:xfrm>
          <a:prstGeom prst="rect">
            <a:avLst/>
          </a:prstGeom>
          <a:noFill/>
        </p:spPr>
        <p:txBody>
          <a:bodyPr wrap="square" rtlCol="0">
            <a:spAutoFit/>
          </a:bodyPr>
          <a:lstStyle/>
          <a:p>
            <a:r>
              <a:rPr lang="en-IN" dirty="0">
                <a:solidFill>
                  <a:schemeClr val="accent1"/>
                </a:solidFill>
              </a:rPr>
              <a:t>0</a:t>
            </a:r>
          </a:p>
        </p:txBody>
      </p:sp>
      <p:sp>
        <p:nvSpPr>
          <p:cNvPr id="73" name="TextBox 72">
            <a:extLst>
              <a:ext uri="{FF2B5EF4-FFF2-40B4-BE49-F238E27FC236}">
                <a16:creationId xmlns:a16="http://schemas.microsoft.com/office/drawing/2014/main" id="{A0326934-581B-40C1-B317-BF234862B942}"/>
              </a:ext>
            </a:extLst>
          </p:cNvPr>
          <p:cNvSpPr txBox="1"/>
          <p:nvPr/>
        </p:nvSpPr>
        <p:spPr>
          <a:xfrm>
            <a:off x="5467426" y="4050268"/>
            <a:ext cx="276726" cy="307777"/>
          </a:xfrm>
          <a:prstGeom prst="rect">
            <a:avLst/>
          </a:prstGeom>
          <a:noFill/>
        </p:spPr>
        <p:txBody>
          <a:bodyPr wrap="square" rtlCol="0">
            <a:spAutoFit/>
          </a:bodyPr>
          <a:lstStyle/>
          <a:p>
            <a:r>
              <a:rPr lang="en-IN" dirty="0">
                <a:solidFill>
                  <a:schemeClr val="accent1"/>
                </a:solidFill>
              </a:rPr>
              <a:t>0</a:t>
            </a:r>
          </a:p>
        </p:txBody>
      </p:sp>
      <p:sp>
        <p:nvSpPr>
          <p:cNvPr id="75" name="TextBox 74">
            <a:extLst>
              <a:ext uri="{FF2B5EF4-FFF2-40B4-BE49-F238E27FC236}">
                <a16:creationId xmlns:a16="http://schemas.microsoft.com/office/drawing/2014/main" id="{8BE2DE46-FA2E-4B11-BB04-5C3A142D7244}"/>
              </a:ext>
            </a:extLst>
          </p:cNvPr>
          <p:cNvSpPr txBox="1"/>
          <p:nvPr/>
        </p:nvSpPr>
        <p:spPr>
          <a:xfrm>
            <a:off x="6079553" y="3071542"/>
            <a:ext cx="276726" cy="307777"/>
          </a:xfrm>
          <a:prstGeom prst="rect">
            <a:avLst/>
          </a:prstGeom>
          <a:noFill/>
        </p:spPr>
        <p:txBody>
          <a:bodyPr wrap="square" rtlCol="0">
            <a:spAutoFit/>
          </a:bodyPr>
          <a:lstStyle/>
          <a:p>
            <a:r>
              <a:rPr lang="en-IN" dirty="0">
                <a:solidFill>
                  <a:schemeClr val="accent1"/>
                </a:solidFill>
              </a:rPr>
              <a:t>0</a:t>
            </a:r>
          </a:p>
        </p:txBody>
      </p:sp>
      <p:sp>
        <p:nvSpPr>
          <p:cNvPr id="79" name="TextBox 78">
            <a:extLst>
              <a:ext uri="{FF2B5EF4-FFF2-40B4-BE49-F238E27FC236}">
                <a16:creationId xmlns:a16="http://schemas.microsoft.com/office/drawing/2014/main" id="{46B46285-7C5A-4CAE-A1CF-4BED70CC9B94}"/>
              </a:ext>
            </a:extLst>
          </p:cNvPr>
          <p:cNvSpPr txBox="1"/>
          <p:nvPr/>
        </p:nvSpPr>
        <p:spPr>
          <a:xfrm>
            <a:off x="7045731" y="3992715"/>
            <a:ext cx="276726" cy="307777"/>
          </a:xfrm>
          <a:prstGeom prst="rect">
            <a:avLst/>
          </a:prstGeom>
          <a:noFill/>
        </p:spPr>
        <p:txBody>
          <a:bodyPr wrap="square" rtlCol="0">
            <a:spAutoFit/>
          </a:bodyPr>
          <a:lstStyle/>
          <a:p>
            <a:r>
              <a:rPr lang="en-IN" dirty="0">
                <a:solidFill>
                  <a:schemeClr val="accent1"/>
                </a:solidFill>
              </a:rPr>
              <a:t>0</a:t>
            </a:r>
          </a:p>
        </p:txBody>
      </p:sp>
      <p:sp>
        <p:nvSpPr>
          <p:cNvPr id="81" name="TextBox 80">
            <a:extLst>
              <a:ext uri="{FF2B5EF4-FFF2-40B4-BE49-F238E27FC236}">
                <a16:creationId xmlns:a16="http://schemas.microsoft.com/office/drawing/2014/main" id="{472F4E72-9884-427E-A3AC-26FC00E22EC5}"/>
              </a:ext>
            </a:extLst>
          </p:cNvPr>
          <p:cNvSpPr txBox="1"/>
          <p:nvPr/>
        </p:nvSpPr>
        <p:spPr>
          <a:xfrm>
            <a:off x="4968682" y="1785035"/>
            <a:ext cx="276726" cy="307777"/>
          </a:xfrm>
          <a:prstGeom prst="rect">
            <a:avLst/>
          </a:prstGeom>
          <a:noFill/>
        </p:spPr>
        <p:txBody>
          <a:bodyPr wrap="square" rtlCol="0">
            <a:spAutoFit/>
          </a:bodyPr>
          <a:lstStyle/>
          <a:p>
            <a:r>
              <a:rPr lang="en-IN" dirty="0">
                <a:solidFill>
                  <a:schemeClr val="accent1"/>
                </a:solidFill>
              </a:rPr>
              <a:t>1</a:t>
            </a:r>
          </a:p>
        </p:txBody>
      </p:sp>
      <p:sp>
        <p:nvSpPr>
          <p:cNvPr id="83" name="TextBox 82">
            <a:extLst>
              <a:ext uri="{FF2B5EF4-FFF2-40B4-BE49-F238E27FC236}">
                <a16:creationId xmlns:a16="http://schemas.microsoft.com/office/drawing/2014/main" id="{C497F5C0-EFA6-4791-9586-15EE51DD5D1E}"/>
              </a:ext>
            </a:extLst>
          </p:cNvPr>
          <p:cNvSpPr txBox="1"/>
          <p:nvPr/>
        </p:nvSpPr>
        <p:spPr>
          <a:xfrm>
            <a:off x="2402192" y="3052413"/>
            <a:ext cx="276726" cy="307777"/>
          </a:xfrm>
          <a:prstGeom prst="rect">
            <a:avLst/>
          </a:prstGeom>
          <a:noFill/>
        </p:spPr>
        <p:txBody>
          <a:bodyPr wrap="square" rtlCol="0">
            <a:spAutoFit/>
          </a:bodyPr>
          <a:lstStyle/>
          <a:p>
            <a:r>
              <a:rPr lang="en-IN" dirty="0">
                <a:solidFill>
                  <a:schemeClr val="accent1"/>
                </a:solidFill>
              </a:rPr>
              <a:t>1</a:t>
            </a:r>
          </a:p>
        </p:txBody>
      </p:sp>
      <p:sp>
        <p:nvSpPr>
          <p:cNvPr id="85" name="TextBox 84">
            <a:extLst>
              <a:ext uri="{FF2B5EF4-FFF2-40B4-BE49-F238E27FC236}">
                <a16:creationId xmlns:a16="http://schemas.microsoft.com/office/drawing/2014/main" id="{47C8C632-8722-46FA-8C8E-F03D7E835ABC}"/>
              </a:ext>
            </a:extLst>
          </p:cNvPr>
          <p:cNvSpPr txBox="1"/>
          <p:nvPr/>
        </p:nvSpPr>
        <p:spPr>
          <a:xfrm>
            <a:off x="3261705" y="3963674"/>
            <a:ext cx="276726" cy="307777"/>
          </a:xfrm>
          <a:prstGeom prst="rect">
            <a:avLst/>
          </a:prstGeom>
          <a:noFill/>
        </p:spPr>
        <p:txBody>
          <a:bodyPr wrap="square" rtlCol="0">
            <a:spAutoFit/>
          </a:bodyPr>
          <a:lstStyle/>
          <a:p>
            <a:r>
              <a:rPr lang="en-IN" dirty="0">
                <a:solidFill>
                  <a:schemeClr val="accent1"/>
                </a:solidFill>
              </a:rPr>
              <a:t>1</a:t>
            </a:r>
          </a:p>
        </p:txBody>
      </p:sp>
      <p:sp>
        <p:nvSpPr>
          <p:cNvPr id="86" name="TextBox 85">
            <a:extLst>
              <a:ext uri="{FF2B5EF4-FFF2-40B4-BE49-F238E27FC236}">
                <a16:creationId xmlns:a16="http://schemas.microsoft.com/office/drawing/2014/main" id="{56164A9F-2381-431D-90DF-C091BBF21816}"/>
              </a:ext>
            </a:extLst>
          </p:cNvPr>
          <p:cNvSpPr txBox="1"/>
          <p:nvPr/>
        </p:nvSpPr>
        <p:spPr>
          <a:xfrm>
            <a:off x="4845200" y="3951800"/>
            <a:ext cx="276726" cy="307777"/>
          </a:xfrm>
          <a:prstGeom prst="rect">
            <a:avLst/>
          </a:prstGeom>
          <a:noFill/>
        </p:spPr>
        <p:txBody>
          <a:bodyPr wrap="square" rtlCol="0">
            <a:spAutoFit/>
          </a:bodyPr>
          <a:lstStyle/>
          <a:p>
            <a:r>
              <a:rPr lang="en-IN" dirty="0">
                <a:solidFill>
                  <a:schemeClr val="accent1"/>
                </a:solidFill>
              </a:rPr>
              <a:t>1</a:t>
            </a:r>
          </a:p>
        </p:txBody>
      </p:sp>
      <p:sp>
        <p:nvSpPr>
          <p:cNvPr id="88" name="TextBox 87">
            <a:extLst>
              <a:ext uri="{FF2B5EF4-FFF2-40B4-BE49-F238E27FC236}">
                <a16:creationId xmlns:a16="http://schemas.microsoft.com/office/drawing/2014/main" id="{D6DC8DD1-7D15-46F4-B37D-DB825660C7CC}"/>
              </a:ext>
            </a:extLst>
          </p:cNvPr>
          <p:cNvSpPr txBox="1"/>
          <p:nvPr/>
        </p:nvSpPr>
        <p:spPr>
          <a:xfrm>
            <a:off x="6039121" y="2264317"/>
            <a:ext cx="276726" cy="307777"/>
          </a:xfrm>
          <a:prstGeom prst="rect">
            <a:avLst/>
          </a:prstGeom>
          <a:noFill/>
        </p:spPr>
        <p:txBody>
          <a:bodyPr wrap="square" rtlCol="0">
            <a:spAutoFit/>
          </a:bodyPr>
          <a:lstStyle/>
          <a:p>
            <a:r>
              <a:rPr lang="en-IN" dirty="0">
                <a:solidFill>
                  <a:schemeClr val="accent1"/>
                </a:solidFill>
              </a:rPr>
              <a:t>1</a:t>
            </a:r>
          </a:p>
        </p:txBody>
      </p:sp>
      <p:sp>
        <p:nvSpPr>
          <p:cNvPr id="89" name="TextBox 88">
            <a:extLst>
              <a:ext uri="{FF2B5EF4-FFF2-40B4-BE49-F238E27FC236}">
                <a16:creationId xmlns:a16="http://schemas.microsoft.com/office/drawing/2014/main" id="{2A8B8209-BB54-4CDD-98FB-3F5E83925BD8}"/>
              </a:ext>
            </a:extLst>
          </p:cNvPr>
          <p:cNvSpPr txBox="1"/>
          <p:nvPr/>
        </p:nvSpPr>
        <p:spPr>
          <a:xfrm>
            <a:off x="6366475" y="3959472"/>
            <a:ext cx="276726" cy="307777"/>
          </a:xfrm>
          <a:prstGeom prst="rect">
            <a:avLst/>
          </a:prstGeom>
          <a:noFill/>
        </p:spPr>
        <p:txBody>
          <a:bodyPr wrap="square" rtlCol="0">
            <a:spAutoFit/>
          </a:bodyPr>
          <a:lstStyle/>
          <a:p>
            <a:r>
              <a:rPr lang="en-IN" dirty="0">
                <a:solidFill>
                  <a:schemeClr val="accent1"/>
                </a:solidFill>
              </a:rPr>
              <a:t>1</a:t>
            </a:r>
          </a:p>
        </p:txBody>
      </p:sp>
      <p:sp>
        <p:nvSpPr>
          <p:cNvPr id="90" name="TextBox 89">
            <a:extLst>
              <a:ext uri="{FF2B5EF4-FFF2-40B4-BE49-F238E27FC236}">
                <a16:creationId xmlns:a16="http://schemas.microsoft.com/office/drawing/2014/main" id="{CD0FB4B0-7098-47F7-8F78-35F696CE3D4D}"/>
              </a:ext>
            </a:extLst>
          </p:cNvPr>
          <p:cNvSpPr txBox="1"/>
          <p:nvPr/>
        </p:nvSpPr>
        <p:spPr>
          <a:xfrm>
            <a:off x="7227574" y="3081538"/>
            <a:ext cx="276726" cy="307777"/>
          </a:xfrm>
          <a:prstGeom prst="rect">
            <a:avLst/>
          </a:prstGeom>
          <a:noFill/>
        </p:spPr>
        <p:txBody>
          <a:bodyPr wrap="square" rtlCol="0">
            <a:spAutoFit/>
          </a:bodyPr>
          <a:lstStyle/>
          <a:p>
            <a:r>
              <a:rPr lang="en-IN" dirty="0">
                <a:solidFill>
                  <a:schemeClr val="accent1"/>
                </a:solidFill>
              </a:rPr>
              <a:t>1</a:t>
            </a:r>
          </a:p>
        </p:txBody>
      </p:sp>
      <p:sp>
        <p:nvSpPr>
          <p:cNvPr id="91" name="TextBox 90">
            <a:extLst>
              <a:ext uri="{FF2B5EF4-FFF2-40B4-BE49-F238E27FC236}">
                <a16:creationId xmlns:a16="http://schemas.microsoft.com/office/drawing/2014/main" id="{9A844030-0BCC-41D2-86B7-43E471384AE4}"/>
              </a:ext>
            </a:extLst>
          </p:cNvPr>
          <p:cNvSpPr txBox="1"/>
          <p:nvPr/>
        </p:nvSpPr>
        <p:spPr>
          <a:xfrm>
            <a:off x="8005635" y="3971725"/>
            <a:ext cx="276726" cy="307777"/>
          </a:xfrm>
          <a:prstGeom prst="rect">
            <a:avLst/>
          </a:prstGeom>
          <a:noFill/>
        </p:spPr>
        <p:txBody>
          <a:bodyPr wrap="square" rtlCol="0">
            <a:spAutoFit/>
          </a:bodyPr>
          <a:lstStyle/>
          <a:p>
            <a:r>
              <a:rPr lang="en-IN" dirty="0">
                <a:solidFill>
                  <a:schemeClr val="accent1"/>
                </a:solidFill>
              </a:rPr>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
                                        </p:tgtEl>
                                        <p:attrNameLst>
                                          <p:attrName>style.visibility</p:attrName>
                                        </p:attrNameLst>
                                      </p:cBhvr>
                                      <p:to>
                                        <p:strVal val="visible"/>
                                      </p:to>
                                    </p:set>
                                  </p:childTnLst>
                                </p:cTn>
                              </p:par>
                            </p:childTnLst>
                          </p:cTn>
                        </p:par>
                        <p:par>
                          <p:cTn id="135" fill="hold">
                            <p:stCondLst>
                              <p:cond delay="0"/>
                            </p:stCondLst>
                            <p:childTnLst>
                              <p:par>
                                <p:cTn id="136" presetID="1" presetClass="entr" presetSubtype="0" fill="hold" grpId="0" nodeType="afterEffect">
                                  <p:stCondLst>
                                    <p:cond delay="0"/>
                                  </p:stCondLst>
                                  <p:childTnLst>
                                    <p:set>
                                      <p:cBhvr>
                                        <p:cTn id="137" dur="1" fill="hold">
                                          <p:stCondLst>
                                            <p:cond delay="0"/>
                                          </p:stCondLst>
                                        </p:cTn>
                                        <p:tgtEl>
                                          <p:spTgt spid="55"/>
                                        </p:tgtEl>
                                        <p:attrNameLst>
                                          <p:attrName>style.visibility</p:attrName>
                                        </p:attrNameLst>
                                      </p:cBhvr>
                                      <p:to>
                                        <p:strVal val="visible"/>
                                      </p:to>
                                    </p:set>
                                  </p:childTnLst>
                                </p:cTn>
                              </p:par>
                            </p:childTnLst>
                          </p:cTn>
                        </p:par>
                        <p:par>
                          <p:cTn id="138" fill="hold">
                            <p:stCondLst>
                              <p:cond delay="0"/>
                            </p:stCondLst>
                            <p:childTnLst>
                              <p:par>
                                <p:cTn id="139" presetID="1" presetClass="entr" presetSubtype="0" fill="hold" grpId="0" nodeType="afterEffect">
                                  <p:stCondLst>
                                    <p:cond delay="0"/>
                                  </p:stCondLst>
                                  <p:childTnLst>
                                    <p:set>
                                      <p:cBhvr>
                                        <p:cTn id="140" dur="1" fill="hold">
                                          <p:stCondLst>
                                            <p:cond delay="0"/>
                                          </p:stCondLst>
                                        </p:cTn>
                                        <p:tgtEl>
                                          <p:spTgt spid="57"/>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grpId="0" nodeType="afterEffect">
                                  <p:stCondLst>
                                    <p:cond delay="0"/>
                                  </p:stCondLst>
                                  <p:childTnLst>
                                    <p:set>
                                      <p:cBhvr>
                                        <p:cTn id="143" dur="1" fill="hold">
                                          <p:stCondLst>
                                            <p:cond delay="0"/>
                                          </p:stCondLst>
                                        </p:cTn>
                                        <p:tgtEl>
                                          <p:spTgt spid="69"/>
                                        </p:tgtEl>
                                        <p:attrNameLst>
                                          <p:attrName>style.visibility</p:attrName>
                                        </p:attrNameLst>
                                      </p:cBhvr>
                                      <p:to>
                                        <p:strVal val="visible"/>
                                      </p:to>
                                    </p:set>
                                  </p:childTnLst>
                                </p:cTn>
                              </p:par>
                            </p:childTnLst>
                          </p:cTn>
                        </p:par>
                        <p:par>
                          <p:cTn id="144" fill="hold">
                            <p:stCondLst>
                              <p:cond delay="0"/>
                            </p:stCondLst>
                            <p:childTnLst>
                              <p:par>
                                <p:cTn id="145" presetID="1" presetClass="entr" presetSubtype="0" fill="hold" grpId="0" nodeType="after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childTnLst>
                          </p:cTn>
                        </p:par>
                        <p:par>
                          <p:cTn id="147" fill="hold">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73"/>
                                        </p:tgtEl>
                                        <p:attrNameLst>
                                          <p:attrName>style.visibility</p:attrName>
                                        </p:attrNameLst>
                                      </p:cBhvr>
                                      <p:to>
                                        <p:strVal val="visible"/>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7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81"/>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childTnLst>
                          </p:cTn>
                        </p:par>
                        <p:par>
                          <p:cTn id="163" fill="hold">
                            <p:stCondLst>
                              <p:cond delay="0"/>
                            </p:stCondLst>
                            <p:childTnLst>
                              <p:par>
                                <p:cTn id="164" presetID="1" presetClass="entr" presetSubtype="0" fill="hold" grpId="0" nodeType="afterEffect">
                                  <p:stCondLst>
                                    <p:cond delay="0"/>
                                  </p:stCondLst>
                                  <p:childTnLst>
                                    <p:set>
                                      <p:cBhvr>
                                        <p:cTn id="165" dur="1" fill="hold">
                                          <p:stCondLst>
                                            <p:cond delay="0"/>
                                          </p:stCondLst>
                                        </p:cTn>
                                        <p:tgtEl>
                                          <p:spTgt spid="85"/>
                                        </p:tgtEl>
                                        <p:attrNameLst>
                                          <p:attrName>style.visibility</p:attrName>
                                        </p:attrNameLst>
                                      </p:cBhvr>
                                      <p:to>
                                        <p:strVal val="visible"/>
                                      </p:to>
                                    </p:set>
                                  </p:childTnLst>
                                </p:cTn>
                              </p:par>
                            </p:childTnLst>
                          </p:cTn>
                        </p:par>
                        <p:par>
                          <p:cTn id="166" fill="hold">
                            <p:stCondLst>
                              <p:cond delay="0"/>
                            </p:stCondLst>
                            <p:childTnLst>
                              <p:par>
                                <p:cTn id="167" presetID="1" presetClass="entr" presetSubtype="0" fill="hold" grpId="0" nodeType="afterEffect">
                                  <p:stCondLst>
                                    <p:cond delay="0"/>
                                  </p:stCondLst>
                                  <p:childTnLst>
                                    <p:set>
                                      <p:cBhvr>
                                        <p:cTn id="168" dur="1" fill="hold">
                                          <p:stCondLst>
                                            <p:cond delay="0"/>
                                          </p:stCondLst>
                                        </p:cTn>
                                        <p:tgtEl>
                                          <p:spTgt spid="86"/>
                                        </p:tgtEl>
                                        <p:attrNameLst>
                                          <p:attrName>style.visibility</p:attrName>
                                        </p:attrNameLst>
                                      </p:cBhvr>
                                      <p:to>
                                        <p:strVal val="visible"/>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88"/>
                                        </p:tgtEl>
                                        <p:attrNameLst>
                                          <p:attrName>style.visibility</p:attrName>
                                        </p:attrNameLst>
                                      </p:cBhvr>
                                      <p:to>
                                        <p:strVal val="visible"/>
                                      </p:to>
                                    </p:set>
                                  </p:childTnLst>
                                </p:cTn>
                              </p:par>
                            </p:childTnLst>
                          </p:cTn>
                        </p:par>
                        <p:par>
                          <p:cTn id="172" fill="hold">
                            <p:stCondLst>
                              <p:cond delay="0"/>
                            </p:stCondLst>
                            <p:childTnLst>
                              <p:par>
                                <p:cTn id="173" presetID="1" presetClass="entr" presetSubtype="0" fill="hold" grpId="0" nodeType="afterEffect">
                                  <p:stCondLst>
                                    <p:cond delay="0"/>
                                  </p:stCondLst>
                                  <p:childTnLst>
                                    <p:set>
                                      <p:cBhvr>
                                        <p:cTn id="174" dur="1" fill="hold">
                                          <p:stCondLst>
                                            <p:cond delay="0"/>
                                          </p:stCondLst>
                                        </p:cTn>
                                        <p:tgtEl>
                                          <p:spTgt spid="89"/>
                                        </p:tgtEl>
                                        <p:attrNameLst>
                                          <p:attrName>style.visibility</p:attrName>
                                        </p:attrNameLst>
                                      </p:cBhvr>
                                      <p:to>
                                        <p:strVal val="visible"/>
                                      </p:to>
                                    </p:set>
                                  </p:childTnLst>
                                </p:cTn>
                              </p:par>
                            </p:childTnLst>
                          </p:cTn>
                        </p:par>
                        <p:par>
                          <p:cTn id="175" fill="hold">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90"/>
                                        </p:tgtEl>
                                        <p:attrNameLst>
                                          <p:attrName>style.visibility</p:attrName>
                                        </p:attrNameLst>
                                      </p:cBhvr>
                                      <p:to>
                                        <p:strVal val="visible"/>
                                      </p:to>
                                    </p:set>
                                  </p:childTnLst>
                                </p:cTn>
                              </p:par>
                            </p:childTnLst>
                          </p:cTn>
                        </p:par>
                        <p:par>
                          <p:cTn id="178" fill="hold">
                            <p:stCondLst>
                              <p:cond delay="0"/>
                            </p:stCondLst>
                            <p:childTnLst>
                              <p:par>
                                <p:cTn id="179" presetID="1" presetClass="entr" presetSubtype="0" fill="hold" grpId="0" nodeType="afterEffect">
                                  <p:stCondLst>
                                    <p:cond delay="0"/>
                                  </p:stCondLst>
                                  <p:childTnLst>
                                    <p:set>
                                      <p:cBhvr>
                                        <p:cTn id="18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3" grpId="0" animBg="1"/>
      <p:bldP spid="58" grpId="0"/>
      <p:bldP spid="60" grpId="0" animBg="1"/>
      <p:bldP spid="61" grpId="0" animBg="1"/>
      <p:bldP spid="62" grpId="0" animBg="1"/>
      <p:bldP spid="63" grpId="0" animBg="1"/>
      <p:bldP spid="64" grpId="0" animBg="1"/>
      <p:bldP spid="65" grpId="0"/>
      <p:bldP spid="66" grpId="0"/>
      <p:bldP spid="67" grpId="0"/>
      <p:bldP spid="68" grpId="0"/>
      <p:bldP spid="77" grpId="0" animBg="1"/>
      <p:bldP spid="78" grpId="0"/>
      <p:bldP spid="96" grpId="0"/>
      <p:bldP spid="2" grpId="0"/>
      <p:bldP spid="55" grpId="0"/>
      <p:bldP spid="57" grpId="0"/>
      <p:bldP spid="69" grpId="0"/>
      <p:bldP spid="71" grpId="0"/>
      <p:bldP spid="73" grpId="0"/>
      <p:bldP spid="75" grpId="0"/>
      <p:bldP spid="79" grpId="0"/>
      <p:bldP spid="81" grpId="0"/>
      <p:bldP spid="83" grpId="0"/>
      <p:bldP spid="85" grpId="0"/>
      <p:bldP spid="86" grpId="0"/>
      <p:bldP spid="88" grpId="0"/>
      <p:bldP spid="89" grpId="0"/>
      <p:bldP spid="90" grpId="0"/>
      <p:bldP spid="91"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414</Words>
  <Application>Microsoft Office PowerPoint</Application>
  <PresentationFormat>On-screen Show (16:9)</PresentationFormat>
  <Paragraphs>95</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Roboto Black</vt:lpstr>
      <vt:lpstr>Open Sans</vt:lpstr>
      <vt:lpstr>Roboto Mono Thin</vt:lpstr>
      <vt:lpstr>Arial</vt:lpstr>
      <vt:lpstr>Agency FB</vt:lpstr>
      <vt:lpstr>Bree Serif</vt:lpstr>
      <vt:lpstr>Roboto Light</vt:lpstr>
      <vt:lpstr>Roboto Thin</vt:lpstr>
      <vt:lpstr>Didact Gothic</vt:lpstr>
      <vt:lpstr>WEB PROPOSAL</vt:lpstr>
      <vt:lpstr>TEXT COMPRESSOR</vt:lpstr>
      <vt:lpstr>TABLE OF CONTENTS</vt:lpstr>
      <vt:lpstr>Objective</vt:lpstr>
      <vt:lpstr>Data Compression</vt:lpstr>
      <vt:lpstr>Compression Techniques</vt:lpstr>
      <vt:lpstr>HUFFMAN CODING</vt:lpstr>
      <vt:lpstr>Reading Input Data Stream</vt:lpstr>
      <vt:lpstr>Counting The Frequency</vt:lpstr>
      <vt:lpstr>Sorting Input Characters </vt:lpstr>
      <vt:lpstr>Encoding Input Characters </vt:lpstr>
      <vt:lpstr>Decoding The Characters </vt:lpstr>
      <vt:lpstr>Final Implementaion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COMPRESSOR</dc:title>
  <dc:creator>Harshal Chowdhary</dc:creator>
  <cp:lastModifiedBy>Harshal Chowdhary</cp:lastModifiedBy>
  <cp:revision>2</cp:revision>
  <dcterms:modified xsi:type="dcterms:W3CDTF">2021-11-14T12:22:40Z</dcterms:modified>
</cp:coreProperties>
</file>