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58" r:id="rId7"/>
    <p:sldId id="260" r:id="rId8"/>
    <p:sldId id="262" r:id="rId9"/>
    <p:sldId id="264" r:id="rId10"/>
    <p:sldId id="265" r:id="rId11"/>
    <p:sldId id="266" r:id="rId12"/>
    <p:sldId id="267" r:id="rId13"/>
    <p:sldId id="268" r:id="rId14"/>
    <p:sldId id="269" r:id="rId15"/>
    <p:sldId id="270" r:id="rId16"/>
    <p:sldId id="26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5/18/2021</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5/18/2021</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5/18/2021</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5/18/2021</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5/18/2021</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module-tkinter"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com/playlist?list=PLyaVharzrSGwU487lNxjWPJK3qS48Dydg" TargetMode="External"/><Relationship Id="rId2" Type="http://schemas.openxmlformats.org/officeDocument/2006/relationships/hyperlink" Target="https://arnabiitk.files.wordpress.com/2013/02/proakis-digital-communications-4th-ed.pdf" TargetMode="External"/><Relationship Id="rId1" Type="http://schemas.openxmlformats.org/officeDocument/2006/relationships/slideLayout" Target="../slideLayouts/slideLayout1.xml"/><Relationship Id="rId4" Type="http://schemas.openxmlformats.org/officeDocument/2006/relationships/hyperlink" Target="https://youtube.com/playlist?list=PLXnsjPD8-xuvuHKopadw0omnXZXKFTXk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46534" y="727969"/>
            <a:ext cx="10993549" cy="1174959"/>
          </a:xfrm>
        </p:spPr>
        <p:txBody>
          <a:bodyPr>
            <a:normAutofit/>
          </a:bodyPr>
          <a:lstStyle/>
          <a:p>
            <a:r>
              <a:rPr lang="en-US" dirty="0"/>
              <a:t>Communication systems</a:t>
            </a:r>
            <a:br>
              <a:rPr lang="en-US" dirty="0"/>
            </a:br>
            <a:r>
              <a:rPr lang="en-US" sz="2700" dirty="0"/>
              <a:t>project review</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7270812" y="1902928"/>
            <a:ext cx="4377660" cy="743949"/>
          </a:xfrm>
          <a:solidFill>
            <a:schemeClr val="tx1"/>
          </a:solidFill>
        </p:spPr>
        <p:txBody>
          <a:bodyPr>
            <a:noAutofit/>
          </a:bodyPr>
          <a:lstStyle/>
          <a:p>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Submitted by:    </a:t>
            </a:r>
            <a:r>
              <a:rPr lang="en-US" sz="1800" b="1" dirty="0" err="1">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Harshal</a:t>
            </a:r>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1800" b="1" dirty="0" err="1">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chowdhary</a:t>
            </a:r>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(2k19/</a:t>
            </a:r>
            <a:r>
              <a:rPr lang="en-US" sz="1800" b="1" dirty="0" err="1">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ec</a:t>
            </a:r>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/071)</a:t>
            </a:r>
          </a:p>
          <a:p>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Ishita agrawal (2k19/</a:t>
            </a:r>
            <a:r>
              <a:rPr lang="en-US" sz="1800" b="1" dirty="0" err="1">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ec</a:t>
            </a:r>
            <a:r>
              <a:rPr lang="en-US" sz="1800" b="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/077)</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155EBFAB-CFFD-44D7-8014-C1C7FB8CBCF3}"/>
              </a:ext>
            </a:extLst>
          </p:cNvPr>
          <p:cNvPicPr>
            <a:picLocks noChangeAspect="1"/>
          </p:cNvPicPr>
          <p:nvPr/>
        </p:nvPicPr>
        <p:blipFill>
          <a:blip r:embed="rId2"/>
          <a:stretch>
            <a:fillRect/>
          </a:stretch>
        </p:blipFill>
        <p:spPr>
          <a:xfrm>
            <a:off x="617259" y="2885242"/>
            <a:ext cx="11128207" cy="3690235"/>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faced</a:t>
            </a:r>
            <a:endParaRPr lang="en-IN" dirty="0"/>
          </a:p>
        </p:txBody>
      </p:sp>
      <p:sp>
        <p:nvSpPr>
          <p:cNvPr id="5" name="Text Placeholder 4"/>
          <p:cNvSpPr>
            <a:spLocks noGrp="1"/>
          </p:cNvSpPr>
          <p:nvPr>
            <p:ph type="body" idx="1"/>
          </p:nvPr>
        </p:nvSpPr>
        <p:spPr>
          <a:xfrm>
            <a:off x="3498616" y="1933391"/>
            <a:ext cx="5194769" cy="557784"/>
          </a:xfrm>
        </p:spPr>
        <p:txBody>
          <a:bodyPr/>
          <a:lstStyle/>
          <a:p>
            <a:r>
              <a:rPr lang="en-IN" b="1" dirty="0" smtClean="0"/>
              <a:t>CRASHING OF MATLAB APP DESIGNER</a:t>
            </a:r>
            <a:endParaRPr lang="en-IN" b="1"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2895" y="2491175"/>
            <a:ext cx="10366209" cy="3929589"/>
          </a:xfrm>
        </p:spPr>
      </p:pic>
    </p:spTree>
    <p:extLst>
      <p:ext uri="{BB962C8B-B14F-4D97-AF65-F5344CB8AC3E}">
        <p14:creationId xmlns:p14="http://schemas.microsoft.com/office/powerpoint/2010/main" val="214553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of Those problems</a:t>
            </a:r>
            <a:endParaRPr lang="en-IN" dirty="0"/>
          </a:p>
        </p:txBody>
      </p:sp>
      <p:sp>
        <p:nvSpPr>
          <p:cNvPr id="5" name="Text Placeholder 4"/>
          <p:cNvSpPr>
            <a:spLocks noGrp="1"/>
          </p:cNvSpPr>
          <p:nvPr>
            <p:ph type="body" idx="1"/>
          </p:nvPr>
        </p:nvSpPr>
        <p:spPr/>
        <p:txBody>
          <a:bodyPr/>
          <a:lstStyle/>
          <a:p>
            <a:r>
              <a:rPr lang="en-IN" b="1" dirty="0" smtClean="0"/>
              <a:t>MATLAB Compiler &amp; Web Apps</a:t>
            </a:r>
            <a:endParaRPr lang="en-IN" b="1" dirty="0"/>
          </a:p>
        </p:txBody>
      </p:sp>
      <p:pic>
        <p:nvPicPr>
          <p:cNvPr id="9" name="Content Placeholder 8"/>
          <p:cNvPicPr>
            <a:picLocks noGrp="1" noChangeAspect="1"/>
          </p:cNvPicPr>
          <p:nvPr>
            <p:ph sz="half" idx="2"/>
          </p:nvPr>
        </p:nvPicPr>
        <p:blipFill>
          <a:blip r:embed="rId2"/>
          <a:stretch>
            <a:fillRect/>
          </a:stretch>
        </p:blipFill>
        <p:spPr>
          <a:xfrm>
            <a:off x="629917" y="2925763"/>
            <a:ext cx="5096516" cy="2935287"/>
          </a:xfrm>
          <a:prstGeom prst="rect">
            <a:avLst/>
          </a:prstGeom>
        </p:spPr>
      </p:pic>
      <p:sp>
        <p:nvSpPr>
          <p:cNvPr id="7" name="Text Placeholder 6"/>
          <p:cNvSpPr>
            <a:spLocks noGrp="1"/>
          </p:cNvSpPr>
          <p:nvPr>
            <p:ph type="body" sz="quarter" idx="3"/>
          </p:nvPr>
        </p:nvSpPr>
        <p:spPr/>
        <p:txBody>
          <a:bodyPr/>
          <a:lstStyle/>
          <a:p>
            <a:r>
              <a:rPr lang="en-IN" b="1" dirty="0" smtClean="0"/>
              <a:t>Alternative Approach</a:t>
            </a:r>
            <a:endParaRPr lang="en-IN" b="1" dirty="0"/>
          </a:p>
        </p:txBody>
      </p:sp>
      <p:sp>
        <p:nvSpPr>
          <p:cNvPr id="8" name="Content Placeholder 7"/>
          <p:cNvSpPr>
            <a:spLocks noGrp="1"/>
          </p:cNvSpPr>
          <p:nvPr>
            <p:ph sz="quarter" idx="4"/>
          </p:nvPr>
        </p:nvSpPr>
        <p:spPr/>
        <p:txBody>
          <a:bodyPr>
            <a:normAutofit/>
          </a:bodyPr>
          <a:lstStyle/>
          <a:p>
            <a:pPr marL="0" indent="0">
              <a:buNone/>
            </a:pPr>
            <a:r>
              <a:rPr lang="en-IN" dirty="0" err="1" smtClean="0"/>
              <a:t>Tkinter</a:t>
            </a:r>
            <a:r>
              <a:rPr lang="en-IN" dirty="0" smtClean="0"/>
              <a:t> – </a:t>
            </a:r>
          </a:p>
          <a:p>
            <a:pPr marL="0" lvl="0" indent="0" algn="just" defTabSz="914400" eaLnBrk="0" fontAlgn="base" hangingPunct="0">
              <a:lnSpc>
                <a:spcPct val="100000"/>
              </a:lnSpc>
              <a:spcBef>
                <a:spcPct val="0"/>
              </a:spcBef>
              <a:spcAft>
                <a:spcPct val="0"/>
              </a:spcAft>
              <a:buClrTx/>
              <a:buSzTx/>
              <a:buNone/>
            </a:pPr>
            <a:r>
              <a:rPr lang="en-US" sz="1300" dirty="0">
                <a:solidFill>
                  <a:srgbClr val="222222"/>
                </a:solidFill>
                <a:latin typeface="Lucida Grande"/>
              </a:rPr>
              <a:t>The </a:t>
            </a:r>
            <a:r>
              <a:rPr lang="en-US" sz="1300" dirty="0" err="1">
                <a:solidFill>
                  <a:srgbClr val="0072AA"/>
                </a:solidFill>
                <a:latin typeface="Courier New" panose="02070309020205020404" pitchFamily="49" charset="0"/>
                <a:cs typeface="Courier New" panose="02070309020205020404" pitchFamily="49" charset="0"/>
                <a:hlinkClick r:id="rId3" tooltip="tkinter: Interface to Tcl/Tk for graphical user interfaces"/>
              </a:rPr>
              <a:t>tkinter</a:t>
            </a:r>
            <a:r>
              <a:rPr lang="en-US" sz="1300" dirty="0">
                <a:solidFill>
                  <a:srgbClr val="222222"/>
                </a:solidFill>
                <a:latin typeface="Lucida Grande"/>
              </a:rPr>
              <a:t> package (“</a:t>
            </a:r>
            <a:r>
              <a:rPr lang="en-US" sz="1300" dirty="0" err="1">
                <a:solidFill>
                  <a:srgbClr val="222222"/>
                </a:solidFill>
                <a:latin typeface="Lucida Grande"/>
              </a:rPr>
              <a:t>Tk</a:t>
            </a:r>
            <a:r>
              <a:rPr lang="en-US" sz="1300" dirty="0">
                <a:solidFill>
                  <a:srgbClr val="222222"/>
                </a:solidFill>
                <a:latin typeface="Lucida Grande"/>
              </a:rPr>
              <a:t> interface”) is the standard Python interface to the </a:t>
            </a:r>
            <a:r>
              <a:rPr lang="en-US" sz="1300" dirty="0" err="1">
                <a:solidFill>
                  <a:srgbClr val="222222"/>
                </a:solidFill>
                <a:latin typeface="Lucida Grande"/>
              </a:rPr>
              <a:t>Tk</a:t>
            </a:r>
            <a:r>
              <a:rPr lang="en-US" sz="1300" dirty="0">
                <a:solidFill>
                  <a:srgbClr val="222222"/>
                </a:solidFill>
                <a:latin typeface="Lucida Grande"/>
              </a:rPr>
              <a:t> GUI toolkit. Both </a:t>
            </a:r>
            <a:r>
              <a:rPr lang="en-US" sz="1300" dirty="0" err="1">
                <a:solidFill>
                  <a:srgbClr val="222222"/>
                </a:solidFill>
                <a:latin typeface="Lucida Grande"/>
              </a:rPr>
              <a:t>Tk</a:t>
            </a:r>
            <a:r>
              <a:rPr lang="en-US" sz="1300" dirty="0">
                <a:solidFill>
                  <a:srgbClr val="222222"/>
                </a:solidFill>
                <a:latin typeface="Lucida Grande"/>
              </a:rPr>
              <a:t> and </a:t>
            </a:r>
            <a:r>
              <a:rPr lang="en-US" sz="1300" dirty="0" err="1">
                <a:solidFill>
                  <a:srgbClr val="0072AA"/>
                </a:solidFill>
                <a:latin typeface="Courier New" panose="02070309020205020404" pitchFamily="49" charset="0"/>
                <a:cs typeface="Courier New" panose="02070309020205020404" pitchFamily="49" charset="0"/>
                <a:hlinkClick r:id="rId3" tooltip="tkinter: Interface to Tcl/Tk for graphical user interfaces"/>
              </a:rPr>
              <a:t>tkinter</a:t>
            </a:r>
            <a:r>
              <a:rPr lang="en-US" sz="1300" dirty="0">
                <a:solidFill>
                  <a:srgbClr val="222222"/>
                </a:solidFill>
                <a:latin typeface="Lucida Grande"/>
              </a:rPr>
              <a:t> are available on most Unix platforms, as well as on Windows systems. (</a:t>
            </a:r>
            <a:r>
              <a:rPr lang="en-US" sz="1300" dirty="0" err="1">
                <a:solidFill>
                  <a:srgbClr val="222222"/>
                </a:solidFill>
                <a:latin typeface="Lucida Grande"/>
              </a:rPr>
              <a:t>Tk</a:t>
            </a:r>
            <a:r>
              <a:rPr lang="en-US" sz="1300" dirty="0">
                <a:solidFill>
                  <a:srgbClr val="222222"/>
                </a:solidFill>
                <a:latin typeface="Lucida Grande"/>
              </a:rPr>
              <a:t> itself is not part of Python; it is maintained at </a:t>
            </a:r>
            <a:r>
              <a:rPr lang="en-US" sz="1300" dirty="0" smtClean="0">
                <a:solidFill>
                  <a:srgbClr val="222222"/>
                </a:solidFill>
                <a:latin typeface="Lucida Grande"/>
              </a:rPr>
              <a:t>Active State</a:t>
            </a:r>
            <a:r>
              <a:rPr lang="en-US" sz="1300" dirty="0">
                <a:solidFill>
                  <a:srgbClr val="222222"/>
                </a:solidFill>
                <a:latin typeface="Lucida Grande"/>
              </a:rPr>
              <a:t>.)</a:t>
            </a:r>
            <a:endParaRPr lang="en-US" sz="1300" dirty="0">
              <a:solidFill>
                <a:schemeClr val="tx1"/>
              </a:solidFill>
            </a:endParaRPr>
          </a:p>
          <a:p>
            <a:pPr marL="0" lvl="0" indent="0" algn="just" defTabSz="914400" eaLnBrk="0" fontAlgn="base" hangingPunct="0">
              <a:lnSpc>
                <a:spcPct val="100000"/>
              </a:lnSpc>
              <a:spcBef>
                <a:spcPct val="0"/>
              </a:spcBef>
              <a:spcAft>
                <a:spcPct val="0"/>
              </a:spcAft>
              <a:buClrTx/>
              <a:buSzTx/>
              <a:buNone/>
            </a:pPr>
            <a:r>
              <a:rPr lang="en-US" sz="1300" dirty="0">
                <a:solidFill>
                  <a:srgbClr val="222222"/>
                </a:solidFill>
                <a:latin typeface="Lucida Grande"/>
              </a:rPr>
              <a:t>Running </a:t>
            </a:r>
            <a:r>
              <a:rPr lang="en-US" sz="1300" dirty="0">
                <a:solidFill>
                  <a:srgbClr val="222222"/>
                </a:solidFill>
                <a:latin typeface="Courier New" panose="02070309020205020404" pitchFamily="49" charset="0"/>
                <a:cs typeface="Courier New" panose="02070309020205020404" pitchFamily="49" charset="0"/>
              </a:rPr>
              <a:t>python -m </a:t>
            </a:r>
            <a:r>
              <a:rPr lang="en-US" sz="1300" dirty="0" err="1">
                <a:solidFill>
                  <a:srgbClr val="222222"/>
                </a:solidFill>
                <a:latin typeface="Courier New" panose="02070309020205020404" pitchFamily="49" charset="0"/>
                <a:cs typeface="Courier New" panose="02070309020205020404" pitchFamily="49" charset="0"/>
              </a:rPr>
              <a:t>tkinter</a:t>
            </a:r>
            <a:r>
              <a:rPr lang="en-US" sz="1300" dirty="0">
                <a:solidFill>
                  <a:srgbClr val="222222"/>
                </a:solidFill>
                <a:latin typeface="Lucida Grande"/>
              </a:rPr>
              <a:t> from the command line should open a window demonstrating a simple </a:t>
            </a:r>
            <a:r>
              <a:rPr lang="en-US" sz="1300" dirty="0" err="1">
                <a:solidFill>
                  <a:srgbClr val="222222"/>
                </a:solidFill>
                <a:latin typeface="Lucida Grande"/>
              </a:rPr>
              <a:t>Tk</a:t>
            </a:r>
            <a:r>
              <a:rPr lang="en-US" sz="1300" dirty="0">
                <a:solidFill>
                  <a:srgbClr val="222222"/>
                </a:solidFill>
                <a:latin typeface="Lucida Grande"/>
              </a:rPr>
              <a:t> interface, letting you know that </a:t>
            </a:r>
            <a:r>
              <a:rPr lang="en-US" sz="1300" dirty="0" err="1">
                <a:solidFill>
                  <a:srgbClr val="0072AA"/>
                </a:solidFill>
                <a:latin typeface="Courier New" panose="02070309020205020404" pitchFamily="49" charset="0"/>
                <a:cs typeface="Courier New" panose="02070309020205020404" pitchFamily="49" charset="0"/>
                <a:hlinkClick r:id="rId3" tooltip="tkinter: Interface to Tcl/Tk for graphical user interfaces"/>
              </a:rPr>
              <a:t>tkinter</a:t>
            </a:r>
            <a:r>
              <a:rPr lang="en-US" sz="1300" dirty="0">
                <a:solidFill>
                  <a:srgbClr val="222222"/>
                </a:solidFill>
                <a:latin typeface="Lucida Grande"/>
              </a:rPr>
              <a:t> is properly installed on your system, and also showing what version of </a:t>
            </a:r>
            <a:r>
              <a:rPr lang="en-US" sz="1300" dirty="0" err="1">
                <a:solidFill>
                  <a:srgbClr val="222222"/>
                </a:solidFill>
                <a:latin typeface="Lucida Grande"/>
              </a:rPr>
              <a:t>Tcl</a:t>
            </a:r>
            <a:r>
              <a:rPr lang="en-US" sz="1300" dirty="0">
                <a:solidFill>
                  <a:srgbClr val="222222"/>
                </a:solidFill>
                <a:latin typeface="Lucida Grande"/>
              </a:rPr>
              <a:t>/</a:t>
            </a:r>
            <a:r>
              <a:rPr lang="en-US" sz="1300" dirty="0" err="1">
                <a:solidFill>
                  <a:srgbClr val="222222"/>
                </a:solidFill>
                <a:latin typeface="Lucida Grande"/>
              </a:rPr>
              <a:t>Tk</a:t>
            </a:r>
            <a:r>
              <a:rPr lang="en-US" sz="1300" dirty="0">
                <a:solidFill>
                  <a:srgbClr val="222222"/>
                </a:solidFill>
                <a:latin typeface="Lucida Grande"/>
              </a:rPr>
              <a:t> is installed, so you can read the </a:t>
            </a:r>
            <a:r>
              <a:rPr lang="en-US" sz="1300" dirty="0" err="1">
                <a:solidFill>
                  <a:srgbClr val="222222"/>
                </a:solidFill>
                <a:latin typeface="Lucida Grande"/>
              </a:rPr>
              <a:t>Tcl</a:t>
            </a:r>
            <a:r>
              <a:rPr lang="en-US" sz="1300" dirty="0">
                <a:solidFill>
                  <a:srgbClr val="222222"/>
                </a:solidFill>
                <a:latin typeface="Lucida Grande"/>
              </a:rPr>
              <a:t>/</a:t>
            </a:r>
            <a:r>
              <a:rPr lang="en-US" sz="1300" dirty="0" err="1">
                <a:solidFill>
                  <a:srgbClr val="222222"/>
                </a:solidFill>
                <a:latin typeface="Lucida Grande"/>
              </a:rPr>
              <a:t>Tk</a:t>
            </a:r>
            <a:r>
              <a:rPr lang="en-US" sz="1300" dirty="0">
                <a:solidFill>
                  <a:srgbClr val="222222"/>
                </a:solidFill>
                <a:latin typeface="Lucida Grande"/>
              </a:rPr>
              <a:t> documentation specific to that version.</a:t>
            </a:r>
            <a:endParaRPr lang="en-US" sz="1300" dirty="0">
              <a:solidFill>
                <a:schemeClr val="tx1"/>
              </a:solidFill>
              <a:latin typeface="Arial" panose="020B0604020202020204" pitchFamily="34" charset="0"/>
            </a:endParaRPr>
          </a:p>
          <a:p>
            <a:pPr marL="0" indent="0">
              <a:buNone/>
            </a:pPr>
            <a:endParaRPr lang="en-IN" dirty="0"/>
          </a:p>
        </p:txBody>
      </p:sp>
      <p:sp>
        <p:nvSpPr>
          <p:cNvPr id="10" name="Rectangle 1"/>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14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Looking forward to implement further topics of </a:t>
            </a:r>
            <a:r>
              <a:rPr lang="en-IN" dirty="0" err="1" smtClean="0"/>
              <a:t>Analog</a:t>
            </a:r>
            <a:r>
              <a:rPr lang="en-IN" dirty="0" smtClean="0"/>
              <a:t> Communication Curriculum.</a:t>
            </a:r>
          </a:p>
          <a:p>
            <a:r>
              <a:rPr lang="en-IN" dirty="0" smtClean="0"/>
              <a:t>Using MATLAB web app. We can publish this as a website where students can use this app for better understanding.</a:t>
            </a:r>
          </a:p>
          <a:p>
            <a:r>
              <a:rPr lang="en-IN" dirty="0" smtClean="0"/>
              <a:t>This interface can be used as Virtual Lab by developing another tab for experiments.</a:t>
            </a:r>
          </a:p>
          <a:p>
            <a:pPr marL="0" indent="0">
              <a:buNone/>
            </a:pPr>
            <a:endParaRPr lang="en-IN" dirty="0" smtClean="0"/>
          </a:p>
        </p:txBody>
      </p:sp>
    </p:spTree>
    <p:extLst>
      <p:ext uri="{BB962C8B-B14F-4D97-AF65-F5344CB8AC3E}">
        <p14:creationId xmlns:p14="http://schemas.microsoft.com/office/powerpoint/2010/main" val="211783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D98F1-D152-44CB-9676-F6778D2A5A95}"/>
              </a:ext>
            </a:extLst>
          </p:cNvPr>
          <p:cNvSpPr>
            <a:spLocks noGrp="1"/>
          </p:cNvSpPr>
          <p:nvPr>
            <p:ph type="ctrTitle"/>
          </p:nvPr>
        </p:nvSpPr>
        <p:spPr/>
        <p:txBody>
          <a:bodyPr/>
          <a:lstStyle/>
          <a:p>
            <a:r>
              <a:rPr lang="en-IN" dirty="0"/>
              <a:t>List of</a:t>
            </a:r>
            <a:br>
              <a:rPr lang="en-IN" dirty="0"/>
            </a:br>
            <a:r>
              <a:rPr lang="en-IN" dirty="0"/>
              <a:t>references</a:t>
            </a:r>
          </a:p>
        </p:txBody>
      </p:sp>
      <p:sp>
        <p:nvSpPr>
          <p:cNvPr id="3" name="Subtitle 2">
            <a:extLst>
              <a:ext uri="{FF2B5EF4-FFF2-40B4-BE49-F238E27FC236}">
                <a16:creationId xmlns:a16="http://schemas.microsoft.com/office/drawing/2014/main" xmlns="" id="{FEE95D33-B940-4B19-BE7E-70CBD3D4522B}"/>
              </a:ext>
            </a:extLst>
          </p:cNvPr>
          <p:cNvSpPr>
            <a:spLocks noGrp="1"/>
          </p:cNvSpPr>
          <p:nvPr>
            <p:ph type="subTitle" idx="1"/>
          </p:nvPr>
        </p:nvSpPr>
        <p:spPr>
          <a:xfrm>
            <a:off x="599227" y="3312190"/>
            <a:ext cx="10993546" cy="3079732"/>
          </a:xfrm>
        </p:spPr>
        <p:txBody>
          <a:bodyPr>
            <a:normAutofit/>
          </a:bodyPr>
          <a:lstStyle/>
          <a:p>
            <a:pPr marL="285750" indent="-285750">
              <a:buFont typeface="Wingdings" panose="05000000000000000000" pitchFamily="2" charset="2"/>
              <a:buChar char="Ø"/>
            </a:pPr>
            <a:r>
              <a:rPr lang="en-IN" dirty="0">
                <a:solidFill>
                  <a:schemeClr val="bg1">
                    <a:lumMod val="75000"/>
                  </a:schemeClr>
                </a:solidFill>
                <a:latin typeface="Roboto"/>
              </a:rPr>
              <a:t>Communication </a:t>
            </a:r>
            <a:r>
              <a:rPr lang="en-IN" dirty="0" err="1">
                <a:solidFill>
                  <a:schemeClr val="bg1">
                    <a:lumMod val="75000"/>
                  </a:schemeClr>
                </a:solidFill>
                <a:latin typeface="Roboto"/>
              </a:rPr>
              <a:t>Sysytem</a:t>
            </a:r>
            <a:r>
              <a:rPr lang="en-IN" dirty="0">
                <a:solidFill>
                  <a:schemeClr val="bg1">
                    <a:lumMod val="75000"/>
                  </a:schemeClr>
                </a:solidFill>
                <a:latin typeface="Roboto"/>
              </a:rPr>
              <a:t> by Simon </a:t>
            </a:r>
            <a:r>
              <a:rPr lang="en-IN" dirty="0" err="1">
                <a:solidFill>
                  <a:schemeClr val="bg1">
                    <a:lumMod val="75000"/>
                  </a:schemeClr>
                </a:solidFill>
                <a:latin typeface="Roboto"/>
              </a:rPr>
              <a:t>haykin</a:t>
            </a:r>
            <a:endParaRPr lang="en-IN" dirty="0">
              <a:solidFill>
                <a:schemeClr val="bg1">
                  <a:lumMod val="75000"/>
                </a:schemeClr>
              </a:solidFill>
              <a:latin typeface="Roboto"/>
            </a:endParaRPr>
          </a:p>
          <a:p>
            <a:r>
              <a:rPr lang="en-IN" dirty="0">
                <a:solidFill>
                  <a:schemeClr val="accent3">
                    <a:lumMod val="20000"/>
                    <a:lumOff val="80000"/>
                  </a:schemeClr>
                </a:solidFill>
                <a:latin typeface="Roboto"/>
              </a:rPr>
              <a:t>      </a:t>
            </a:r>
            <a:r>
              <a:rPr lang="en-IN" u="sng" dirty="0">
                <a:solidFill>
                  <a:schemeClr val="accent3">
                    <a:lumMod val="20000"/>
                    <a:lumOff val="80000"/>
                  </a:schemeClr>
                </a:solidFill>
                <a:latin typeface="Roboto"/>
              </a:rPr>
              <a:t>https://www.wiley.com/en-us/Communication+Systems,+5th+Edition-p-9780471697909</a:t>
            </a:r>
          </a:p>
          <a:p>
            <a:pPr marL="285750" indent="-285750">
              <a:buFont typeface="Wingdings" panose="05000000000000000000" pitchFamily="2" charset="2"/>
              <a:buChar char="Ø"/>
            </a:pPr>
            <a:r>
              <a:rPr lang="en-US" b="0" i="0" dirty="0">
                <a:solidFill>
                  <a:schemeClr val="bg1">
                    <a:lumMod val="75000"/>
                  </a:schemeClr>
                </a:solidFill>
                <a:effectLst/>
                <a:latin typeface="Roboto"/>
              </a:rPr>
              <a:t>Digital Communication By John G. </a:t>
            </a:r>
            <a:r>
              <a:rPr lang="en-US" b="0" i="0" dirty="0" err="1">
                <a:solidFill>
                  <a:schemeClr val="bg1">
                    <a:lumMod val="75000"/>
                  </a:schemeClr>
                </a:solidFill>
                <a:effectLst/>
                <a:latin typeface="Roboto"/>
              </a:rPr>
              <a:t>Proakis</a:t>
            </a:r>
            <a:r>
              <a:rPr lang="en-US" b="0" i="0" dirty="0">
                <a:solidFill>
                  <a:schemeClr val="accent3">
                    <a:lumMod val="20000"/>
                    <a:lumOff val="80000"/>
                  </a:schemeClr>
                </a:solidFill>
                <a:effectLst/>
                <a:latin typeface="Roboto"/>
              </a:rPr>
              <a:t> </a:t>
            </a:r>
            <a:r>
              <a:rPr lang="en-US" b="0" i="0" u="sng" dirty="0">
                <a:solidFill>
                  <a:schemeClr val="accent3">
                    <a:lumMod val="20000"/>
                    <a:lumOff val="80000"/>
                  </a:schemeClr>
                </a:solidFill>
                <a:effectLst/>
                <a:latin typeface="Roboto"/>
                <a:hlinkClick r:id="rId2">
                  <a:extLst>
                    <a:ext uri="{A12FA001-AC4F-418D-AE19-62706E023703}">
                      <ahyp:hlinkClr xmlns:ahyp="http://schemas.microsoft.com/office/drawing/2018/hyperlinkcolor" xmlns="" val="tx"/>
                    </a:ext>
                  </a:extLst>
                </a:hlinkClick>
              </a:rPr>
              <a:t>https://arnabiitk.files.wordpress.com/2013/02/proakis-digital-communications-4th-ed.pdf</a:t>
            </a:r>
            <a:endParaRPr lang="en-IN" u="sng" dirty="0">
              <a:solidFill>
                <a:schemeClr val="accent3">
                  <a:lumMod val="20000"/>
                  <a:lumOff val="80000"/>
                </a:schemeClr>
              </a:solidFill>
              <a:latin typeface="Roboto"/>
            </a:endParaRPr>
          </a:p>
          <a:p>
            <a:pPr marL="285750" indent="-285750">
              <a:buFont typeface="Wingdings" panose="05000000000000000000" pitchFamily="2" charset="2"/>
              <a:buChar char="Ø"/>
            </a:pPr>
            <a:r>
              <a:rPr lang="en-US" b="0" i="0" dirty="0">
                <a:solidFill>
                  <a:schemeClr val="bg1">
                    <a:lumMod val="75000"/>
                  </a:schemeClr>
                </a:solidFill>
                <a:effectLst/>
                <a:latin typeface="Roboto"/>
              </a:rPr>
              <a:t>Principle Of Communication By Prof. Aditya k. </a:t>
            </a:r>
            <a:r>
              <a:rPr lang="en-US" b="0" i="0" dirty="0" err="1">
                <a:solidFill>
                  <a:schemeClr val="bg1">
                    <a:lumMod val="75000"/>
                  </a:schemeClr>
                </a:solidFill>
                <a:effectLst/>
                <a:latin typeface="Roboto"/>
              </a:rPr>
              <a:t>Jagannatham</a:t>
            </a:r>
            <a:r>
              <a:rPr lang="en-US" b="0" i="0" dirty="0">
                <a:solidFill>
                  <a:schemeClr val="accent3">
                    <a:lumMod val="20000"/>
                    <a:lumOff val="80000"/>
                  </a:schemeClr>
                </a:solidFill>
                <a:effectLst/>
                <a:latin typeface="Roboto"/>
              </a:rPr>
              <a:t> </a:t>
            </a:r>
            <a:r>
              <a:rPr lang="en-US" u="sng" dirty="0">
                <a:solidFill>
                  <a:schemeClr val="accent3">
                    <a:lumMod val="20000"/>
                    <a:lumOff val="80000"/>
                  </a:schemeClr>
                </a:solidFill>
                <a:latin typeface="Roboto"/>
                <a:hlinkClick r:id="rId3">
                  <a:extLst>
                    <a:ext uri="{A12FA001-AC4F-418D-AE19-62706E023703}">
                      <ahyp:hlinkClr xmlns:ahyp="http://schemas.microsoft.com/office/drawing/2018/hyperlinkcolor" xmlns="" val="tx"/>
                    </a:ext>
                  </a:extLst>
                </a:hlinkClick>
              </a:rPr>
              <a:t>https://youtube.com/playlist?list=PLyaVharzrSGwU487lNxjWPJK3qS48Dydg</a:t>
            </a:r>
            <a:endParaRPr lang="en-US" u="sng" dirty="0">
              <a:solidFill>
                <a:schemeClr val="accent3">
                  <a:lumMod val="20000"/>
                  <a:lumOff val="80000"/>
                </a:schemeClr>
              </a:solidFill>
              <a:latin typeface="Roboto"/>
            </a:endParaRPr>
          </a:p>
          <a:p>
            <a:pPr marL="285750" indent="-285750">
              <a:buFont typeface="Wingdings" panose="05000000000000000000" pitchFamily="2" charset="2"/>
              <a:buChar char="Ø"/>
            </a:pPr>
            <a:r>
              <a:rPr lang="en-US" b="0" i="0" dirty="0" err="1">
                <a:solidFill>
                  <a:schemeClr val="bg1">
                    <a:lumMod val="75000"/>
                  </a:schemeClr>
                </a:solidFill>
                <a:effectLst/>
                <a:latin typeface="Roboto"/>
              </a:rPr>
              <a:t>Youtube</a:t>
            </a:r>
            <a:r>
              <a:rPr lang="en-US" b="0" i="0" dirty="0">
                <a:solidFill>
                  <a:schemeClr val="bg1">
                    <a:lumMod val="75000"/>
                  </a:schemeClr>
                </a:solidFill>
                <a:effectLst/>
                <a:latin typeface="Roboto"/>
              </a:rPr>
              <a:t> Playlist of Vaishali </a:t>
            </a:r>
            <a:r>
              <a:rPr lang="en-US" b="0" i="0" dirty="0" err="1">
                <a:solidFill>
                  <a:schemeClr val="bg1">
                    <a:lumMod val="75000"/>
                  </a:schemeClr>
                </a:solidFill>
                <a:effectLst/>
                <a:latin typeface="Roboto"/>
              </a:rPr>
              <a:t>e'learning</a:t>
            </a:r>
            <a:r>
              <a:rPr lang="en-US" b="0" i="0" dirty="0">
                <a:solidFill>
                  <a:schemeClr val="accent3">
                    <a:lumMod val="20000"/>
                    <a:lumOff val="80000"/>
                  </a:schemeClr>
                </a:solidFill>
                <a:effectLst/>
                <a:latin typeface="Roboto"/>
              </a:rPr>
              <a:t> </a:t>
            </a:r>
          </a:p>
          <a:p>
            <a:r>
              <a:rPr lang="en-US" dirty="0">
                <a:solidFill>
                  <a:schemeClr val="accent3">
                    <a:lumMod val="20000"/>
                    <a:lumOff val="80000"/>
                  </a:schemeClr>
                </a:solidFill>
                <a:latin typeface="Roboto"/>
              </a:rPr>
              <a:t>   </a:t>
            </a:r>
            <a:r>
              <a:rPr lang="en-US" b="0" i="0" dirty="0">
                <a:solidFill>
                  <a:schemeClr val="accent3">
                    <a:lumMod val="20000"/>
                    <a:lumOff val="80000"/>
                  </a:schemeClr>
                </a:solidFill>
                <a:effectLst/>
                <a:latin typeface="Roboto"/>
              </a:rPr>
              <a:t>  </a:t>
            </a:r>
            <a:r>
              <a:rPr lang="en-US" b="0" i="0" u="sng" dirty="0">
                <a:solidFill>
                  <a:schemeClr val="accent3">
                    <a:lumMod val="20000"/>
                    <a:lumOff val="80000"/>
                  </a:schemeClr>
                </a:solidFill>
                <a:effectLst/>
                <a:latin typeface="Roboto"/>
                <a:hlinkClick r:id="rId4">
                  <a:extLst>
                    <a:ext uri="{A12FA001-AC4F-418D-AE19-62706E023703}">
                      <ahyp:hlinkClr xmlns:ahyp="http://schemas.microsoft.com/office/drawing/2018/hyperlinkcolor" xmlns="" val="tx"/>
                    </a:ext>
                  </a:extLst>
                </a:hlinkClick>
              </a:rPr>
              <a:t>https://youtube.com/playlist?list=PLXnsjPD8-xuvuHKopadw0omnXZXKFTXkx</a:t>
            </a:r>
            <a:endParaRPr lang="en-IN" dirty="0">
              <a:solidFill>
                <a:schemeClr val="accent3">
                  <a:lumMod val="20000"/>
                  <a:lumOff val="80000"/>
                </a:schemeClr>
              </a:solidFill>
            </a:endParaRPr>
          </a:p>
        </p:txBody>
      </p:sp>
    </p:spTree>
    <p:extLst>
      <p:ext uri="{BB962C8B-B14F-4D97-AF65-F5344CB8AC3E}">
        <p14:creationId xmlns:p14="http://schemas.microsoft.com/office/powerpoint/2010/main" val="209895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BAE35-E519-449F-8FD2-22E4A5E88B28}"/>
              </a:ext>
            </a:extLst>
          </p:cNvPr>
          <p:cNvSpPr>
            <a:spLocks noGrp="1"/>
          </p:cNvSpPr>
          <p:nvPr>
            <p:ph type="title"/>
          </p:nvPr>
        </p:nvSpPr>
        <p:spPr>
          <a:xfrm>
            <a:off x="519048" y="2361460"/>
            <a:ext cx="11029616" cy="1709112"/>
          </a:xfrm>
        </p:spPr>
        <p:txBody>
          <a:bodyPr>
            <a:normAutofit/>
          </a:bodyPr>
          <a:lstStyle/>
          <a:p>
            <a:pPr algn="ctr"/>
            <a:r>
              <a:rPr lang="en-IN" sz="8800" dirty="0" err="1"/>
              <a:t>THANk</a:t>
            </a:r>
            <a:r>
              <a:rPr lang="en-IN" sz="8800" dirty="0"/>
              <a:t>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418029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yellow powder explosion">
            <a:extLst>
              <a:ext uri="{FF2B5EF4-FFF2-40B4-BE49-F238E27FC236}">
                <a16:creationId xmlns:a16="http://schemas.microsoft.com/office/drawing/2014/main" xmlns="" id="{460CE8D5-8FE3-4D6C-A984-BCE1AF7EA671}"/>
              </a:ext>
            </a:extLst>
          </p:cNvPr>
          <p:cNvPicPr>
            <a:picLocks noChangeAspect="1"/>
          </p:cNvPicPr>
          <p:nvPr/>
        </p:nvPicPr>
        <p:blipFill rotWithShape="1">
          <a:blip r:embed="rId2"/>
          <a:srcRect t="15258" b="10729"/>
          <a:stretch/>
        </p:blipFill>
        <p:spPr>
          <a:xfrm>
            <a:off x="436485" y="638740"/>
            <a:ext cx="11319029" cy="1859987"/>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4" name="TextBox 3">
            <a:extLst>
              <a:ext uri="{FF2B5EF4-FFF2-40B4-BE49-F238E27FC236}">
                <a16:creationId xmlns:a16="http://schemas.microsoft.com/office/drawing/2014/main" xmlns="" id="{F93A56A7-A403-4EDA-BA36-10B391C5B76F}"/>
              </a:ext>
            </a:extLst>
          </p:cNvPr>
          <p:cNvSpPr txBox="1"/>
          <p:nvPr/>
        </p:nvSpPr>
        <p:spPr>
          <a:xfrm>
            <a:off x="436485" y="2690532"/>
            <a:ext cx="11107170" cy="3816800"/>
          </a:xfrm>
          <a:prstGeom prst="rect">
            <a:avLst/>
          </a:prstGeom>
          <a:pattFill prst="pct5">
            <a:fgClr>
              <a:schemeClr val="accent3">
                <a:lumMod val="75000"/>
              </a:schemeClr>
            </a:fgClr>
            <a:bgClr>
              <a:schemeClr val="bg1"/>
            </a:bgClr>
          </a:pattFill>
        </p:spPr>
        <p:txBody>
          <a:bodyPr wrap="square" rtlCol="0">
            <a:spAutoFit/>
          </a:bodyPr>
          <a:lstStyle/>
          <a:p>
            <a:endParaRPr lang="en-IN" dirty="0"/>
          </a:p>
        </p:txBody>
      </p:sp>
      <p:sp>
        <p:nvSpPr>
          <p:cNvPr id="6" name="Title 1">
            <a:extLst>
              <a:ext uri="{FF2B5EF4-FFF2-40B4-BE49-F238E27FC236}">
                <a16:creationId xmlns:a16="http://schemas.microsoft.com/office/drawing/2014/main" xmlns="" id="{F35062AE-1299-4E20-B5FA-218588263115}"/>
              </a:ext>
            </a:extLst>
          </p:cNvPr>
          <p:cNvSpPr txBox="1">
            <a:spLocks/>
          </p:cNvSpPr>
          <p:nvPr/>
        </p:nvSpPr>
        <p:spPr>
          <a:xfrm>
            <a:off x="6516210" y="1859535"/>
            <a:ext cx="4994895" cy="639192"/>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700" dirty="0"/>
          </a:p>
        </p:txBody>
      </p:sp>
      <p:sp>
        <p:nvSpPr>
          <p:cNvPr id="11" name="TextBox 10">
            <a:extLst>
              <a:ext uri="{FF2B5EF4-FFF2-40B4-BE49-F238E27FC236}">
                <a16:creationId xmlns:a16="http://schemas.microsoft.com/office/drawing/2014/main" xmlns="" id="{AA63D9EB-2CD7-41C5-8751-8318E0E6D225}"/>
              </a:ext>
            </a:extLst>
          </p:cNvPr>
          <p:cNvSpPr txBox="1"/>
          <p:nvPr/>
        </p:nvSpPr>
        <p:spPr>
          <a:xfrm>
            <a:off x="5739413" y="1667730"/>
            <a:ext cx="5150052" cy="830997"/>
          </a:xfrm>
          <a:prstGeom prst="rect">
            <a:avLst/>
          </a:prstGeom>
          <a:noFill/>
        </p:spPr>
        <p:txBody>
          <a:bodyPr wrap="square" rtlCol="0">
            <a:spAutoFit/>
          </a:bodyPr>
          <a:lstStyle/>
          <a:p>
            <a:r>
              <a:rPr lang="en-IN" sz="4800" b="1" dirty="0">
                <a:solidFill>
                  <a:schemeClr val="accent1">
                    <a:lumMod val="50000"/>
                  </a:schemeClr>
                </a:solidFill>
                <a:latin typeface="Algerian" panose="04020705040A02060702" pitchFamily="82" charset="0"/>
              </a:rPr>
              <a:t>Project review</a:t>
            </a:r>
          </a:p>
        </p:txBody>
      </p:sp>
      <p:sp>
        <p:nvSpPr>
          <p:cNvPr id="12" name="Title 1">
            <a:extLst>
              <a:ext uri="{FF2B5EF4-FFF2-40B4-BE49-F238E27FC236}">
                <a16:creationId xmlns:a16="http://schemas.microsoft.com/office/drawing/2014/main" xmlns="" id="{4FBDDE76-2D27-4EB2-9457-1920C202BDE5}"/>
              </a:ext>
            </a:extLst>
          </p:cNvPr>
          <p:cNvSpPr txBox="1">
            <a:spLocks/>
          </p:cNvSpPr>
          <p:nvPr/>
        </p:nvSpPr>
        <p:spPr>
          <a:xfrm>
            <a:off x="680895" y="2912159"/>
            <a:ext cx="10993549" cy="2916537"/>
          </a:xfrm>
          <a:prstGeom prst="rect">
            <a:avLst/>
          </a:prstGeom>
        </p:spPr>
        <p:txBody>
          <a:bodyPr>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700" b="1" u="sng" dirty="0"/>
          </a:p>
          <a:p>
            <a:r>
              <a:rPr lang="en-US" sz="2700" b="1" u="sng" dirty="0"/>
              <a:t>Project Title </a:t>
            </a:r>
            <a:r>
              <a:rPr lang="en-US" sz="2700" b="1" dirty="0"/>
              <a:t>– </a:t>
            </a:r>
            <a:r>
              <a:rPr lang="en-US" sz="2400" dirty="0"/>
              <a:t>analysis of different modulations on </a:t>
            </a:r>
            <a:r>
              <a:rPr lang="en-US" sz="2400" dirty="0" err="1"/>
              <a:t>gui</a:t>
            </a:r>
            <a:endParaRPr lang="en-US" sz="2400" b="1" dirty="0"/>
          </a:p>
          <a:p>
            <a:endParaRPr lang="en-US" sz="2700" dirty="0"/>
          </a:p>
          <a:p>
            <a:r>
              <a:rPr lang="en-US" sz="2700" b="1" u="sng" dirty="0"/>
              <a:t>Category of project</a:t>
            </a:r>
            <a:r>
              <a:rPr lang="en-US" sz="2700" dirty="0"/>
              <a:t> – </a:t>
            </a:r>
            <a:r>
              <a:rPr lang="en-US" sz="2400" dirty="0"/>
              <a:t>simulation based</a:t>
            </a:r>
          </a:p>
          <a:p>
            <a:endParaRPr lang="en-US" sz="2400" dirty="0"/>
          </a:p>
          <a:p>
            <a:endParaRPr lang="en-US" sz="2700" b="1" dirty="0"/>
          </a:p>
          <a:p>
            <a:r>
              <a:rPr lang="en-US" sz="2700" u="sng" dirty="0"/>
              <a:t>by</a:t>
            </a:r>
            <a:r>
              <a:rPr lang="en-US" sz="2700" dirty="0"/>
              <a:t> –   </a:t>
            </a:r>
            <a:r>
              <a:rPr lang="en-US" sz="2400" dirty="0"/>
              <a:t> </a:t>
            </a:r>
            <a:r>
              <a:rPr lang="en-US" sz="2000" dirty="0" err="1"/>
              <a:t>harshal</a:t>
            </a:r>
            <a:r>
              <a:rPr lang="en-US" sz="2000" dirty="0"/>
              <a:t> </a:t>
            </a:r>
            <a:r>
              <a:rPr lang="en-US" sz="2000" dirty="0" err="1"/>
              <a:t>chowdhary</a:t>
            </a:r>
            <a:r>
              <a:rPr lang="en-US" sz="2000" dirty="0"/>
              <a:t>                                        ishita agrawal</a:t>
            </a:r>
          </a:p>
          <a:p>
            <a:r>
              <a:rPr lang="en-US" sz="2000" dirty="0"/>
              <a:t>                   2k19/</a:t>
            </a:r>
            <a:r>
              <a:rPr lang="en-US" sz="2000" dirty="0" err="1"/>
              <a:t>ec</a:t>
            </a:r>
            <a:r>
              <a:rPr lang="en-US" sz="2000" dirty="0"/>
              <a:t>/071                                                       2k19/</a:t>
            </a:r>
            <a:r>
              <a:rPr lang="en-US" sz="2000" dirty="0" err="1"/>
              <a:t>ec</a:t>
            </a:r>
            <a:r>
              <a:rPr lang="en-US" sz="2000" dirty="0"/>
              <a:t>/077</a:t>
            </a:r>
          </a:p>
        </p:txBody>
      </p:sp>
      <p:sp>
        <p:nvSpPr>
          <p:cNvPr id="13" name="TextBox 12">
            <a:extLst>
              <a:ext uri="{FF2B5EF4-FFF2-40B4-BE49-F238E27FC236}">
                <a16:creationId xmlns:a16="http://schemas.microsoft.com/office/drawing/2014/main" xmlns="" id="{B4D66B34-EE71-4566-A6D1-0719A90FF833}"/>
              </a:ext>
            </a:extLst>
          </p:cNvPr>
          <p:cNvSpPr txBox="1"/>
          <p:nvPr/>
        </p:nvSpPr>
        <p:spPr>
          <a:xfrm>
            <a:off x="1292907" y="5697335"/>
            <a:ext cx="9848569" cy="369332"/>
          </a:xfrm>
          <a:prstGeom prst="rect">
            <a:avLst/>
          </a:prstGeom>
          <a:noFill/>
        </p:spPr>
        <p:txBody>
          <a:bodyPr wrap="square" rtlCol="0">
            <a:spAutoFit/>
          </a:bodyPr>
          <a:lstStyle/>
          <a:p>
            <a:r>
              <a:rPr lang="en-IN" b="1" dirty="0"/>
              <a:t>Harshalchowdhary_2k19ec071@dtu.ac.in                 Ishitaagrawal_2k19ec077@dtu.ac.in</a:t>
            </a:r>
          </a:p>
        </p:txBody>
      </p:sp>
    </p:spTree>
    <p:extLst>
      <p:ext uri="{BB962C8B-B14F-4D97-AF65-F5344CB8AC3E}">
        <p14:creationId xmlns:p14="http://schemas.microsoft.com/office/powerpoint/2010/main" val="305713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350372" y="882650"/>
            <a:ext cx="11029616" cy="545166"/>
          </a:xfrm>
        </p:spPr>
        <p:txBody>
          <a:bodyPr/>
          <a:lstStyle/>
          <a:p>
            <a:r>
              <a:rPr lang="en-US" dirty="0"/>
              <a:t>Survey and motivation for the project</a:t>
            </a:r>
          </a:p>
        </p:txBody>
      </p:sp>
      <p:pic>
        <p:nvPicPr>
          <p:cNvPr id="1026" name="Picture 2" descr="Why Backing Up Half of Your Hybrid Physical and Virtual Environment is Not  Enough! | Acronis Blog">
            <a:extLst>
              <a:ext uri="{FF2B5EF4-FFF2-40B4-BE49-F238E27FC236}">
                <a16:creationId xmlns:a16="http://schemas.microsoft.com/office/drawing/2014/main" xmlns="" id="{ACB27689-291C-4FB2-84E0-F893E85D7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48" y="1427816"/>
            <a:ext cx="4079585" cy="4998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3AD5BE85-6DF9-472A-83DE-F1D3CF2BF1BD}"/>
              </a:ext>
            </a:extLst>
          </p:cNvPr>
          <p:cNvSpPr txBox="1"/>
          <p:nvPr/>
        </p:nvSpPr>
        <p:spPr>
          <a:xfrm>
            <a:off x="5060272" y="2485747"/>
            <a:ext cx="6790234" cy="2954655"/>
          </a:xfrm>
          <a:prstGeom prst="rect">
            <a:avLst/>
          </a:prstGeom>
          <a:noFill/>
        </p:spPr>
        <p:txBody>
          <a:bodyPr wrap="square" rtlCol="0">
            <a:spAutoFit/>
          </a:bodyPr>
          <a:lstStyle/>
          <a:p>
            <a:r>
              <a:rPr lang="en-IN" sz="2400" b="1" dirty="0">
                <a:latin typeface="+mj-lt"/>
              </a:rPr>
              <a:t>Survey – </a:t>
            </a:r>
            <a:r>
              <a:rPr lang="en-IN" dirty="0">
                <a:latin typeface="Cambria" panose="02040503050406030204" pitchFamily="18" charset="0"/>
                <a:ea typeface="Cambria" panose="02040503050406030204" pitchFamily="18" charset="0"/>
              </a:rPr>
              <a:t>MATLAB is a software with many features. One of       those is a MATLAB APP DESIGNER. We surfed internet to get   sources to learn APP designing on MATLAB. </a:t>
            </a:r>
            <a:endParaRPr lang="en-IN" dirty="0">
              <a:latin typeface="+mj-lt"/>
            </a:endParaRPr>
          </a:p>
          <a:p>
            <a:endParaRPr lang="en-IN" sz="2400" b="1" dirty="0">
              <a:latin typeface="+mj-lt"/>
            </a:endParaRPr>
          </a:p>
          <a:p>
            <a:endParaRPr lang="en-IN" sz="2400" b="1" dirty="0">
              <a:latin typeface="+mj-lt"/>
            </a:endParaRPr>
          </a:p>
          <a:p>
            <a:r>
              <a:rPr lang="en-IN" sz="2400" b="1" dirty="0">
                <a:latin typeface="+mj-lt"/>
              </a:rPr>
              <a:t>Motivation -  </a:t>
            </a:r>
            <a:r>
              <a:rPr lang="en-IN" b="1"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Pictorial Representations are used for better understanding of concepts and it makes teaching more better.</a:t>
            </a:r>
          </a:p>
          <a:p>
            <a:r>
              <a:rPr lang="en-IN" dirty="0">
                <a:latin typeface="Cambria" panose="02040503050406030204" pitchFamily="18" charset="0"/>
                <a:ea typeface="Cambria" panose="02040503050406030204" pitchFamily="18" charset="0"/>
              </a:rPr>
              <a:t>APP DESIGNER will help to show these representations in a user-friendly way and makes it interesting.</a:t>
            </a:r>
            <a:endParaRPr lang="en-IN" dirty="0">
              <a:latin typeface="+mj-lt"/>
            </a:endParaRPr>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474660" y="745724"/>
            <a:ext cx="11029616" cy="701268"/>
          </a:xfrm>
        </p:spPr>
        <p:txBody>
          <a:bodyPr/>
          <a:lstStyle/>
          <a:p>
            <a:pPr marL="457200" indent="-457200">
              <a:buFont typeface="Arial" panose="020B0604020202020204" pitchFamily="34" charset="0"/>
              <a:buChar char="•"/>
            </a:pPr>
            <a:r>
              <a:rPr lang="en-US" dirty="0"/>
              <a:t> timeline</a:t>
            </a:r>
          </a:p>
        </p:txBody>
      </p:sp>
      <p:sp>
        <p:nvSpPr>
          <p:cNvPr id="5" name="Title 1">
            <a:extLst>
              <a:ext uri="{FF2B5EF4-FFF2-40B4-BE49-F238E27FC236}">
                <a16:creationId xmlns:a16="http://schemas.microsoft.com/office/drawing/2014/main" xmlns="" id="{FB508F19-D762-4BA3-B538-06A5DDAB909B}"/>
              </a:ext>
            </a:extLst>
          </p:cNvPr>
          <p:cNvSpPr txBox="1">
            <a:spLocks/>
          </p:cNvSpPr>
          <p:nvPr/>
        </p:nvSpPr>
        <p:spPr>
          <a:xfrm>
            <a:off x="474660" y="4069707"/>
            <a:ext cx="11029616" cy="59621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dirty="0"/>
              <a:t> objectives</a:t>
            </a:r>
          </a:p>
        </p:txBody>
      </p:sp>
      <p:sp>
        <p:nvSpPr>
          <p:cNvPr id="3" name="TextBox 2">
            <a:extLst>
              <a:ext uri="{FF2B5EF4-FFF2-40B4-BE49-F238E27FC236}">
                <a16:creationId xmlns:a16="http://schemas.microsoft.com/office/drawing/2014/main" xmlns="" id="{D6E813AF-D54F-4940-9B4F-EBE3D4B4D0CC}"/>
              </a:ext>
            </a:extLst>
          </p:cNvPr>
          <p:cNvSpPr txBox="1"/>
          <p:nvPr/>
        </p:nvSpPr>
        <p:spPr>
          <a:xfrm>
            <a:off x="1074198" y="4882718"/>
            <a:ext cx="10085033"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Cambria" panose="02040503050406030204" pitchFamily="18" charset="0"/>
                <a:ea typeface="Cambria" panose="02040503050406030204" pitchFamily="18" charset="0"/>
              </a:rPr>
              <a:t>Better understanding of above mentioned concepts by students.</a:t>
            </a:r>
          </a:p>
          <a:p>
            <a:pPr marL="285750" indent="-285750" algn="just">
              <a:buFont typeface="Arial" panose="020B0604020202020204" pitchFamily="34" charset="0"/>
              <a:buChar char="•"/>
            </a:pPr>
            <a:r>
              <a:rPr lang="en-IN" dirty="0">
                <a:latin typeface="Cambria" panose="02040503050406030204" pitchFamily="18" charset="0"/>
                <a:ea typeface="Cambria" panose="02040503050406030204" pitchFamily="18" charset="0"/>
              </a:rPr>
              <a:t>Through the implementation on GUI,  it will be beneficial for further teaching purposes.</a:t>
            </a:r>
          </a:p>
          <a:p>
            <a:pPr marL="285750" indent="-285750" algn="just">
              <a:buFont typeface="Arial" panose="020B0604020202020204" pitchFamily="34" charset="0"/>
              <a:buChar char="•"/>
            </a:pPr>
            <a:r>
              <a:rPr lang="en-IN" dirty="0">
                <a:latin typeface="Cambria" panose="02040503050406030204" pitchFamily="18" charset="0"/>
                <a:ea typeface="Cambria" panose="02040503050406030204" pitchFamily="18" charset="0"/>
              </a:rPr>
              <a:t>Strengthen the concepts, for upcoming semesters.</a:t>
            </a:r>
          </a:p>
        </p:txBody>
      </p:sp>
      <p:pic>
        <p:nvPicPr>
          <p:cNvPr id="8" name="Picture 7">
            <a:extLst>
              <a:ext uri="{FF2B5EF4-FFF2-40B4-BE49-F238E27FC236}">
                <a16:creationId xmlns:a16="http://schemas.microsoft.com/office/drawing/2014/main" xmlns="" id="{D2D71C25-55BA-4EC3-82B0-37A3BE894D16}"/>
              </a:ext>
            </a:extLst>
          </p:cNvPr>
          <p:cNvPicPr>
            <a:picLocks noChangeAspect="1"/>
          </p:cNvPicPr>
          <p:nvPr/>
        </p:nvPicPr>
        <p:blipFill>
          <a:blip r:embed="rId2"/>
          <a:stretch>
            <a:fillRect/>
          </a:stretch>
        </p:blipFill>
        <p:spPr>
          <a:xfrm>
            <a:off x="1487229" y="1751317"/>
            <a:ext cx="8596105" cy="2209992"/>
          </a:xfrm>
          <a:prstGeom prst="rect">
            <a:avLst/>
          </a:prstGeom>
        </p:spPr>
      </p:pic>
    </p:spTree>
    <p:extLst>
      <p:ext uri="{BB962C8B-B14F-4D97-AF65-F5344CB8AC3E}">
        <p14:creationId xmlns:p14="http://schemas.microsoft.com/office/powerpoint/2010/main" val="3296884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DC288-1350-4334-A3D3-2C13A90D3D88}"/>
              </a:ext>
            </a:extLst>
          </p:cNvPr>
          <p:cNvSpPr>
            <a:spLocks noGrp="1"/>
          </p:cNvSpPr>
          <p:nvPr>
            <p:ph type="title"/>
          </p:nvPr>
        </p:nvSpPr>
        <p:spPr>
          <a:xfrm>
            <a:off x="439150" y="905033"/>
            <a:ext cx="11029615" cy="1163464"/>
          </a:xfrm>
        </p:spPr>
        <p:txBody>
          <a:bodyPr>
            <a:normAutofit fontScale="90000"/>
          </a:bodyPr>
          <a:lstStyle/>
          <a:p>
            <a:r>
              <a:rPr lang="en-IN" dirty="0"/>
              <a:t>How it is related to field of</a:t>
            </a:r>
            <a:br>
              <a:rPr lang="en-IN" dirty="0"/>
            </a:br>
            <a:r>
              <a:rPr lang="en-IN" dirty="0"/>
              <a:t>communication systems</a:t>
            </a:r>
          </a:p>
        </p:txBody>
      </p:sp>
      <p:sp>
        <p:nvSpPr>
          <p:cNvPr id="4" name="TextBox 3">
            <a:extLst>
              <a:ext uri="{FF2B5EF4-FFF2-40B4-BE49-F238E27FC236}">
                <a16:creationId xmlns:a16="http://schemas.microsoft.com/office/drawing/2014/main" xmlns="" id="{C2EF5B50-3F02-48B8-B8AE-44CD240357F5}"/>
              </a:ext>
            </a:extLst>
          </p:cNvPr>
          <p:cNvSpPr txBox="1"/>
          <p:nvPr/>
        </p:nvSpPr>
        <p:spPr>
          <a:xfrm>
            <a:off x="514905" y="2274838"/>
            <a:ext cx="11029615" cy="2031325"/>
          </a:xfrm>
          <a:prstGeom prst="rect">
            <a:avLst/>
          </a:prstGeom>
          <a:noFill/>
        </p:spPr>
        <p:txBody>
          <a:bodyPr wrap="square" rtlCol="0">
            <a:spAutoFit/>
          </a:bodyPr>
          <a:lstStyle/>
          <a:p>
            <a:pPr algn="just"/>
            <a:r>
              <a:rPr lang="en-US" i="0" dirty="0">
                <a:solidFill>
                  <a:schemeClr val="accent1">
                    <a:lumMod val="50000"/>
                  </a:schemeClr>
                </a:solidFill>
                <a:effectLst/>
                <a:latin typeface="Roboto"/>
              </a:rPr>
              <a:t>The communication system which describes the information exchange between two points. The process of transmission and reception of information is called communication. The major elements of communication are the Transmitter of information, Channel or medium of communication and the Receiver of information.</a:t>
            </a:r>
          </a:p>
          <a:p>
            <a:pPr algn="just"/>
            <a:endParaRPr lang="en-US" i="0" dirty="0">
              <a:solidFill>
                <a:schemeClr val="accent1">
                  <a:lumMod val="50000"/>
                </a:schemeClr>
              </a:solidFill>
              <a:effectLst/>
              <a:latin typeface="Roboto"/>
            </a:endParaRPr>
          </a:p>
          <a:p>
            <a:pPr algn="just"/>
            <a:r>
              <a:rPr lang="en-US" dirty="0">
                <a:solidFill>
                  <a:schemeClr val="accent1">
                    <a:lumMod val="50000"/>
                  </a:schemeClr>
                </a:solidFill>
                <a:latin typeface="Roboto"/>
              </a:rPr>
              <a:t>Modulation is an essential part of communication system. </a:t>
            </a:r>
            <a:r>
              <a:rPr lang="en-US" i="0" dirty="0">
                <a:solidFill>
                  <a:schemeClr val="accent1">
                    <a:lumMod val="50000"/>
                  </a:schemeClr>
                </a:solidFill>
                <a:effectLst/>
                <a:latin typeface="arial" panose="020B0604020202020204" pitchFamily="34" charset="0"/>
              </a:rPr>
              <a:t>The purpose of modulation is to impress the information on the carrier wave, which is used to carry the information to another location without the loss of any kind of information.</a:t>
            </a:r>
            <a:endParaRPr lang="en-IN" dirty="0">
              <a:solidFill>
                <a:schemeClr val="accent1">
                  <a:lumMod val="50000"/>
                </a:schemeClr>
              </a:solidFill>
            </a:endParaRPr>
          </a:p>
        </p:txBody>
      </p:sp>
    </p:spTree>
    <p:extLst>
      <p:ext uri="{BB962C8B-B14F-4D97-AF65-F5344CB8AC3E}">
        <p14:creationId xmlns:p14="http://schemas.microsoft.com/office/powerpoint/2010/main" val="3556721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a:t>
            </a:r>
            <a:r>
              <a:rPr lang="en-IN" dirty="0" err="1" smtClean="0"/>
              <a:t>G.u.i</a:t>
            </a:r>
            <a:r>
              <a:rPr lang="en-IN" dirty="0" smtClean="0"/>
              <a:t> </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93" y="2227263"/>
            <a:ext cx="2515220" cy="363378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25038" y="1903524"/>
            <a:ext cx="5499278" cy="4829054"/>
          </a:xfrm>
        </p:spPr>
      </p:pic>
    </p:spTree>
    <p:extLst>
      <p:ext uri="{BB962C8B-B14F-4D97-AF65-F5344CB8AC3E}">
        <p14:creationId xmlns:p14="http://schemas.microsoft.com/office/powerpoint/2010/main" val="679848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err="1" smtClean="0"/>
              <a:t>G.u.i</a:t>
            </a:r>
            <a:r>
              <a:rPr lang="en-IN" dirty="0" smtClean="0"/>
              <a:t>.</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15931" y="1918176"/>
            <a:ext cx="8200319" cy="4939824"/>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1193" y="2394688"/>
            <a:ext cx="2707334" cy="3633787"/>
          </a:xfrm>
        </p:spPr>
      </p:pic>
    </p:spTree>
    <p:extLst>
      <p:ext uri="{BB962C8B-B14F-4D97-AF65-F5344CB8AC3E}">
        <p14:creationId xmlns:p14="http://schemas.microsoft.com/office/powerpoint/2010/main" val="2786966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a:t>
            </a:r>
            <a:r>
              <a:rPr lang="en-IN" dirty="0" err="1" smtClean="0"/>
              <a:t>g.u.i</a:t>
            </a:r>
            <a:r>
              <a:rPr lang="en-IN" dirty="0" smtClean="0"/>
              <a: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498073"/>
            <a:ext cx="5194300" cy="309216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675" y="2472799"/>
            <a:ext cx="5194300" cy="3142714"/>
          </a:xfrm>
        </p:spPr>
      </p:pic>
    </p:spTree>
    <p:extLst>
      <p:ext uri="{BB962C8B-B14F-4D97-AF65-F5344CB8AC3E}">
        <p14:creationId xmlns:p14="http://schemas.microsoft.com/office/powerpoint/2010/main" val="814455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a:t>
            </a:r>
            <a:r>
              <a:rPr lang="en-IN" dirty="0" err="1" smtClean="0"/>
              <a:t>g.u.i</a:t>
            </a:r>
            <a:r>
              <a:rPr lang="en-IN" dirty="0" smtClean="0"/>
              <a: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1269" y="2227263"/>
            <a:ext cx="4533811" cy="363378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47515" y="2227263"/>
            <a:ext cx="4532620" cy="3633787"/>
          </a:xfrm>
        </p:spPr>
      </p:pic>
    </p:spTree>
    <p:extLst>
      <p:ext uri="{BB962C8B-B14F-4D97-AF65-F5344CB8AC3E}">
        <p14:creationId xmlns:p14="http://schemas.microsoft.com/office/powerpoint/2010/main" val="2270455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2892</TotalTime>
  <Words>321</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Arial</vt:lpstr>
      <vt:lpstr>Cambria</vt:lpstr>
      <vt:lpstr>Courier New</vt:lpstr>
      <vt:lpstr>Franklin Gothic Book</vt:lpstr>
      <vt:lpstr>Franklin Gothic Demi</vt:lpstr>
      <vt:lpstr>Lucida Grande</vt:lpstr>
      <vt:lpstr>Microsoft Himalaya</vt:lpstr>
      <vt:lpstr>Roboto</vt:lpstr>
      <vt:lpstr>Wingdings</vt:lpstr>
      <vt:lpstr>Wingdings 2</vt:lpstr>
      <vt:lpstr>DividendVTI</vt:lpstr>
      <vt:lpstr>Communication systems project review</vt:lpstr>
      <vt:lpstr>PowerPoint Presentation</vt:lpstr>
      <vt:lpstr>Survey and motivation for the project</vt:lpstr>
      <vt:lpstr> timeline</vt:lpstr>
      <vt:lpstr>How it is related to field of communication systems</vt:lpstr>
      <vt:lpstr>Proposed G.u.i </vt:lpstr>
      <vt:lpstr>Proposed G.u.i.</vt:lpstr>
      <vt:lpstr>Final g.u.i.</vt:lpstr>
      <vt:lpstr>Final g.u.i.</vt:lpstr>
      <vt:lpstr>Problem faced</vt:lpstr>
      <vt:lpstr>Solution of Those problems</vt:lpstr>
      <vt:lpstr>Future scope</vt:lpstr>
      <vt:lpstr>List of references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systems project review</dc:title>
  <dc:creator>ishita agrawal</dc:creator>
  <cp:lastModifiedBy>Harshal Chowdhary</cp:lastModifiedBy>
  <cp:revision>31</cp:revision>
  <dcterms:created xsi:type="dcterms:W3CDTF">2021-03-06T08:58:06Z</dcterms:created>
  <dcterms:modified xsi:type="dcterms:W3CDTF">2021-05-20T05:38:13Z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