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da6c3bf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da6c3bf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b="1" sz="1650">
              <a:solidFill>
                <a:schemeClr val="dk1"/>
              </a:solidFill>
            </a:endParaRPr>
          </a:p>
          <a:p>
            <a:pPr indent="0" lvl="0" marL="0" rtl="0" algn="l">
              <a:spcBef>
                <a:spcPts val="4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da6c3bf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da6c3bf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4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da6c3bfa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da6c3bfa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de" sz="1700">
                <a:solidFill>
                  <a:schemeClr val="dk1"/>
                </a:solidFill>
              </a:rPr>
              <a:t>Advantages of Object Relational model</a:t>
            </a:r>
            <a:endParaRPr b="1" sz="1700">
              <a:solidFill>
                <a:schemeClr val="dk1"/>
              </a:solidFill>
            </a:endParaRPr>
          </a:p>
          <a:p>
            <a:pPr indent="0" lvl="0" marL="0" rtl="0" algn="l">
              <a:lnSpc>
                <a:spcPct val="115000"/>
              </a:lnSpc>
              <a:spcBef>
                <a:spcPts val="1200"/>
              </a:spcBef>
              <a:spcAft>
                <a:spcPts val="0"/>
              </a:spcAft>
              <a:buNone/>
            </a:pPr>
            <a:r>
              <a:rPr lang="de">
                <a:solidFill>
                  <a:schemeClr val="dk1"/>
                </a:solidFill>
              </a:rPr>
              <a:t>The advantages of the Object Relational model are −</a:t>
            </a:r>
            <a:endParaRPr>
              <a:solidFill>
                <a:schemeClr val="dk1"/>
              </a:solidFill>
            </a:endParaRPr>
          </a:p>
          <a:p>
            <a:pPr indent="0" lvl="0" marL="0" rtl="0" algn="l">
              <a:lnSpc>
                <a:spcPct val="115000"/>
              </a:lnSpc>
              <a:spcBef>
                <a:spcPts val="1200"/>
              </a:spcBef>
              <a:spcAft>
                <a:spcPts val="0"/>
              </a:spcAft>
              <a:buNone/>
            </a:pPr>
            <a:r>
              <a:rPr b="1" lang="de">
                <a:solidFill>
                  <a:schemeClr val="dk1"/>
                </a:solidFill>
              </a:rPr>
              <a:t>Inheritance</a:t>
            </a:r>
            <a:endParaRPr b="1">
              <a:solidFill>
                <a:schemeClr val="dk1"/>
              </a:solidFill>
            </a:endParaRPr>
          </a:p>
          <a:p>
            <a:pPr indent="0" lvl="0" marL="0" rtl="0" algn="l">
              <a:lnSpc>
                <a:spcPct val="115000"/>
              </a:lnSpc>
              <a:spcBef>
                <a:spcPts val="1200"/>
              </a:spcBef>
              <a:spcAft>
                <a:spcPts val="0"/>
              </a:spcAft>
              <a:buNone/>
            </a:pPr>
            <a:r>
              <a:rPr lang="de">
                <a:solidFill>
                  <a:schemeClr val="dk1"/>
                </a:solidFill>
              </a:rPr>
              <a:t>The Object Relational data model allows its users to inherit objects, tables etc. so that they can extend their functionality. Inherited objects contains new attributes as well as the attributes that were inherited. </a:t>
            </a:r>
            <a:endParaRPr>
              <a:solidFill>
                <a:schemeClr val="dk1"/>
              </a:solidFill>
            </a:endParaRPr>
          </a:p>
          <a:p>
            <a:pPr indent="0" lvl="0" marL="0" rtl="0" algn="l">
              <a:lnSpc>
                <a:spcPct val="115000"/>
              </a:lnSpc>
              <a:spcBef>
                <a:spcPts val="1200"/>
              </a:spcBef>
              <a:spcAft>
                <a:spcPts val="0"/>
              </a:spcAft>
              <a:buNone/>
            </a:pPr>
            <a:r>
              <a:rPr b="1" lang="de">
                <a:solidFill>
                  <a:schemeClr val="dk1"/>
                </a:solidFill>
              </a:rPr>
              <a:t>Complex Data Types</a:t>
            </a:r>
            <a:endParaRPr b="1">
              <a:solidFill>
                <a:schemeClr val="dk1"/>
              </a:solidFill>
            </a:endParaRPr>
          </a:p>
          <a:p>
            <a:pPr indent="0" lvl="0" marL="0" rtl="0" algn="l">
              <a:lnSpc>
                <a:spcPct val="115000"/>
              </a:lnSpc>
              <a:spcBef>
                <a:spcPts val="1200"/>
              </a:spcBef>
              <a:spcAft>
                <a:spcPts val="0"/>
              </a:spcAft>
              <a:buNone/>
            </a:pPr>
            <a:r>
              <a:rPr lang="de">
                <a:solidFill>
                  <a:schemeClr val="dk1"/>
                </a:solidFill>
              </a:rPr>
              <a:t>Complex data types can be formed using existing data types. This is useful in Object relational data model as complex data types allow better manipulation of the data.</a:t>
            </a:r>
            <a:endParaRPr>
              <a:solidFill>
                <a:schemeClr val="dk1"/>
              </a:solidFill>
            </a:endParaRPr>
          </a:p>
          <a:p>
            <a:pPr indent="0" lvl="0" marL="0" rtl="0" algn="l">
              <a:lnSpc>
                <a:spcPct val="115000"/>
              </a:lnSpc>
              <a:spcBef>
                <a:spcPts val="1200"/>
              </a:spcBef>
              <a:spcAft>
                <a:spcPts val="0"/>
              </a:spcAft>
              <a:buNone/>
            </a:pPr>
            <a:r>
              <a:rPr b="1" lang="de">
                <a:solidFill>
                  <a:schemeClr val="dk1"/>
                </a:solidFill>
              </a:rPr>
              <a:t>Extensibility</a:t>
            </a:r>
            <a:endParaRPr b="1">
              <a:solidFill>
                <a:schemeClr val="dk1"/>
              </a:solidFill>
            </a:endParaRPr>
          </a:p>
          <a:p>
            <a:pPr indent="0" lvl="0" marL="0" rtl="0" algn="l">
              <a:lnSpc>
                <a:spcPct val="115000"/>
              </a:lnSpc>
              <a:spcBef>
                <a:spcPts val="1200"/>
              </a:spcBef>
              <a:spcAft>
                <a:spcPts val="0"/>
              </a:spcAft>
              <a:buNone/>
            </a:pPr>
            <a:r>
              <a:rPr lang="de">
                <a:solidFill>
                  <a:schemeClr val="dk1"/>
                </a:solidFill>
              </a:rPr>
              <a:t>The functionality of the system can be extended in Object relational data model. This can be achieved using complex data types as well as advanced concepts of object oriented model such as inheritance.</a:t>
            </a:r>
            <a:endParaRPr>
              <a:solidFill>
                <a:schemeClr val="dk1"/>
              </a:solidFill>
            </a:endParaRPr>
          </a:p>
          <a:p>
            <a:pPr indent="0" lvl="0" marL="0" rtl="0" algn="l">
              <a:lnSpc>
                <a:spcPct val="115000"/>
              </a:lnSpc>
              <a:spcBef>
                <a:spcPts val="1800"/>
              </a:spcBef>
              <a:spcAft>
                <a:spcPts val="0"/>
              </a:spcAft>
              <a:buNone/>
            </a:pPr>
            <a:r>
              <a:rPr b="1" lang="de" sz="1700">
                <a:solidFill>
                  <a:schemeClr val="dk1"/>
                </a:solidFill>
              </a:rPr>
              <a:t>Disadvantages of Object Relational model</a:t>
            </a:r>
            <a:endParaRPr b="1" sz="1700">
              <a:solidFill>
                <a:schemeClr val="dk1"/>
              </a:solidFill>
            </a:endParaRPr>
          </a:p>
          <a:p>
            <a:pPr indent="0" lvl="0" marL="0" rtl="0" algn="l">
              <a:lnSpc>
                <a:spcPct val="115000"/>
              </a:lnSpc>
              <a:spcBef>
                <a:spcPts val="1200"/>
              </a:spcBef>
              <a:spcAft>
                <a:spcPts val="0"/>
              </a:spcAft>
              <a:buNone/>
            </a:pPr>
            <a:r>
              <a:rPr lang="de">
                <a:solidFill>
                  <a:schemeClr val="dk1"/>
                </a:solidFill>
              </a:rPr>
              <a:t>The object relational data model can get quite complicated and difficult to handle at times as it is a combination of the Object oriented data model and Relational data model and utilizes the functionalities of both of them.</a:t>
            </a:r>
            <a:endParaRPr>
              <a:solidFill>
                <a:schemeClr val="dk1"/>
              </a:solidFill>
            </a:endParaRPr>
          </a:p>
          <a:p>
            <a:pPr indent="0" lvl="0" marL="0" rtl="0" algn="l">
              <a:lnSpc>
                <a:spcPct val="115000"/>
              </a:lnSpc>
              <a:spcBef>
                <a:spcPts val="1800"/>
              </a:spcBef>
              <a:spcAft>
                <a:spcPts val="400"/>
              </a:spcAft>
              <a:buNone/>
            </a:pPr>
            <a:r>
              <a:t/>
            </a:r>
            <a:endParaRPr sz="16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da6c3bf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da6c3bf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da6c3bfa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da6c3bfa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Database_schema" TargetMode="External"/><Relationship Id="rId4" Type="http://schemas.openxmlformats.org/officeDocument/2006/relationships/hyperlink" Target="https://en.wikipedia.org/wiki/Query_language"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881550" y="855375"/>
            <a:ext cx="7380900" cy="99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marR="0" rtl="0" algn="ctr">
              <a:lnSpc>
                <a:spcPct val="115000"/>
              </a:lnSpc>
              <a:spcBef>
                <a:spcPts val="0"/>
              </a:spcBef>
              <a:spcAft>
                <a:spcPts val="0"/>
              </a:spcAft>
              <a:buNone/>
            </a:pPr>
            <a:r>
              <a:rPr b="1" lang="de" sz="3100"/>
              <a:t>ORDB - Object–relational database</a:t>
            </a:r>
            <a:endParaRPr b="1" sz="3100"/>
          </a:p>
          <a:p>
            <a:pPr indent="0" lvl="0" marL="0" marR="0" rtl="0" algn="ctr">
              <a:lnSpc>
                <a:spcPct val="115000"/>
              </a:lnSpc>
              <a:spcBef>
                <a:spcPts val="0"/>
              </a:spcBef>
              <a:spcAft>
                <a:spcPts val="0"/>
              </a:spcAft>
              <a:buNone/>
            </a:pPr>
            <a:r>
              <a:t/>
            </a:r>
            <a:endParaRPr b="1" sz="300"/>
          </a:p>
        </p:txBody>
      </p:sp>
      <p:sp>
        <p:nvSpPr>
          <p:cNvPr id="56" name="Google Shape;56;p13"/>
          <p:cNvSpPr txBox="1"/>
          <p:nvPr>
            <p:ph idx="1" type="subTitle"/>
          </p:nvPr>
        </p:nvSpPr>
        <p:spPr>
          <a:xfrm>
            <a:off x="3158700" y="2206675"/>
            <a:ext cx="2826600" cy="4206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de" sz="1700"/>
              <a:t>Sebastian &amp; Kathrin</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it?</a:t>
            </a:r>
            <a:endParaRPr/>
          </a:p>
        </p:txBody>
      </p:sp>
      <p:sp>
        <p:nvSpPr>
          <p:cNvPr id="62" name="Google Shape;62;p14"/>
          <p:cNvSpPr txBox="1"/>
          <p:nvPr>
            <p:ph idx="1" type="body"/>
          </p:nvPr>
        </p:nvSpPr>
        <p:spPr>
          <a:xfrm>
            <a:off x="311700" y="1017725"/>
            <a:ext cx="8520600" cy="31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200"/>
              <a:t>(</a:t>
            </a:r>
            <a:r>
              <a:rPr lang="de" sz="1200"/>
              <a:t>In a nutshell)</a:t>
            </a:r>
            <a:r>
              <a:rPr lang="de"/>
              <a:t> </a:t>
            </a:r>
            <a:endParaRPr/>
          </a:p>
          <a:p>
            <a:pPr indent="-342900" lvl="0" marL="457200" rtl="0" algn="l">
              <a:spcBef>
                <a:spcPts val="1200"/>
              </a:spcBef>
              <a:spcAft>
                <a:spcPts val="0"/>
              </a:spcAft>
              <a:buSzPts val="1800"/>
              <a:buChar char="●"/>
            </a:pPr>
            <a:r>
              <a:rPr lang="de"/>
              <a:t>Database management system</a:t>
            </a:r>
            <a:endParaRPr/>
          </a:p>
          <a:p>
            <a:pPr indent="-342900" lvl="0" marL="457200" rtl="0" algn="l">
              <a:spcBef>
                <a:spcPts val="0"/>
              </a:spcBef>
              <a:spcAft>
                <a:spcPts val="0"/>
              </a:spcAft>
              <a:buSzPts val="1800"/>
              <a:buChar char="●"/>
            </a:pPr>
            <a:r>
              <a:rPr lang="de"/>
              <a:t>Combines advantages of relational DB and object-oriented DB</a:t>
            </a:r>
            <a:endParaRPr/>
          </a:p>
          <a:p>
            <a:pPr indent="-342900" lvl="0" marL="457200" rtl="0" algn="l">
              <a:spcBef>
                <a:spcPts val="0"/>
              </a:spcBef>
              <a:spcAft>
                <a:spcPts val="0"/>
              </a:spcAft>
              <a:buSzPts val="1800"/>
              <a:buChar char="●"/>
            </a:pPr>
            <a:r>
              <a:rPr lang="de"/>
              <a:t>Relational database  functions</a:t>
            </a:r>
            <a:endParaRPr/>
          </a:p>
          <a:p>
            <a:pPr indent="-317500" lvl="1" marL="914400" rtl="0" algn="l">
              <a:spcBef>
                <a:spcPts val="0"/>
              </a:spcBef>
              <a:spcAft>
                <a:spcPts val="0"/>
              </a:spcAft>
              <a:buSzPts val="1400"/>
              <a:buChar char="○"/>
            </a:pPr>
            <a:r>
              <a:rPr lang="de"/>
              <a:t>Mandatory!</a:t>
            </a:r>
            <a:endParaRPr/>
          </a:p>
          <a:p>
            <a:pPr indent="-342900" lvl="0" marL="457200" rtl="0" algn="l">
              <a:spcBef>
                <a:spcPts val="0"/>
              </a:spcBef>
              <a:spcAft>
                <a:spcPts val="0"/>
              </a:spcAft>
              <a:buSzPts val="1800"/>
              <a:buChar char="●"/>
            </a:pPr>
            <a:r>
              <a:rPr lang="de"/>
              <a:t>Functions of object-orientated database model </a:t>
            </a:r>
            <a:endParaRPr/>
          </a:p>
          <a:p>
            <a:pPr indent="-317500" lvl="1" marL="914400" rtl="0" algn="l">
              <a:spcBef>
                <a:spcPts val="0"/>
              </a:spcBef>
              <a:spcAft>
                <a:spcPts val="0"/>
              </a:spcAft>
              <a:buSzPts val="1400"/>
              <a:buChar char="○"/>
            </a:pPr>
            <a:r>
              <a:rPr lang="de"/>
              <a:t>Not mandatory!</a:t>
            </a:r>
            <a:endParaRPr/>
          </a:p>
          <a:p>
            <a:pPr indent="-342900" lvl="0" marL="457200" rtl="0" algn="l">
              <a:spcBef>
                <a:spcPts val="0"/>
              </a:spcBef>
              <a:spcAft>
                <a:spcPts val="0"/>
              </a:spcAft>
              <a:buSzPts val="1800"/>
              <a:buChar char="●"/>
            </a:pPr>
            <a:r>
              <a:rPr lang="de"/>
              <a:t>DB type to bridge the gap between RDB and object-oriented modeling techniques</a:t>
            </a:r>
            <a:endParaRPr/>
          </a:p>
        </p:txBody>
      </p:sp>
      <p:pic>
        <p:nvPicPr>
          <p:cNvPr id="63" name="Google Shape;63;p14"/>
          <p:cNvPicPr preferRelativeResize="0"/>
          <p:nvPr/>
        </p:nvPicPr>
        <p:blipFill rotWithShape="1">
          <a:blip r:embed="rId3">
            <a:alphaModFix/>
          </a:blip>
          <a:srcRect b="0" l="0" r="0" t="81276"/>
          <a:stretch/>
        </p:blipFill>
        <p:spPr>
          <a:xfrm>
            <a:off x="0" y="4180500"/>
            <a:ext cx="9144000" cy="963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Combination of</a:t>
            </a:r>
            <a:r>
              <a:rPr lang="de"/>
              <a:t> ...</a:t>
            </a:r>
            <a:endParaRPr/>
          </a:p>
        </p:txBody>
      </p:sp>
      <p:sp>
        <p:nvSpPr>
          <p:cNvPr id="69" name="Google Shape;69;p15"/>
          <p:cNvSpPr txBox="1"/>
          <p:nvPr>
            <p:ph idx="1" type="body"/>
          </p:nvPr>
        </p:nvSpPr>
        <p:spPr>
          <a:xfrm>
            <a:off x="311700" y="1124150"/>
            <a:ext cx="8520600" cy="302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de" sz="1200"/>
              <a:t>(In a nutshell)</a:t>
            </a:r>
            <a:r>
              <a:rPr lang="de"/>
              <a:t> </a:t>
            </a:r>
            <a:r>
              <a:rPr lang="de"/>
              <a:t> </a:t>
            </a:r>
            <a:endParaRPr/>
          </a:p>
          <a:p>
            <a:pPr indent="0" lvl="0" marL="0" rtl="0" algn="l">
              <a:spcBef>
                <a:spcPts val="1200"/>
              </a:spcBef>
              <a:spcAft>
                <a:spcPts val="0"/>
              </a:spcAft>
              <a:buNone/>
            </a:pPr>
            <a:r>
              <a:rPr lang="de"/>
              <a:t>Advantages of RDB</a:t>
            </a:r>
            <a:endParaRPr/>
          </a:p>
          <a:p>
            <a:pPr indent="-334327" lvl="0" marL="457200" rtl="0" algn="l">
              <a:spcBef>
                <a:spcPts val="1200"/>
              </a:spcBef>
              <a:spcAft>
                <a:spcPts val="0"/>
              </a:spcAft>
              <a:buSzPct val="100000"/>
              <a:buChar char="●"/>
            </a:pPr>
            <a:r>
              <a:rPr lang="de"/>
              <a:t>Data stored in traditional database </a:t>
            </a:r>
            <a:endParaRPr/>
          </a:p>
          <a:p>
            <a:pPr indent="-334327" lvl="0" marL="457200" rtl="0" algn="l">
              <a:spcBef>
                <a:spcPts val="0"/>
              </a:spcBef>
              <a:spcAft>
                <a:spcPts val="0"/>
              </a:spcAft>
              <a:buSzPct val="100000"/>
              <a:buChar char="●"/>
            </a:pPr>
            <a:r>
              <a:rPr lang="de"/>
              <a:t>Manipulated and accessed using SQL queries</a:t>
            </a:r>
            <a:endParaRPr/>
          </a:p>
          <a:p>
            <a:pPr indent="0" lvl="0" marL="0" rtl="0" algn="l">
              <a:spcBef>
                <a:spcPts val="1200"/>
              </a:spcBef>
              <a:spcAft>
                <a:spcPts val="0"/>
              </a:spcAft>
              <a:buNone/>
            </a:pPr>
            <a:r>
              <a:rPr lang="de"/>
              <a:t>Advantages of ODB</a:t>
            </a:r>
            <a:endParaRPr/>
          </a:p>
          <a:p>
            <a:pPr indent="-334327" lvl="0" marL="457200" rtl="0" algn="l">
              <a:spcBef>
                <a:spcPts val="1200"/>
              </a:spcBef>
              <a:spcAft>
                <a:spcPts val="0"/>
              </a:spcAft>
              <a:buSzPct val="100000"/>
              <a:buChar char="●"/>
            </a:pPr>
            <a:r>
              <a:rPr lang="de"/>
              <a:t>Supports extension of the data model with custom data types and methods</a:t>
            </a:r>
            <a:endParaRPr/>
          </a:p>
          <a:p>
            <a:pPr indent="-334327" lvl="0" marL="457200" rtl="0" algn="l">
              <a:spcBef>
                <a:spcPts val="0"/>
              </a:spcBef>
              <a:spcAft>
                <a:spcPts val="0"/>
              </a:spcAft>
              <a:buSzPct val="100000"/>
              <a:buChar char="●"/>
            </a:pPr>
            <a:r>
              <a:rPr lang="de"/>
              <a:t>Database is considered an object store</a:t>
            </a:r>
            <a:endParaRPr/>
          </a:p>
          <a:p>
            <a:pPr indent="-334327" lvl="0" marL="457200" marR="0" rtl="0" algn="l">
              <a:lnSpc>
                <a:spcPct val="115000"/>
              </a:lnSpc>
              <a:spcBef>
                <a:spcPts val="0"/>
              </a:spcBef>
              <a:spcAft>
                <a:spcPts val="0"/>
              </a:spcAft>
              <a:buSzPct val="100000"/>
              <a:buChar char="●"/>
            </a:pPr>
            <a:r>
              <a:rPr lang="de"/>
              <a:t>objects, classes and inheritance are directly supported in</a:t>
            </a:r>
            <a:r>
              <a:rPr lang="de">
                <a:uFill>
                  <a:noFill/>
                </a:uFill>
                <a:hlinkClick r:id="rId3"/>
              </a:rPr>
              <a:t> database schemas</a:t>
            </a:r>
            <a:r>
              <a:rPr lang="de"/>
              <a:t> and in the</a:t>
            </a:r>
            <a:r>
              <a:rPr lang="de">
                <a:uFill>
                  <a:noFill/>
                </a:uFill>
                <a:hlinkClick r:id="rId4"/>
              </a:rPr>
              <a:t> query language</a:t>
            </a:r>
            <a:endParaRPr/>
          </a:p>
        </p:txBody>
      </p:sp>
      <p:pic>
        <p:nvPicPr>
          <p:cNvPr id="70" name="Google Shape;70;p15"/>
          <p:cNvPicPr preferRelativeResize="0"/>
          <p:nvPr/>
        </p:nvPicPr>
        <p:blipFill rotWithShape="1">
          <a:blip r:embed="rId5">
            <a:alphaModFix/>
          </a:blip>
          <a:srcRect b="0" l="0" r="0" t="81276"/>
          <a:stretch/>
        </p:blipFill>
        <p:spPr>
          <a:xfrm>
            <a:off x="0" y="4180500"/>
            <a:ext cx="9144000" cy="963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341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Advantages</a:t>
            </a:r>
            <a:r>
              <a:rPr lang="de"/>
              <a:t>?</a:t>
            </a:r>
            <a:endParaRPr/>
          </a:p>
        </p:txBody>
      </p:sp>
      <p:sp>
        <p:nvSpPr>
          <p:cNvPr id="76" name="Google Shape;76;p16"/>
          <p:cNvSpPr txBox="1"/>
          <p:nvPr>
            <p:ph idx="1" type="body"/>
          </p:nvPr>
        </p:nvSpPr>
        <p:spPr>
          <a:xfrm>
            <a:off x="311700" y="1124150"/>
            <a:ext cx="2995500" cy="302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Inheritance</a:t>
            </a:r>
            <a:endParaRPr/>
          </a:p>
          <a:p>
            <a:pPr indent="-342900" lvl="0" marL="457200" rtl="0" algn="l">
              <a:spcBef>
                <a:spcPts val="0"/>
              </a:spcBef>
              <a:spcAft>
                <a:spcPts val="0"/>
              </a:spcAft>
              <a:buSzPts val="1800"/>
              <a:buChar char="●"/>
            </a:pPr>
            <a:r>
              <a:rPr lang="de"/>
              <a:t>Complex data types</a:t>
            </a:r>
            <a:endParaRPr/>
          </a:p>
          <a:p>
            <a:pPr indent="-342900" lvl="0" marL="457200" rtl="0" algn="l">
              <a:spcBef>
                <a:spcPts val="0"/>
              </a:spcBef>
              <a:spcAft>
                <a:spcPts val="0"/>
              </a:spcAft>
              <a:buSzPts val="1800"/>
              <a:buChar char="●"/>
            </a:pPr>
            <a:r>
              <a:rPr lang="de"/>
              <a:t>Extensibility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7" name="Google Shape;77;p16"/>
          <p:cNvPicPr preferRelativeResize="0"/>
          <p:nvPr/>
        </p:nvPicPr>
        <p:blipFill rotWithShape="1">
          <a:blip r:embed="rId3">
            <a:alphaModFix/>
          </a:blip>
          <a:srcRect b="0" l="0" r="0" t="81276"/>
          <a:stretch/>
        </p:blipFill>
        <p:spPr>
          <a:xfrm>
            <a:off x="0" y="4180500"/>
            <a:ext cx="9144000" cy="963001"/>
          </a:xfrm>
          <a:prstGeom prst="rect">
            <a:avLst/>
          </a:prstGeom>
          <a:noFill/>
          <a:ln>
            <a:noFill/>
          </a:ln>
        </p:spPr>
      </p:pic>
      <p:sp>
        <p:nvSpPr>
          <p:cNvPr id="78" name="Google Shape;78;p16"/>
          <p:cNvSpPr txBox="1"/>
          <p:nvPr>
            <p:ph idx="1" type="body"/>
          </p:nvPr>
        </p:nvSpPr>
        <p:spPr>
          <a:xfrm>
            <a:off x="4112175" y="1124150"/>
            <a:ext cx="2995500" cy="302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a:t>
            </a:r>
            <a:r>
              <a:rPr lang="de"/>
              <a:t>omplicated and difficult to handle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9" name="Google Shape;79;p16"/>
          <p:cNvSpPr txBox="1"/>
          <p:nvPr>
            <p:ph type="title"/>
          </p:nvPr>
        </p:nvSpPr>
        <p:spPr>
          <a:xfrm>
            <a:off x="4112175" y="445025"/>
            <a:ext cx="341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Disa</a:t>
            </a:r>
            <a:r>
              <a:rPr lang="de"/>
              <a:t>dvantages?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Examples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Difference between ORDB and RDB</a:t>
            </a:r>
            <a:endParaRPr/>
          </a:p>
        </p:txBody>
      </p:sp>
      <p:pic>
        <p:nvPicPr>
          <p:cNvPr id="86" name="Google Shape;86;p17"/>
          <p:cNvPicPr preferRelativeResize="0"/>
          <p:nvPr/>
        </p:nvPicPr>
        <p:blipFill>
          <a:blip r:embed="rId3">
            <a:alphaModFix/>
          </a:blip>
          <a:stretch>
            <a:fillRect/>
          </a:stretch>
        </p:blipFill>
        <p:spPr>
          <a:xfrm>
            <a:off x="413025" y="1783800"/>
            <a:ext cx="3986200" cy="997350"/>
          </a:xfrm>
          <a:prstGeom prst="rect">
            <a:avLst/>
          </a:prstGeom>
          <a:noFill/>
          <a:ln>
            <a:noFill/>
          </a:ln>
        </p:spPr>
      </p:pic>
      <p:pic>
        <p:nvPicPr>
          <p:cNvPr id="87" name="Google Shape;87;p17"/>
          <p:cNvPicPr preferRelativeResize="0"/>
          <p:nvPr/>
        </p:nvPicPr>
        <p:blipFill>
          <a:blip r:embed="rId4">
            <a:alphaModFix/>
          </a:blip>
          <a:stretch>
            <a:fillRect/>
          </a:stretch>
        </p:blipFill>
        <p:spPr>
          <a:xfrm>
            <a:off x="4496975" y="1720375"/>
            <a:ext cx="4118525" cy="1372275"/>
          </a:xfrm>
          <a:prstGeom prst="rect">
            <a:avLst/>
          </a:prstGeom>
          <a:noFill/>
          <a:ln>
            <a:noFill/>
          </a:ln>
        </p:spPr>
      </p:pic>
      <p:pic>
        <p:nvPicPr>
          <p:cNvPr id="88" name="Google Shape;88;p17"/>
          <p:cNvPicPr preferRelativeResize="0"/>
          <p:nvPr/>
        </p:nvPicPr>
        <p:blipFill rotWithShape="1">
          <a:blip r:embed="rId5">
            <a:alphaModFix/>
          </a:blip>
          <a:srcRect b="31910" l="132750" r="-132750" t="-31910"/>
          <a:stretch/>
        </p:blipFill>
        <p:spPr>
          <a:xfrm>
            <a:off x="2233625" y="2303400"/>
            <a:ext cx="3300200" cy="1911425"/>
          </a:xfrm>
          <a:prstGeom prst="rect">
            <a:avLst/>
          </a:prstGeom>
          <a:noFill/>
          <a:ln>
            <a:noFill/>
          </a:ln>
        </p:spPr>
      </p:pic>
      <p:pic>
        <p:nvPicPr>
          <p:cNvPr id="89" name="Google Shape;89;p17"/>
          <p:cNvPicPr preferRelativeResize="0"/>
          <p:nvPr/>
        </p:nvPicPr>
        <p:blipFill rotWithShape="1">
          <a:blip r:embed="rId6">
            <a:alphaModFix/>
          </a:blip>
          <a:srcRect b="0" l="0" r="0" t="81276"/>
          <a:stretch/>
        </p:blipFill>
        <p:spPr>
          <a:xfrm>
            <a:off x="0" y="4180500"/>
            <a:ext cx="9144000" cy="96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Where is it used?</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sz="2600"/>
              <a:t>Areas of application are systems for recording geographic data (GIS) in which coordinates are linked to one another.</a:t>
            </a:r>
            <a:endParaRPr sz="2600"/>
          </a:p>
        </p:txBody>
      </p:sp>
      <p:pic>
        <p:nvPicPr>
          <p:cNvPr id="96" name="Google Shape;96;p18"/>
          <p:cNvPicPr preferRelativeResize="0"/>
          <p:nvPr/>
        </p:nvPicPr>
        <p:blipFill rotWithShape="1">
          <a:blip r:embed="rId3">
            <a:alphaModFix/>
          </a:blip>
          <a:srcRect b="0" l="0" r="0" t="81276"/>
          <a:stretch/>
        </p:blipFill>
        <p:spPr>
          <a:xfrm>
            <a:off x="0" y="4180500"/>
            <a:ext cx="9144000" cy="963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