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e8e5f4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e8e5f4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441897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441897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441897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441897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441897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441897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441897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441897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441897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441897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80ad66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80ad66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80ad66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80ad66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80ad66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80ad66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80ad66f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80ad66f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3caa32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3caa32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3caa32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3caa32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e8e5f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e8e5f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e8e5f4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e8e5f4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e8e5f4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e8e5f4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44189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44189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441897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441897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80ad6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80ad6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.wikipedia.org/wiki/OrientD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“Not only SQL”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</a:t>
            </a:r>
            <a:r>
              <a:rPr lang="de" sz="1500"/>
              <a:t>räsentation zum Thema Datenbanksysteme von Mario Wagner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Mai 2020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Dokumentenorientierte Datenbanken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häufig schemalos (unstrukturierte Daten)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Dokumente bilden die Grundeinheit zur Speicherung der Daten (z.B. JSON objects)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Dokumente haben einem eindeutigen Identifikator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jedes Dokument enthälte Paare von Feldern und Werten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eventuell Versionierung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Partitionierung der Daten - </a:t>
            </a:r>
            <a:r>
              <a:rPr lang="de" sz="1000">
                <a:solidFill>
                  <a:srgbClr val="202122"/>
                </a:solidFill>
                <a:highlight>
                  <a:schemeClr val="lt1"/>
                </a:highlight>
              </a:rPr>
              <a:t>Verteilung auf mehrere Rechner in Kombination mit Sharding</a:t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Sharding </a:t>
            </a:r>
            <a:r>
              <a:rPr lang="de" sz="1000">
                <a:solidFill>
                  <a:srgbClr val="202122"/>
                </a:solidFill>
                <a:highlight>
                  <a:schemeClr val="lt1"/>
                </a:highlight>
              </a:rPr>
              <a:t>- Verteilung nach Schlüssel z.B. nach Name oder geografisch - Nähe zum Kunden …</a:t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Vertreter sind z.B.: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mongoDB, couchDB</a:t>
            </a:r>
            <a:r>
              <a:rPr lang="de" sz="1200">
                <a:solidFill>
                  <a:srgbClr val="202122"/>
                </a:solidFill>
              </a:rPr>
              <a:t>, orientD</a:t>
            </a:r>
            <a:r>
              <a:rPr lang="de" sz="1200">
                <a:solidFill>
                  <a:srgbClr val="0B0080"/>
                </a:solidFill>
                <a:uFill>
                  <a:noFill/>
                </a:uFill>
                <a:hlinkClick r:id="rId3"/>
              </a:rPr>
              <a:t>B</a:t>
            </a:r>
            <a:r>
              <a:rPr lang="de" sz="1200">
                <a:solidFill>
                  <a:srgbClr val="202122"/>
                </a:solidFill>
              </a:rPr>
              <a:t>, Apache Jackrabbit, BaseX, eXist, HCL Notes </a:t>
            </a:r>
            <a:endParaRPr sz="12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Value</a:t>
            </a:r>
            <a:r>
              <a:rPr lang="de"/>
              <a:t> Datenbanken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Daten werden als Schlüssel-Werte-Paare gespeichert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er Key bildet zugleich einen Index, mit dem sich die Datenbank durchsuchen lässt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Keys sind immer eindeutig (wie Primary Key -&gt; SQL)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sehr fehlertolerant (Ausfallsicherheit)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highlight>
                  <a:schemeClr val="lt1"/>
                </a:highlight>
              </a:rPr>
              <a:t>Vertreter sind z.B.:</a:t>
            </a:r>
            <a:endParaRPr sz="11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highlight>
                  <a:schemeClr val="lt1"/>
                </a:highlight>
              </a:rPr>
              <a:t>Redis, MemchacheDB, Membase, Riak, Google BigTable, </a:t>
            </a:r>
            <a:endParaRPr sz="11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rgbClr val="000000"/>
                </a:solidFill>
                <a:highlight>
                  <a:schemeClr val="lt1"/>
                </a:highlight>
              </a:rPr>
              <a:t>Amazon Dynamo, BerkeleyDB, Project Voldemort</a:t>
            </a:r>
            <a:endParaRPr sz="11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23165" l="0" r="31186" t="0"/>
          <a:stretch/>
        </p:blipFill>
        <p:spPr>
          <a:xfrm>
            <a:off x="5203636" y="2507900"/>
            <a:ext cx="3586438" cy="225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Spalten-orientierte</a:t>
            </a:r>
            <a:r>
              <a:rPr lang="de"/>
              <a:t> Datenbanken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Daten werden spaltenweise gespeichert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Überlegungen zur Strukturierung sind notwendig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dafür können auch sehr viele Daten gespeichert werden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Map and Reduce: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ein Koordinator stößt Map-Prozesse an (Gesamtvorgang wird parallelisiert)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Sharding: </a:t>
            </a:r>
            <a:r>
              <a:rPr lang="de" sz="1000">
                <a:solidFill>
                  <a:srgbClr val="222222"/>
                </a:solidFill>
                <a:highlight>
                  <a:srgbClr val="FFFFFF"/>
                </a:highlight>
              </a:rPr>
              <a:t>Datenbestand in mehrere Teile aufgeteilt 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Vertreter sind z.B.: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SimpleDB, BigTable, Cassandra, HBase,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Sybase IQ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4940" l="2741" r="3061" t="6516"/>
          <a:stretch/>
        </p:blipFill>
        <p:spPr>
          <a:xfrm>
            <a:off x="4270550" y="2788150"/>
            <a:ext cx="4561750" cy="17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Graph</a:t>
            </a:r>
            <a:r>
              <a:rPr lang="de"/>
              <a:t>datenbanken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Speicherung über verbundene Knotenpunkte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Beziehungen bestehen zwischen den Knotenpunkten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komplexe Algorithmen werden mitgeliefert (z.B. Wegfindung)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schwer horizontal skalierbar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202122"/>
                </a:solidFill>
                <a:highlight>
                  <a:schemeClr val="lt1"/>
                </a:highlight>
              </a:rPr>
              <a:t>Vertreter sind z.B.:</a:t>
            </a:r>
            <a:endParaRPr sz="1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202122"/>
                </a:solidFill>
                <a:highlight>
                  <a:schemeClr val="lt1"/>
                </a:highlight>
              </a:rPr>
              <a:t>Neo4J, FlockDB (Twitter), </a:t>
            </a:r>
            <a:endParaRPr sz="1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rgbClr val="202122"/>
                </a:solidFill>
                <a:highlight>
                  <a:schemeClr val="lt1"/>
                </a:highlight>
              </a:rPr>
              <a:t>InfoGrid, Trinity</a:t>
            </a:r>
            <a:endParaRPr sz="11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30767" l="0" r="7986" t="0"/>
          <a:stretch/>
        </p:blipFill>
        <p:spPr>
          <a:xfrm>
            <a:off x="4135750" y="2571750"/>
            <a:ext cx="4696551" cy="19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 einer NoSQL Datenbank: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974450" y="1630100"/>
            <a:ext cx="7022100" cy="16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accent2"/>
                </a:solidFill>
              </a:rPr>
              <a:t>mongoDB</a:t>
            </a:r>
            <a:r>
              <a:rPr b="1" lang="de" sz="3600">
                <a:solidFill>
                  <a:schemeClr val="accent2"/>
                </a:solidFill>
              </a:rPr>
              <a:t> </a:t>
            </a:r>
            <a:r>
              <a:rPr lang="de" sz="1600">
                <a:solidFill>
                  <a:schemeClr val="accent2"/>
                </a:solidFill>
              </a:rPr>
              <a:t>“Hu</a:t>
            </a:r>
            <a:r>
              <a:rPr lang="de" sz="1600" u="sng">
                <a:solidFill>
                  <a:schemeClr val="accent2"/>
                </a:solidFill>
              </a:rPr>
              <a:t>mongo</a:t>
            </a:r>
            <a:r>
              <a:rPr lang="de" sz="1600">
                <a:solidFill>
                  <a:schemeClr val="accent2"/>
                </a:solidFill>
              </a:rPr>
              <a:t>us”</a:t>
            </a:r>
            <a:endParaRPr sz="1600">
              <a:solidFill>
                <a:schemeClr val="accent2"/>
              </a:solidFill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2"/>
                </a:solidFill>
              </a:rPr>
              <a:t>(Dokumenten-orientierte DB)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de" sz="3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JSON</a:t>
            </a:r>
            <a:r>
              <a:rPr lang="de">
                <a:solidFill>
                  <a:srgbClr val="000000"/>
                </a:solidFill>
              </a:rPr>
              <a:t>-Format</a:t>
            </a:r>
            <a:r>
              <a:rPr lang="de" sz="900">
                <a:solidFill>
                  <a:srgbClr val="000000"/>
                </a:solidFill>
              </a:rPr>
              <a:t>(JavaScript Object Notation)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ist die Basis für die 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Speicherung der Daten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358950" y="1633050"/>
            <a:ext cx="2521500" cy="273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 : [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"name" : "bill",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"age" : 60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"name" : "fred",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"age" : 29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de" sz="3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		</a:t>
            </a:r>
            <a:r>
              <a:rPr b="0" lang="de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Aufbau</a:t>
            </a:r>
            <a:endParaRPr sz="1600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Datenbanken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ein mongoDB-Prozess kann mehrere Datenbanken verwalten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Collections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eine Collection enthält Dokumente und ist mit einer  RDBMS Tabelle vergleichbar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müssen aber keinem Schema folgen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Capped Collections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Dokumentensammlung, kann mit einer bestimmten Größe oder Anzahl der Dokumente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angelegt werden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System Collections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werden automatisch angelegt -&gt; beinhalten alle Indizes der Datenbank, Namespaces,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JavaScript-Code, Informationen über Profiling und zu Benutzern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de" sz="3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		</a:t>
            </a:r>
            <a:r>
              <a:rPr b="0" lang="de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Befehle</a:t>
            </a:r>
            <a:endParaRPr sz="16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Datenbanke erstellen / aufrufen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use Datenbankname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Collection erstellen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db.createCollection(‘Person’)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Datensatz einfügen	</a:t>
            </a:r>
            <a:r>
              <a:rPr lang="de" sz="1200">
                <a:solidFill>
                  <a:srgbClr val="000000"/>
                </a:solidFill>
              </a:rPr>
              <a:t>(eine eindeutige ID wird automatisch zugewiesen)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db.Person.insert(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	{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	“Nachname”:”Muster”,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	“Vorname”:”Kurt”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	})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de" sz="3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		</a:t>
            </a:r>
            <a:r>
              <a:rPr b="0" lang="de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Befehle</a:t>
            </a:r>
            <a:endParaRPr sz="16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Datensatz suchen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db.Person.find() oder mit Filter db.Person.find({“Vorname”:”Kurt”})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db.Person.find().sort({name: -1}).limit(10)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Anzeigen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show dbs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show collections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Löschen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db.dropDatabase()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End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“Not Only”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accent2"/>
                </a:solidFill>
              </a:rPr>
              <a:t>NoSQL bedeutet allerdings nicht, dass grundsätzlich auf die Datenbanksprache SQL (Structured Query Language) verzichtet wird. 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000">
                <a:solidFill>
                  <a:schemeClr val="accent2"/>
                </a:solidFill>
              </a:rPr>
              <a:t>Viele Systeme setzen zwar komplett auf nicht-relationale Funktionen, doch es existieren auch Datenbanken, die nur bestimmte Elemente der SQL-Systeme unberücksichtigt lassen.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Eigenschaften einer NoSQL - Datenbank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de" sz="1400">
                <a:solidFill>
                  <a:schemeClr val="accent1"/>
                </a:solidFill>
              </a:rPr>
              <a:t>verfolgt einen </a:t>
            </a:r>
            <a:r>
              <a:rPr lang="de" sz="1400" u="sng">
                <a:solidFill>
                  <a:schemeClr val="accent1"/>
                </a:solidFill>
              </a:rPr>
              <a:t>nicht-relationalen</a:t>
            </a:r>
            <a:r>
              <a:rPr lang="de" sz="1400">
                <a:solidFill>
                  <a:schemeClr val="accent1"/>
                </a:solidFill>
              </a:rPr>
              <a:t> Ansatz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de" sz="1400">
                <a:solidFill>
                  <a:schemeClr val="accent1"/>
                </a:solidFill>
              </a:rPr>
              <a:t>benötigt </a:t>
            </a:r>
            <a:r>
              <a:rPr lang="de" sz="1400" u="sng">
                <a:solidFill>
                  <a:schemeClr val="accent1"/>
                </a:solidFill>
              </a:rPr>
              <a:t>keine festgelegten Tabellenschemata</a:t>
            </a:r>
            <a:r>
              <a:rPr lang="de" sz="1400">
                <a:solidFill>
                  <a:schemeClr val="accent1"/>
                </a:solidFill>
              </a:rPr>
              <a:t> und versucht Joins zu vermeiden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nutzt zum Beispiel </a:t>
            </a:r>
            <a:r>
              <a:rPr lang="de" sz="1400" u="sng">
                <a:solidFill>
                  <a:schemeClr val="accent1"/>
                </a:solidFill>
                <a:highlight>
                  <a:srgbClr val="FFFFFF"/>
                </a:highlight>
              </a:rPr>
              <a:t>Wertepaare</a:t>
            </a: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, </a:t>
            </a:r>
            <a:r>
              <a:rPr lang="de" sz="1400" u="sng">
                <a:solidFill>
                  <a:schemeClr val="accent1"/>
                </a:solidFill>
                <a:highlight>
                  <a:srgbClr val="FFFFFF"/>
                </a:highlight>
              </a:rPr>
              <a:t>Objekte</a:t>
            </a: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, </a:t>
            </a:r>
            <a:r>
              <a:rPr lang="de" sz="1400" u="sng">
                <a:solidFill>
                  <a:schemeClr val="accent1"/>
                </a:solidFill>
                <a:highlight>
                  <a:srgbClr val="FFFFFF"/>
                </a:highlight>
              </a:rPr>
              <a:t>Dokumente</a:t>
            </a: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 oder </a:t>
            </a:r>
            <a:r>
              <a:rPr lang="de" sz="1400" u="sng">
                <a:solidFill>
                  <a:schemeClr val="accent1"/>
                </a:solidFill>
                <a:highlight>
                  <a:srgbClr val="FFFFFF"/>
                </a:highlight>
              </a:rPr>
              <a:t>Listen und Reihen</a:t>
            </a: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 für die Organisation der Daten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horizontal </a:t>
            </a:r>
            <a:r>
              <a:rPr lang="de" sz="1400" u="sng">
                <a:solidFill>
                  <a:schemeClr val="accent1"/>
                </a:solidFill>
                <a:highlight>
                  <a:srgbClr val="FFFFFF"/>
                </a:highlight>
              </a:rPr>
              <a:t>skalierbar</a:t>
            </a:r>
            <a:r>
              <a:rPr lang="de" sz="1400">
                <a:solidFill>
                  <a:schemeClr val="accent1"/>
                </a:solidFill>
                <a:highlight>
                  <a:srgbClr val="FFFFFF"/>
                </a:highlight>
              </a:rPr>
              <a:t> -&gt; Big Data tauglich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mit </a:t>
            </a:r>
            <a:r>
              <a:rPr lang="de" sz="1400" u="sng">
                <a:solidFill>
                  <a:srgbClr val="333333"/>
                </a:solidFill>
                <a:highlight>
                  <a:srgbClr val="FFFFFF"/>
                </a:highlight>
              </a:rPr>
              <a:t>objektbasierten APIs</a:t>
            </a: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 können Anwendungsentwickler Datenstrukturen ganz einfach speichern und abrufen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gegenüber relationalen Datenbanken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NoSQL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besser bei komplexen und flexiblen Abfragen von unstrukturierten Daten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bei sich verändernden Schemata aufwändig zu betreiben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NoSQL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horizontal skalierbar (mehr Maschinen bzw. Instanzen) -&gt; Clusterbildung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eher vertikal Skalierbar um ACID beizubehalten (d.h. größere Maschinen bzw.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  Instanzen)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NoSQL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niedrigere Latenz (im einstelligen Millisekundenbereich)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333333"/>
                </a:solidFill>
                <a:highlight>
                  <a:srgbClr val="FFFFFF"/>
                </a:highlight>
              </a:rPr>
              <a:t>SQL -&gt; 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</a:rPr>
              <a:t>bei komplexeren Systemen langsam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552525" y="2089550"/>
            <a:ext cx="78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552525" y="3384950"/>
            <a:ext cx="78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Komplexität relationaler Systeme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3850"/>
            <a:ext cx="4082625" cy="376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75" y="1924962"/>
            <a:ext cx="3910900" cy="293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 gegenüber relationalen Datenbanken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nicht ACID konform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ACID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: Grundeigenschaften von DBMS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tomicity</a:t>
            </a: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de" sz="1000">
                <a:solidFill>
                  <a:srgbClr val="202122"/>
                </a:solidFill>
                <a:highlight>
                  <a:schemeClr val="lt1"/>
                </a:highlight>
              </a:rPr>
              <a:t>-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de" sz="1000">
                <a:solidFill>
                  <a:srgbClr val="333333"/>
                </a:solidFill>
              </a:rPr>
              <a:t>eine Transaktion wird entweder ganz oder gar nicht ausgeführt</a:t>
            </a:r>
            <a:endParaRPr sz="10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C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onsistency</a:t>
            </a: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 -</a:t>
            </a:r>
            <a:r>
              <a:rPr lang="de" sz="1000">
                <a:solidFill>
                  <a:srgbClr val="202122"/>
                </a:solidFill>
              </a:rPr>
              <a:t> </a:t>
            </a:r>
            <a:r>
              <a:rPr lang="de" sz="1000">
                <a:solidFill>
                  <a:srgbClr val="333333"/>
                </a:solidFill>
              </a:rPr>
              <a:t>Daten müssen nach dem Commit einer Transaktion mit dem Datenbankschema konform sein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I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solation</a:t>
            </a: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Trennung parallel erfolgende Transaktionen (durch Sperren, Locks)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urability</a:t>
            </a:r>
            <a:r>
              <a:rPr lang="de" sz="1200">
                <a:solidFill>
                  <a:srgbClr val="202122"/>
                </a:solidFill>
                <a:highlight>
                  <a:schemeClr val="lt1"/>
                </a:highlight>
              </a:rPr>
              <a:t> - </a:t>
            </a:r>
            <a:r>
              <a:rPr lang="de" sz="1000">
                <a:solidFill>
                  <a:srgbClr val="202122"/>
                </a:solidFill>
                <a:highlight>
                  <a:schemeClr val="lt1"/>
                </a:highlight>
              </a:rPr>
              <a:t>langfristige Speicherung d.h. Wiederherstellung des Systems bei Ausfällen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CAP</a:t>
            </a:r>
            <a:r>
              <a:rPr lang="de" sz="1600">
                <a:solidFill>
                  <a:srgbClr val="202122"/>
                </a:solidFill>
                <a:highlight>
                  <a:srgbClr val="FFFFFF"/>
                </a:highlight>
              </a:rPr>
              <a:t>-Theorem: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 Problematik der drei Dinge, die sich gegenseitig beeinflussen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	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C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onsistency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gleichzeitige Benutzersichten (nur mit Sperren möglich)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vailability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Sperren würden aber die Verfügbarkeit beeinflussen (inakzeptable Reaktionszeit)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		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P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artition tolerance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Ausfallsicherheit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19"/>
          <p:cNvSpPr/>
          <p:nvPr/>
        </p:nvSpPr>
        <p:spPr>
          <a:xfrm>
            <a:off x="1064875" y="3495975"/>
            <a:ext cx="622800" cy="62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323650" y="3975725"/>
            <a:ext cx="622800" cy="62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586500" y="3495975"/>
            <a:ext cx="622800" cy="62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088275" y="3495975"/>
            <a:ext cx="27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873575" y="3533825"/>
            <a:ext cx="27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99450" y="4208625"/>
            <a:ext cx="271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30775" y="3797375"/>
            <a:ext cx="4751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latin typeface="Source Code Pro"/>
                <a:ea typeface="Source Code Pro"/>
                <a:cs typeface="Source Code Pro"/>
                <a:sym typeface="Source Code Pro"/>
              </a:rPr>
              <a:t>Eine Datenbank kann immer nur 2 von diesen Eigenschaften beinhalten!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BASE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: die vorgestellten Problematiken führen zu diesen Grundeigenschaften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 	</a:t>
            </a:r>
            <a:endParaRPr b="1"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B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asically</a:t>
            </a: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vailable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Performance vor Status und Konsistenz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	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S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oft state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 - </a:t>
            </a:r>
            <a:r>
              <a:rPr lang="de" sz="1000">
                <a:solidFill>
                  <a:srgbClr val="202122"/>
                </a:solidFill>
                <a:highlight>
                  <a:srgbClr val="FFFFFF"/>
                </a:highlight>
              </a:rPr>
              <a:t>ich weiß nicht in welchem Status sich das System befindet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02122"/>
                </a:solidFill>
                <a:highlight>
                  <a:srgbClr val="FFFFFF"/>
                </a:highlight>
              </a:rPr>
              <a:t> 		</a:t>
            </a:r>
            <a:r>
              <a:rPr b="1" lang="de" sz="1600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ventual consistency</a:t>
            </a:r>
            <a:r>
              <a:rPr lang="de" sz="1200">
                <a:solidFill>
                  <a:srgbClr val="202122"/>
                </a:solidFill>
                <a:highlight>
                  <a:srgbClr val="FFFFFF"/>
                </a:highlight>
              </a:rPr>
              <a:t> - </a:t>
            </a:r>
            <a:r>
              <a:rPr lang="de" sz="1000">
                <a:solidFill>
                  <a:srgbClr val="202122"/>
                </a:solidFill>
                <a:highlight>
                  <a:schemeClr val="lt1"/>
                </a:highlight>
              </a:rPr>
              <a:t>ich weiß nur, dass es irgendwann konsistent sein wird</a:t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Unterscheidung nach Datenmodell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298275" y="1633075"/>
            <a:ext cx="59736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Dokumentenorientierte Datenbanken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Key-Value Datenbanken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Spaltenorientierte Datenbanken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Graphdatenbanken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