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57" r:id="rId8"/>
    <p:sldId id="273" r:id="rId9"/>
    <p:sldId id="263" r:id="rId10"/>
    <p:sldId id="264" r:id="rId11"/>
    <p:sldId id="265" r:id="rId12"/>
    <p:sldId id="272"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showGuides="1">
      <p:cViewPr varScale="1">
        <p:scale>
          <a:sx n="100" d="100"/>
          <a:sy n="100" d="100"/>
        </p:scale>
        <p:origin x="16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99CD-4D36-8F4A-98BD-7DD7A2DE4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8DC05ECE-2F86-BE41-B29A-DBE17301E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96C46696-50D3-9849-A0A3-D93E4F21FD97}"/>
              </a:ext>
            </a:extLst>
          </p:cNvPr>
          <p:cNvSpPr>
            <a:spLocks noGrp="1"/>
          </p:cNvSpPr>
          <p:nvPr>
            <p:ph type="dt" sz="half" idx="10"/>
          </p:nvPr>
        </p:nvSpPr>
        <p:spPr/>
        <p:txBody>
          <a:bodyPr/>
          <a:lstStyle/>
          <a:p>
            <a:fld id="{08D1A263-20AF-8243-AFBE-BEEFEA2AEB9E}" type="datetimeFigureOut">
              <a:t>11/25/19</a:t>
            </a:fld>
            <a:endParaRPr lang="fr-FR"/>
          </a:p>
        </p:txBody>
      </p:sp>
      <p:sp>
        <p:nvSpPr>
          <p:cNvPr id="5" name="Footer Placeholder 4">
            <a:extLst>
              <a:ext uri="{FF2B5EF4-FFF2-40B4-BE49-F238E27FC236}">
                <a16:creationId xmlns:a16="http://schemas.microsoft.com/office/drawing/2014/main" id="{05AAAF14-03D4-EB4A-96B5-9AC85469F80F}"/>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25A7997-5879-8E45-904D-BC99EC84F042}"/>
              </a:ext>
            </a:extLst>
          </p:cNvPr>
          <p:cNvSpPr>
            <a:spLocks noGrp="1"/>
          </p:cNvSpPr>
          <p:nvPr>
            <p:ph type="sldNum" sz="quarter" idx="12"/>
          </p:nvPr>
        </p:nvSpPr>
        <p:spPr/>
        <p:txBody>
          <a:bodyPr/>
          <a:lstStyle/>
          <a:p>
            <a:fld id="{1D4B8E75-1B7E-3047-B193-F98BD5DA105D}" type="slidenum">
              <a:t>‹#›</a:t>
            </a:fld>
            <a:endParaRPr lang="fr-FR"/>
          </a:p>
        </p:txBody>
      </p:sp>
    </p:spTree>
    <p:extLst>
      <p:ext uri="{BB962C8B-B14F-4D97-AF65-F5344CB8AC3E}">
        <p14:creationId xmlns:p14="http://schemas.microsoft.com/office/powerpoint/2010/main" val="294171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8EF0-F535-5C4D-BA87-A18C92F5C1C5}"/>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5BA6D33-5CFB-A245-93D8-43575B0CF0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0E93FC5-6E4F-FC47-9D60-AF43375F20CA}"/>
              </a:ext>
            </a:extLst>
          </p:cNvPr>
          <p:cNvSpPr>
            <a:spLocks noGrp="1"/>
          </p:cNvSpPr>
          <p:nvPr>
            <p:ph type="dt" sz="half" idx="10"/>
          </p:nvPr>
        </p:nvSpPr>
        <p:spPr/>
        <p:txBody>
          <a:bodyPr/>
          <a:lstStyle/>
          <a:p>
            <a:fld id="{08D1A263-20AF-8243-AFBE-BEEFEA2AEB9E}" type="datetimeFigureOut">
              <a:t>11/25/19</a:t>
            </a:fld>
            <a:endParaRPr lang="fr-FR"/>
          </a:p>
        </p:txBody>
      </p:sp>
      <p:sp>
        <p:nvSpPr>
          <p:cNvPr id="5" name="Footer Placeholder 4">
            <a:extLst>
              <a:ext uri="{FF2B5EF4-FFF2-40B4-BE49-F238E27FC236}">
                <a16:creationId xmlns:a16="http://schemas.microsoft.com/office/drawing/2014/main" id="{86318F09-035C-7646-973F-2F80F9C1D60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D561A35-C7EA-BC49-8686-DBCB91FF3D94}"/>
              </a:ext>
            </a:extLst>
          </p:cNvPr>
          <p:cNvSpPr>
            <a:spLocks noGrp="1"/>
          </p:cNvSpPr>
          <p:nvPr>
            <p:ph type="sldNum" sz="quarter" idx="12"/>
          </p:nvPr>
        </p:nvSpPr>
        <p:spPr/>
        <p:txBody>
          <a:bodyPr/>
          <a:lstStyle/>
          <a:p>
            <a:fld id="{1D4B8E75-1B7E-3047-B193-F98BD5DA105D}" type="slidenum">
              <a:t>‹#›</a:t>
            </a:fld>
            <a:endParaRPr lang="fr-FR"/>
          </a:p>
        </p:txBody>
      </p:sp>
    </p:spTree>
    <p:extLst>
      <p:ext uri="{BB962C8B-B14F-4D97-AF65-F5344CB8AC3E}">
        <p14:creationId xmlns:p14="http://schemas.microsoft.com/office/powerpoint/2010/main" val="18173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013AF-20FD-A446-86C8-2CF4CAAA99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9FDF244-7D3D-DD4E-B68F-F37BB477DA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353745C-E0E4-384F-89E7-75DE7E6D6E1D}"/>
              </a:ext>
            </a:extLst>
          </p:cNvPr>
          <p:cNvSpPr>
            <a:spLocks noGrp="1"/>
          </p:cNvSpPr>
          <p:nvPr>
            <p:ph type="dt" sz="half" idx="10"/>
          </p:nvPr>
        </p:nvSpPr>
        <p:spPr/>
        <p:txBody>
          <a:bodyPr/>
          <a:lstStyle/>
          <a:p>
            <a:fld id="{08D1A263-20AF-8243-AFBE-BEEFEA2AEB9E}" type="datetimeFigureOut">
              <a:t>11/25/19</a:t>
            </a:fld>
            <a:endParaRPr lang="fr-FR"/>
          </a:p>
        </p:txBody>
      </p:sp>
      <p:sp>
        <p:nvSpPr>
          <p:cNvPr id="5" name="Footer Placeholder 4">
            <a:extLst>
              <a:ext uri="{FF2B5EF4-FFF2-40B4-BE49-F238E27FC236}">
                <a16:creationId xmlns:a16="http://schemas.microsoft.com/office/drawing/2014/main" id="{46A4A697-DFD6-4E4D-AB9E-235D3AE90DF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B4B588B-8BAB-ED48-9F36-D99802C34EED}"/>
              </a:ext>
            </a:extLst>
          </p:cNvPr>
          <p:cNvSpPr>
            <a:spLocks noGrp="1"/>
          </p:cNvSpPr>
          <p:nvPr>
            <p:ph type="sldNum" sz="quarter" idx="12"/>
          </p:nvPr>
        </p:nvSpPr>
        <p:spPr/>
        <p:txBody>
          <a:bodyPr/>
          <a:lstStyle/>
          <a:p>
            <a:fld id="{1D4B8E75-1B7E-3047-B193-F98BD5DA105D}" type="slidenum">
              <a:t>‹#›</a:t>
            </a:fld>
            <a:endParaRPr lang="fr-FR"/>
          </a:p>
        </p:txBody>
      </p:sp>
    </p:spTree>
    <p:extLst>
      <p:ext uri="{BB962C8B-B14F-4D97-AF65-F5344CB8AC3E}">
        <p14:creationId xmlns:p14="http://schemas.microsoft.com/office/powerpoint/2010/main" val="72770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04EE-22E8-784E-B66B-182AD07ADD3F}"/>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F3A8973-8E7B-0747-B4C1-4D65E71CA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3D1EE26-6E9F-C940-A0F7-8866000E5CFB}"/>
              </a:ext>
            </a:extLst>
          </p:cNvPr>
          <p:cNvSpPr>
            <a:spLocks noGrp="1"/>
          </p:cNvSpPr>
          <p:nvPr>
            <p:ph type="dt" sz="half" idx="10"/>
          </p:nvPr>
        </p:nvSpPr>
        <p:spPr/>
        <p:txBody>
          <a:bodyPr/>
          <a:lstStyle/>
          <a:p>
            <a:fld id="{08D1A263-20AF-8243-AFBE-BEEFEA2AEB9E}" type="datetimeFigureOut">
              <a:t>11/25/19</a:t>
            </a:fld>
            <a:endParaRPr lang="fr-FR"/>
          </a:p>
        </p:txBody>
      </p:sp>
      <p:sp>
        <p:nvSpPr>
          <p:cNvPr id="5" name="Footer Placeholder 4">
            <a:extLst>
              <a:ext uri="{FF2B5EF4-FFF2-40B4-BE49-F238E27FC236}">
                <a16:creationId xmlns:a16="http://schemas.microsoft.com/office/drawing/2014/main" id="{69426FA3-72B0-0242-82EA-E333B68CB2D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5354723-5F8E-2641-ACA0-A9AAC5B2DF26}"/>
              </a:ext>
            </a:extLst>
          </p:cNvPr>
          <p:cNvSpPr>
            <a:spLocks noGrp="1"/>
          </p:cNvSpPr>
          <p:nvPr>
            <p:ph type="sldNum" sz="quarter" idx="12"/>
          </p:nvPr>
        </p:nvSpPr>
        <p:spPr/>
        <p:txBody>
          <a:bodyPr/>
          <a:lstStyle/>
          <a:p>
            <a:fld id="{1D4B8E75-1B7E-3047-B193-F98BD5DA105D}" type="slidenum">
              <a:t>‹#›</a:t>
            </a:fld>
            <a:endParaRPr lang="fr-FR"/>
          </a:p>
        </p:txBody>
      </p:sp>
    </p:spTree>
    <p:extLst>
      <p:ext uri="{BB962C8B-B14F-4D97-AF65-F5344CB8AC3E}">
        <p14:creationId xmlns:p14="http://schemas.microsoft.com/office/powerpoint/2010/main" val="14172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B98C-3EAE-5646-9153-5F959684A2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5F9A7AE7-0122-9243-8963-47BD8836AA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F88E7-AFC7-4748-8B4C-0B411D958573}"/>
              </a:ext>
            </a:extLst>
          </p:cNvPr>
          <p:cNvSpPr>
            <a:spLocks noGrp="1"/>
          </p:cNvSpPr>
          <p:nvPr>
            <p:ph type="dt" sz="half" idx="10"/>
          </p:nvPr>
        </p:nvSpPr>
        <p:spPr/>
        <p:txBody>
          <a:bodyPr/>
          <a:lstStyle/>
          <a:p>
            <a:fld id="{08D1A263-20AF-8243-AFBE-BEEFEA2AEB9E}" type="datetimeFigureOut">
              <a:t>11/25/19</a:t>
            </a:fld>
            <a:endParaRPr lang="fr-FR"/>
          </a:p>
        </p:txBody>
      </p:sp>
      <p:sp>
        <p:nvSpPr>
          <p:cNvPr id="5" name="Footer Placeholder 4">
            <a:extLst>
              <a:ext uri="{FF2B5EF4-FFF2-40B4-BE49-F238E27FC236}">
                <a16:creationId xmlns:a16="http://schemas.microsoft.com/office/drawing/2014/main" id="{B15D9CB6-3794-CF42-A4B5-F84EB6E0814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44775AE-4D0F-6442-B941-EBCF3CB581D5}"/>
              </a:ext>
            </a:extLst>
          </p:cNvPr>
          <p:cNvSpPr>
            <a:spLocks noGrp="1"/>
          </p:cNvSpPr>
          <p:nvPr>
            <p:ph type="sldNum" sz="quarter" idx="12"/>
          </p:nvPr>
        </p:nvSpPr>
        <p:spPr/>
        <p:txBody>
          <a:bodyPr/>
          <a:lstStyle/>
          <a:p>
            <a:fld id="{1D4B8E75-1B7E-3047-B193-F98BD5DA105D}" type="slidenum">
              <a:t>‹#›</a:t>
            </a:fld>
            <a:endParaRPr lang="fr-FR"/>
          </a:p>
        </p:txBody>
      </p:sp>
    </p:spTree>
    <p:extLst>
      <p:ext uri="{BB962C8B-B14F-4D97-AF65-F5344CB8AC3E}">
        <p14:creationId xmlns:p14="http://schemas.microsoft.com/office/powerpoint/2010/main" val="12983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4281-5278-4044-8FEA-112193B37EB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073D123-5169-B14F-B4A7-2321D48469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099E6CC3-A2D2-644F-ADE1-26FA0BCBA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9342D5F8-C5E5-D546-9937-551BAAC88FBB}"/>
              </a:ext>
            </a:extLst>
          </p:cNvPr>
          <p:cNvSpPr>
            <a:spLocks noGrp="1"/>
          </p:cNvSpPr>
          <p:nvPr>
            <p:ph type="dt" sz="half" idx="10"/>
          </p:nvPr>
        </p:nvSpPr>
        <p:spPr/>
        <p:txBody>
          <a:bodyPr/>
          <a:lstStyle/>
          <a:p>
            <a:fld id="{08D1A263-20AF-8243-AFBE-BEEFEA2AEB9E}" type="datetimeFigureOut">
              <a:t>11/25/19</a:t>
            </a:fld>
            <a:endParaRPr lang="fr-FR"/>
          </a:p>
        </p:txBody>
      </p:sp>
      <p:sp>
        <p:nvSpPr>
          <p:cNvPr id="6" name="Footer Placeholder 5">
            <a:extLst>
              <a:ext uri="{FF2B5EF4-FFF2-40B4-BE49-F238E27FC236}">
                <a16:creationId xmlns:a16="http://schemas.microsoft.com/office/drawing/2014/main" id="{290F5B5A-DE06-9B41-A133-8BA42F6BF74B}"/>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281E94AC-3DE7-B044-9337-331D94F22284}"/>
              </a:ext>
            </a:extLst>
          </p:cNvPr>
          <p:cNvSpPr>
            <a:spLocks noGrp="1"/>
          </p:cNvSpPr>
          <p:nvPr>
            <p:ph type="sldNum" sz="quarter" idx="12"/>
          </p:nvPr>
        </p:nvSpPr>
        <p:spPr/>
        <p:txBody>
          <a:bodyPr/>
          <a:lstStyle/>
          <a:p>
            <a:fld id="{1D4B8E75-1B7E-3047-B193-F98BD5DA105D}" type="slidenum">
              <a:t>‹#›</a:t>
            </a:fld>
            <a:endParaRPr lang="fr-FR"/>
          </a:p>
        </p:txBody>
      </p:sp>
    </p:spTree>
    <p:extLst>
      <p:ext uri="{BB962C8B-B14F-4D97-AF65-F5344CB8AC3E}">
        <p14:creationId xmlns:p14="http://schemas.microsoft.com/office/powerpoint/2010/main" val="93061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A313-8D3F-544C-A2DE-1CD21AA82E10}"/>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21FE1D5A-62EC-3E4E-A9E6-3F872A5CDE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7B40EE-5945-7647-8F6B-1136AE94BB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E8A5333C-C54C-814F-8ECF-5540B29FC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D55D75-FF30-B34A-A85A-A3F20167E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0F5165A8-19C5-714C-869F-99F27904BEA4}"/>
              </a:ext>
            </a:extLst>
          </p:cNvPr>
          <p:cNvSpPr>
            <a:spLocks noGrp="1"/>
          </p:cNvSpPr>
          <p:nvPr>
            <p:ph type="dt" sz="half" idx="10"/>
          </p:nvPr>
        </p:nvSpPr>
        <p:spPr/>
        <p:txBody>
          <a:bodyPr/>
          <a:lstStyle/>
          <a:p>
            <a:fld id="{08D1A263-20AF-8243-AFBE-BEEFEA2AEB9E}" type="datetimeFigureOut">
              <a:t>11/25/19</a:t>
            </a:fld>
            <a:endParaRPr lang="fr-FR"/>
          </a:p>
        </p:txBody>
      </p:sp>
      <p:sp>
        <p:nvSpPr>
          <p:cNvPr id="8" name="Footer Placeholder 7">
            <a:extLst>
              <a:ext uri="{FF2B5EF4-FFF2-40B4-BE49-F238E27FC236}">
                <a16:creationId xmlns:a16="http://schemas.microsoft.com/office/drawing/2014/main" id="{78891D12-6BA4-234A-9F5C-63C52989567D}"/>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C86BCD0-7D9D-E247-A9BB-0A408F29FB25}"/>
              </a:ext>
            </a:extLst>
          </p:cNvPr>
          <p:cNvSpPr>
            <a:spLocks noGrp="1"/>
          </p:cNvSpPr>
          <p:nvPr>
            <p:ph type="sldNum" sz="quarter" idx="12"/>
          </p:nvPr>
        </p:nvSpPr>
        <p:spPr/>
        <p:txBody>
          <a:bodyPr/>
          <a:lstStyle/>
          <a:p>
            <a:fld id="{1D4B8E75-1B7E-3047-B193-F98BD5DA105D}" type="slidenum">
              <a:t>‹#›</a:t>
            </a:fld>
            <a:endParaRPr lang="fr-FR"/>
          </a:p>
        </p:txBody>
      </p:sp>
    </p:spTree>
    <p:extLst>
      <p:ext uri="{BB962C8B-B14F-4D97-AF65-F5344CB8AC3E}">
        <p14:creationId xmlns:p14="http://schemas.microsoft.com/office/powerpoint/2010/main" val="128297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CEAF-00F0-2D47-A100-1BB194F43A7D}"/>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5628670-5462-CC4D-911D-CEB760B1F625}"/>
              </a:ext>
            </a:extLst>
          </p:cNvPr>
          <p:cNvSpPr>
            <a:spLocks noGrp="1"/>
          </p:cNvSpPr>
          <p:nvPr>
            <p:ph type="dt" sz="half" idx="10"/>
          </p:nvPr>
        </p:nvSpPr>
        <p:spPr/>
        <p:txBody>
          <a:bodyPr/>
          <a:lstStyle/>
          <a:p>
            <a:fld id="{08D1A263-20AF-8243-AFBE-BEEFEA2AEB9E}" type="datetimeFigureOut">
              <a:t>11/25/19</a:t>
            </a:fld>
            <a:endParaRPr lang="fr-FR"/>
          </a:p>
        </p:txBody>
      </p:sp>
      <p:sp>
        <p:nvSpPr>
          <p:cNvPr id="4" name="Footer Placeholder 3">
            <a:extLst>
              <a:ext uri="{FF2B5EF4-FFF2-40B4-BE49-F238E27FC236}">
                <a16:creationId xmlns:a16="http://schemas.microsoft.com/office/drawing/2014/main" id="{96C4799E-978F-9B44-A27E-764168B8065E}"/>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0867651D-9068-CE4B-B69B-65BF2BDCFC25}"/>
              </a:ext>
            </a:extLst>
          </p:cNvPr>
          <p:cNvSpPr>
            <a:spLocks noGrp="1"/>
          </p:cNvSpPr>
          <p:nvPr>
            <p:ph type="sldNum" sz="quarter" idx="12"/>
          </p:nvPr>
        </p:nvSpPr>
        <p:spPr/>
        <p:txBody>
          <a:bodyPr/>
          <a:lstStyle/>
          <a:p>
            <a:fld id="{1D4B8E75-1B7E-3047-B193-F98BD5DA105D}" type="slidenum">
              <a:t>‹#›</a:t>
            </a:fld>
            <a:endParaRPr lang="fr-FR"/>
          </a:p>
        </p:txBody>
      </p:sp>
    </p:spTree>
    <p:extLst>
      <p:ext uri="{BB962C8B-B14F-4D97-AF65-F5344CB8AC3E}">
        <p14:creationId xmlns:p14="http://schemas.microsoft.com/office/powerpoint/2010/main" val="407754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24675E-E84F-624C-B5C3-CE549B423954}"/>
              </a:ext>
            </a:extLst>
          </p:cNvPr>
          <p:cNvSpPr>
            <a:spLocks noGrp="1"/>
          </p:cNvSpPr>
          <p:nvPr>
            <p:ph type="dt" sz="half" idx="10"/>
          </p:nvPr>
        </p:nvSpPr>
        <p:spPr/>
        <p:txBody>
          <a:bodyPr/>
          <a:lstStyle/>
          <a:p>
            <a:fld id="{08D1A263-20AF-8243-AFBE-BEEFEA2AEB9E}" type="datetimeFigureOut">
              <a:t>11/25/19</a:t>
            </a:fld>
            <a:endParaRPr lang="fr-FR"/>
          </a:p>
        </p:txBody>
      </p:sp>
      <p:sp>
        <p:nvSpPr>
          <p:cNvPr id="3" name="Footer Placeholder 2">
            <a:extLst>
              <a:ext uri="{FF2B5EF4-FFF2-40B4-BE49-F238E27FC236}">
                <a16:creationId xmlns:a16="http://schemas.microsoft.com/office/drawing/2014/main" id="{8EA99BDF-5456-394E-839D-4579A7224062}"/>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069D51D4-E1FE-B443-A9C4-E17E6A0807DE}"/>
              </a:ext>
            </a:extLst>
          </p:cNvPr>
          <p:cNvSpPr>
            <a:spLocks noGrp="1"/>
          </p:cNvSpPr>
          <p:nvPr>
            <p:ph type="sldNum" sz="quarter" idx="12"/>
          </p:nvPr>
        </p:nvSpPr>
        <p:spPr/>
        <p:txBody>
          <a:bodyPr/>
          <a:lstStyle/>
          <a:p>
            <a:fld id="{1D4B8E75-1B7E-3047-B193-F98BD5DA105D}" type="slidenum">
              <a:t>‹#›</a:t>
            </a:fld>
            <a:endParaRPr lang="fr-FR"/>
          </a:p>
        </p:txBody>
      </p:sp>
    </p:spTree>
    <p:extLst>
      <p:ext uri="{BB962C8B-B14F-4D97-AF65-F5344CB8AC3E}">
        <p14:creationId xmlns:p14="http://schemas.microsoft.com/office/powerpoint/2010/main" val="3626175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771F-40F8-FB41-9859-50F17C2EC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07C72558-F82D-9F46-89EF-72F59C2A6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FF9491FD-D0D7-134F-9F22-959D3A955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679D7-FC79-FA49-8D77-339256CBB8F7}"/>
              </a:ext>
            </a:extLst>
          </p:cNvPr>
          <p:cNvSpPr>
            <a:spLocks noGrp="1"/>
          </p:cNvSpPr>
          <p:nvPr>
            <p:ph type="dt" sz="half" idx="10"/>
          </p:nvPr>
        </p:nvSpPr>
        <p:spPr/>
        <p:txBody>
          <a:bodyPr/>
          <a:lstStyle/>
          <a:p>
            <a:fld id="{08D1A263-20AF-8243-AFBE-BEEFEA2AEB9E}" type="datetimeFigureOut">
              <a:t>11/25/19</a:t>
            </a:fld>
            <a:endParaRPr lang="fr-FR"/>
          </a:p>
        </p:txBody>
      </p:sp>
      <p:sp>
        <p:nvSpPr>
          <p:cNvPr id="6" name="Footer Placeholder 5">
            <a:extLst>
              <a:ext uri="{FF2B5EF4-FFF2-40B4-BE49-F238E27FC236}">
                <a16:creationId xmlns:a16="http://schemas.microsoft.com/office/drawing/2014/main" id="{FCFA397A-CF14-DB4B-A55C-FEC87D6AE33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CF94A22C-CA23-CA4E-9122-96FC50CD39F2}"/>
              </a:ext>
            </a:extLst>
          </p:cNvPr>
          <p:cNvSpPr>
            <a:spLocks noGrp="1"/>
          </p:cNvSpPr>
          <p:nvPr>
            <p:ph type="sldNum" sz="quarter" idx="12"/>
          </p:nvPr>
        </p:nvSpPr>
        <p:spPr/>
        <p:txBody>
          <a:bodyPr/>
          <a:lstStyle/>
          <a:p>
            <a:fld id="{1D4B8E75-1B7E-3047-B193-F98BD5DA105D}" type="slidenum">
              <a:t>‹#›</a:t>
            </a:fld>
            <a:endParaRPr lang="fr-FR"/>
          </a:p>
        </p:txBody>
      </p:sp>
    </p:spTree>
    <p:extLst>
      <p:ext uri="{BB962C8B-B14F-4D97-AF65-F5344CB8AC3E}">
        <p14:creationId xmlns:p14="http://schemas.microsoft.com/office/powerpoint/2010/main" val="246784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6CF8-C73C-D84B-A1E6-7C794F3D3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F0C1B521-F97F-E446-9DA9-5A0F22ECC3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90997349-157F-4F4E-9714-28DA3CB50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BB79E-DF40-2044-B329-CA29C9863EAC}"/>
              </a:ext>
            </a:extLst>
          </p:cNvPr>
          <p:cNvSpPr>
            <a:spLocks noGrp="1"/>
          </p:cNvSpPr>
          <p:nvPr>
            <p:ph type="dt" sz="half" idx="10"/>
          </p:nvPr>
        </p:nvSpPr>
        <p:spPr/>
        <p:txBody>
          <a:bodyPr/>
          <a:lstStyle/>
          <a:p>
            <a:fld id="{08D1A263-20AF-8243-AFBE-BEEFEA2AEB9E}" type="datetimeFigureOut">
              <a:t>11/25/19</a:t>
            </a:fld>
            <a:endParaRPr lang="fr-FR"/>
          </a:p>
        </p:txBody>
      </p:sp>
      <p:sp>
        <p:nvSpPr>
          <p:cNvPr id="6" name="Footer Placeholder 5">
            <a:extLst>
              <a:ext uri="{FF2B5EF4-FFF2-40B4-BE49-F238E27FC236}">
                <a16:creationId xmlns:a16="http://schemas.microsoft.com/office/drawing/2014/main" id="{DD14AC79-EDCE-C84F-85F2-1B483FB0F10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95BA1AD-86E5-0441-BD97-7B60508794FB}"/>
              </a:ext>
            </a:extLst>
          </p:cNvPr>
          <p:cNvSpPr>
            <a:spLocks noGrp="1"/>
          </p:cNvSpPr>
          <p:nvPr>
            <p:ph type="sldNum" sz="quarter" idx="12"/>
          </p:nvPr>
        </p:nvSpPr>
        <p:spPr/>
        <p:txBody>
          <a:bodyPr/>
          <a:lstStyle/>
          <a:p>
            <a:fld id="{1D4B8E75-1B7E-3047-B193-F98BD5DA105D}" type="slidenum">
              <a:t>‹#›</a:t>
            </a:fld>
            <a:endParaRPr lang="fr-FR"/>
          </a:p>
        </p:txBody>
      </p:sp>
    </p:spTree>
    <p:extLst>
      <p:ext uri="{BB962C8B-B14F-4D97-AF65-F5344CB8AC3E}">
        <p14:creationId xmlns:p14="http://schemas.microsoft.com/office/powerpoint/2010/main" val="1886150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EBD8A5-FB11-AE4D-ACC6-A6E2A6DE8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A241239D-8538-4A40-AE42-5DA097AF9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56F314D-186F-DC47-9D11-5AD6919BDC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1A263-20AF-8243-AFBE-BEEFEA2AEB9E}" type="datetimeFigureOut">
              <a:t>11/25/19</a:t>
            </a:fld>
            <a:endParaRPr lang="fr-FR"/>
          </a:p>
        </p:txBody>
      </p:sp>
      <p:sp>
        <p:nvSpPr>
          <p:cNvPr id="5" name="Footer Placeholder 4">
            <a:extLst>
              <a:ext uri="{FF2B5EF4-FFF2-40B4-BE49-F238E27FC236}">
                <a16:creationId xmlns:a16="http://schemas.microsoft.com/office/drawing/2014/main" id="{AD162099-EFBA-4B4D-A152-8E0612C29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85F652FA-CBA6-844B-BE01-970FC6339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B8E75-1B7E-3047-B193-F98BD5DA105D}" type="slidenum">
              <a:t>‹#›</a:t>
            </a:fld>
            <a:endParaRPr lang="fr-FR"/>
          </a:p>
        </p:txBody>
      </p:sp>
    </p:spTree>
    <p:extLst>
      <p:ext uri="{BB962C8B-B14F-4D97-AF65-F5344CB8AC3E}">
        <p14:creationId xmlns:p14="http://schemas.microsoft.com/office/powerpoint/2010/main" val="144483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Exercises_in_Sty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facebookresearch/fastText/blob/master/docs/pretrained-vectors.md" TargetMode="External"/><Relationship Id="rId2" Type="http://schemas.openxmlformats.org/officeDocument/2006/relationships/hyperlink" Target="https://transformer.huggingface.co/doc/distil-gpt2" TargetMode="External"/><Relationship Id="rId1" Type="http://schemas.openxmlformats.org/officeDocument/2006/relationships/slideLayout" Target="../slideLayouts/slideLayout2.xml"/><Relationship Id="rId5" Type="http://schemas.openxmlformats.org/officeDocument/2006/relationships/hyperlink" Target="https://stanfordnlp.github.io/stanfordnlp/" TargetMode="External"/><Relationship Id="rId4" Type="http://schemas.openxmlformats.org/officeDocument/2006/relationships/hyperlink" Target="https://stanfordnlp.github.io/CoreNL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openai.com/blog/better-language-models/" TargetMode="External"/><Relationship Id="rId2" Type="http://schemas.openxmlformats.org/officeDocument/2006/relationships/hyperlink" Target="https://techcrunch.com/2019/02/17/openai-text-generator-dangerous/?guccounter=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penai.com/blog/better-language-models/" TargetMode="External"/><Relationship Id="rId2" Type="http://schemas.openxmlformats.org/officeDocument/2006/relationships/hyperlink" Target="https://tryolabs.com/blog/2017/12/12/deep-learning-for-nlp-advancements-and-trends-in-2017/" TargetMode="External"/><Relationship Id="rId1" Type="http://schemas.openxmlformats.org/officeDocument/2006/relationships/slideLayout" Target="../slideLayouts/slideLayout2.xml"/><Relationship Id="rId4" Type="http://schemas.openxmlformats.org/officeDocument/2006/relationships/hyperlink" Target="https://www.mihaileric.com/posts/nlp-trends-acl-20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Russian_language" TargetMode="External"/><Relationship Id="rId7" Type="http://schemas.openxmlformats.org/officeDocument/2006/relationships/hyperlink" Target="https://github.com/tensorflow/nmt" TargetMode="External"/><Relationship Id="rId2" Type="http://schemas.openxmlformats.org/officeDocument/2006/relationships/hyperlink" Target="https://en.wikipedia.org/wiki/Machine_translation" TargetMode="External"/><Relationship Id="rId1" Type="http://schemas.openxmlformats.org/officeDocument/2006/relationships/slideLayout" Target="../slideLayouts/slideLayout2.xml"/><Relationship Id="rId6" Type="http://schemas.openxmlformats.org/officeDocument/2006/relationships/hyperlink" Target="http://www.statmt.org/moses/" TargetMode="External"/><Relationship Id="rId5" Type="http://schemas.openxmlformats.org/officeDocument/2006/relationships/hyperlink" Target="https://en.wikipedia.org/wiki/Georgetown&#8211;IBM_experiment" TargetMode="External"/><Relationship Id="rId4" Type="http://schemas.openxmlformats.org/officeDocument/2006/relationships/hyperlink" Target="https://en.wikipedia.org/wiki/English_langu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C382-D2F0-8B45-966A-49C000FCA9A4}"/>
              </a:ext>
            </a:extLst>
          </p:cNvPr>
          <p:cNvSpPr>
            <a:spLocks noGrp="1"/>
          </p:cNvSpPr>
          <p:nvPr>
            <p:ph type="ctrTitle"/>
          </p:nvPr>
        </p:nvSpPr>
        <p:spPr/>
        <p:txBody>
          <a:bodyPr/>
          <a:lstStyle/>
          <a:p>
            <a:r>
              <a:rPr lang="fr-FR"/>
              <a:t>NLP</a:t>
            </a:r>
          </a:p>
        </p:txBody>
      </p:sp>
      <p:sp>
        <p:nvSpPr>
          <p:cNvPr id="3" name="Subtitle 2">
            <a:extLst>
              <a:ext uri="{FF2B5EF4-FFF2-40B4-BE49-F238E27FC236}">
                <a16:creationId xmlns:a16="http://schemas.microsoft.com/office/drawing/2014/main" id="{7C5DF344-36A2-654B-B404-D0B03910985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221701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9FA0-BC7C-3C4D-A2D8-7322FE4EB9E8}"/>
              </a:ext>
            </a:extLst>
          </p:cNvPr>
          <p:cNvSpPr>
            <a:spLocks noGrp="1"/>
          </p:cNvSpPr>
          <p:nvPr>
            <p:ph type="title"/>
          </p:nvPr>
        </p:nvSpPr>
        <p:spPr/>
        <p:txBody>
          <a:bodyPr/>
          <a:lstStyle/>
          <a:p>
            <a:r>
              <a:rPr lang="en-US" b="1"/>
              <a:t>What are we working with?</a:t>
            </a:r>
            <a:endParaRPr lang="fr-FR"/>
          </a:p>
        </p:txBody>
      </p:sp>
      <p:sp>
        <p:nvSpPr>
          <p:cNvPr id="3" name="Content Placeholder 2">
            <a:extLst>
              <a:ext uri="{FF2B5EF4-FFF2-40B4-BE49-F238E27FC236}">
                <a16:creationId xmlns:a16="http://schemas.microsoft.com/office/drawing/2014/main" id="{C9232351-C71C-6240-A269-9D146959C4E4}"/>
              </a:ext>
            </a:extLst>
          </p:cNvPr>
          <p:cNvSpPr>
            <a:spLocks noGrp="1"/>
          </p:cNvSpPr>
          <p:nvPr>
            <p:ph idx="1"/>
          </p:nvPr>
        </p:nvSpPr>
        <p:spPr>
          <a:xfrm>
            <a:off x="838201" y="1825626"/>
            <a:ext cx="5257799" cy="2191570"/>
          </a:xfrm>
        </p:spPr>
        <p:txBody>
          <a:bodyPr>
            <a:normAutofit/>
          </a:bodyPr>
          <a:lstStyle/>
          <a:p>
            <a:r>
              <a:rPr lang="en-US"/>
              <a:t>Words, sentences, paragraphs,</a:t>
            </a:r>
          </a:p>
          <a:p>
            <a:r>
              <a:rPr lang="en-US"/>
              <a:t>Books</a:t>
            </a:r>
          </a:p>
          <a:p>
            <a:r>
              <a:rPr lang="en-US"/>
              <a:t>Articles</a:t>
            </a:r>
          </a:p>
          <a:p>
            <a:r>
              <a:rPr lang="fr-FR"/>
              <a:t>Social Networks</a:t>
            </a:r>
          </a:p>
        </p:txBody>
      </p:sp>
      <p:sp>
        <p:nvSpPr>
          <p:cNvPr id="4" name="TextBox 3">
            <a:extLst>
              <a:ext uri="{FF2B5EF4-FFF2-40B4-BE49-F238E27FC236}">
                <a16:creationId xmlns:a16="http://schemas.microsoft.com/office/drawing/2014/main" id="{4B9B1C4C-3CD9-4F45-A3B7-1A31149A2AFB}"/>
              </a:ext>
            </a:extLst>
          </p:cNvPr>
          <p:cNvSpPr txBox="1"/>
          <p:nvPr/>
        </p:nvSpPr>
        <p:spPr>
          <a:xfrm>
            <a:off x="6770668" y="1825626"/>
            <a:ext cx="5421332" cy="2246769"/>
          </a:xfrm>
          <a:prstGeom prst="rect">
            <a:avLst/>
          </a:prstGeom>
          <a:noFill/>
        </p:spPr>
        <p:txBody>
          <a:bodyPr wrap="square" rtlCol="0">
            <a:spAutoFit/>
          </a:bodyPr>
          <a:lstStyle/>
          <a:p>
            <a:r>
              <a:rPr lang="fr-FR" sz="2800"/>
              <a:t>Languages: EN, FR, …..</a:t>
            </a:r>
          </a:p>
          <a:p>
            <a:r>
              <a:rPr lang="fr-FR" sz="2800"/>
              <a:t>Multilingual</a:t>
            </a:r>
          </a:p>
          <a:p>
            <a:r>
              <a:rPr lang="fr-FR" sz="2800"/>
              <a:t>Code switching: mixing languages</a:t>
            </a:r>
          </a:p>
          <a:p>
            <a:r>
              <a:rPr lang="fr-FR" sz="2800"/>
              <a:t>Emojis</a:t>
            </a:r>
          </a:p>
          <a:p>
            <a:endParaRPr lang="fr-FR" sz="2800"/>
          </a:p>
        </p:txBody>
      </p:sp>
    </p:spTree>
    <p:extLst>
      <p:ext uri="{BB962C8B-B14F-4D97-AF65-F5344CB8AC3E}">
        <p14:creationId xmlns:p14="http://schemas.microsoft.com/office/powerpoint/2010/main" val="49655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284B-9475-A841-BCBF-D3EE89FD05E7}"/>
              </a:ext>
            </a:extLst>
          </p:cNvPr>
          <p:cNvSpPr>
            <a:spLocks noGrp="1"/>
          </p:cNvSpPr>
          <p:nvPr>
            <p:ph type="title"/>
          </p:nvPr>
        </p:nvSpPr>
        <p:spPr/>
        <p:txBody>
          <a:bodyPr/>
          <a:lstStyle/>
          <a:p>
            <a:r>
              <a:rPr lang="fr-FR"/>
              <a:t>Inherent difficulties</a:t>
            </a:r>
          </a:p>
        </p:txBody>
      </p:sp>
      <p:sp>
        <p:nvSpPr>
          <p:cNvPr id="3" name="Content Placeholder 2">
            <a:extLst>
              <a:ext uri="{FF2B5EF4-FFF2-40B4-BE49-F238E27FC236}">
                <a16:creationId xmlns:a16="http://schemas.microsoft.com/office/drawing/2014/main" id="{D7A82838-F08E-2940-962C-7B3B8E3BC62B}"/>
              </a:ext>
            </a:extLst>
          </p:cNvPr>
          <p:cNvSpPr>
            <a:spLocks noGrp="1"/>
          </p:cNvSpPr>
          <p:nvPr>
            <p:ph idx="1"/>
          </p:nvPr>
        </p:nvSpPr>
        <p:spPr>
          <a:xfrm>
            <a:off x="838201" y="1825625"/>
            <a:ext cx="4709844" cy="4195031"/>
          </a:xfrm>
        </p:spPr>
        <p:txBody>
          <a:bodyPr>
            <a:normAutofit/>
          </a:bodyPr>
          <a:lstStyle/>
          <a:p>
            <a:r>
              <a:rPr lang="en-US"/>
              <a:t>Ambiguity; </a:t>
            </a:r>
            <a:r>
              <a:rPr lang="en-US">
                <a:hlinkClick r:id="rId2"/>
              </a:rPr>
              <a:t>Exercices de styles</a:t>
            </a:r>
            <a:r>
              <a:rPr lang="en-US"/>
              <a:t> de Queneau </a:t>
            </a:r>
          </a:p>
          <a:p>
            <a:pPr lvl="1"/>
            <a:r>
              <a:rPr lang="en-US"/>
              <a:t>I saw a girl with a telescope</a:t>
            </a:r>
          </a:p>
          <a:p>
            <a:pPr lvl="1"/>
            <a:r>
              <a:rPr lang="en-US"/>
              <a:t>I saw a bat</a:t>
            </a:r>
          </a:p>
          <a:p>
            <a:pPr marL="457200" lvl="1" indent="0">
              <a:buNone/>
            </a:pPr>
            <a:endParaRPr lang="en-US"/>
          </a:p>
          <a:p>
            <a:pPr marL="0" indent="0">
              <a:buNone/>
            </a:pPr>
            <a:r>
              <a:rPr lang="en-US"/>
              <a:t>On google translate</a:t>
            </a:r>
          </a:p>
          <a:p>
            <a:pPr lvl="1"/>
            <a:r>
              <a:rPr lang="en-US"/>
              <a:t>"I saw her duck"</a:t>
            </a:r>
          </a:p>
          <a:p>
            <a:pPr lvl="1"/>
            <a:r>
              <a:rPr lang="en-US"/>
              <a:t>"I saw her duck. She tried to avoid a flying ball."</a:t>
            </a:r>
          </a:p>
        </p:txBody>
      </p:sp>
      <p:sp>
        <p:nvSpPr>
          <p:cNvPr id="4" name="Rectangle 3">
            <a:extLst>
              <a:ext uri="{FF2B5EF4-FFF2-40B4-BE49-F238E27FC236}">
                <a16:creationId xmlns:a16="http://schemas.microsoft.com/office/drawing/2014/main" id="{D8860CC0-0C42-7240-A68A-47BBE4BD9178}"/>
              </a:ext>
            </a:extLst>
          </p:cNvPr>
          <p:cNvSpPr/>
          <p:nvPr/>
        </p:nvSpPr>
        <p:spPr>
          <a:xfrm>
            <a:off x="6096000" y="1690688"/>
            <a:ext cx="6096000" cy="2308324"/>
          </a:xfrm>
          <a:prstGeom prst="rect">
            <a:avLst/>
          </a:prstGeom>
        </p:spPr>
        <p:txBody>
          <a:bodyPr>
            <a:spAutoFit/>
          </a:bodyPr>
          <a:lstStyle/>
          <a:p>
            <a:pPr>
              <a:buFont typeface="Arial" panose="020B0604020202020204" pitchFamily="34" charset="0"/>
              <a:buChar char="•"/>
            </a:pPr>
            <a:r>
              <a:rPr lang="en-US"/>
              <a:t> Non standard language</a:t>
            </a:r>
          </a:p>
          <a:p>
            <a:pPr>
              <a:buFont typeface="Arial" panose="020B0604020202020204" pitchFamily="34" charset="0"/>
              <a:buChar char="•"/>
            </a:pPr>
            <a:r>
              <a:rPr lang="en-US"/>
              <a:t> Variable length</a:t>
            </a:r>
          </a:p>
          <a:p>
            <a:pPr>
              <a:buFont typeface="Arial" panose="020B0604020202020204" pitchFamily="34" charset="0"/>
              <a:buChar char="•"/>
            </a:pPr>
            <a:r>
              <a:rPr lang="en-US"/>
              <a:t> Discrete: rat &lt;&gt; sat, while image and sound are continuous</a:t>
            </a:r>
          </a:p>
          <a:p>
            <a:pPr>
              <a:buFont typeface="Arial" panose="020B0604020202020204" pitchFamily="34" charset="0"/>
              <a:buChar char="•"/>
            </a:pPr>
            <a:r>
              <a:rPr lang="en-US"/>
              <a:t> Wide variety of complexity across languages</a:t>
            </a:r>
          </a:p>
          <a:p>
            <a:pPr>
              <a:buFont typeface="Arial" panose="020B0604020202020204" pitchFamily="34" charset="0"/>
              <a:buChar char="•"/>
            </a:pPr>
            <a:r>
              <a:rPr lang="en-US"/>
              <a:t> Objects: corpus, dictionaries, wordnet,</a:t>
            </a:r>
          </a:p>
          <a:p>
            <a:pPr>
              <a:buFont typeface="Arial" panose="020B0604020202020204" pitchFamily="34" charset="0"/>
              <a:buChar char="•"/>
            </a:pPr>
            <a:r>
              <a:rPr lang="en-US"/>
              <a:t> terminology: document, terms, vocabulary, </a:t>
            </a:r>
          </a:p>
          <a:p>
            <a:pPr>
              <a:buFont typeface="Arial" panose="020B0604020202020204" pitchFamily="34" charset="0"/>
              <a:buChar char="•"/>
            </a:pPr>
            <a:r>
              <a:rPr lang="en-US"/>
              <a:t>Encoding: unicode vs Ascii</a:t>
            </a:r>
          </a:p>
          <a:p>
            <a:pPr>
              <a:buFont typeface="Arial" panose="020B0604020202020204" pitchFamily="34" charset="0"/>
              <a:buChar char="•"/>
            </a:pPr>
            <a:r>
              <a:rPr lang="en-US" b="1"/>
              <a:t> unstructured data</a:t>
            </a:r>
            <a:endParaRPr lang="en-US"/>
          </a:p>
        </p:txBody>
      </p:sp>
    </p:spTree>
    <p:extLst>
      <p:ext uri="{BB962C8B-B14F-4D97-AF65-F5344CB8AC3E}">
        <p14:creationId xmlns:p14="http://schemas.microsoft.com/office/powerpoint/2010/main" val="16527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5E5-9507-CF48-875D-9F04223D32AC}"/>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281605BB-207E-BC49-BB76-C865AA5549D1}"/>
              </a:ext>
            </a:extLst>
          </p:cNvPr>
          <p:cNvSpPr>
            <a:spLocks noGrp="1"/>
          </p:cNvSpPr>
          <p:nvPr>
            <p:ph idx="1"/>
          </p:nvPr>
        </p:nvSpPr>
        <p:spPr/>
        <p:txBody>
          <a:bodyPr/>
          <a:lstStyle/>
          <a:p>
            <a:r>
              <a:rPr lang="en-US"/>
              <a:t>"Will you marry me?" is a marriage proposal. </a:t>
            </a:r>
          </a:p>
          <a:p>
            <a:r>
              <a:rPr lang="en-US"/>
              <a:t>"Will, You, Mary, Me" is a card game proposal. </a:t>
            </a:r>
          </a:p>
          <a:p>
            <a:r>
              <a:rPr lang="en-US"/>
              <a:t>"Will, you marry me" is a time traveller spoiling the future. </a:t>
            </a:r>
          </a:p>
          <a:p>
            <a:r>
              <a:rPr lang="en-US"/>
              <a:t>"Will you, Mary me" is a cavewoman trying to make Will, who has amnesia, remember who he is.</a:t>
            </a:r>
            <a:endParaRPr lang="fr-FR"/>
          </a:p>
        </p:txBody>
      </p:sp>
    </p:spTree>
    <p:extLst>
      <p:ext uri="{BB962C8B-B14F-4D97-AF65-F5344CB8AC3E}">
        <p14:creationId xmlns:p14="http://schemas.microsoft.com/office/powerpoint/2010/main" val="155571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FEB7-3670-9F4F-BF4D-7435A2E64F2F}"/>
              </a:ext>
            </a:extLst>
          </p:cNvPr>
          <p:cNvSpPr>
            <a:spLocks noGrp="1"/>
          </p:cNvSpPr>
          <p:nvPr>
            <p:ph type="title"/>
          </p:nvPr>
        </p:nvSpPr>
        <p:spPr/>
        <p:txBody>
          <a:bodyPr/>
          <a:lstStyle/>
          <a:p>
            <a:r>
              <a:rPr lang="fr-FR"/>
              <a:t>Example: sentiment analysis</a:t>
            </a:r>
          </a:p>
        </p:txBody>
      </p:sp>
      <p:sp>
        <p:nvSpPr>
          <p:cNvPr id="4" name="Rectangle 3">
            <a:extLst>
              <a:ext uri="{FF2B5EF4-FFF2-40B4-BE49-F238E27FC236}">
                <a16:creationId xmlns:a16="http://schemas.microsoft.com/office/drawing/2014/main" id="{B491CF61-0EAB-5148-8970-15E316F4F952}"/>
              </a:ext>
            </a:extLst>
          </p:cNvPr>
          <p:cNvSpPr/>
          <p:nvPr/>
        </p:nvSpPr>
        <p:spPr>
          <a:xfrm>
            <a:off x="726041" y="2168371"/>
            <a:ext cx="3928152" cy="1477328"/>
          </a:xfrm>
          <a:prstGeom prst="rect">
            <a:avLst/>
          </a:prstGeom>
        </p:spPr>
        <p:txBody>
          <a:bodyPr wrap="square">
            <a:spAutoFit/>
          </a:bodyPr>
          <a:lstStyle/>
          <a:p>
            <a:pPr>
              <a:buFont typeface="+mj-lt"/>
              <a:buAutoNum type="arabicPeriod"/>
            </a:pPr>
            <a:r>
              <a:rPr lang="en-US"/>
              <a:t>Product review</a:t>
            </a:r>
          </a:p>
          <a:p>
            <a:pPr>
              <a:buFont typeface="Arial" panose="020B0604020202020204" pitchFamily="34" charset="0"/>
              <a:buChar char="•"/>
            </a:pPr>
            <a:r>
              <a:rPr lang="en-US"/>
              <a:t>Very bad it crashes all the time</a:t>
            </a:r>
          </a:p>
          <a:p>
            <a:pPr>
              <a:buFont typeface="Arial" panose="020B0604020202020204" pitchFamily="34" charset="0"/>
              <a:buChar char="•"/>
            </a:pPr>
            <a:r>
              <a:rPr lang="en-US"/>
              <a:t>A very good product</a:t>
            </a:r>
          </a:p>
          <a:p>
            <a:r>
              <a:rPr lang="en-US"/>
              <a:t>⇒ ok should work with simple rule based classification: good vs bad</a:t>
            </a:r>
          </a:p>
        </p:txBody>
      </p:sp>
      <p:sp>
        <p:nvSpPr>
          <p:cNvPr id="5" name="Rectangle 4">
            <a:extLst>
              <a:ext uri="{FF2B5EF4-FFF2-40B4-BE49-F238E27FC236}">
                <a16:creationId xmlns:a16="http://schemas.microsoft.com/office/drawing/2014/main" id="{A6FC93DE-D8F7-4646-A422-FAD0E1BB548A}"/>
              </a:ext>
            </a:extLst>
          </p:cNvPr>
          <p:cNvSpPr/>
          <p:nvPr/>
        </p:nvSpPr>
        <p:spPr>
          <a:xfrm>
            <a:off x="5822022" y="2244016"/>
            <a:ext cx="6096000" cy="1477328"/>
          </a:xfrm>
          <a:prstGeom prst="rect">
            <a:avLst/>
          </a:prstGeom>
        </p:spPr>
        <p:txBody>
          <a:bodyPr>
            <a:spAutoFit/>
          </a:bodyPr>
          <a:lstStyle/>
          <a:p>
            <a:pPr>
              <a:buFont typeface="+mj-lt"/>
              <a:buAutoNum type="arabicPeriod" startAt="2"/>
            </a:pPr>
            <a:r>
              <a:rPr lang="en-US"/>
              <a:t>Then</a:t>
            </a:r>
          </a:p>
          <a:p>
            <a:pPr>
              <a:buFont typeface="Arial" panose="020B0604020202020204" pitchFamily="34" charset="0"/>
              <a:buChar char="•"/>
            </a:pPr>
            <a:r>
              <a:rPr lang="en-US"/>
              <a:t>"I can't think of a single good reason to use this product": positive</a:t>
            </a:r>
          </a:p>
          <a:p>
            <a:pPr>
              <a:buFont typeface="Arial" panose="020B0604020202020204" pitchFamily="34" charset="0"/>
              <a:buChar char="•"/>
            </a:pPr>
            <a:r>
              <a:rPr lang="en-US"/>
              <a:t>"It's not bad.": negative</a:t>
            </a:r>
          </a:p>
          <a:p>
            <a:r>
              <a:rPr lang="en-US"/>
              <a:t>⇒ ok need to handle negations</a:t>
            </a:r>
          </a:p>
        </p:txBody>
      </p:sp>
      <p:sp>
        <p:nvSpPr>
          <p:cNvPr id="6" name="Rectangle 5">
            <a:extLst>
              <a:ext uri="{FF2B5EF4-FFF2-40B4-BE49-F238E27FC236}">
                <a16:creationId xmlns:a16="http://schemas.microsoft.com/office/drawing/2014/main" id="{5798B412-8CEB-6E45-AA0F-86CE48B17F18}"/>
              </a:ext>
            </a:extLst>
          </p:cNvPr>
          <p:cNvSpPr/>
          <p:nvPr/>
        </p:nvSpPr>
        <p:spPr>
          <a:xfrm>
            <a:off x="3520611" y="4946940"/>
            <a:ext cx="5058310" cy="923330"/>
          </a:xfrm>
          <a:prstGeom prst="rect">
            <a:avLst/>
          </a:prstGeom>
        </p:spPr>
        <p:txBody>
          <a:bodyPr wrap="square">
            <a:spAutoFit/>
          </a:bodyPr>
          <a:lstStyle/>
          <a:p>
            <a:pPr>
              <a:buFont typeface="+mj-lt"/>
              <a:buAutoNum type="arabicPeriod" startAt="3"/>
            </a:pPr>
            <a:r>
              <a:rPr lang="en-US"/>
              <a:t>And then</a:t>
            </a:r>
          </a:p>
          <a:p>
            <a:pPr>
              <a:buFont typeface="Arial" panose="020B0604020202020204" pitchFamily="34" charset="0"/>
              <a:buChar char="•"/>
            </a:pPr>
            <a:r>
              <a:rPr lang="en-US"/>
              <a:t>"I always wanted this feature badly!": negative?</a:t>
            </a:r>
          </a:p>
          <a:p>
            <a:pPr>
              <a:buFont typeface="Arial" panose="020B0604020202020204" pitchFamily="34" charset="0"/>
              <a:buChar char="•"/>
            </a:pPr>
            <a:r>
              <a:rPr lang="en-US"/>
              <a:t>"It's very badly made.": negative</a:t>
            </a:r>
          </a:p>
        </p:txBody>
      </p:sp>
      <p:sp>
        <p:nvSpPr>
          <p:cNvPr id="7" name="Rectangle 6">
            <a:extLst>
              <a:ext uri="{FF2B5EF4-FFF2-40B4-BE49-F238E27FC236}">
                <a16:creationId xmlns:a16="http://schemas.microsoft.com/office/drawing/2014/main" id="{4058104E-FFFB-B24A-ACB1-14BD14FCC104}"/>
              </a:ext>
            </a:extLst>
          </p:cNvPr>
          <p:cNvSpPr/>
          <p:nvPr/>
        </p:nvSpPr>
        <p:spPr>
          <a:xfrm>
            <a:off x="726041" y="1522041"/>
            <a:ext cx="10174840" cy="369332"/>
          </a:xfrm>
          <a:prstGeom prst="rect">
            <a:avLst/>
          </a:prstGeom>
        </p:spPr>
        <p:txBody>
          <a:bodyPr wrap="square">
            <a:spAutoFit/>
          </a:bodyPr>
          <a:lstStyle/>
          <a:p>
            <a:r>
              <a:rPr lang="en-US"/>
              <a:t>Let's see if we can do a simple sentiment analysis based of product reviews with a few rules</a:t>
            </a:r>
          </a:p>
        </p:txBody>
      </p:sp>
    </p:spTree>
    <p:extLst>
      <p:ext uri="{BB962C8B-B14F-4D97-AF65-F5344CB8AC3E}">
        <p14:creationId xmlns:p14="http://schemas.microsoft.com/office/powerpoint/2010/main" val="195040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4203-6C11-2F4A-937E-FB3FF61143BA}"/>
              </a:ext>
            </a:extLst>
          </p:cNvPr>
          <p:cNvSpPr>
            <a:spLocks noGrp="1"/>
          </p:cNvSpPr>
          <p:nvPr>
            <p:ph type="title"/>
          </p:nvPr>
        </p:nvSpPr>
        <p:spPr/>
        <p:txBody>
          <a:bodyPr/>
          <a:lstStyle/>
          <a:p>
            <a:r>
              <a:rPr lang="fr-FR"/>
              <a:t>NLP Pipeline</a:t>
            </a:r>
          </a:p>
        </p:txBody>
      </p:sp>
      <p:pic>
        <p:nvPicPr>
          <p:cNvPr id="7" name="Picture 6" descr="A close up of a device&#10;&#10;Description automatically generated">
            <a:extLst>
              <a:ext uri="{FF2B5EF4-FFF2-40B4-BE49-F238E27FC236}">
                <a16:creationId xmlns:a16="http://schemas.microsoft.com/office/drawing/2014/main" id="{D013F375-AB6D-9547-91FD-AD222B3D396E}"/>
              </a:ext>
            </a:extLst>
          </p:cNvPr>
          <p:cNvPicPr>
            <a:picLocks noChangeAspect="1"/>
          </p:cNvPicPr>
          <p:nvPr/>
        </p:nvPicPr>
        <p:blipFill>
          <a:blip r:embed="rId2"/>
          <a:stretch>
            <a:fillRect/>
          </a:stretch>
        </p:blipFill>
        <p:spPr>
          <a:xfrm>
            <a:off x="1843069" y="1558399"/>
            <a:ext cx="8143411" cy="5229074"/>
          </a:xfrm>
          <a:prstGeom prst="rect">
            <a:avLst/>
          </a:prstGeom>
        </p:spPr>
      </p:pic>
    </p:spTree>
    <p:extLst>
      <p:ext uri="{BB962C8B-B14F-4D97-AF65-F5344CB8AC3E}">
        <p14:creationId xmlns:p14="http://schemas.microsoft.com/office/powerpoint/2010/main" val="2337466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5696-DC26-8D48-ADF7-609EB0720546}"/>
              </a:ext>
            </a:extLst>
          </p:cNvPr>
          <p:cNvSpPr>
            <a:spLocks noGrp="1"/>
          </p:cNvSpPr>
          <p:nvPr>
            <p:ph type="title"/>
          </p:nvPr>
        </p:nvSpPr>
        <p:spPr/>
        <p:txBody>
          <a:bodyPr/>
          <a:lstStyle/>
          <a:p>
            <a:r>
              <a:rPr lang="fr-FR"/>
              <a:t>NLP Pipeline</a:t>
            </a:r>
          </a:p>
        </p:txBody>
      </p:sp>
      <p:pic>
        <p:nvPicPr>
          <p:cNvPr id="4" name="Content Placeholder 4" descr="A picture containing room&#10;&#10;Description automatically generated">
            <a:extLst>
              <a:ext uri="{FF2B5EF4-FFF2-40B4-BE49-F238E27FC236}">
                <a16:creationId xmlns:a16="http://schemas.microsoft.com/office/drawing/2014/main" id="{B51D24EF-6A18-C346-B854-E1298B419BD4}"/>
              </a:ext>
            </a:extLst>
          </p:cNvPr>
          <p:cNvPicPr>
            <a:picLocks noGrp="1" noChangeAspect="1"/>
          </p:cNvPicPr>
          <p:nvPr>
            <p:ph idx="1"/>
          </p:nvPr>
        </p:nvPicPr>
        <p:blipFill>
          <a:blip r:embed="rId2"/>
          <a:stretch>
            <a:fillRect/>
          </a:stretch>
        </p:blipFill>
        <p:spPr>
          <a:xfrm>
            <a:off x="3517900" y="2214875"/>
            <a:ext cx="5156200" cy="3429000"/>
          </a:xfrm>
        </p:spPr>
      </p:pic>
    </p:spTree>
    <p:extLst>
      <p:ext uri="{BB962C8B-B14F-4D97-AF65-F5344CB8AC3E}">
        <p14:creationId xmlns:p14="http://schemas.microsoft.com/office/powerpoint/2010/main" val="297421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A683-76DD-B444-8347-622D499C8006}"/>
              </a:ext>
            </a:extLst>
          </p:cNvPr>
          <p:cNvSpPr>
            <a:spLocks noGrp="1"/>
          </p:cNvSpPr>
          <p:nvPr>
            <p:ph type="title"/>
          </p:nvPr>
        </p:nvSpPr>
        <p:spPr/>
        <p:txBody>
          <a:bodyPr/>
          <a:lstStyle/>
          <a:p>
            <a:r>
              <a:rPr lang="fr-FR"/>
              <a:t>Actors - Librairies</a:t>
            </a:r>
          </a:p>
        </p:txBody>
      </p:sp>
      <p:sp>
        <p:nvSpPr>
          <p:cNvPr id="3" name="Content Placeholder 2">
            <a:extLst>
              <a:ext uri="{FF2B5EF4-FFF2-40B4-BE49-F238E27FC236}">
                <a16:creationId xmlns:a16="http://schemas.microsoft.com/office/drawing/2014/main" id="{06BCA783-0750-C243-A4BF-044106E39FE5}"/>
              </a:ext>
            </a:extLst>
          </p:cNvPr>
          <p:cNvSpPr>
            <a:spLocks noGrp="1"/>
          </p:cNvSpPr>
          <p:nvPr>
            <p:ph idx="1"/>
          </p:nvPr>
        </p:nvSpPr>
        <p:spPr>
          <a:xfrm>
            <a:off x="838200" y="1825625"/>
            <a:ext cx="6723580" cy="4236128"/>
          </a:xfrm>
        </p:spPr>
        <p:txBody>
          <a:bodyPr>
            <a:normAutofit fontScale="92500" lnSpcReduction="20000"/>
          </a:bodyPr>
          <a:lstStyle/>
          <a:p>
            <a:r>
              <a:rPr lang="en-US"/>
              <a:t>NLTK</a:t>
            </a:r>
          </a:p>
          <a:p>
            <a:pPr lvl="1"/>
            <a:r>
              <a:rPr lang="en-US"/>
              <a:t>The mother of NLP libs</a:t>
            </a:r>
          </a:p>
          <a:p>
            <a:pPr lvl="1"/>
            <a:r>
              <a:rPr lang="en-US"/>
              <a:t>download with</a:t>
            </a:r>
          </a:p>
          <a:p>
            <a:r>
              <a:rPr lang="en-US"/>
              <a:t>Spacy.io</a:t>
            </a:r>
          </a:p>
          <a:p>
            <a:pPr lvl="1"/>
            <a:r>
              <a:rPr lang="en-US"/>
              <a:t>NER, language models, word embeddings, simple to use</a:t>
            </a:r>
          </a:p>
          <a:p>
            <a:r>
              <a:rPr lang="en-US"/>
              <a:t>Gensim</a:t>
            </a:r>
          </a:p>
          <a:p>
            <a:pPr lvl="1"/>
            <a:r>
              <a:rPr lang="en-US"/>
              <a:t>powerhorse, doc </a:t>
            </a:r>
            <a:r>
              <a:rPr lang="en-US">
                <a:sym typeface="Wingdings" pitchFamily="2" charset="2"/>
              </a:rPr>
              <a:t></a:t>
            </a:r>
            <a:endParaRPr lang="en-US"/>
          </a:p>
          <a:p>
            <a:r>
              <a:rPr lang="en-US"/>
              <a:t>AllenNLP</a:t>
            </a:r>
          </a:p>
          <a:p>
            <a:pPr lvl="1"/>
            <a:r>
              <a:rPr lang="en-US"/>
              <a:t>New, super powerful,  BERT, ELMO, GPT-2</a:t>
            </a:r>
          </a:p>
          <a:p>
            <a:pPr lvl="1"/>
            <a:r>
              <a:rPr lang="en-US"/>
              <a:t>demo </a:t>
            </a:r>
            <a:r>
              <a:rPr lang="en-US">
                <a:hlinkClick r:id="rId2"/>
              </a:rPr>
              <a:t>https://transformer.huggingface.co/doc/distil-gpt2</a:t>
            </a:r>
            <a:endParaRPr lang="en-US"/>
          </a:p>
          <a:p>
            <a:pPr lvl="1"/>
            <a:endParaRPr lang="en-US"/>
          </a:p>
          <a:p>
            <a:endParaRPr lang="fr-FR"/>
          </a:p>
        </p:txBody>
      </p:sp>
      <p:sp>
        <p:nvSpPr>
          <p:cNvPr id="4" name="TextBox 3">
            <a:extLst>
              <a:ext uri="{FF2B5EF4-FFF2-40B4-BE49-F238E27FC236}">
                <a16:creationId xmlns:a16="http://schemas.microsoft.com/office/drawing/2014/main" id="{B3E216B9-20A2-C941-95B4-AD37F550CD2A}"/>
              </a:ext>
            </a:extLst>
          </p:cNvPr>
          <p:cNvSpPr txBox="1"/>
          <p:nvPr/>
        </p:nvSpPr>
        <p:spPr>
          <a:xfrm>
            <a:off x="6287784" y="1825625"/>
            <a:ext cx="8491748" cy="646331"/>
          </a:xfrm>
          <a:prstGeom prst="rect">
            <a:avLst/>
          </a:prstGeom>
          <a:noFill/>
        </p:spPr>
        <p:txBody>
          <a:bodyPr wrap="none" rtlCol="0">
            <a:spAutoFit/>
          </a:bodyPr>
          <a:lstStyle/>
          <a:p>
            <a:r>
              <a:rPr lang="fr-FR"/>
              <a:t>Facebook FastText</a:t>
            </a:r>
          </a:p>
          <a:p>
            <a:r>
              <a:rPr lang="en-US">
                <a:hlinkClick r:id="rId3"/>
              </a:rPr>
              <a:t>https://github.com/facebookresearch/fastText/blob/master/docs/pretrained-vectors.md</a:t>
            </a:r>
            <a:endParaRPr lang="fr-FR"/>
          </a:p>
        </p:txBody>
      </p:sp>
      <p:sp>
        <p:nvSpPr>
          <p:cNvPr id="5" name="Rectangle 4">
            <a:extLst>
              <a:ext uri="{FF2B5EF4-FFF2-40B4-BE49-F238E27FC236}">
                <a16:creationId xmlns:a16="http://schemas.microsoft.com/office/drawing/2014/main" id="{7405D914-D076-124D-A253-5EA468226426}"/>
              </a:ext>
            </a:extLst>
          </p:cNvPr>
          <p:cNvSpPr/>
          <p:nvPr/>
        </p:nvSpPr>
        <p:spPr>
          <a:xfrm>
            <a:off x="6017231" y="3578849"/>
            <a:ext cx="6096000" cy="1200329"/>
          </a:xfrm>
          <a:prstGeom prst="rect">
            <a:avLst/>
          </a:prstGeom>
        </p:spPr>
        <p:txBody>
          <a:bodyPr>
            <a:spAutoFit/>
          </a:bodyPr>
          <a:lstStyle/>
          <a:p>
            <a:r>
              <a:rPr lang="en-US"/>
              <a:t>Stanford NLP mostly Java with </a:t>
            </a:r>
            <a:r>
              <a:rPr lang="en-US" u="sng">
                <a:effectLst/>
                <a:hlinkClick r:id="rId4"/>
              </a:rPr>
              <a:t>https://stanfordnlp.github.io/CoreNLP/</a:t>
            </a:r>
            <a:r>
              <a:rPr lang="en-US"/>
              <a:t> but also a python lib </a:t>
            </a:r>
            <a:r>
              <a:rPr lang="en-US" u="sng">
                <a:effectLst/>
                <a:hlinkClick r:id="rId5"/>
              </a:rPr>
              <a:t>https://stanfordnlp.github.io/stanfordnlp/</a:t>
            </a:r>
            <a:r>
              <a:rPr lang="en-US"/>
              <a:t> wrapper around the CoreNLP Java package</a:t>
            </a:r>
            <a:endParaRPr lang="fr-FR"/>
          </a:p>
        </p:txBody>
      </p:sp>
    </p:spTree>
    <p:extLst>
      <p:ext uri="{BB962C8B-B14F-4D97-AF65-F5344CB8AC3E}">
        <p14:creationId xmlns:p14="http://schemas.microsoft.com/office/powerpoint/2010/main" val="384517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7885-9876-A946-8D13-52B7826DD4A8}"/>
              </a:ext>
            </a:extLst>
          </p:cNvPr>
          <p:cNvSpPr>
            <a:spLocks noGrp="1"/>
          </p:cNvSpPr>
          <p:nvPr>
            <p:ph type="title"/>
          </p:nvPr>
        </p:nvSpPr>
        <p:spPr/>
        <p:txBody>
          <a:bodyPr/>
          <a:lstStyle/>
          <a:p>
            <a:r>
              <a:rPr lang="fr-FR"/>
              <a:t>What now?</a:t>
            </a:r>
          </a:p>
        </p:txBody>
      </p:sp>
      <p:sp>
        <p:nvSpPr>
          <p:cNvPr id="3" name="Content Placeholder 2">
            <a:extLst>
              <a:ext uri="{FF2B5EF4-FFF2-40B4-BE49-F238E27FC236}">
                <a16:creationId xmlns:a16="http://schemas.microsoft.com/office/drawing/2014/main" id="{E9A6E3E3-76B5-AD48-B202-79214BDA6739}"/>
              </a:ext>
            </a:extLst>
          </p:cNvPr>
          <p:cNvSpPr>
            <a:spLocks noGrp="1"/>
          </p:cNvSpPr>
          <p:nvPr>
            <p:ph idx="1"/>
          </p:nvPr>
        </p:nvSpPr>
        <p:spPr>
          <a:xfrm>
            <a:off x="920392" y="1476303"/>
            <a:ext cx="10607211" cy="1081962"/>
          </a:xfrm>
        </p:spPr>
        <p:txBody>
          <a:bodyPr/>
          <a:lstStyle/>
          <a:p>
            <a:r>
              <a:rPr lang="en-US">
                <a:hlinkClick r:id="rId2"/>
              </a:rPr>
              <a:t>https://techcrunch.com/2019/02/17/openai-text-generator-dangerous/?guccounter=1</a:t>
            </a:r>
            <a:endParaRPr lang="en-US"/>
          </a:p>
          <a:p>
            <a:endParaRPr lang="fr-FR"/>
          </a:p>
        </p:txBody>
      </p:sp>
      <p:sp>
        <p:nvSpPr>
          <p:cNvPr id="4" name="Rectangle 3">
            <a:extLst>
              <a:ext uri="{FF2B5EF4-FFF2-40B4-BE49-F238E27FC236}">
                <a16:creationId xmlns:a16="http://schemas.microsoft.com/office/drawing/2014/main" id="{D4785A21-4671-864F-AB6C-20C93C874D38}"/>
              </a:ext>
            </a:extLst>
          </p:cNvPr>
          <p:cNvSpPr/>
          <p:nvPr/>
        </p:nvSpPr>
        <p:spPr>
          <a:xfrm>
            <a:off x="1198651" y="2440838"/>
            <a:ext cx="9465923" cy="3139321"/>
          </a:xfrm>
          <a:prstGeom prst="rect">
            <a:avLst/>
          </a:prstGeom>
        </p:spPr>
        <p:txBody>
          <a:bodyPr wrap="square">
            <a:spAutoFit/>
          </a:bodyPr>
          <a:lstStyle/>
          <a:p>
            <a:r>
              <a:rPr lang="en-US" b="0" i="0">
                <a:solidFill>
                  <a:srgbClr val="333333"/>
                </a:solidFill>
                <a:effectLst/>
                <a:latin typeface="Helvetica Neue" panose="02000503000000020004" pitchFamily="2" charset="0"/>
              </a:rPr>
              <a:t>when GPT-2 was tasked with writing a response to the prompt, “Recycling is good for the world, no, you could not be more wrong,” the machine spat back:</a:t>
            </a:r>
          </a:p>
          <a:p>
            <a:endParaRPr lang="en-US" b="0" i="0">
              <a:solidFill>
                <a:srgbClr val="333333"/>
              </a:solidFill>
              <a:effectLst/>
              <a:latin typeface="Helvetica Neue" panose="02000503000000020004" pitchFamily="2" charset="0"/>
            </a:endParaRPr>
          </a:p>
          <a:p>
            <a:r>
              <a:rPr lang="en-US">
                <a:effectLst/>
              </a:rPr>
              <a:t>“</a:t>
            </a:r>
            <a:r>
              <a:rPr lang="en-US" i="1">
                <a:effectLst/>
              </a:rPr>
              <a:t>Recycling is NOT good for the world. It is bad for the environment, it is bad for our health, and it is bad for our economy. I’m not kidding. Recycling is not good for the environment. It is destructive to the earth and it is a major contributor to global warming. Recycling is not good for our health. It contributes to obesity and diseases like heart disease and cancer. Recycling is bad for our economy. It increases the cost of a product, and in turn, the price of everything that is made with that product. Recycling is not good for our nation. We pay a tremendous price for the privilege of having the world’s most advanced and efficient recycling system. Recycling is a huge, colossal waste of time, energy, money, and resources.</a:t>
            </a:r>
            <a:r>
              <a:rPr lang="en-US">
                <a:effectLst/>
              </a:rPr>
              <a:t>”</a:t>
            </a:r>
          </a:p>
        </p:txBody>
      </p:sp>
      <p:sp>
        <p:nvSpPr>
          <p:cNvPr id="5" name="TextBox 4">
            <a:extLst>
              <a:ext uri="{FF2B5EF4-FFF2-40B4-BE49-F238E27FC236}">
                <a16:creationId xmlns:a16="http://schemas.microsoft.com/office/drawing/2014/main" id="{D51EB534-FF47-454E-903E-0D4320E61BCA}"/>
              </a:ext>
            </a:extLst>
          </p:cNvPr>
          <p:cNvSpPr txBox="1"/>
          <p:nvPr/>
        </p:nvSpPr>
        <p:spPr>
          <a:xfrm>
            <a:off x="1931542" y="6205591"/>
            <a:ext cx="6638677" cy="369332"/>
          </a:xfrm>
          <a:prstGeom prst="rect">
            <a:avLst/>
          </a:prstGeom>
          <a:noFill/>
        </p:spPr>
        <p:txBody>
          <a:bodyPr wrap="none" rtlCol="0">
            <a:spAutoFit/>
          </a:bodyPr>
          <a:lstStyle/>
          <a:p>
            <a:r>
              <a:rPr lang="fr-FR"/>
              <a:t>February 14 2019 </a:t>
            </a:r>
            <a:r>
              <a:rPr lang="en-US">
                <a:hlinkClick r:id="rId3"/>
              </a:rPr>
              <a:t>https://openai.com/blog/better-language-models/</a:t>
            </a:r>
            <a:endParaRPr lang="fr-FR"/>
          </a:p>
        </p:txBody>
      </p:sp>
    </p:spTree>
    <p:extLst>
      <p:ext uri="{BB962C8B-B14F-4D97-AF65-F5344CB8AC3E}">
        <p14:creationId xmlns:p14="http://schemas.microsoft.com/office/powerpoint/2010/main" val="72063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061D-9B77-AE4D-A9E1-895E0D10928C}"/>
              </a:ext>
            </a:extLst>
          </p:cNvPr>
          <p:cNvSpPr>
            <a:spLocks noGrp="1"/>
          </p:cNvSpPr>
          <p:nvPr>
            <p:ph type="title"/>
          </p:nvPr>
        </p:nvSpPr>
        <p:spPr/>
        <p:txBody>
          <a:bodyPr/>
          <a:lstStyle/>
          <a:p>
            <a:r>
              <a:rPr lang="fr-FR"/>
              <a:t>Some readings</a:t>
            </a:r>
          </a:p>
        </p:txBody>
      </p:sp>
      <p:sp>
        <p:nvSpPr>
          <p:cNvPr id="3" name="Content Placeholder 2">
            <a:extLst>
              <a:ext uri="{FF2B5EF4-FFF2-40B4-BE49-F238E27FC236}">
                <a16:creationId xmlns:a16="http://schemas.microsoft.com/office/drawing/2014/main" id="{73FBF0E8-6FCB-C246-8CF8-0178EFD600BD}"/>
              </a:ext>
            </a:extLst>
          </p:cNvPr>
          <p:cNvSpPr>
            <a:spLocks noGrp="1"/>
          </p:cNvSpPr>
          <p:nvPr>
            <p:ph idx="1"/>
          </p:nvPr>
        </p:nvSpPr>
        <p:spPr/>
        <p:txBody>
          <a:bodyPr/>
          <a:lstStyle/>
          <a:p>
            <a:r>
              <a:rPr lang="en-US"/>
              <a:t>Deep Learning for NLP: Advancements &amp; Trends </a:t>
            </a:r>
            <a:r>
              <a:rPr lang="en-US">
                <a:hlinkClick r:id="rId2"/>
              </a:rPr>
              <a:t>https://tryolabs.com/blog/2017/12/12/deep-learning-for-nlp-advancements-and-trends-in-2017/</a:t>
            </a:r>
            <a:endParaRPr lang="en-US"/>
          </a:p>
          <a:p>
            <a:r>
              <a:rPr lang="en-US"/>
              <a:t>Better Language Models and Their Implications </a:t>
            </a:r>
            <a:r>
              <a:rPr lang="en-US">
                <a:hlinkClick r:id="rId3"/>
              </a:rPr>
              <a:t>https://openai.com/blog/better-language-models/</a:t>
            </a:r>
            <a:endParaRPr lang="en-US"/>
          </a:p>
          <a:p>
            <a:r>
              <a:rPr lang="en-US"/>
              <a:t>Trends in Natural Language Processing: ACL 2019 In Review </a:t>
            </a:r>
            <a:r>
              <a:rPr lang="en-US">
                <a:hlinkClick r:id="rId4"/>
              </a:rPr>
              <a:t>https://www.mihaileric.com/posts/nlp-trends-acl-2019/</a:t>
            </a:r>
            <a:endParaRPr lang="en-US"/>
          </a:p>
          <a:p>
            <a:endParaRPr lang="fr-FR"/>
          </a:p>
        </p:txBody>
      </p:sp>
    </p:spTree>
    <p:extLst>
      <p:ext uri="{BB962C8B-B14F-4D97-AF65-F5344CB8AC3E}">
        <p14:creationId xmlns:p14="http://schemas.microsoft.com/office/powerpoint/2010/main" val="424129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112D-8EEA-0A43-8E7E-3FE8436A566B}"/>
              </a:ext>
            </a:extLst>
          </p:cNvPr>
          <p:cNvSpPr>
            <a:spLocks noGrp="1"/>
          </p:cNvSpPr>
          <p:nvPr>
            <p:ph type="title"/>
          </p:nvPr>
        </p:nvSpPr>
        <p:spPr/>
        <p:txBody>
          <a:bodyPr/>
          <a:lstStyle/>
          <a:p>
            <a:r>
              <a:rPr lang="fr-FR"/>
              <a:t>NLP - </a:t>
            </a:r>
            <a:r>
              <a:rPr lang="en-US" b="1"/>
              <a:t>computational linguistics</a:t>
            </a:r>
            <a:endParaRPr lang="fr-FR"/>
          </a:p>
        </p:txBody>
      </p:sp>
      <p:sp>
        <p:nvSpPr>
          <p:cNvPr id="3" name="Content Placeholder 2">
            <a:extLst>
              <a:ext uri="{FF2B5EF4-FFF2-40B4-BE49-F238E27FC236}">
                <a16:creationId xmlns:a16="http://schemas.microsoft.com/office/drawing/2014/main" id="{1B6AC238-1FB8-2D49-8723-EE8A4AA5E095}"/>
              </a:ext>
            </a:extLst>
          </p:cNvPr>
          <p:cNvSpPr>
            <a:spLocks noGrp="1"/>
          </p:cNvSpPr>
          <p:nvPr>
            <p:ph idx="1"/>
          </p:nvPr>
        </p:nvSpPr>
        <p:spPr/>
        <p:txBody>
          <a:bodyPr>
            <a:normAutofit fontScale="92500" lnSpcReduction="10000"/>
          </a:bodyPr>
          <a:lstStyle/>
          <a:p>
            <a:r>
              <a:rPr lang="en-US" b="1"/>
              <a:t>computational linguistics</a:t>
            </a:r>
            <a:r>
              <a:rPr lang="en-US"/>
              <a:t> is a subfield of linguistics that uses computational approaches to study human languages</a:t>
            </a:r>
          </a:p>
          <a:p>
            <a:r>
              <a:rPr lang="en-US"/>
              <a:t>the </a:t>
            </a:r>
            <a:r>
              <a:rPr lang="en-US" u="sng"/>
              <a:t>scientific</a:t>
            </a:r>
            <a:r>
              <a:rPr lang="en-US"/>
              <a:t> study of language and its structure, grammar, syntax, and phonetics.</a:t>
            </a:r>
          </a:p>
          <a:p>
            <a:r>
              <a:rPr lang="en-US" b="1"/>
              <a:t>text mining</a:t>
            </a:r>
            <a:r>
              <a:rPr lang="en-US"/>
              <a:t>: extracting meaningful info from unstructured text</a:t>
            </a:r>
          </a:p>
          <a:p>
            <a:endParaRPr lang="fr-FR"/>
          </a:p>
          <a:p>
            <a:r>
              <a:rPr lang="fr-FR"/>
              <a:t>NLP: Natural Language Processing </a:t>
            </a:r>
          </a:p>
          <a:p>
            <a:r>
              <a:rPr lang="fr-FR"/>
              <a:t>#NLProc</a:t>
            </a:r>
          </a:p>
          <a:p>
            <a:endParaRPr lang="fr-FR"/>
          </a:p>
          <a:p>
            <a:pPr marL="0" indent="0">
              <a:buNone/>
            </a:pPr>
            <a:r>
              <a:rPr lang="fr-FR"/>
              <a:t>NLP is not Neural </a:t>
            </a:r>
            <a:r>
              <a:rPr lang="en-US" b="1"/>
              <a:t>Neuro-Linguistic Programming</a:t>
            </a:r>
            <a:endParaRPr lang="fr-FR"/>
          </a:p>
        </p:txBody>
      </p:sp>
    </p:spTree>
    <p:extLst>
      <p:ext uri="{BB962C8B-B14F-4D97-AF65-F5344CB8AC3E}">
        <p14:creationId xmlns:p14="http://schemas.microsoft.com/office/powerpoint/2010/main" val="143727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2950-6789-0441-8E77-67DF5F1317EC}"/>
              </a:ext>
            </a:extLst>
          </p:cNvPr>
          <p:cNvSpPr>
            <a:spLocks noGrp="1"/>
          </p:cNvSpPr>
          <p:nvPr>
            <p:ph type="title"/>
          </p:nvPr>
        </p:nvSpPr>
        <p:spPr/>
        <p:txBody>
          <a:bodyPr/>
          <a:lstStyle/>
          <a:p>
            <a:r>
              <a:rPr lang="fr-FR"/>
              <a:t>Applications</a:t>
            </a:r>
          </a:p>
        </p:txBody>
      </p:sp>
      <p:sp>
        <p:nvSpPr>
          <p:cNvPr id="3" name="Content Placeholder 2">
            <a:extLst>
              <a:ext uri="{FF2B5EF4-FFF2-40B4-BE49-F238E27FC236}">
                <a16:creationId xmlns:a16="http://schemas.microsoft.com/office/drawing/2014/main" id="{F9A7AF9A-8A57-8A4E-B736-D140AF56343E}"/>
              </a:ext>
            </a:extLst>
          </p:cNvPr>
          <p:cNvSpPr>
            <a:spLocks noGrp="1"/>
          </p:cNvSpPr>
          <p:nvPr>
            <p:ph idx="1"/>
          </p:nvPr>
        </p:nvSpPr>
        <p:spPr>
          <a:xfrm>
            <a:off x="838200" y="1825625"/>
            <a:ext cx="6179049" cy="4351338"/>
          </a:xfrm>
        </p:spPr>
        <p:txBody>
          <a:bodyPr>
            <a:noAutofit/>
          </a:bodyPr>
          <a:lstStyle/>
          <a:p>
            <a:r>
              <a:rPr lang="en-US" sz="2400"/>
              <a:t>Machine translation (MT) </a:t>
            </a:r>
          </a:p>
          <a:p>
            <a:pPr lvl="1"/>
            <a:r>
              <a:rPr lang="en-US"/>
              <a:t>language understanding, language generation (text, speech)</a:t>
            </a:r>
          </a:p>
          <a:p>
            <a:r>
              <a:rPr lang="en-US" sz="2400"/>
              <a:t>Spelling and grammar corrector</a:t>
            </a:r>
          </a:p>
          <a:p>
            <a:r>
              <a:rPr lang="en-US" sz="2400"/>
              <a:t>Search Engine </a:t>
            </a:r>
          </a:p>
          <a:p>
            <a:pPr lvl="1"/>
            <a:r>
              <a:rPr lang="en-US"/>
              <a:t>text disambiguation : </a:t>
            </a:r>
          </a:p>
          <a:p>
            <a:pPr lvl="2"/>
            <a:r>
              <a:rPr lang="en-US" sz="2400"/>
              <a:t>walk the </a:t>
            </a:r>
            <a:r>
              <a:rPr lang="en-US" sz="2400" b="1"/>
              <a:t>dog</a:t>
            </a:r>
            <a:r>
              <a:rPr lang="en-US" sz="2400"/>
              <a:t> ≠ eat the hot </a:t>
            </a:r>
            <a:r>
              <a:rPr lang="en-US" sz="2400" b="1"/>
              <a:t>dog</a:t>
            </a:r>
          </a:p>
          <a:p>
            <a:pPr lvl="1"/>
            <a:r>
              <a:rPr lang="en-US"/>
              <a:t>query analysis</a:t>
            </a:r>
          </a:p>
          <a:p>
            <a:pPr lvl="1"/>
            <a:r>
              <a:rPr lang="en-US">
                <a:highlight>
                  <a:srgbClr val="FFFF00"/>
                </a:highlight>
              </a:rPr>
              <a:t>Named entity recognition</a:t>
            </a:r>
          </a:p>
          <a:p>
            <a:pPr lvl="1"/>
            <a:r>
              <a:rPr lang="en-US"/>
              <a:t>suggestions and corrections</a:t>
            </a:r>
          </a:p>
          <a:p>
            <a:r>
              <a:rPr lang="en-US" sz="2400"/>
              <a:t>Dialog systems, chatbots</a:t>
            </a:r>
          </a:p>
          <a:p>
            <a:endParaRPr lang="fr-FR" sz="2400"/>
          </a:p>
        </p:txBody>
      </p:sp>
      <p:sp>
        <p:nvSpPr>
          <p:cNvPr id="4" name="Rectangle 3">
            <a:extLst>
              <a:ext uri="{FF2B5EF4-FFF2-40B4-BE49-F238E27FC236}">
                <a16:creationId xmlns:a16="http://schemas.microsoft.com/office/drawing/2014/main" id="{096644D8-BE37-D24F-9F59-1F7C54D361E8}"/>
              </a:ext>
            </a:extLst>
          </p:cNvPr>
          <p:cNvSpPr/>
          <p:nvPr/>
        </p:nvSpPr>
        <p:spPr>
          <a:xfrm>
            <a:off x="6397376" y="1065828"/>
            <a:ext cx="6096000" cy="5632311"/>
          </a:xfrm>
          <a:prstGeom prst="rect">
            <a:avLst/>
          </a:prstGeom>
        </p:spPr>
        <p:txBody>
          <a:bodyPr>
            <a:spAutoFit/>
          </a:bodyPr>
          <a:lstStyle/>
          <a:p>
            <a:r>
              <a:rPr lang="en-US" sz="2400"/>
              <a:t>TASKS</a:t>
            </a:r>
          </a:p>
          <a:p>
            <a:pPr>
              <a:buFont typeface="Arial" panose="020B0604020202020204" pitchFamily="34" charset="0"/>
              <a:buChar char="•"/>
            </a:pPr>
            <a:r>
              <a:rPr lang="en-US" sz="2400">
                <a:highlight>
                  <a:srgbClr val="FFFF00"/>
                </a:highlight>
              </a:rPr>
              <a:t>text classification </a:t>
            </a:r>
          </a:p>
          <a:p>
            <a:pPr marL="742950" lvl="1" indent="-285750">
              <a:buFont typeface="Arial" panose="020B0604020202020204" pitchFamily="34" charset="0"/>
              <a:buChar char="•"/>
            </a:pPr>
            <a:r>
              <a:rPr lang="en-US" sz="2400"/>
              <a:t>spam, sentiment analysis, categorical classification, polarity</a:t>
            </a:r>
          </a:p>
          <a:p>
            <a:pPr>
              <a:buFont typeface="Arial" panose="020B0604020202020204" pitchFamily="34" charset="0"/>
              <a:buChar char="•"/>
            </a:pPr>
            <a:r>
              <a:rPr lang="en-US" sz="2400"/>
              <a:t>Part of Speech tagging </a:t>
            </a:r>
          </a:p>
          <a:p>
            <a:pPr lvl="1">
              <a:buFont typeface="Arial" panose="020B0604020202020204" pitchFamily="34" charset="0"/>
              <a:buChar char="•"/>
            </a:pPr>
            <a:r>
              <a:rPr lang="en-US" sz="2400"/>
              <a:t>adj, nouns, verbs, ...</a:t>
            </a:r>
          </a:p>
          <a:p>
            <a:pPr>
              <a:buFont typeface="Arial" panose="020B0604020202020204" pitchFamily="34" charset="0"/>
              <a:buChar char="•"/>
            </a:pPr>
            <a:r>
              <a:rPr lang="en-US" sz="2400"/>
              <a:t>Parsing: constituency and dependency parsing </a:t>
            </a:r>
          </a:p>
          <a:p>
            <a:pPr marL="742950" lvl="1" indent="-285750">
              <a:buFont typeface="Arial" panose="020B0604020202020204" pitchFamily="34" charset="0"/>
              <a:buChar char="•"/>
            </a:pPr>
            <a:r>
              <a:rPr lang="en-US" sz="2400"/>
              <a:t>deriving the structure of a sentence: phrases and clauses</a:t>
            </a:r>
          </a:p>
          <a:p>
            <a:pPr>
              <a:buFont typeface="Arial" panose="020B0604020202020204" pitchFamily="34" charset="0"/>
              <a:buChar char="•"/>
            </a:pPr>
            <a:r>
              <a:rPr lang="en-US" sz="2400">
                <a:highlight>
                  <a:srgbClr val="FFFF00"/>
                </a:highlight>
              </a:rPr>
              <a:t>Text generation </a:t>
            </a:r>
          </a:p>
          <a:p>
            <a:pPr marL="742950" lvl="1" indent="-285750">
              <a:buFont typeface="Arial" panose="020B0604020202020204" pitchFamily="34" charset="0"/>
              <a:buChar char="•"/>
            </a:pPr>
            <a:r>
              <a:rPr lang="en-US" sz="2400"/>
              <a:t>summarization, simplification, error correction, query completion</a:t>
            </a:r>
          </a:p>
          <a:p>
            <a:pPr marL="742950" lvl="1" indent="-285750">
              <a:buFont typeface="Arial" panose="020B0604020202020204" pitchFamily="34" charset="0"/>
              <a:buChar char="•"/>
            </a:pPr>
            <a:r>
              <a:rPr lang="en-US" sz="2400"/>
              <a:t>image captioning</a:t>
            </a:r>
          </a:p>
          <a:p>
            <a:pPr marL="742950" lvl="1" indent="-285750">
              <a:buFont typeface="Arial" panose="020B0604020202020204" pitchFamily="34" charset="0"/>
              <a:buChar char="•"/>
            </a:pPr>
            <a:r>
              <a:rPr lang="en-US" sz="2400"/>
              <a:t>speech to text</a:t>
            </a:r>
          </a:p>
          <a:p>
            <a:pPr marL="285750" indent="-285750">
              <a:buFont typeface="Arial" panose="020B0604020202020204" pitchFamily="34" charset="0"/>
              <a:buChar char="•"/>
            </a:pPr>
            <a:r>
              <a:rPr lang="en-US" sz="2400">
                <a:highlight>
                  <a:srgbClr val="FFFF00"/>
                </a:highlight>
              </a:rPr>
              <a:t>Topic Modeling</a:t>
            </a:r>
          </a:p>
        </p:txBody>
      </p:sp>
    </p:spTree>
    <p:extLst>
      <p:ext uri="{BB962C8B-B14F-4D97-AF65-F5344CB8AC3E}">
        <p14:creationId xmlns:p14="http://schemas.microsoft.com/office/powerpoint/2010/main" val="323716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4343-7C51-7843-8022-7B69AFD36A84}"/>
              </a:ext>
            </a:extLst>
          </p:cNvPr>
          <p:cNvSpPr>
            <a:spLocks noGrp="1"/>
          </p:cNvSpPr>
          <p:nvPr>
            <p:ph type="title"/>
          </p:nvPr>
        </p:nvSpPr>
        <p:spPr/>
        <p:txBody>
          <a:bodyPr/>
          <a:lstStyle/>
          <a:p>
            <a:r>
              <a:rPr lang="fr-FR"/>
              <a:t>Applications</a:t>
            </a:r>
          </a:p>
        </p:txBody>
      </p:sp>
      <p:pic>
        <p:nvPicPr>
          <p:cNvPr id="5" name="Content Placeholder 4" descr="A screenshot of a cell phone&#10;&#10;Description automatically generated">
            <a:extLst>
              <a:ext uri="{FF2B5EF4-FFF2-40B4-BE49-F238E27FC236}">
                <a16:creationId xmlns:a16="http://schemas.microsoft.com/office/drawing/2014/main" id="{C483D68F-2DC8-064C-831A-015CB1F3DFA0}"/>
              </a:ext>
            </a:extLst>
          </p:cNvPr>
          <p:cNvPicPr>
            <a:picLocks noGrp="1" noChangeAspect="1"/>
          </p:cNvPicPr>
          <p:nvPr>
            <p:ph idx="1"/>
          </p:nvPr>
        </p:nvPicPr>
        <p:blipFill>
          <a:blip r:embed="rId2"/>
          <a:stretch>
            <a:fillRect/>
          </a:stretch>
        </p:blipFill>
        <p:spPr>
          <a:xfrm>
            <a:off x="1361306" y="1489753"/>
            <a:ext cx="10642000" cy="5003122"/>
          </a:xfrm>
        </p:spPr>
      </p:pic>
    </p:spTree>
    <p:extLst>
      <p:ext uri="{BB962C8B-B14F-4D97-AF65-F5344CB8AC3E}">
        <p14:creationId xmlns:p14="http://schemas.microsoft.com/office/powerpoint/2010/main" val="184299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white background&#10;&#10;Description automatically generated">
            <a:extLst>
              <a:ext uri="{FF2B5EF4-FFF2-40B4-BE49-F238E27FC236}">
                <a16:creationId xmlns:a16="http://schemas.microsoft.com/office/drawing/2014/main" id="{85F30692-B360-9A43-B723-7BF24FB23D20}"/>
              </a:ext>
            </a:extLst>
          </p:cNvPr>
          <p:cNvPicPr>
            <a:picLocks noChangeAspect="1"/>
          </p:cNvPicPr>
          <p:nvPr/>
        </p:nvPicPr>
        <p:blipFill>
          <a:blip r:embed="rId2"/>
          <a:stretch>
            <a:fillRect/>
          </a:stretch>
        </p:blipFill>
        <p:spPr>
          <a:xfrm>
            <a:off x="7341313" y="1636280"/>
            <a:ext cx="4545887" cy="4545887"/>
          </a:xfrm>
          <a:prstGeom prst="rect">
            <a:avLst/>
          </a:prstGeom>
        </p:spPr>
      </p:pic>
      <p:pic>
        <p:nvPicPr>
          <p:cNvPr id="5" name="Content Placeholder 4" descr="A picture containing lotion, bottle&#10;&#10;Description automatically generated">
            <a:extLst>
              <a:ext uri="{FF2B5EF4-FFF2-40B4-BE49-F238E27FC236}">
                <a16:creationId xmlns:a16="http://schemas.microsoft.com/office/drawing/2014/main" id="{E3D2768D-B4D9-6148-8DED-9CBC7253C2DC}"/>
              </a:ext>
            </a:extLst>
          </p:cNvPr>
          <p:cNvPicPr>
            <a:picLocks noGrp="1" noChangeAspect="1"/>
          </p:cNvPicPr>
          <p:nvPr>
            <p:ph idx="1"/>
          </p:nvPr>
        </p:nvPicPr>
        <p:blipFill>
          <a:blip r:embed="rId3"/>
          <a:stretch>
            <a:fillRect/>
          </a:stretch>
        </p:blipFill>
        <p:spPr>
          <a:xfrm>
            <a:off x="4432413" y="1638881"/>
            <a:ext cx="3023042" cy="4540683"/>
          </a:xfrm>
        </p:spPr>
      </p:pic>
      <p:pic>
        <p:nvPicPr>
          <p:cNvPr id="9" name="Picture 8" descr="A picture containing food, bottle&#10;&#10;Description automatically generated">
            <a:extLst>
              <a:ext uri="{FF2B5EF4-FFF2-40B4-BE49-F238E27FC236}">
                <a16:creationId xmlns:a16="http://schemas.microsoft.com/office/drawing/2014/main" id="{DE996D73-A254-534D-AFB0-EF8F959FFC2F}"/>
              </a:ext>
            </a:extLst>
          </p:cNvPr>
          <p:cNvPicPr>
            <a:picLocks noChangeAspect="1"/>
          </p:cNvPicPr>
          <p:nvPr/>
        </p:nvPicPr>
        <p:blipFill>
          <a:blip r:embed="rId4"/>
          <a:stretch>
            <a:fillRect/>
          </a:stretch>
        </p:blipFill>
        <p:spPr>
          <a:xfrm>
            <a:off x="452076" y="1588294"/>
            <a:ext cx="3127540" cy="4588669"/>
          </a:xfrm>
          <a:prstGeom prst="rect">
            <a:avLst/>
          </a:prstGeom>
        </p:spPr>
      </p:pic>
      <p:sp>
        <p:nvSpPr>
          <p:cNvPr id="10" name="TextBox 9">
            <a:extLst>
              <a:ext uri="{FF2B5EF4-FFF2-40B4-BE49-F238E27FC236}">
                <a16:creationId xmlns:a16="http://schemas.microsoft.com/office/drawing/2014/main" id="{26D190E6-C221-BB4E-B4F3-65E86420E079}"/>
              </a:ext>
            </a:extLst>
          </p:cNvPr>
          <p:cNvSpPr txBox="1"/>
          <p:nvPr/>
        </p:nvSpPr>
        <p:spPr>
          <a:xfrm>
            <a:off x="1253447" y="6544638"/>
            <a:ext cx="652743" cy="369332"/>
          </a:xfrm>
          <a:prstGeom prst="rect">
            <a:avLst/>
          </a:prstGeom>
          <a:noFill/>
        </p:spPr>
        <p:txBody>
          <a:bodyPr wrap="none" rtlCol="0">
            <a:spAutoFit/>
          </a:bodyPr>
          <a:lstStyle/>
          <a:p>
            <a:r>
              <a:rPr lang="fr-FR"/>
              <a:t>1916</a:t>
            </a:r>
          </a:p>
        </p:txBody>
      </p:sp>
      <p:sp>
        <p:nvSpPr>
          <p:cNvPr id="11" name="TextBox 10">
            <a:extLst>
              <a:ext uri="{FF2B5EF4-FFF2-40B4-BE49-F238E27FC236}">
                <a16:creationId xmlns:a16="http://schemas.microsoft.com/office/drawing/2014/main" id="{E0E3632B-D996-3242-945D-DDC1CD147C71}"/>
              </a:ext>
            </a:extLst>
          </p:cNvPr>
          <p:cNvSpPr txBox="1"/>
          <p:nvPr/>
        </p:nvSpPr>
        <p:spPr>
          <a:xfrm>
            <a:off x="5054885" y="6493267"/>
            <a:ext cx="652743" cy="369332"/>
          </a:xfrm>
          <a:prstGeom prst="rect">
            <a:avLst/>
          </a:prstGeom>
          <a:noFill/>
        </p:spPr>
        <p:txBody>
          <a:bodyPr wrap="none" rtlCol="0">
            <a:spAutoFit/>
          </a:bodyPr>
          <a:lstStyle/>
          <a:p>
            <a:r>
              <a:rPr lang="fr-FR"/>
              <a:t>1957</a:t>
            </a:r>
          </a:p>
        </p:txBody>
      </p:sp>
      <p:sp>
        <p:nvSpPr>
          <p:cNvPr id="12" name="TextBox 11">
            <a:extLst>
              <a:ext uri="{FF2B5EF4-FFF2-40B4-BE49-F238E27FC236}">
                <a16:creationId xmlns:a16="http://schemas.microsoft.com/office/drawing/2014/main" id="{3F157D0E-40C1-8349-9C4E-17736ECA0846}"/>
              </a:ext>
            </a:extLst>
          </p:cNvPr>
          <p:cNvSpPr txBox="1"/>
          <p:nvPr/>
        </p:nvSpPr>
        <p:spPr>
          <a:xfrm>
            <a:off x="9452225" y="6513816"/>
            <a:ext cx="652743" cy="369332"/>
          </a:xfrm>
          <a:prstGeom prst="rect">
            <a:avLst/>
          </a:prstGeom>
          <a:noFill/>
        </p:spPr>
        <p:txBody>
          <a:bodyPr wrap="none" rtlCol="0">
            <a:spAutoFit/>
          </a:bodyPr>
          <a:lstStyle/>
          <a:p>
            <a:r>
              <a:rPr lang="fr-FR"/>
              <a:t>1966</a:t>
            </a:r>
          </a:p>
        </p:txBody>
      </p:sp>
      <p:sp>
        <p:nvSpPr>
          <p:cNvPr id="3" name="TextBox 2">
            <a:extLst>
              <a:ext uri="{FF2B5EF4-FFF2-40B4-BE49-F238E27FC236}">
                <a16:creationId xmlns:a16="http://schemas.microsoft.com/office/drawing/2014/main" id="{8047E9C1-AC36-214D-9387-CE9258B2255E}"/>
              </a:ext>
            </a:extLst>
          </p:cNvPr>
          <p:cNvSpPr txBox="1"/>
          <p:nvPr/>
        </p:nvSpPr>
        <p:spPr>
          <a:xfrm>
            <a:off x="863094" y="1047964"/>
            <a:ext cx="2305503" cy="369332"/>
          </a:xfrm>
          <a:prstGeom prst="rect">
            <a:avLst/>
          </a:prstGeom>
          <a:noFill/>
        </p:spPr>
        <p:txBody>
          <a:bodyPr wrap="none" rtlCol="0">
            <a:spAutoFit/>
          </a:bodyPr>
          <a:lstStyle/>
          <a:p>
            <a:r>
              <a:rPr lang="fr-FR"/>
              <a:t>Ferdinand de Saussure</a:t>
            </a:r>
          </a:p>
        </p:txBody>
      </p:sp>
      <p:sp>
        <p:nvSpPr>
          <p:cNvPr id="4" name="TextBox 3">
            <a:extLst>
              <a:ext uri="{FF2B5EF4-FFF2-40B4-BE49-F238E27FC236}">
                <a16:creationId xmlns:a16="http://schemas.microsoft.com/office/drawing/2014/main" id="{C278BAB8-F858-DF48-9F30-2B142C8A5682}"/>
              </a:ext>
            </a:extLst>
          </p:cNvPr>
          <p:cNvSpPr txBox="1"/>
          <p:nvPr/>
        </p:nvSpPr>
        <p:spPr>
          <a:xfrm>
            <a:off x="4859676" y="1047964"/>
            <a:ext cx="1653017" cy="369332"/>
          </a:xfrm>
          <a:prstGeom prst="rect">
            <a:avLst/>
          </a:prstGeom>
          <a:noFill/>
        </p:spPr>
        <p:txBody>
          <a:bodyPr wrap="none" rtlCol="0">
            <a:spAutoFit/>
          </a:bodyPr>
          <a:lstStyle/>
          <a:p>
            <a:r>
              <a:rPr lang="fr-FR"/>
              <a:t>Noam Chomsky</a:t>
            </a:r>
          </a:p>
        </p:txBody>
      </p:sp>
      <p:sp>
        <p:nvSpPr>
          <p:cNvPr id="6" name="TextBox 5">
            <a:extLst>
              <a:ext uri="{FF2B5EF4-FFF2-40B4-BE49-F238E27FC236}">
                <a16:creationId xmlns:a16="http://schemas.microsoft.com/office/drawing/2014/main" id="{531B666D-0805-E144-B08C-A6C55F796CFF}"/>
              </a:ext>
            </a:extLst>
          </p:cNvPr>
          <p:cNvSpPr txBox="1"/>
          <p:nvPr/>
        </p:nvSpPr>
        <p:spPr>
          <a:xfrm>
            <a:off x="8887134" y="1047964"/>
            <a:ext cx="1782924" cy="369332"/>
          </a:xfrm>
          <a:prstGeom prst="rect">
            <a:avLst/>
          </a:prstGeom>
          <a:noFill/>
        </p:spPr>
        <p:txBody>
          <a:bodyPr wrap="none" rtlCol="0">
            <a:spAutoFit/>
          </a:bodyPr>
          <a:lstStyle/>
          <a:p>
            <a:r>
              <a:rPr lang="fr-FR"/>
              <a:t>Emile Benveniste</a:t>
            </a:r>
          </a:p>
        </p:txBody>
      </p:sp>
    </p:spTree>
    <p:extLst>
      <p:ext uri="{BB962C8B-B14F-4D97-AF65-F5344CB8AC3E}">
        <p14:creationId xmlns:p14="http://schemas.microsoft.com/office/powerpoint/2010/main" val="137821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C1E68956-0EBB-9D43-96EB-947EAA0C5398}"/>
              </a:ext>
            </a:extLst>
          </p:cNvPr>
          <p:cNvPicPr>
            <a:picLocks noChangeAspect="1"/>
          </p:cNvPicPr>
          <p:nvPr/>
        </p:nvPicPr>
        <p:blipFill>
          <a:blip r:embed="rId2"/>
          <a:stretch>
            <a:fillRect/>
          </a:stretch>
        </p:blipFill>
        <p:spPr>
          <a:xfrm>
            <a:off x="672422" y="614558"/>
            <a:ext cx="3739360" cy="4926459"/>
          </a:xfrm>
          <a:prstGeom prst="rect">
            <a:avLst/>
          </a:prstGeom>
        </p:spPr>
      </p:pic>
      <p:pic>
        <p:nvPicPr>
          <p:cNvPr id="9" name="Picture 8">
            <a:extLst>
              <a:ext uri="{FF2B5EF4-FFF2-40B4-BE49-F238E27FC236}">
                <a16:creationId xmlns:a16="http://schemas.microsoft.com/office/drawing/2014/main" id="{6C7748F7-D781-FE42-A009-33BE0B11642C}"/>
              </a:ext>
            </a:extLst>
          </p:cNvPr>
          <p:cNvPicPr>
            <a:picLocks noChangeAspect="1"/>
          </p:cNvPicPr>
          <p:nvPr/>
        </p:nvPicPr>
        <p:blipFill>
          <a:blip r:embed="rId3"/>
          <a:stretch>
            <a:fillRect/>
          </a:stretch>
        </p:blipFill>
        <p:spPr>
          <a:xfrm>
            <a:off x="7994723" y="616450"/>
            <a:ext cx="3961252" cy="4926458"/>
          </a:xfrm>
          <a:prstGeom prst="rect">
            <a:avLst/>
          </a:prstGeom>
        </p:spPr>
      </p:pic>
      <p:sp>
        <p:nvSpPr>
          <p:cNvPr id="10" name="Rectangle 9">
            <a:extLst>
              <a:ext uri="{FF2B5EF4-FFF2-40B4-BE49-F238E27FC236}">
                <a16:creationId xmlns:a16="http://schemas.microsoft.com/office/drawing/2014/main" id="{48EE10AB-405E-9341-AF76-97181ABAE0B4}"/>
              </a:ext>
            </a:extLst>
          </p:cNvPr>
          <p:cNvSpPr/>
          <p:nvPr/>
        </p:nvSpPr>
        <p:spPr>
          <a:xfrm>
            <a:off x="4215083" y="5872218"/>
            <a:ext cx="4049507" cy="369332"/>
          </a:xfrm>
          <a:prstGeom prst="rect">
            <a:avLst/>
          </a:prstGeom>
        </p:spPr>
        <p:txBody>
          <a:bodyPr wrap="none">
            <a:spAutoFit/>
          </a:bodyPr>
          <a:lstStyle/>
          <a:p>
            <a:r>
              <a:rPr lang="fr-FR"/>
              <a:t>https://web.stanford.edu/~jurafsky/slp3/</a:t>
            </a:r>
          </a:p>
        </p:txBody>
      </p:sp>
    </p:spTree>
    <p:extLst>
      <p:ext uri="{BB962C8B-B14F-4D97-AF65-F5344CB8AC3E}">
        <p14:creationId xmlns:p14="http://schemas.microsoft.com/office/powerpoint/2010/main" val="294857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4024-3F5B-B247-A04F-C379E91BAC40}"/>
              </a:ext>
            </a:extLst>
          </p:cNvPr>
          <p:cNvSpPr>
            <a:spLocks noGrp="1"/>
          </p:cNvSpPr>
          <p:nvPr>
            <p:ph type="title"/>
          </p:nvPr>
        </p:nvSpPr>
        <p:spPr/>
        <p:txBody>
          <a:bodyPr/>
          <a:lstStyle/>
          <a:p>
            <a:r>
              <a:rPr lang="fr-FR"/>
              <a:t>This week in NLP</a:t>
            </a:r>
          </a:p>
        </p:txBody>
      </p:sp>
      <p:sp>
        <p:nvSpPr>
          <p:cNvPr id="3" name="Content Placeholder 2">
            <a:extLst>
              <a:ext uri="{FF2B5EF4-FFF2-40B4-BE49-F238E27FC236}">
                <a16:creationId xmlns:a16="http://schemas.microsoft.com/office/drawing/2014/main" id="{76F55F81-A883-B14E-805F-A911CF81FEDA}"/>
              </a:ext>
            </a:extLst>
          </p:cNvPr>
          <p:cNvSpPr>
            <a:spLocks noGrp="1"/>
          </p:cNvSpPr>
          <p:nvPr>
            <p:ph idx="1"/>
          </p:nvPr>
        </p:nvSpPr>
        <p:spPr>
          <a:xfrm>
            <a:off x="838200" y="1825625"/>
            <a:ext cx="5069440" cy="4040919"/>
          </a:xfrm>
        </p:spPr>
        <p:txBody>
          <a:bodyPr>
            <a:normAutofit/>
          </a:bodyPr>
          <a:lstStyle/>
          <a:p>
            <a:r>
              <a:rPr lang="fr-FR"/>
              <a:t>Regex</a:t>
            </a:r>
          </a:p>
          <a:p>
            <a:r>
              <a:rPr lang="fr-FR"/>
              <a:t>Tokenization &amp; </a:t>
            </a:r>
            <a:r>
              <a:rPr lang="en-US"/>
              <a:t>Normalization</a:t>
            </a:r>
            <a:endParaRPr lang="fr-FR"/>
          </a:p>
          <a:p>
            <a:r>
              <a:rPr lang="en-US"/>
              <a:t>Vectorization &amp; BoW</a:t>
            </a:r>
          </a:p>
          <a:p>
            <a:r>
              <a:rPr lang="en-US"/>
              <a:t>Text Classsification</a:t>
            </a:r>
          </a:p>
          <a:p>
            <a:r>
              <a:rPr lang="en-US"/>
              <a:t>Word Embeddings</a:t>
            </a:r>
          </a:p>
          <a:p>
            <a:r>
              <a:rPr lang="en-US"/>
              <a:t>Topic modeling</a:t>
            </a:r>
          </a:p>
          <a:p>
            <a:r>
              <a:rPr lang="en-US"/>
              <a:t>Information Extraction - NER</a:t>
            </a:r>
          </a:p>
        </p:txBody>
      </p:sp>
      <p:sp>
        <p:nvSpPr>
          <p:cNvPr id="4" name="TextBox 3">
            <a:extLst>
              <a:ext uri="{FF2B5EF4-FFF2-40B4-BE49-F238E27FC236}">
                <a16:creationId xmlns:a16="http://schemas.microsoft.com/office/drawing/2014/main" id="{30AC341F-E943-274F-92F4-0BA6375A52C7}"/>
              </a:ext>
            </a:extLst>
          </p:cNvPr>
          <p:cNvSpPr txBox="1"/>
          <p:nvPr/>
        </p:nvSpPr>
        <p:spPr>
          <a:xfrm>
            <a:off x="6606283" y="1982912"/>
            <a:ext cx="3733010" cy="1815882"/>
          </a:xfrm>
          <a:prstGeom prst="rect">
            <a:avLst/>
          </a:prstGeom>
          <a:noFill/>
        </p:spPr>
        <p:txBody>
          <a:bodyPr wrap="none" rtlCol="0">
            <a:spAutoFit/>
          </a:bodyPr>
          <a:lstStyle/>
          <a:p>
            <a:r>
              <a:rPr lang="en-US" sz="2800">
                <a:highlight>
                  <a:srgbClr val="FFFF00"/>
                </a:highlight>
              </a:rPr>
              <a:t>N-Gram language model</a:t>
            </a:r>
            <a:endParaRPr lang="fr-FR" sz="2800">
              <a:highlight>
                <a:srgbClr val="FFFF00"/>
              </a:highlight>
            </a:endParaRPr>
          </a:p>
          <a:p>
            <a:pPr marL="285750" indent="-285750">
              <a:buFont typeface="Arial" panose="020B0604020202020204" pitchFamily="34" charset="0"/>
              <a:buChar char="•"/>
            </a:pPr>
            <a:r>
              <a:rPr lang="fr-FR" sz="2800"/>
              <a:t>classic</a:t>
            </a:r>
          </a:p>
          <a:p>
            <a:pPr marL="285750" indent="-285750">
              <a:buFont typeface="Arial" panose="020B0604020202020204" pitchFamily="34" charset="0"/>
              <a:buChar char="•"/>
            </a:pPr>
            <a:r>
              <a:rPr lang="fr-FR" sz="2800"/>
              <a:t>RNN</a:t>
            </a:r>
          </a:p>
          <a:p>
            <a:pPr marL="285750" indent="-285750">
              <a:buFont typeface="Arial" panose="020B0604020202020204" pitchFamily="34" charset="0"/>
              <a:buChar char="•"/>
            </a:pPr>
            <a:r>
              <a:rPr lang="fr-FR" sz="2800"/>
              <a:t>AllenNLP</a:t>
            </a:r>
            <a:endParaRPr lang="en-US" sz="2800"/>
          </a:p>
        </p:txBody>
      </p:sp>
    </p:spTree>
    <p:extLst>
      <p:ext uri="{BB962C8B-B14F-4D97-AF65-F5344CB8AC3E}">
        <p14:creationId xmlns:p14="http://schemas.microsoft.com/office/powerpoint/2010/main" val="95882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2E76-11E3-D642-8BD0-586FF7E4EAC3}"/>
              </a:ext>
            </a:extLst>
          </p:cNvPr>
          <p:cNvSpPr>
            <a:spLocks noGrp="1"/>
          </p:cNvSpPr>
          <p:nvPr>
            <p:ph type="title"/>
          </p:nvPr>
        </p:nvSpPr>
        <p:spPr/>
        <p:txBody>
          <a:bodyPr/>
          <a:lstStyle/>
          <a:p>
            <a:r>
              <a:rPr lang="fr-FR"/>
              <a:t>Projet</a:t>
            </a:r>
          </a:p>
        </p:txBody>
      </p:sp>
      <p:sp>
        <p:nvSpPr>
          <p:cNvPr id="3" name="Content Placeholder 2">
            <a:extLst>
              <a:ext uri="{FF2B5EF4-FFF2-40B4-BE49-F238E27FC236}">
                <a16:creationId xmlns:a16="http://schemas.microsoft.com/office/drawing/2014/main" id="{D5F11DBE-ECAD-4042-A43B-B315080D9758}"/>
              </a:ext>
            </a:extLst>
          </p:cNvPr>
          <p:cNvSpPr>
            <a:spLocks noGrp="1"/>
          </p:cNvSpPr>
          <p:nvPr>
            <p:ph idx="1"/>
          </p:nvPr>
        </p:nvSpPr>
        <p:spPr/>
        <p:txBody>
          <a:bodyPr>
            <a:normAutofit fontScale="92500" lnSpcReduction="20000"/>
          </a:bodyPr>
          <a:lstStyle/>
          <a:p>
            <a:r>
              <a:rPr lang="en-US" b="1"/>
              <a:t>Project</a:t>
            </a:r>
          </a:p>
          <a:p>
            <a:pPr lvl="1"/>
            <a:r>
              <a:rPr lang="en-US"/>
              <a:t>Jeudi apres midi 10 mn de prez – par projet</a:t>
            </a:r>
          </a:p>
          <a:p>
            <a:pPr lvl="1"/>
            <a:r>
              <a:rPr lang="en-US"/>
              <a:t>titre du projet</a:t>
            </a:r>
          </a:p>
          <a:p>
            <a:pPr lvl="1"/>
            <a:r>
              <a:rPr lang="en-US"/>
              <a:t>But</a:t>
            </a:r>
          </a:p>
          <a:p>
            <a:pPr lvl="1"/>
            <a:r>
              <a:rPr lang="en-US"/>
              <a:t>Problemes</a:t>
            </a:r>
          </a:p>
          <a:p>
            <a:pPr lvl="1"/>
            <a:r>
              <a:rPr lang="en-US"/>
              <a:t>Dataset? copyright et accès</a:t>
            </a:r>
          </a:p>
          <a:p>
            <a:pPr lvl="1"/>
            <a:r>
              <a:rPr lang="en-US"/>
              <a:t>Méthodes envisagées</a:t>
            </a:r>
          </a:p>
          <a:p>
            <a:pPr lvl="1"/>
            <a:r>
              <a:rPr lang="en-US"/>
              <a:t>References</a:t>
            </a:r>
          </a:p>
          <a:p>
            <a:r>
              <a:rPr lang="en-US" b="1"/>
              <a:t>Déliverables</a:t>
            </a:r>
          </a:p>
          <a:p>
            <a:pPr lvl="1"/>
            <a:r>
              <a:rPr lang="en-US"/>
              <a:t>Repo github</a:t>
            </a:r>
          </a:p>
          <a:p>
            <a:pPr lvl="1"/>
            <a:r>
              <a:rPr lang="en-US"/>
              <a:t>Dataset</a:t>
            </a:r>
          </a:p>
          <a:p>
            <a:pPr lvl="1"/>
            <a:r>
              <a:rPr lang="en-US"/>
              <a:t>Jupyter notebook</a:t>
            </a:r>
          </a:p>
          <a:p>
            <a:pPr lvl="1"/>
            <a:r>
              <a:rPr lang="en-US"/>
              <a:t>Blog post sur medium ou autre plateforme</a:t>
            </a:r>
          </a:p>
        </p:txBody>
      </p:sp>
    </p:spTree>
    <p:extLst>
      <p:ext uri="{BB962C8B-B14F-4D97-AF65-F5344CB8AC3E}">
        <p14:creationId xmlns:p14="http://schemas.microsoft.com/office/powerpoint/2010/main" val="171507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AE69-21A1-7B48-9CEE-00D452541830}"/>
              </a:ext>
            </a:extLst>
          </p:cNvPr>
          <p:cNvSpPr>
            <a:spLocks noGrp="1"/>
          </p:cNvSpPr>
          <p:nvPr>
            <p:ph type="title"/>
          </p:nvPr>
        </p:nvSpPr>
        <p:spPr/>
        <p:txBody>
          <a:bodyPr/>
          <a:lstStyle/>
          <a:p>
            <a:r>
              <a:rPr lang="fr-FR"/>
              <a:t>Long journey</a:t>
            </a:r>
          </a:p>
        </p:txBody>
      </p:sp>
      <p:sp>
        <p:nvSpPr>
          <p:cNvPr id="3" name="Content Placeholder 2">
            <a:extLst>
              <a:ext uri="{FF2B5EF4-FFF2-40B4-BE49-F238E27FC236}">
                <a16:creationId xmlns:a16="http://schemas.microsoft.com/office/drawing/2014/main" id="{28FD4F74-6EE4-BF4C-9FD5-3E889A3A606C}"/>
              </a:ext>
            </a:extLst>
          </p:cNvPr>
          <p:cNvSpPr>
            <a:spLocks noGrp="1"/>
          </p:cNvSpPr>
          <p:nvPr>
            <p:ph idx="1"/>
          </p:nvPr>
        </p:nvSpPr>
        <p:spPr>
          <a:xfrm>
            <a:off x="636998" y="1825624"/>
            <a:ext cx="5712431" cy="3208713"/>
          </a:xfrm>
        </p:spPr>
        <p:txBody>
          <a:bodyPr>
            <a:normAutofit/>
          </a:bodyPr>
          <a:lstStyle/>
          <a:p>
            <a:r>
              <a:rPr lang="en-US" sz="1800" b="1"/>
              <a:t>Georgetown–IBM experiment</a:t>
            </a:r>
          </a:p>
          <a:p>
            <a:r>
              <a:rPr lang="en-US" sz="1800"/>
              <a:t>The </a:t>
            </a:r>
            <a:r>
              <a:rPr lang="en-US" sz="1800" b="1"/>
              <a:t>Georgetown–IBM experiment</a:t>
            </a:r>
            <a:r>
              <a:rPr lang="en-US" sz="1800"/>
              <a:t> was an influential demonstration of </a:t>
            </a:r>
            <a:r>
              <a:rPr lang="en-US" sz="1800">
                <a:hlinkClick r:id="rId2" tooltip="Machine translation"/>
              </a:rPr>
              <a:t>machine translation</a:t>
            </a:r>
            <a:r>
              <a:rPr lang="en-US" sz="1800"/>
              <a:t>, which was performed during January 7, 1954. </a:t>
            </a:r>
            <a:br>
              <a:rPr lang="en-US" sz="1800"/>
            </a:br>
            <a:r>
              <a:rPr lang="en-US" sz="1800"/>
              <a:t>The experiment involved completely automatic translation of more than sixty </a:t>
            </a:r>
            <a:r>
              <a:rPr lang="en-US" sz="1800">
                <a:hlinkClick r:id="rId3" tooltip="Russian language"/>
              </a:rPr>
              <a:t>Russian</a:t>
            </a:r>
            <a:r>
              <a:rPr lang="en-US" sz="1800"/>
              <a:t> sentences into </a:t>
            </a:r>
            <a:r>
              <a:rPr lang="en-US" sz="1800">
                <a:hlinkClick r:id="rId4" tooltip="English language"/>
              </a:rPr>
              <a:t>English</a:t>
            </a:r>
            <a:r>
              <a:rPr lang="en-US" sz="1800"/>
              <a:t>.</a:t>
            </a:r>
          </a:p>
          <a:p>
            <a:r>
              <a:rPr lang="fr-FR" sz="1800">
                <a:hlinkClick r:id="rId5"/>
              </a:rPr>
              <a:t>https://en.wikipedia.org/wiki/Georgetown–IBM_experiment</a:t>
            </a:r>
            <a:r>
              <a:rPr lang="fr-FR" sz="1800"/>
              <a:t> </a:t>
            </a:r>
          </a:p>
        </p:txBody>
      </p:sp>
      <p:sp>
        <p:nvSpPr>
          <p:cNvPr id="4" name="Rectangle 3">
            <a:extLst>
              <a:ext uri="{FF2B5EF4-FFF2-40B4-BE49-F238E27FC236}">
                <a16:creationId xmlns:a16="http://schemas.microsoft.com/office/drawing/2014/main" id="{54C04907-4ED7-934C-9D2A-3B52F872232F}"/>
              </a:ext>
            </a:extLst>
          </p:cNvPr>
          <p:cNvSpPr/>
          <p:nvPr/>
        </p:nvSpPr>
        <p:spPr>
          <a:xfrm>
            <a:off x="7263381" y="1825624"/>
            <a:ext cx="2884508" cy="923330"/>
          </a:xfrm>
          <a:prstGeom prst="rect">
            <a:avLst/>
          </a:prstGeom>
        </p:spPr>
        <p:txBody>
          <a:bodyPr wrap="none">
            <a:spAutoFit/>
          </a:bodyPr>
          <a:lstStyle/>
          <a:p>
            <a:r>
              <a:rPr lang="en-US"/>
              <a:t>Statistical models late 1980's</a:t>
            </a:r>
          </a:p>
          <a:p>
            <a:pPr marL="285750" indent="-285750">
              <a:buFont typeface="Arial" panose="020B0604020202020204" pitchFamily="34" charset="0"/>
              <a:buChar char="•"/>
            </a:pPr>
            <a:r>
              <a:rPr lang="en-US"/>
              <a:t>HMM</a:t>
            </a:r>
          </a:p>
          <a:p>
            <a:pPr marL="285750" indent="-285750">
              <a:buFont typeface="Arial" panose="020B0604020202020204" pitchFamily="34" charset="0"/>
              <a:buChar char="•"/>
            </a:pPr>
            <a:r>
              <a:rPr lang="en-US"/>
              <a:t>Local dependence</a:t>
            </a:r>
            <a:endParaRPr lang="fr-FR"/>
          </a:p>
        </p:txBody>
      </p:sp>
      <p:sp>
        <p:nvSpPr>
          <p:cNvPr id="5" name="Rectangle 4">
            <a:extLst>
              <a:ext uri="{FF2B5EF4-FFF2-40B4-BE49-F238E27FC236}">
                <a16:creationId xmlns:a16="http://schemas.microsoft.com/office/drawing/2014/main" id="{3481A4D9-38C4-DF45-83CE-0B9B008AAEFF}"/>
              </a:ext>
            </a:extLst>
          </p:cNvPr>
          <p:cNvSpPr/>
          <p:nvPr/>
        </p:nvSpPr>
        <p:spPr>
          <a:xfrm>
            <a:off x="6549367" y="3429000"/>
            <a:ext cx="5471397" cy="1938992"/>
          </a:xfrm>
          <a:prstGeom prst="rect">
            <a:avLst/>
          </a:prstGeom>
        </p:spPr>
        <p:txBody>
          <a:bodyPr wrap="square">
            <a:spAutoFit/>
          </a:bodyPr>
          <a:lstStyle/>
          <a:p>
            <a:pPr>
              <a:buFont typeface="Arial" panose="020B0604020202020204" pitchFamily="34" charset="0"/>
              <a:buChar char="•"/>
            </a:pPr>
            <a:r>
              <a:rPr lang="en-US" sz="2400"/>
              <a:t>2000's deep learning, NLP by storm </a:t>
            </a:r>
          </a:p>
          <a:p>
            <a:pPr marL="742950" lvl="1" indent="-285750">
              <a:buFont typeface="Arial" panose="020B0604020202020204" pitchFamily="34" charset="0"/>
              <a:buChar char="•"/>
            </a:pPr>
            <a:r>
              <a:rPr lang="en-US" sz="2400"/>
              <a:t>from 100k lines of code for Moses </a:t>
            </a:r>
            <a:r>
              <a:rPr lang="en-US" sz="2400">
                <a:hlinkClick r:id="rId6"/>
              </a:rPr>
              <a:t>http://www.statmt.org/moses/</a:t>
            </a:r>
            <a:endParaRPr lang="en-US" sz="2400"/>
          </a:p>
          <a:p>
            <a:pPr marL="742950" lvl="1" indent="-285750">
              <a:buFont typeface="Arial" panose="020B0604020202020204" pitchFamily="34" charset="0"/>
              <a:buChar char="•"/>
            </a:pPr>
            <a:r>
              <a:rPr lang="en-US" sz="2400"/>
              <a:t>to machine translation in Tensorflow </a:t>
            </a:r>
            <a:r>
              <a:rPr lang="en-US" sz="2400">
                <a:hlinkClick r:id="rId7"/>
              </a:rPr>
              <a:t>https://github.com/tensorflow/nmt</a:t>
            </a:r>
            <a:endParaRPr lang="en-US" sz="2400"/>
          </a:p>
        </p:txBody>
      </p:sp>
    </p:spTree>
    <p:extLst>
      <p:ext uri="{BB962C8B-B14F-4D97-AF65-F5344CB8AC3E}">
        <p14:creationId xmlns:p14="http://schemas.microsoft.com/office/powerpoint/2010/main" val="1123463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3333</TotalTime>
  <Words>1028</Words>
  <Application>Microsoft Macintosh PowerPoint</Application>
  <PresentationFormat>Widescreen</PresentationFormat>
  <Paragraphs>145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 Neue</vt:lpstr>
      <vt:lpstr>Office Theme</vt:lpstr>
      <vt:lpstr>NLP</vt:lpstr>
      <vt:lpstr>NLP - computational linguistics</vt:lpstr>
      <vt:lpstr>Applications</vt:lpstr>
      <vt:lpstr>Applications</vt:lpstr>
      <vt:lpstr>PowerPoint Presentation</vt:lpstr>
      <vt:lpstr>PowerPoint Presentation</vt:lpstr>
      <vt:lpstr>This week in NLP</vt:lpstr>
      <vt:lpstr>Projet</vt:lpstr>
      <vt:lpstr>Long journey</vt:lpstr>
      <vt:lpstr>What are we working with?</vt:lpstr>
      <vt:lpstr>Inherent difficulties</vt:lpstr>
      <vt:lpstr>PowerPoint Presentation</vt:lpstr>
      <vt:lpstr>Example: sentiment analysis</vt:lpstr>
      <vt:lpstr>NLP Pipeline</vt:lpstr>
      <vt:lpstr>NLP Pipeline</vt:lpstr>
      <vt:lpstr>Actors - Librairies</vt:lpstr>
      <vt:lpstr>What now?</vt:lpstr>
      <vt:lpstr>Some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Perrier</dc:creator>
  <cp:lastModifiedBy>Alex Perrier</cp:lastModifiedBy>
  <cp:revision>29</cp:revision>
  <dcterms:created xsi:type="dcterms:W3CDTF">2019-11-23T06:32:16Z</dcterms:created>
  <dcterms:modified xsi:type="dcterms:W3CDTF">2019-11-25T15:51:30Z</dcterms:modified>
</cp:coreProperties>
</file>