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00" d="100"/>
          <a:sy n="100" d="100"/>
        </p:scale>
        <p:origin x="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3793-7DE9-2E4E-8EC7-8A2B6F2F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AE9DB-3E75-DB49-917A-3F7491230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934D-E87D-C541-A2B6-1EA55554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8F54-5D06-1742-84E8-745C2ED9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3060-41CE-E243-9F73-29633563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65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BF53-9852-CB45-974A-E863F3D1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AA687-8B08-AC4E-8F8F-6A6FD1DE3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6FCB-729A-DB4B-AD3F-B340121F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B3EC5-A338-8A48-9F47-28BD08DA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0FEF-9679-2743-A0D0-43A921C3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8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60FB3-5186-D54C-9DD3-21031FD53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798CF-EC0B-E54C-AFBF-9BF2D661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A984-96F8-BD47-956B-236D8155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055F-9D7D-9744-95CE-466615EB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E2AB-58EE-3D49-8231-7B455849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57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24F9-DC87-AC46-998A-276EC5DF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E94B-5C70-0747-B045-7D9BE023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5AD7-63EA-B24C-A865-D9E42BDB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5009-A8BA-2040-B9F6-80F5A6AD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A1BD-8853-464D-BC7E-60114323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96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C987-E4C5-BA4D-88A7-CFDD61C4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4109F-CEDC-B048-AB67-913B0A1E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44CB-F808-FF4E-9919-76A30843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92CB-0064-9247-AA27-D7D10116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72A7-A7D3-DE47-B4E9-8B08A451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7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3D3A-2773-F74E-9AC1-C86B1BDB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6BE-6114-684D-80FB-A457B7AA1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BACE-B694-3D4A-865C-7A560E3FF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8E72D-6204-E847-A0F7-E324213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51FB-897A-CC49-ABDC-BC1AE216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CFCF-F8F8-814A-94D1-B8850575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DA1-595F-B244-B7CD-C8654A76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7D4B-B64D-894C-943A-61E354DF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A8CDA-597F-3640-BAA9-14DC2F672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E1E39-A295-344B-97BF-3458B339C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1C600-EA7E-884C-AF18-8CB053021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B051B-E6FC-7148-A201-EEAE220B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4D3F-70F3-9748-B63D-813FF6D6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26306-A182-3041-8A54-C4AEF6D3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83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2283-1967-DE4B-B43D-CD2C2937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43614-AA85-7742-B327-2B2A944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829EB-0B13-1243-807A-79D7388D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9470A-F64B-6843-A3B4-299CF237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25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17E3A-5399-1448-B000-DE0E4D57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88BFD-FA6A-DE4D-B57A-5A3F2234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209F9-8DA7-4540-B500-4E6692F2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5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06DF-0959-ED43-BA14-131A06BD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29D3-9AAE-0540-82E0-C5559855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85546-F136-5341-AB8A-DE0842F7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12494-6B47-394E-AACB-6F5B665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4FDA8-7BDC-C54C-A3C5-37F87DF7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5C90F-AC30-B74A-A2D3-740AE291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05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C3F7-50F0-6C4C-9430-45C9CD8A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43B91-AF9D-834F-AD7B-459E69811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18BB-8966-464A-93D4-3CCB0B05C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5459C-F9E0-894C-995D-C11F8665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A436-C410-4F4D-AAB5-C63C93DD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8F272-3708-3D47-93CB-C9FAAA78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85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174EE-F45A-6C46-84BF-CB8F269F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77ECC-C7BF-BB49-B180-F8FE8592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C02A-5EF8-8242-9CA1-CC0AB99C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65A4-F112-AC4C-9F85-CE2A144F073A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82AC-3987-DF4B-810D-7F4E39477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88C4-D1BB-CC4E-A8E0-064B8881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0A9A-5F2E-8748-9E5B-F016EC4ABA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2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usage/models#languages" TargetMode="External"/><Relationship Id="rId2" Type="http://schemas.openxmlformats.org/officeDocument/2006/relationships/hyperlink" Target="https://spacy.io/usage/mod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xplosion/spaCy/tree/master/spacy/lang/ar" TargetMode="External"/><Relationship Id="rId4" Type="http://schemas.openxmlformats.org/officeDocument/2006/relationships/hyperlink" Target="https://spacy.io/usage/adding-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3.html" TargetMode="External"/><Relationship Id="rId2" Type="http://schemas.openxmlformats.org/officeDocument/2006/relationships/hyperlink" Target="https://www.nltk.org/api/nltk.tokeniz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xt-processing.com/demo/tokenize/" TargetMode="External"/><Relationship Id="rId2" Type="http://schemas.openxmlformats.org/officeDocument/2006/relationships/hyperlink" Target="https://www.nltk.org/api/nltk.tokeniz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tenberg.org/files/84/84-0.txt" TargetMode="External"/><Relationship Id="rId2" Type="http://schemas.openxmlformats.org/officeDocument/2006/relationships/hyperlink" Target="https://www.gutenberg.org/browse/scores/t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c43a/ddb32a4da6cecce91f7b8891b930b554a9ba.pdf" TargetMode="External"/><Relationship Id="rId2" Type="http://schemas.openxmlformats.org/officeDocument/2006/relationships/hyperlink" Target="http://qatsdemo.cloudapp.net/faras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ldeo.columbia.edu/madamir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isurbanic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y.io/api/tokeniz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y.io/usage/spacy-101#annotations-tok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329A-1C85-2847-9E74-562848B62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Tokenization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3BBC4-9F1C-734B-8B44-438B7F545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5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ABBD-7C65-404B-9720-972E4339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Spacy - Languages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E696D-8A2C-0C4A-A656-D572913446B9}"/>
              </a:ext>
            </a:extLst>
          </p:cNvPr>
          <p:cNvSpPr txBox="1"/>
          <p:nvPr/>
        </p:nvSpPr>
        <p:spPr>
          <a:xfrm>
            <a:off x="2828503" y="1972639"/>
            <a:ext cx="65349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Quick start: Loading language </a:t>
            </a:r>
            <a:r>
              <a:rPr lang="en-US">
                <a:hlinkClick r:id="rId2"/>
              </a:rPr>
              <a:t>https://spacy.io/usage/models</a:t>
            </a:r>
            <a:endParaRPr lang="en-US"/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Supported Languages: </a:t>
            </a:r>
            <a:r>
              <a:rPr lang="en-US">
                <a:hlinkClick r:id="rId3"/>
              </a:rPr>
              <a:t>https://spacy.io/usage/models#languages</a:t>
            </a:r>
            <a:endParaRPr lang="en-US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Adding languages: </a:t>
            </a:r>
            <a:r>
              <a:rPr lang="en-US">
                <a:hlinkClick r:id="rId4"/>
              </a:rPr>
              <a:t>https://spacy.io/usage/adding-languages</a:t>
            </a: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71977-DAF6-824A-92FD-6706E684D595}"/>
              </a:ext>
            </a:extLst>
          </p:cNvPr>
          <p:cNvSpPr txBox="1"/>
          <p:nvPr/>
        </p:nvSpPr>
        <p:spPr>
          <a:xfrm>
            <a:off x="1715784" y="4448710"/>
            <a:ext cx="714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Ex: Arabic </a:t>
            </a:r>
            <a:r>
              <a:rPr lang="en-US">
                <a:hlinkClick r:id="rId5"/>
              </a:rPr>
              <a:t>https://github.com/explosion/spaCy/tree/master/spacy/lang/ar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54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2A4A-1E85-8149-98EE-76B8D798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NLTK -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92FF-40EE-AD4A-A912-80010047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https://www.nltk.org/api/nltk.tokenize.html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from nltk.tokenize import sent_tokenize, word_tokenize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data = "All work and no play makes jack a dull boy, all work and no play"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print(word_tokenize(data))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data = "All work and no play makes jack dull boy. All work and no play makes jack a dull boy."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print(sent_tokenize(data))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F37C9-A741-5C4D-90CE-0C082EB19FE0}"/>
              </a:ext>
            </a:extLst>
          </p:cNvPr>
          <p:cNvSpPr/>
          <p:nvPr/>
        </p:nvSpPr>
        <p:spPr>
          <a:xfrm>
            <a:off x="6893802" y="681037"/>
            <a:ext cx="376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https://www.nltk.org/book/ch03.html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8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39BE-2A18-3D4F-A8D6-07897F7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2C49D-3695-664A-B7C6-4F90125B337E}"/>
              </a:ext>
            </a:extLst>
          </p:cNvPr>
          <p:cNvSpPr/>
          <p:nvPr/>
        </p:nvSpPr>
        <p:spPr>
          <a:xfrm>
            <a:off x="931524" y="1968560"/>
            <a:ext cx="108323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Sentence tokenizer with NLTK punkt model</a:t>
            </a:r>
          </a:p>
          <a:p>
            <a:r>
              <a:rPr lang="en-US"/>
              <a:t>NLTK comes with tokenizers models in several languages.</a:t>
            </a:r>
          </a:p>
          <a:p>
            <a:endParaRPr lang="en-US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$&gt; locate tokenizers </a:t>
            </a:r>
          </a:p>
          <a:p>
            <a:endParaRPr lang="en-US" b="1"/>
          </a:p>
          <a:p>
            <a:r>
              <a:rPr lang="en-US" b="1"/>
              <a:t>Punkt Sentence Tokenizer</a:t>
            </a:r>
          </a:p>
          <a:p>
            <a:r>
              <a:rPr lang="en-US"/>
              <a:t>This tokenizer divides a text into a list of sentences by using an unsupervised algorithm to build a model for abbreviation words, collocations, and words that start sentences. It must be trained on a large collection of plaintext in the target language before it can be used.</a:t>
            </a:r>
          </a:p>
          <a:p>
            <a:r>
              <a:rPr lang="en-US"/>
              <a:t>The NLTK data package includes a pre-trained Punkt tokenizer for English.</a:t>
            </a:r>
          </a:p>
          <a:p>
            <a:endParaRPr lang="en-US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nltk.data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text = ''' Punkt knows that the periods in Mr. Smith and Johann S. Bach do not mark sentence boundaries. And sometimes sentences can start with non-capitalized words. i is a good variable name. '''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sent_detector = nltk.data.load('tokenizers/punkt/english.pickle')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print('\\n-----\\n'.join(sent_detector.tokenize(text.strip()))) 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8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DA5B-DCC2-9242-9B2D-F11840FB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NLTK other tokenizers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9CB9-15DD-8F43-9353-2378E039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https://www.nltk.org/api/nltk.tokenize.html</a:t>
            </a:r>
            <a:endParaRPr lang="en-US"/>
          </a:p>
          <a:p>
            <a:r>
              <a:rPr lang="en-US"/>
              <a:t>nltk.tokenize.casual.TweetTokenizer</a:t>
            </a:r>
          </a:p>
          <a:p>
            <a:r>
              <a:rPr lang="en-US"/>
              <a:t>Demo multiple NLTK tokenizers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http://text-processing.com/demo/tokenize/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9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14F8-E73F-8F4F-A7D8-B2E36271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0820-EEE0-1744-BD84-44700A43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Tweet tokenizer vs Standard tokenizer vs Spacy vs Manual on French corpus of tweets</a:t>
            </a:r>
          </a:p>
          <a:p>
            <a:r>
              <a:rPr lang="en-US"/>
              <a:t>take corpus tweets abeilles.csv</a:t>
            </a:r>
          </a:p>
          <a:p>
            <a:r>
              <a:rPr lang="en-US"/>
              <a:t>load French tokenizer in NLTK</a:t>
            </a:r>
          </a:p>
          <a:p>
            <a:r>
              <a:rPr lang="en-US"/>
              <a:t>Join 10 random tweets with "\n." to create the text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text = '.\n'.join(df.main.sample(5).values)</a:t>
            </a:r>
          </a:p>
          <a:p>
            <a:pPr lvl="1"/>
            <a:endParaRPr lang="en-US"/>
          </a:p>
          <a:p>
            <a:r>
              <a:rPr lang="en-US"/>
              <a:t>Compare</a:t>
            </a:r>
          </a:p>
          <a:p>
            <a:pPr lvl="1"/>
            <a:r>
              <a:rPr lang="en-US"/>
              <a:t>nltk.tokenize.TweetTokenizer</a:t>
            </a:r>
          </a:p>
          <a:p>
            <a:pPr lvl="1"/>
            <a:r>
              <a:rPr lang="en-US"/>
              <a:t>nltk.tokenize.word_tokenize </a:t>
            </a:r>
          </a:p>
          <a:p>
            <a:pPr lvl="1"/>
            <a:r>
              <a:rPr lang="en-US"/>
              <a:t>spacy tokenizer</a:t>
            </a:r>
          </a:p>
          <a:p>
            <a:r>
              <a:rPr lang="en-US"/>
              <a:t>What tokenizer is better in terms of hashtags, punctuations, urls, ... 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2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058D-78C7-F348-AD03-15930BCF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How many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9508-00B2-9A4C-9943-4FC30AA2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tokens for a newpaper article?</a:t>
            </a:r>
          </a:p>
          <a:p>
            <a:r>
              <a:rPr lang="en-US"/>
              <a:t>For a book? Download a book from Gutenberg </a:t>
            </a:r>
            <a:r>
              <a:rPr lang="en-US">
                <a:hlinkClick r:id="rId2"/>
              </a:rPr>
              <a:t>https://www.gutenberg.org/browse/scores/top</a:t>
            </a:r>
            <a:endParaRPr lang="en-US"/>
          </a:p>
          <a:p>
            <a:endParaRPr lang="en-US"/>
          </a:p>
          <a:p>
            <a:pPr lvl="1"/>
            <a:r>
              <a:rPr lang="en-US"/>
              <a:t>for instance </a:t>
            </a:r>
            <a:r>
              <a:rPr lang="en-US">
                <a:hlinkClick r:id="rId3"/>
              </a:rPr>
              <a:t>https://www.gutenberg.org/files/84/84-0.txt</a:t>
            </a:r>
            <a:endParaRPr lang="en-US"/>
          </a:p>
          <a:p>
            <a:endParaRPr lang="en-US"/>
          </a:p>
          <a:p>
            <a:r>
              <a:rPr lang="en-US"/>
              <a:t>For Wikipedia?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7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21FE-F8A3-2C42-B11C-090831CD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Arabic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7A99-0ED6-5D4C-B0A1-C8622156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Farasa consists of the segmentation/tokenization module, POS tagger, Arabic text Diacritizer, and Dependency Parser.</a:t>
            </a: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>
                <a:hlinkClick r:id="rId2"/>
              </a:rPr>
              <a:t>http://qatsdemo.cloudapp.net/farasa/</a:t>
            </a:r>
            <a:endParaRPr lang="en-US"/>
          </a:p>
          <a:p>
            <a:r>
              <a:rPr lang="en-US"/>
              <a:t>Arabic Tokenization System </a:t>
            </a:r>
            <a:r>
              <a:rPr lang="en-US" u="sng">
                <a:effectLst/>
                <a:hlinkClick r:id="rId3"/>
              </a:rPr>
              <a:t>https://pdfs.semanticscholar.org/c43a/ddb32a4da6cecce91f7b8891b930b554a9ba.pdf</a:t>
            </a:r>
            <a:endParaRPr lang="en-US" u="sng">
              <a:effectLst/>
            </a:endParaRPr>
          </a:p>
          <a:p>
            <a:r>
              <a:rPr lang="en-US" u="sng">
                <a:effectLst/>
                <a:hlinkClick r:id="rId4"/>
              </a:rPr>
              <a:t>http://nlp.ldeo.columbia.edu/madamira/</a:t>
            </a:r>
            <a:r>
              <a:rPr lang="en-US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0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993A-4BED-894A-A10B-94EFF00E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B480-7388-C646-BC58-6B78726FF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Jurasfsky </a:t>
            </a:r>
            <a:r>
              <a:rPr lang="en-US" i="1"/>
              <a:t>chap 2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042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A933-9A5F-D94C-8DFA-F6524314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2130-82D5-464E-999F-65FEA71F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character sequence and a </a:t>
            </a:r>
            <a:r>
              <a:rPr lang="en-US" u="sng"/>
              <a:t>defined document unit</a:t>
            </a:r>
            <a:r>
              <a:rPr lang="en-US"/>
              <a:t>, tokenization is the task of chopping it up into pieces, called </a:t>
            </a:r>
            <a:r>
              <a:rPr lang="en-US" u="sng"/>
              <a:t>tokens</a:t>
            </a:r>
            <a:r>
              <a:rPr lang="en-US"/>
              <a:t>, perhaps at the same time throwing away certain characters, such as punctuation.</a:t>
            </a:r>
          </a:p>
          <a:p>
            <a:r>
              <a:rPr lang="en-US"/>
              <a:t>Words</a:t>
            </a:r>
          </a:p>
          <a:p>
            <a:r>
              <a:rPr lang="en-US"/>
              <a:t>Sentences</a:t>
            </a:r>
          </a:p>
          <a:p>
            <a:r>
              <a:rPr lang="fr-FR"/>
              <a:t>Characters</a:t>
            </a:r>
          </a:p>
          <a:p>
            <a:r>
              <a:rPr lang="fr-FR"/>
              <a:t>Syllables</a:t>
            </a:r>
          </a:p>
          <a:p>
            <a:r>
              <a:rPr lang="fr-FR"/>
              <a:t>Music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B5F61-963E-634B-AD8E-66F5CC54ABCC}"/>
              </a:ext>
            </a:extLst>
          </p:cNvPr>
          <p:cNvSpPr txBox="1"/>
          <p:nvPr/>
        </p:nvSpPr>
        <p:spPr>
          <a:xfrm>
            <a:off x="7006975" y="4787757"/>
            <a:ext cx="443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Simple concept yet complex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388668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AEC1-CE67-3F44-A3C9-B58BAF82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6BA1D-99AC-3A49-BE95-4126C05F9248}"/>
              </a:ext>
            </a:extLst>
          </p:cNvPr>
          <p:cNvSpPr/>
          <p:nvPr/>
        </p:nvSpPr>
        <p:spPr>
          <a:xfrm>
            <a:off x="732893" y="1491387"/>
            <a:ext cx="92741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Splitting on spaces gives a good approximation.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Regex is better but can get very messy and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text = "Le #tilleul: une floraison essentielle pour la production d'un #miel de #paris #mellifère #abeilles #apiculture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http://www.apisurbanica.com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re.split("\W+",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re.split("[\s]+",text)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re.split("[\s,]+",text)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re.split("[\s,:]+",text)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9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5A48-8243-6B44-B686-E5A565D0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8D69-F233-8341-BFAA-A90F3E1E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</a:t>
            </a:r>
            <a:r>
              <a:rPr lang="en-US" u="sng"/>
              <a:t> keep punctuations</a:t>
            </a:r>
            <a:r>
              <a:rPr lang="en-US"/>
              <a:t> as tokens.</a:t>
            </a:r>
          </a:p>
          <a:p>
            <a:pPr marL="285750" indent="-285750"/>
            <a:r>
              <a:rPr lang="en-US"/>
              <a:t>useful for grammatical parsing,</a:t>
            </a:r>
          </a:p>
          <a:p>
            <a:pPr marL="285750" indent="-285750"/>
            <a:r>
              <a:rPr lang="en-US"/>
              <a:t>periods and questions marks are useful for sentence tokenization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5BDA8-D73B-ED48-9FB7-6B8EB1B44D55}"/>
              </a:ext>
            </a:extLst>
          </p:cNvPr>
          <p:cNvSpPr txBox="1"/>
          <p:nvPr/>
        </p:nvSpPr>
        <p:spPr>
          <a:xfrm>
            <a:off x="1071934" y="3804883"/>
            <a:ext cx="4140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What is a good tokenization strategy?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aren't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are, n't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aren,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arent</a:t>
            </a:r>
          </a:p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08CE5-706A-574F-A7FD-C3BAB6864544}"/>
              </a:ext>
            </a:extLst>
          </p:cNvPr>
          <p:cNvSpPr/>
          <p:nvPr/>
        </p:nvSpPr>
        <p:spPr>
          <a:xfrm>
            <a:off x="5446153" y="49128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/>
              <a:t>Mr. O'Neill thinks that the boys' stories about Chile's capital aren't amusing.</a:t>
            </a:r>
            <a:br>
              <a:rPr lang="en-US" i="1"/>
            </a:b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44135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88CD-763B-2048-B458-816FAAF4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Space splitting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780E0-EEA3-BE4C-A116-29CCF112706F}"/>
              </a:ext>
            </a:extLst>
          </p:cNvPr>
          <p:cNvSpPr/>
          <p:nvPr/>
        </p:nvSpPr>
        <p:spPr>
          <a:xfrm>
            <a:off x="283396" y="18324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/>
              <a:t>Tokenizing on space is too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Does not recognize bigrams like </a:t>
            </a:r>
            <a:r>
              <a:rPr lang="en-US" b="1"/>
              <a:t>United States</a:t>
            </a:r>
            <a:r>
              <a:rPr lang="en-US"/>
              <a:t>, </a:t>
            </a:r>
            <a:r>
              <a:rPr lang="en-US" b="1"/>
              <a:t>Louis Vuitton</a:t>
            </a:r>
            <a:r>
              <a:rPr lang="en-US"/>
              <a:t> or </a:t>
            </a:r>
            <a:r>
              <a:rPr lang="en-US" b="1"/>
              <a:t>San Francisco</a:t>
            </a:r>
            <a:r>
              <a:rPr lang="en-US"/>
              <a:t>, </a:t>
            </a:r>
            <a:r>
              <a:rPr lang="en-US" b="1"/>
              <a:t>New York</a:t>
            </a:r>
            <a:r>
              <a:rPr lang="en-US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Merges the punctuation with the words</a:t>
            </a:r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84059-8E78-FC49-AE98-2BD10A809963}"/>
              </a:ext>
            </a:extLst>
          </p:cNvPr>
          <p:cNvSpPr/>
          <p:nvPr/>
        </p:nvSpPr>
        <p:spPr>
          <a:xfrm>
            <a:off x="6794642" y="1832427"/>
            <a:ext cx="53151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But then new problems arise. What about?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Clitic</a:t>
            </a:r>
            <a:r>
              <a:rPr lang="en-US"/>
              <a:t> Contractions: I'm, she's, 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French: aujourd'hui,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Special words: m.p.h, Ph.D., AT&amp;T,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Abbreviations: Mr. Dr. 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Urls, emails,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dates (10/04/1980 or 04.08.1980)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Numbers (10,000.00 or 10.000,00)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Hashtags, smileys, 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227C3-8929-A54C-B863-2686596C3323}"/>
              </a:ext>
            </a:extLst>
          </p:cNvPr>
          <p:cNvSpPr/>
          <p:nvPr/>
        </p:nvSpPr>
        <p:spPr>
          <a:xfrm>
            <a:off x="1178105" y="5031698"/>
            <a:ext cx="86028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Tokenization algorithms may also tokenize multiword expressions </a:t>
            </a:r>
            <a:br>
              <a:rPr lang="en-US"/>
            </a:br>
            <a:r>
              <a:rPr lang="en-US"/>
              <a:t>like </a:t>
            </a:r>
            <a:r>
              <a:rPr lang="en-US" b="1"/>
              <a:t>New York</a:t>
            </a:r>
            <a:r>
              <a:rPr lang="en-US"/>
              <a:t> or </a:t>
            </a:r>
            <a:r>
              <a:rPr lang="en-US" b="1"/>
              <a:t>rock ’n’ roll</a:t>
            </a:r>
            <a:r>
              <a:rPr lang="en-US"/>
              <a:t> as a single token, </a:t>
            </a:r>
            <a:br>
              <a:rPr lang="en-US"/>
            </a:br>
            <a:r>
              <a:rPr lang="en-US"/>
              <a:t>which requires a multiword expression dictionary of some sort.</a:t>
            </a:r>
          </a:p>
          <a:p>
            <a:endParaRPr lang="en-US" i="1"/>
          </a:p>
          <a:p>
            <a:r>
              <a:rPr lang="en-US" i="1"/>
              <a:t>Tokenization is thus intimately tied up with </a:t>
            </a:r>
            <a:r>
              <a:rPr lang="en-US" b="1" i="1" u="sng"/>
              <a:t>named entity detection</a:t>
            </a:r>
            <a:r>
              <a:rPr lang="en-US" i="1"/>
              <a:t>, the task of detecting names, dates, and organizations — Jurasky chap 2.4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BD33-A8E6-F84E-873C-C0A25EC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Sentence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020-98BF-F547-90D3-6E5720DD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Similar difficulties for sentence tokenization.</a:t>
            </a:r>
          </a:p>
          <a:p>
            <a:r>
              <a:rPr lang="en-US"/>
              <a:t>All sentences do not end with a . ? ! or start with an uppercase letter.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Tokenization algorithms may also tokenize multiword expressions like New York or rock ’n’ roll as a single token, which requires a multiword expression dictionary of some sort.</a:t>
            </a:r>
          </a:p>
          <a:p>
            <a:r>
              <a:rPr lang="en-US" i="1"/>
              <a:t>Tokenization is thus intimately tied up with named entity detection, the task of detecting names, dates, and organizations — Jurasky chap 2.4</a:t>
            </a: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79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16EF-D5AA-0847-A33D-A3E74627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Spacy - tokenization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B7886-C1AB-C447-B75E-2A6B781AC90C}"/>
              </a:ext>
            </a:extLst>
          </p:cNvPr>
          <p:cNvSpPr/>
          <p:nvPr/>
        </p:nvSpPr>
        <p:spPr>
          <a:xfrm>
            <a:off x="838200" y="1674674"/>
            <a:ext cx="9568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spacy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from spacy.lang.en import English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nlp = English()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doc = nlp("Apple is looking at buying U.K. startup for $1 billion")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token in doc: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print(token.text)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DA630-7791-CA42-BC8F-29516DAAE387}"/>
              </a:ext>
            </a:extLst>
          </p:cNvPr>
          <p:cNvSpPr/>
          <p:nvPr/>
        </p:nvSpPr>
        <p:spPr>
          <a:xfrm>
            <a:off x="8245868" y="3000237"/>
            <a:ext cx="225004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Apple</a:t>
            </a:r>
          </a:p>
          <a:p>
            <a:r>
              <a:rPr lang="fr-FR">
                <a:solidFill>
                  <a:schemeClr val="bg1"/>
                </a:solidFill>
              </a:rPr>
              <a:t>is</a:t>
            </a:r>
          </a:p>
          <a:p>
            <a:r>
              <a:rPr lang="fr-FR">
                <a:solidFill>
                  <a:schemeClr val="bg1"/>
                </a:solidFill>
              </a:rPr>
              <a:t>looking</a:t>
            </a:r>
          </a:p>
          <a:p>
            <a:r>
              <a:rPr lang="fr-FR">
                <a:solidFill>
                  <a:schemeClr val="bg1"/>
                </a:solidFill>
              </a:rPr>
              <a:t>at</a:t>
            </a:r>
          </a:p>
          <a:p>
            <a:r>
              <a:rPr lang="fr-FR">
                <a:solidFill>
                  <a:schemeClr val="bg1"/>
                </a:solidFill>
              </a:rPr>
              <a:t>buying</a:t>
            </a:r>
          </a:p>
          <a:p>
            <a:r>
              <a:rPr lang="fr-FR">
                <a:solidFill>
                  <a:schemeClr val="bg1"/>
                </a:solidFill>
              </a:rPr>
              <a:t>U.K.</a:t>
            </a:r>
          </a:p>
          <a:p>
            <a:r>
              <a:rPr lang="fr-FR">
                <a:solidFill>
                  <a:schemeClr val="bg1"/>
                </a:solidFill>
              </a:rPr>
              <a:t>startup</a:t>
            </a:r>
          </a:p>
          <a:p>
            <a:r>
              <a:rPr lang="fr-FR">
                <a:solidFill>
                  <a:schemeClr val="bg1"/>
                </a:solidFill>
              </a:rPr>
              <a:t>for</a:t>
            </a:r>
          </a:p>
          <a:p>
            <a:r>
              <a:rPr lang="fr-FR">
                <a:solidFill>
                  <a:schemeClr val="bg1"/>
                </a:solidFill>
              </a:rPr>
              <a:t>$</a:t>
            </a:r>
          </a:p>
          <a:p>
            <a:r>
              <a:rPr lang="fr-FR">
                <a:solidFill>
                  <a:schemeClr val="bg1"/>
                </a:solidFill>
              </a:rPr>
              <a:t>1</a:t>
            </a:r>
          </a:p>
          <a:p>
            <a:r>
              <a:rPr lang="fr-FR">
                <a:solidFill>
                  <a:schemeClr val="bg1"/>
                </a:solidFill>
              </a:rPr>
              <a:t>billion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0DF27-47F9-F643-A370-FC69034FA5C2}"/>
              </a:ext>
            </a:extLst>
          </p:cNvPr>
          <p:cNvSpPr txBox="1"/>
          <p:nvPr/>
        </p:nvSpPr>
        <p:spPr>
          <a:xfrm>
            <a:off x="838200" y="5393809"/>
            <a:ext cx="578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Create your own tokenizer </a:t>
            </a:r>
            <a:r>
              <a:rPr lang="en-US">
                <a:hlinkClick r:id="rId2"/>
              </a:rPr>
              <a:t>https://spacy.io/api/tokenizer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5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DE15-7428-7E45-B2A6-E18EA66D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Spacy Tokenizer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38CBE-5403-514D-A288-764FA48DB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68946"/>
            <a:ext cx="5715000" cy="36195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88E20B-4288-874F-AECE-3DDF20841CA4}"/>
              </a:ext>
            </a:extLst>
          </p:cNvPr>
          <p:cNvSpPr/>
          <p:nvPr/>
        </p:nvSpPr>
        <p:spPr>
          <a:xfrm>
            <a:off x="6096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>
                <a:solidFill>
                  <a:srgbClr val="1A1E23"/>
                </a:solidFill>
                <a:effectLst/>
                <a:latin typeface="-apple-system"/>
              </a:rPr>
              <a:t>During processing, spaCy first </a:t>
            </a:r>
            <a:r>
              <a:rPr lang="en-US" b="1" i="0">
                <a:solidFill>
                  <a:srgbClr val="1A1E23"/>
                </a:solidFill>
                <a:effectLst/>
                <a:latin typeface="-apple-system"/>
              </a:rPr>
              <a:t>tokenizes</a:t>
            </a:r>
            <a:r>
              <a:rPr lang="en-US" b="0" i="0">
                <a:solidFill>
                  <a:srgbClr val="1A1E23"/>
                </a:solidFill>
                <a:effectLst/>
                <a:latin typeface="-apple-system"/>
              </a:rPr>
              <a:t> the text, i.e. segments it into words, punctuation and so on. This is done by applying rules specific to each language. For example, punctuation at the end of a sentence should be split off – whereas “U.K.” should remain one token. </a:t>
            </a:r>
            <a:br>
              <a:rPr lang="en-US" b="0" i="0">
                <a:solidFill>
                  <a:srgbClr val="1A1E23"/>
                </a:solidFill>
                <a:effectLst/>
                <a:latin typeface="-apple-system"/>
              </a:rPr>
            </a:br>
            <a:r>
              <a:rPr lang="en-US">
                <a:hlinkClick r:id="rId4"/>
              </a:rPr>
              <a:t>https://spacy.io/usage/spacy-101#annotations-token</a:t>
            </a:r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8333-71F5-254C-893E-CC6A6FB04D1C}"/>
              </a:ext>
            </a:extLst>
          </p:cNvPr>
          <p:cNvSpPr txBox="1"/>
          <p:nvPr/>
        </p:nvSpPr>
        <p:spPr>
          <a:xfrm>
            <a:off x="575353" y="2126751"/>
            <a:ext cx="178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"Let's go to N.Y.!"</a:t>
            </a:r>
          </a:p>
        </p:txBody>
      </p:sp>
    </p:spTree>
    <p:extLst>
      <p:ext uri="{BB962C8B-B14F-4D97-AF65-F5344CB8AC3E}">
        <p14:creationId xmlns:p14="http://schemas.microsoft.com/office/powerpoint/2010/main" val="225535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1165</Words>
  <Application>Microsoft Macintosh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Courier New</vt:lpstr>
      <vt:lpstr>Office Theme</vt:lpstr>
      <vt:lpstr>Tokenization</vt:lpstr>
      <vt:lpstr>PowerPoint Presentation</vt:lpstr>
      <vt:lpstr>Tokenization</vt:lpstr>
      <vt:lpstr>How?</vt:lpstr>
      <vt:lpstr>PowerPoint Presentation</vt:lpstr>
      <vt:lpstr>Space splitting</vt:lpstr>
      <vt:lpstr>Sentence tokenization</vt:lpstr>
      <vt:lpstr>Spacy - tokenization</vt:lpstr>
      <vt:lpstr>Spacy Tokenizer</vt:lpstr>
      <vt:lpstr>Spacy - Languages</vt:lpstr>
      <vt:lpstr>NLTK - Tokenizer</vt:lpstr>
      <vt:lpstr>PowerPoint Presentation</vt:lpstr>
      <vt:lpstr>NLTK other tokenizers</vt:lpstr>
      <vt:lpstr>Exercise</vt:lpstr>
      <vt:lpstr>How many tokens</vt:lpstr>
      <vt:lpstr>Arabic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Perrier</dc:creator>
  <cp:lastModifiedBy>Alex Perrier</cp:lastModifiedBy>
  <cp:revision>23</cp:revision>
  <dcterms:created xsi:type="dcterms:W3CDTF">2019-11-23T13:07:19Z</dcterms:created>
  <dcterms:modified xsi:type="dcterms:W3CDTF">2019-11-25T14:11:14Z</dcterms:modified>
</cp:coreProperties>
</file>