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9" r:id="rId10"/>
    <p:sldId id="263" r:id="rId11"/>
    <p:sldId id="264" r:id="rId12"/>
    <p:sldId id="266" r:id="rId13"/>
    <p:sldId id="26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9"/>
    <p:restoredTop sz="94694"/>
  </p:normalViewPr>
  <p:slideViewPr>
    <p:cSldViewPr snapToGrid="0" snapToObjects="1" showGuides="1">
      <p:cViewPr varScale="1">
        <p:scale>
          <a:sx n="115" d="100"/>
          <a:sy n="115" d="100"/>
        </p:scale>
        <p:origin x="216" y="4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93A9-6E4D-9145-8AEE-0A2133ECE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8AEC7-D5EB-164E-B9F0-96B0449A9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6BF00-5FD9-3342-8F94-5557B5A8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0EF5-09F3-7141-8B17-7D7BEABD8B6F}" type="datetimeFigureOut">
              <a:t>11/25/19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B9DF6-AF65-7043-AF4D-10A06B2F2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2458D-22CE-4C46-9AE8-141D2987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1168-878C-EA4C-A39E-3765F983AA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64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7DC7-684D-2649-8C8E-F4621AC8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F662B-3E33-2F41-8D38-06F2BB040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EBE1C-BFE3-404E-847A-B5BB5166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0EF5-09F3-7141-8B17-7D7BEABD8B6F}" type="datetimeFigureOut">
              <a:t>11/25/19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B7199-487A-D643-B3F5-0A43B319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D6A48-F2CD-C34A-8B74-B1568185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1168-878C-EA4C-A39E-3765F983AA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83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2F9391-CF5D-5B4C-84EB-65AF693C0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1B712-B3A1-1640-85B4-C5C42E453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190B4-A3FD-6F46-A85B-7B0E4AA1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0EF5-09F3-7141-8B17-7D7BEABD8B6F}" type="datetimeFigureOut">
              <a:t>11/25/19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84C4A-3E13-DB41-B3FB-105BBC46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AFC62-E4C8-DC48-92D3-7C4F672F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1168-878C-EA4C-A39E-3765F983AA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05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A6175-D23C-4747-AB64-3F30EA46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12E3C-C388-1E40-9E81-C0226A36F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7F5AE-2769-DA45-9A81-D1BC299D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0EF5-09F3-7141-8B17-7D7BEABD8B6F}" type="datetimeFigureOut">
              <a:t>11/25/19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DA657-512F-D741-B69A-67BAD7E3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56808-6C05-7E40-9D38-2DBAF546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1168-878C-EA4C-A39E-3765F983AA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65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37BD-292A-5940-8551-CBEF6933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D9AB-E5A1-8A48-B122-D4D32C9A2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FD924-6451-B347-BE19-6115FA199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0EF5-09F3-7141-8B17-7D7BEABD8B6F}" type="datetimeFigureOut">
              <a:t>11/25/19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3EEF4-52E2-BD42-B4BA-5D3C6E1A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F8DCD-5689-F444-B2CD-23A2F0FA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1168-878C-EA4C-A39E-3765F983AA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27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D3973-C99F-164C-8053-821CB76F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11FC6-BB5A-4B44-A596-3E9ACCE16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FC4FE-6814-1746-8EBE-768D2611D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CBF7E-13FE-7B45-A3A2-65E3952CB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0EF5-09F3-7141-8B17-7D7BEABD8B6F}" type="datetimeFigureOut">
              <a:t>11/25/19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A5E28-D526-3F4B-BE97-C016D134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FBD34-D1AC-3045-B878-7DAA8816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1168-878C-EA4C-A39E-3765F983AA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67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89F5-AC78-AA47-88C6-B3F009CF6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DD609-593D-2B4D-A3B0-047E09D04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02235-BB6B-9149-BB64-DCB4D0202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629B7-5189-3B47-9599-F2696CA255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1D642-8E17-304D-9026-A6F393967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EACE6A-0A84-6645-B4D6-C1C07FA0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0EF5-09F3-7141-8B17-7D7BEABD8B6F}" type="datetimeFigureOut">
              <a:t>11/25/19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30E7D0-38A0-0548-AB86-BE0B34425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58ABC9-6C26-6C4E-A14F-C16C305B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1168-878C-EA4C-A39E-3765F983AA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16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8572-DDD1-1F4A-BC9B-6302747A3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302D9-A331-7C4C-8779-13224C44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0EF5-09F3-7141-8B17-7D7BEABD8B6F}" type="datetimeFigureOut">
              <a:t>11/25/19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6A61D-5D7B-1C48-B0C6-64EE7435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E73FC-9978-D946-93FA-C44D0AF8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1168-878C-EA4C-A39E-3765F983AA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2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2810CA-4AD9-4642-9E7F-54C4D13A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0EF5-09F3-7141-8B17-7D7BEABD8B6F}" type="datetimeFigureOut">
              <a:t>11/25/19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9A7C7-7476-664D-B659-C7148F08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FB776-1B75-DA4B-A8A0-A06D3CB0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1168-878C-EA4C-A39E-3765F983AA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46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59E2-C91D-2649-996C-978751E5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C4A98-7C1D-4045-B5B3-F313351EA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1CE17-AE7D-3E4A-AF74-503C65814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0AD93-63E1-3748-98CC-E8202F56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0EF5-09F3-7141-8B17-7D7BEABD8B6F}" type="datetimeFigureOut">
              <a:t>11/25/19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E22B8-40B4-5642-94F2-ADCC2D86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06B8D-5AFF-644A-B439-947CAAD0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1168-878C-EA4C-A39E-3765F983AA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47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59269-A657-F346-A8AC-78C78C42E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F1C39-F4F1-B145-9B35-5CE4DE6A8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10C68-D4B5-244A-B271-4DD56A6C0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F382D-33A0-4F4D-BDC3-963E567A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0EF5-09F3-7141-8B17-7D7BEABD8B6F}" type="datetimeFigureOut">
              <a:t>11/25/19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15DC9-E737-5740-AB13-67CE8306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C122A-FD7B-7742-BBA8-979D7F12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1168-878C-EA4C-A39E-3765F983AA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41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C55D2C-70E6-3A4A-AC0A-7EA6F0BE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80625-591C-694A-8B3C-DFBB14496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8162-8254-1542-9103-B8054120C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0EF5-09F3-7141-8B17-7D7BEABD8B6F}" type="datetimeFigureOut">
              <a:t>11/25/19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D1203-A371-8747-9A75-97F7E41D9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03A38-A1DB-1648-997F-F7CC2F3B9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A1168-878C-EA4C-A39E-3765F983AA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73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asses.html#module-sklearn.feature_extraction.text" TargetMode="External"/><Relationship Id="rId2" Type="http://schemas.openxmlformats.org/officeDocument/2006/relationships/hyperlink" Target="https://scikit-learn.org/stable/modules/generated/sklearn.feature_extraction.text.TfidfVectorizer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hailSalnikov/tf-idf_and_k-means/blob/master/main.ipynb" TargetMode="External"/><Relationship Id="rId2" Type="http://schemas.openxmlformats.org/officeDocument/2006/relationships/hyperlink" Target="https://scikit-learn.org/stable/auto_examples/text/plot_document_clustering.html#sphx-glr-auto-examples-text-plot-document-clustering-p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feature_extraction.text.CountVectorizer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cture/machine-learning-applications-big-data/hashing-trick-GswXH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feature_extraction.text.HashingVectorizer.html#sklearn.feature_extraction.text.HashingVectorizer" TargetMode="External"/><Relationship Id="rId2" Type="http://schemas.openxmlformats.org/officeDocument/2006/relationships/hyperlink" Target="https://github.com/scikit-learn/scikit-learn/blob/1495f6924/sklearn/feature_extraction/text.py#L40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8567-0A16-EA4F-8752-61100204DA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Vectorization &amp; Bag of Words</a:t>
            </a:r>
          </a:p>
        </p:txBody>
      </p:sp>
      <p:pic>
        <p:nvPicPr>
          <p:cNvPr id="5" name="Picture 4" descr="A close up of a box&#10;&#10;Description automatically generated">
            <a:extLst>
              <a:ext uri="{FF2B5EF4-FFF2-40B4-BE49-F238E27FC236}">
                <a16:creationId xmlns:a16="http://schemas.microsoft.com/office/drawing/2014/main" id="{F734569D-C618-0344-85CD-55AB4D5A1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146" y="3328573"/>
            <a:ext cx="3657600" cy="273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65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09D3-B07E-2342-B003-291E4012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Paradox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AB7D9-F5EE-824E-8EC5-086DC7478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Words that occur nearby frequently (maybe </a:t>
            </a:r>
            <a:r>
              <a:rPr lang="en-US" i="1"/>
              <a:t>pie</a:t>
            </a:r>
            <a:r>
              <a:rPr lang="en-US"/>
              <a:t> nearby </a:t>
            </a:r>
            <a:r>
              <a:rPr lang="en-US" i="1"/>
              <a:t>cherry</a:t>
            </a:r>
            <a:r>
              <a:rPr lang="en-US"/>
              <a:t>) are more important than words that only appear once or twice. </a:t>
            </a:r>
          </a:p>
          <a:p>
            <a:r>
              <a:rPr lang="en-US"/>
              <a:t>Yet words that are too frequent —ubiquitous, like </a:t>
            </a:r>
            <a:r>
              <a:rPr lang="en-US" i="1"/>
              <a:t>the</a:t>
            </a:r>
            <a:r>
              <a:rPr lang="en-US"/>
              <a:t> or </a:t>
            </a:r>
            <a:r>
              <a:rPr lang="en-US" i="1"/>
              <a:t>a</a:t>
            </a:r>
            <a:r>
              <a:rPr lang="en-US"/>
              <a:t>— are unimportant. </a:t>
            </a:r>
          </a:p>
          <a:p>
            <a:endParaRPr lang="en-US"/>
          </a:p>
          <a:p>
            <a:r>
              <a:rPr lang="en-US"/>
              <a:t>=&gt; Normalize by the document frequency </a:t>
            </a:r>
          </a:p>
          <a:p>
            <a:r>
              <a:rPr lang="en-US"/>
              <a:t>words that appear in few docs should be less important</a:t>
            </a:r>
          </a:p>
          <a:p>
            <a:r>
              <a:rPr lang="en-US"/>
              <a:t>TF-IDF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014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CB65-59EB-914B-BB23-A30E5B1C6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TF-IDF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D2E35-3B94-F347-BA49-18A24B9A3910}"/>
              </a:ext>
            </a:extLst>
          </p:cNvPr>
          <p:cNvSpPr/>
          <p:nvPr/>
        </p:nvSpPr>
        <p:spPr>
          <a:xfrm>
            <a:off x="560798" y="36052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idf: Gives a higher weight to words that occur only in a few documents. useful for discriminating those documents from the rest of the collection; </a:t>
            </a:r>
            <a:endParaRPr lang="fr-FR"/>
          </a:p>
        </p:txBody>
      </p:sp>
      <p:pic>
        <p:nvPicPr>
          <p:cNvPr id="7" name="Picture 6" descr="A picture containing knife&#10;&#10;Description automatically generated">
            <a:extLst>
              <a:ext uri="{FF2B5EF4-FFF2-40B4-BE49-F238E27FC236}">
                <a16:creationId xmlns:a16="http://schemas.microsoft.com/office/drawing/2014/main" id="{291182B4-6CB3-B941-8E3E-2B183A9AB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98" y="1900189"/>
            <a:ext cx="3365500" cy="1397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CC5AF8-F0F0-EF4B-A83A-E0B46E352A15}"/>
              </a:ext>
            </a:extLst>
          </p:cNvPr>
          <p:cNvSpPr/>
          <p:nvPr/>
        </p:nvSpPr>
        <p:spPr>
          <a:xfrm>
            <a:off x="4893923" y="1802913"/>
            <a:ext cx="5727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 is the total number of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df(t) is the number of documents in which term t occurs</a:t>
            </a:r>
            <a:endParaRPr lang="fr-F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5E05A4-08AF-5A4B-912D-F4C45DFD6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018" y="3246447"/>
            <a:ext cx="3035300" cy="3479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D713EE-FA92-524B-AA49-9E009CF64A91}"/>
              </a:ext>
            </a:extLst>
          </p:cNvPr>
          <p:cNvSpPr txBox="1"/>
          <p:nvPr/>
        </p:nvSpPr>
        <p:spPr>
          <a:xfrm>
            <a:off x="7757559" y="3061781"/>
            <a:ext cx="217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37 Shakespeare plays</a:t>
            </a:r>
          </a:p>
        </p:txBody>
      </p:sp>
    </p:spTree>
    <p:extLst>
      <p:ext uri="{BB962C8B-B14F-4D97-AF65-F5344CB8AC3E}">
        <p14:creationId xmlns:p14="http://schemas.microsoft.com/office/powerpoint/2010/main" val="974019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54E2-C2F3-584B-85AE-D412E4E26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Scikit-learn: </a:t>
            </a:r>
            <a:r>
              <a:rPr lang="en-US"/>
              <a:t>TfidfVectorizer</a:t>
            </a:r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78804E-BBF3-8749-98D8-38D84E5E1270}"/>
              </a:ext>
            </a:extLst>
          </p:cNvPr>
          <p:cNvSpPr/>
          <p:nvPr/>
        </p:nvSpPr>
        <p:spPr>
          <a:xfrm>
            <a:off x="955497" y="1982912"/>
            <a:ext cx="100173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1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 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sklearn.feature_extraction.text.TfidfVectorizer</a:t>
            </a:r>
            <a:r>
              <a:rPr lang="en-US" b="0" i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1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input=’content’</a:t>
            </a:r>
            <a:r>
              <a:rPr lang="en-US" b="0" i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b="0" i="1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encoding=’utf8’</a:t>
            </a:r>
            <a:r>
              <a:rPr lang="en-US" b="0" i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b="0" i="1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decode_error=’strict’</a:t>
            </a:r>
            <a:r>
              <a:rPr lang="en-US" b="0" i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b="0" i="1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strip_accents=None</a:t>
            </a:r>
            <a:r>
              <a:rPr lang="en-US" b="0" i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b="0" i="1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lowercase=True</a:t>
            </a:r>
            <a:r>
              <a:rPr lang="en-US" b="0" i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b="0" i="1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preprocessor=None</a:t>
            </a:r>
            <a:r>
              <a:rPr lang="en-US" b="0" i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b="0" i="1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tokenizer=None</a:t>
            </a:r>
            <a:r>
              <a:rPr lang="en-US" b="0" i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b="0" i="1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analyzer=’word’</a:t>
            </a:r>
            <a:r>
              <a:rPr lang="en-US" b="0" i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b="0" i="1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stop_words=None</a:t>
            </a:r>
            <a:r>
              <a:rPr lang="en-US" b="0" i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b="0" i="1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token_pattern=’(?u)\b\w\w+\b’</a:t>
            </a:r>
            <a:r>
              <a:rPr lang="en-US" b="0" i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b="0" i="1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ngram_range=(1</a:t>
            </a:r>
            <a:r>
              <a:rPr lang="en-US" b="0" i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b="0" i="1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1)</a:t>
            </a:r>
            <a:r>
              <a:rPr lang="en-US" b="0" i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b="0" i="1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max_df=1.0</a:t>
            </a:r>
            <a:r>
              <a:rPr lang="en-US" b="0" i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b="0" i="1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min_df=1</a:t>
            </a:r>
            <a:r>
              <a:rPr lang="en-US" b="0" i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b="0" i="1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max_features=None</a:t>
            </a:r>
            <a:r>
              <a:rPr lang="en-US" b="0" i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b="0" i="1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vocabulary=None</a:t>
            </a:r>
            <a:r>
              <a:rPr lang="en-US" b="0" i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b="0" i="1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binary=False</a:t>
            </a:r>
            <a:r>
              <a:rPr lang="en-US" b="0" i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b="0" i="1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dtype=&lt;class ‘numpy.float64’&gt;</a:t>
            </a:r>
            <a:r>
              <a:rPr lang="en-US" b="0" i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b="0" i="1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norm=’l2’</a:t>
            </a:r>
            <a:r>
              <a:rPr lang="en-US" b="0" i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b="0" i="1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use_idf=True</a:t>
            </a:r>
            <a:r>
              <a:rPr lang="en-US" b="0" i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b="0" i="1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smooth_idf=True</a:t>
            </a:r>
            <a:r>
              <a:rPr lang="en-US" b="0" i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b="0" i="1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sublinear_tf=False</a:t>
            </a:r>
            <a:r>
              <a:rPr lang="en-US" b="0" i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6FE0D2-B7F9-6548-989C-030734D560A1}"/>
              </a:ext>
            </a:extLst>
          </p:cNvPr>
          <p:cNvSpPr/>
          <p:nvPr/>
        </p:nvSpPr>
        <p:spPr>
          <a:xfrm>
            <a:off x="955497" y="1467468"/>
            <a:ext cx="10515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https://scikit-learn.org/stable/modules/generated/sklearn.feature_extraction.text.TfidfVectorizer.html</a:t>
            </a:r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898758-E795-F64F-BEA9-D7F916E2FBE8}"/>
              </a:ext>
            </a:extLst>
          </p:cNvPr>
          <p:cNvSpPr txBox="1"/>
          <p:nvPr/>
        </p:nvSpPr>
        <p:spPr>
          <a:xfrm>
            <a:off x="1438382" y="4561726"/>
            <a:ext cx="965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see also </a:t>
            </a:r>
            <a:r>
              <a:rPr lang="en-US">
                <a:hlinkClick r:id="rId3"/>
              </a:rPr>
              <a:t>https://scikit-learn.org/stable/modules/classes.html#module-sklearn.feature_extraction.text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937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4B57-2472-5840-BCB4-5C5AEC5B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Applications 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E49C-E826-9D49-8108-F3D85FAC5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applications: </a:t>
            </a:r>
          </a:p>
          <a:p>
            <a:pPr lvl="1"/>
            <a:r>
              <a:rPr lang="en-US"/>
              <a:t>discovering meanings of words in different corpora. we can find the 10 most similar words to any target word w by computing the cosines between w and each of the V − 1 other words, sorting, and looking at the top 10.</a:t>
            </a:r>
          </a:p>
          <a:p>
            <a:pPr lvl="1"/>
            <a:r>
              <a:rPr lang="en-US"/>
              <a:t>decide if two documents are similar. We represent a document by taking the vectors of all the words in the document, and computing the centroid of all those vectors.</a:t>
            </a:r>
          </a:p>
          <a:p>
            <a:pPr marL="0" indent="0">
              <a:buNone/>
            </a:pPr>
            <a:r>
              <a:rPr lang="en-US"/>
              <a:t>Clustering of documents</a:t>
            </a:r>
          </a:p>
          <a:p>
            <a:pPr lvl="1"/>
            <a:r>
              <a:rPr lang="en-US">
                <a:hlinkClick r:id="rId2"/>
              </a:rPr>
              <a:t>https://scikit-learn.org/stable/auto_examples/text/plot_document_clustering.html#sphx-glr-auto-examples-text-plot-document-clustering-py</a:t>
            </a:r>
            <a:endParaRPr lang="en-US"/>
          </a:p>
          <a:p>
            <a:pPr lvl="1"/>
            <a:r>
              <a:rPr lang="en-US">
                <a:hlinkClick r:id="rId3"/>
              </a:rPr>
              <a:t>https://github.com/MihailSalnikov/tf-idf_and_k-means/blob/master/main.ipynb</a:t>
            </a:r>
            <a:endParaRPr lang="en-US"/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695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69F6-EC95-974D-9C4E-6B65E84C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Exercice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DEBBB-F62E-904B-ACAA-8156ED065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Simpson's dataset or gutenberg (10 docs) or reuters with categories</a:t>
            </a:r>
          </a:p>
          <a:p>
            <a:r>
              <a:rPr lang="fr-FR"/>
              <a:t>3 different vectorizers: Count, Hashing, tf-IdF</a:t>
            </a:r>
          </a:p>
          <a:p>
            <a:r>
              <a:rPr lang="fr-FR"/>
              <a:t>document term matrix</a:t>
            </a:r>
          </a:p>
          <a:p>
            <a:r>
              <a:rPr lang="fr-FR"/>
              <a:t>k-means</a:t>
            </a:r>
          </a:p>
          <a:p>
            <a:r>
              <a:rPr lang="fr-FR"/>
              <a:t>reduce to dim 2</a:t>
            </a:r>
          </a:p>
          <a:p>
            <a:r>
              <a:rPr lang="fr-FR"/>
              <a:t>Visualization with colors per topic,  character, …</a:t>
            </a:r>
          </a:p>
          <a:p>
            <a:endParaRPr lang="fr-FR"/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01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DD01-4468-6843-823D-58AC4B11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Supervised learning on unstructured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129DE-80FF-4F4A-911A-45BC60C0B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513" y="1757284"/>
            <a:ext cx="5257800" cy="2239363"/>
          </a:xfrm>
        </p:spPr>
        <p:txBody>
          <a:bodyPr/>
          <a:lstStyle/>
          <a:p>
            <a:pPr marL="0" indent="0">
              <a:buNone/>
            </a:pPr>
            <a:r>
              <a:rPr lang="fr-FR"/>
              <a:t>The challenge with text:</a:t>
            </a:r>
          </a:p>
          <a:p>
            <a:pPr lvl="1"/>
            <a:r>
              <a:rPr lang="fr-FR"/>
              <a:t>Different lengths of text</a:t>
            </a:r>
          </a:p>
          <a:p>
            <a:pPr lvl="1"/>
            <a:r>
              <a:rPr lang="fr-FR"/>
              <a:t>Millions of tokens </a:t>
            </a:r>
          </a:p>
          <a:p>
            <a:pPr lvl="1"/>
            <a:r>
              <a:rPr lang="fr-FR"/>
              <a:t>Typos, out of vocabulary words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75E5E-48D2-8948-B35D-F716119BC5F8}"/>
              </a:ext>
            </a:extLst>
          </p:cNvPr>
          <p:cNvSpPr txBox="1"/>
          <p:nvPr/>
        </p:nvSpPr>
        <p:spPr>
          <a:xfrm>
            <a:off x="6974778" y="1757284"/>
            <a:ext cx="50131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/>
              <a:t>un / Supervised learning requires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/>
              <a:t>numerical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/>
              <a:t>fixed number of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8CFE-D926-944E-B5BB-55ABE8039122}"/>
              </a:ext>
            </a:extLst>
          </p:cNvPr>
          <p:cNvSpPr txBox="1"/>
          <p:nvPr/>
        </p:nvSpPr>
        <p:spPr>
          <a:xfrm>
            <a:off x="6246688" y="1972638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151C70-598F-3945-939D-FC7771FC9814}"/>
              </a:ext>
            </a:extLst>
          </p:cNvPr>
          <p:cNvSpPr txBox="1"/>
          <p:nvPr/>
        </p:nvSpPr>
        <p:spPr>
          <a:xfrm>
            <a:off x="917758" y="4417888"/>
            <a:ext cx="6872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>
                <a:solidFill>
                  <a:srgbClr val="C00000"/>
                </a:solidFill>
              </a:rPr>
              <a:t>=&gt; we need to vectorize the 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C789F-715C-0E49-AE55-75ED712602AD}"/>
              </a:ext>
            </a:extLst>
          </p:cNvPr>
          <p:cNvSpPr txBox="1"/>
          <p:nvPr/>
        </p:nvSpPr>
        <p:spPr>
          <a:xfrm>
            <a:off x="4549697" y="5324165"/>
            <a:ext cx="41382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>
                <a:solidFill>
                  <a:srgbClr val="C00000"/>
                </a:solidFill>
              </a:rPr>
              <a:t>- Supervised learning</a:t>
            </a:r>
          </a:p>
          <a:p>
            <a:r>
              <a:rPr lang="fr-FR" sz="3200">
                <a:solidFill>
                  <a:srgbClr val="C00000"/>
                </a:solidFill>
              </a:rPr>
              <a:t>- 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98164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606AA-A461-6D43-BC96-D2384A308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Bag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6CADF-C1EB-C14C-82AD-EA3B68B30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935" y="1581172"/>
            <a:ext cx="8192784" cy="1325563"/>
          </a:xfrm>
        </p:spPr>
        <p:txBody>
          <a:bodyPr>
            <a:normAutofit fontScale="92500" lnSpcReduction="10000"/>
          </a:bodyPr>
          <a:lstStyle/>
          <a:p>
            <a:r>
              <a:rPr lang="fr-FR"/>
              <a:t>Vocabulary = all unique tokens</a:t>
            </a:r>
          </a:p>
          <a:p>
            <a:r>
              <a:rPr lang="fr-FR"/>
              <a:t>Count frequency of tokens</a:t>
            </a:r>
          </a:p>
          <a:p>
            <a:r>
              <a:rPr lang="fr-FR"/>
              <a:t>disregard any other information: order and grammar</a:t>
            </a:r>
          </a:p>
          <a:p>
            <a:pPr marL="0" indent="0">
              <a:buNone/>
            </a:pPr>
            <a:endParaRPr lang="fr-FR"/>
          </a:p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DF9D14-C7AC-2C46-87A1-7CCFB4516A54}"/>
              </a:ext>
            </a:extLst>
          </p:cNvPr>
          <p:cNvSpPr/>
          <p:nvPr/>
        </p:nvSpPr>
        <p:spPr>
          <a:xfrm>
            <a:off x="2108008" y="3471967"/>
            <a:ext cx="48220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C00000"/>
                </a:solidFill>
              </a:rPr>
              <a:t>John likes to watch movies. </a:t>
            </a:r>
            <a:br>
              <a:rPr lang="en-US" i="1">
                <a:solidFill>
                  <a:srgbClr val="C00000"/>
                </a:solidFill>
              </a:rPr>
            </a:br>
            <a:r>
              <a:rPr lang="en-US" i="1">
                <a:solidFill>
                  <a:srgbClr val="C00000"/>
                </a:solidFill>
              </a:rPr>
              <a:t>Mary likes movies too. </a:t>
            </a:r>
            <a:br>
              <a:rPr lang="en-US" i="1">
                <a:solidFill>
                  <a:srgbClr val="C00000"/>
                </a:solidFill>
              </a:rPr>
            </a:br>
            <a:r>
              <a:rPr lang="en-US" i="1">
                <a:solidFill>
                  <a:srgbClr val="C00000"/>
                </a:solidFill>
              </a:rPr>
              <a:t>Mary also likes to watch football games.</a:t>
            </a:r>
            <a:endParaRPr lang="fr-FR" i="1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38D26E-5EFE-DC4B-AFFF-322A13B20976}"/>
              </a:ext>
            </a:extLst>
          </p:cNvPr>
          <p:cNvSpPr txBox="1"/>
          <p:nvPr/>
        </p:nvSpPr>
        <p:spPr>
          <a:xfrm>
            <a:off x="6479569" y="2966522"/>
            <a:ext cx="182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is represented as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E7922B-425E-2F4C-8C0E-F6FC48FD1BF0}"/>
              </a:ext>
            </a:extLst>
          </p:cNvPr>
          <p:cNvSpPr/>
          <p:nvPr/>
        </p:nvSpPr>
        <p:spPr>
          <a:xfrm>
            <a:off x="7880465" y="3471967"/>
            <a:ext cx="31575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lang="en-US"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:1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"likes"</a:t>
            </a:r>
            <a:r>
              <a:rPr lang="en-US"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:3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"to"</a:t>
            </a:r>
            <a:r>
              <a:rPr lang="en-US"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:2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"watch"</a:t>
            </a:r>
            <a:r>
              <a:rPr lang="en-US"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:2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"movies"</a:t>
            </a:r>
            <a:r>
              <a:rPr lang="en-US"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:2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"Mary"</a:t>
            </a:r>
            <a:r>
              <a:rPr lang="en-US"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:2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"too"</a:t>
            </a:r>
            <a:r>
              <a:rPr lang="en-US"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:1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"also"</a:t>
            </a:r>
            <a:r>
              <a:rPr lang="en-US"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:1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"football"</a:t>
            </a:r>
            <a:r>
              <a:rPr lang="en-US"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:1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"games"</a:t>
            </a:r>
            <a:r>
              <a:rPr lang="en-US"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:1</a:t>
            </a:r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61ACF-ED74-B44F-9DB1-9F33FE9EA320}"/>
              </a:ext>
            </a:extLst>
          </p:cNvPr>
          <p:cNvSpPr txBox="1"/>
          <p:nvPr/>
        </p:nvSpPr>
        <p:spPr>
          <a:xfrm>
            <a:off x="1157555" y="2966522"/>
            <a:ext cx="95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The text</a:t>
            </a:r>
          </a:p>
        </p:txBody>
      </p:sp>
    </p:spTree>
    <p:extLst>
      <p:ext uri="{BB962C8B-B14F-4D97-AF65-F5344CB8AC3E}">
        <p14:creationId xmlns:p14="http://schemas.microsoft.com/office/powerpoint/2010/main" val="260729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7690E-AC5B-7446-A9FF-9AC0825CE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CountVectorizer – Document – Term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D09BA-AE72-174D-A594-571420834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841"/>
            <a:ext cx="10114052" cy="1071687"/>
          </a:xfrm>
        </p:spPr>
        <p:txBody>
          <a:bodyPr/>
          <a:lstStyle/>
          <a:p>
            <a:r>
              <a:rPr lang="en-US"/>
              <a:t>counting the occurrences of tokens </a:t>
            </a:r>
          </a:p>
          <a:p>
            <a:r>
              <a:rPr lang="en-US"/>
              <a:t>building a sparse matrix of </a:t>
            </a:r>
            <a:r>
              <a:rPr lang="en-US" i="1"/>
              <a:t>documents x tokens</a:t>
            </a:r>
            <a:r>
              <a:rPr lang="en-US"/>
              <a:t>.</a:t>
            </a:r>
            <a:endParaRPr lang="fr-FR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9E3C47-0FEA-1348-955B-1FC9B7198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366" y="2748596"/>
            <a:ext cx="6560634" cy="40051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BB9F15-F345-7D42-AEC3-3144E29D638E}"/>
              </a:ext>
            </a:extLst>
          </p:cNvPr>
          <p:cNvSpPr txBox="1"/>
          <p:nvPr/>
        </p:nvSpPr>
        <p:spPr>
          <a:xfrm>
            <a:off x="934948" y="2897312"/>
            <a:ext cx="4024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N rows with N = |vocabulary|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D columns, D = number of documents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7C867-CEBA-3140-B72E-DF5B54BB0D31}"/>
              </a:ext>
            </a:extLst>
          </p:cNvPr>
          <p:cNvSpPr txBox="1"/>
          <p:nvPr/>
        </p:nvSpPr>
        <p:spPr>
          <a:xfrm>
            <a:off x="934948" y="3866427"/>
            <a:ext cx="22317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documents such 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emails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tweets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articles, 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episodes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books, chapters, …</a:t>
            </a:r>
          </a:p>
        </p:txBody>
      </p:sp>
    </p:spTree>
    <p:extLst>
      <p:ext uri="{BB962C8B-B14F-4D97-AF65-F5344CB8AC3E}">
        <p14:creationId xmlns:p14="http://schemas.microsoft.com/office/powerpoint/2010/main" val="2767634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31FDF-0BB3-E847-AA4F-B45F0197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Document – term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0E3AC-B34B-0946-A8A0-A4E6508C7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423"/>
            <a:ext cx="5964044" cy="1801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/>
              <a:t>3 documents: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i="1"/>
              <a:t>John likes to watch movies and games. John likes Mary.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i="1"/>
              <a:t>Mary likes movies too.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i="1"/>
              <a:t>Mary likes to watch football games with John.</a:t>
            </a:r>
            <a:endParaRPr lang="fr-FR" sz="1800" i="1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ED2E7E-EE33-1F47-ADFB-2FE1733B7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800943"/>
              </p:ext>
            </p:extLst>
          </p:nvPr>
        </p:nvGraphicFramePr>
        <p:xfrm>
          <a:off x="7203324" y="2098468"/>
          <a:ext cx="3861944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486">
                  <a:extLst>
                    <a:ext uri="{9D8B030D-6E8A-4147-A177-3AD203B41FA5}">
                      <a16:colId xmlns:a16="http://schemas.microsoft.com/office/drawing/2014/main" val="1812229993"/>
                    </a:ext>
                  </a:extLst>
                </a:gridCol>
                <a:gridCol w="965486">
                  <a:extLst>
                    <a:ext uri="{9D8B030D-6E8A-4147-A177-3AD203B41FA5}">
                      <a16:colId xmlns:a16="http://schemas.microsoft.com/office/drawing/2014/main" val="2972964804"/>
                    </a:ext>
                  </a:extLst>
                </a:gridCol>
                <a:gridCol w="965486">
                  <a:extLst>
                    <a:ext uri="{9D8B030D-6E8A-4147-A177-3AD203B41FA5}">
                      <a16:colId xmlns:a16="http://schemas.microsoft.com/office/drawing/2014/main" val="2127330236"/>
                    </a:ext>
                  </a:extLst>
                </a:gridCol>
                <a:gridCol w="965486">
                  <a:extLst>
                    <a:ext uri="{9D8B030D-6E8A-4147-A177-3AD203B41FA5}">
                      <a16:colId xmlns:a16="http://schemas.microsoft.com/office/drawing/2014/main" val="3083214580"/>
                    </a:ext>
                  </a:extLst>
                </a:gridCol>
              </a:tblGrid>
              <a:tr h="24946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404573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r>
                        <a:rPr lang="fr-FR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899971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r>
                        <a:rPr lang="fr-FR"/>
                        <a:t>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108148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r>
                        <a:rPr lang="fr-FR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031713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r>
                        <a:rPr lang="fr-FR"/>
                        <a:t>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819186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r>
                        <a:rPr lang="fr-FR"/>
                        <a:t>movies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926661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r>
                        <a:rPr lang="fr-FR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373141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r>
                        <a:rPr lang="fr-FR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770644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r>
                        <a:rPr lang="fr-FR"/>
                        <a:t>games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081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95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3EBD-BD25-7C4D-B18C-5EB7911F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Scikit-learn to the rescue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B1DC7-D64A-FF4F-83F2-301469586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29809" cy="516883"/>
          </a:xfrm>
        </p:spPr>
        <p:txBody>
          <a:bodyPr>
            <a:normAutofit/>
          </a:bodyPr>
          <a:lstStyle/>
          <a:p>
            <a:r>
              <a:rPr lang="en-US" sz="1800">
                <a:hlinkClick r:id="rId2"/>
              </a:rPr>
              <a:t>https://scikit-learn.org/stable/modules/generated/sklearn.feature_extraction.text.CountVectorizer.html</a:t>
            </a:r>
            <a:endParaRPr lang="fr-FR" sz="1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1CC37C-6461-1E40-8B5E-B3F7B4384C27}"/>
              </a:ext>
            </a:extLst>
          </p:cNvPr>
          <p:cNvSpPr/>
          <p:nvPr/>
        </p:nvSpPr>
        <p:spPr>
          <a:xfrm>
            <a:off x="838199" y="2477445"/>
            <a:ext cx="107813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1">
                <a:solidFill>
                  <a:srgbClr val="222222"/>
                </a:solidFill>
                <a:effectLst/>
                <a:latin typeface="Helvetica" pitchFamily="2" charset="0"/>
              </a:rPr>
              <a:t>class </a:t>
            </a:r>
            <a:r>
              <a:rPr lang="en-US"/>
              <a:t>sklearn.feature_extraction.text.CountVectorizer</a:t>
            </a:r>
            <a:r>
              <a:rPr lang="en-US" b="0" i="0">
                <a:solidFill>
                  <a:srgbClr val="222222"/>
                </a:solidFill>
                <a:effectLst/>
                <a:latin typeface="Helvetica" pitchFamily="2" charset="0"/>
              </a:rPr>
              <a:t>(</a:t>
            </a:r>
            <a:r>
              <a:rPr lang="en-US" b="0" i="1">
                <a:solidFill>
                  <a:srgbClr val="222222"/>
                </a:solidFill>
                <a:effectLst/>
                <a:latin typeface="Helvetica" pitchFamily="2" charset="0"/>
              </a:rPr>
              <a:t>input=’content’</a:t>
            </a:r>
            <a:r>
              <a:rPr lang="en-US" b="0" i="0">
                <a:solidFill>
                  <a:srgbClr val="222222"/>
                </a:solidFill>
                <a:effectLst/>
                <a:latin typeface="Helvetica" pitchFamily="2" charset="0"/>
              </a:rPr>
              <a:t>, </a:t>
            </a:r>
            <a:r>
              <a:rPr lang="en-US" b="0" i="1">
                <a:solidFill>
                  <a:srgbClr val="222222"/>
                </a:solidFill>
                <a:effectLst/>
                <a:latin typeface="Helvetica" pitchFamily="2" charset="0"/>
              </a:rPr>
              <a:t>encoding=’utf8’</a:t>
            </a:r>
            <a:r>
              <a:rPr lang="en-US" b="0" i="0">
                <a:solidFill>
                  <a:srgbClr val="222222"/>
                </a:solidFill>
                <a:effectLst/>
                <a:latin typeface="Helvetica" pitchFamily="2" charset="0"/>
              </a:rPr>
              <a:t>,  </a:t>
            </a:r>
            <a:r>
              <a:rPr lang="en-US" b="0" i="1">
                <a:solidFill>
                  <a:srgbClr val="222222"/>
                </a:solidFill>
                <a:effectLst/>
                <a:latin typeface="Helvetica" pitchFamily="2" charset="0"/>
              </a:rPr>
              <a:t>decode_error=’strict’</a:t>
            </a:r>
            <a:r>
              <a:rPr lang="en-US" b="0" i="0">
                <a:solidFill>
                  <a:srgbClr val="222222"/>
                </a:solidFill>
                <a:effectLst/>
                <a:latin typeface="Helvetica" pitchFamily="2" charset="0"/>
              </a:rPr>
              <a:t>,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>
                <a:solidFill>
                  <a:srgbClr val="222222"/>
                </a:solidFill>
                <a:effectLst/>
                <a:latin typeface="Helvetica" pitchFamily="2" charset="0"/>
              </a:rPr>
              <a:t>strip_accents=None</a:t>
            </a:r>
            <a:r>
              <a:rPr lang="en-US" b="0" i="0">
                <a:solidFill>
                  <a:srgbClr val="222222"/>
                </a:solidFill>
                <a:effectLst/>
                <a:latin typeface="Helvetica" pitchFamily="2" charset="0"/>
              </a:rPr>
              <a:t>,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>
                <a:solidFill>
                  <a:srgbClr val="222222"/>
                </a:solidFill>
                <a:effectLst/>
                <a:latin typeface="Helvetica" pitchFamily="2" charset="0"/>
              </a:rPr>
              <a:t>lowercase</a:t>
            </a:r>
            <a:r>
              <a:rPr lang="en-US" b="0" i="1">
                <a:solidFill>
                  <a:srgbClr val="222222"/>
                </a:solidFill>
                <a:effectLst/>
                <a:latin typeface="Helvetica" pitchFamily="2" charset="0"/>
              </a:rPr>
              <a:t>=True</a:t>
            </a:r>
            <a:r>
              <a:rPr lang="en-US" b="0" i="0">
                <a:solidFill>
                  <a:srgbClr val="222222"/>
                </a:solidFill>
                <a:effectLst/>
                <a:latin typeface="Helvetica" pitchFamily="2" charset="0"/>
              </a:rPr>
              <a:t>,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>
                <a:solidFill>
                  <a:srgbClr val="222222"/>
                </a:solidFill>
                <a:effectLst/>
                <a:latin typeface="Helvetica" pitchFamily="2" charset="0"/>
              </a:rPr>
              <a:t>preprocessor=None</a:t>
            </a:r>
            <a:r>
              <a:rPr lang="en-US" b="0" i="0">
                <a:solidFill>
                  <a:srgbClr val="222222"/>
                </a:solidFill>
                <a:effectLst/>
                <a:latin typeface="Helvetica" pitchFamily="2" charset="0"/>
              </a:rPr>
              <a:t>,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>
                <a:solidFill>
                  <a:srgbClr val="222222"/>
                </a:solidFill>
                <a:effectLst/>
                <a:latin typeface="Helvetica" pitchFamily="2" charset="0"/>
              </a:rPr>
              <a:t>tokenizer</a:t>
            </a:r>
            <a:r>
              <a:rPr lang="en-US" b="0" i="1">
                <a:solidFill>
                  <a:srgbClr val="222222"/>
                </a:solidFill>
                <a:effectLst/>
                <a:latin typeface="Helvetica" pitchFamily="2" charset="0"/>
              </a:rPr>
              <a:t>=None</a:t>
            </a:r>
            <a:r>
              <a:rPr lang="en-US" b="0" i="0">
                <a:solidFill>
                  <a:srgbClr val="222222"/>
                </a:solidFill>
                <a:effectLst/>
                <a:latin typeface="Helvetica" pitchFamily="2" charset="0"/>
              </a:rPr>
              <a:t>,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>
                <a:solidFill>
                  <a:srgbClr val="222222"/>
                </a:solidFill>
                <a:effectLst/>
                <a:latin typeface="Helvetica" pitchFamily="2" charset="0"/>
              </a:rPr>
              <a:t>stop_words</a:t>
            </a:r>
            <a:r>
              <a:rPr lang="en-US" b="0" i="1">
                <a:solidFill>
                  <a:srgbClr val="222222"/>
                </a:solidFill>
                <a:effectLst/>
                <a:latin typeface="Helvetica" pitchFamily="2" charset="0"/>
              </a:rPr>
              <a:t>=None</a:t>
            </a:r>
            <a:r>
              <a:rPr lang="en-US" b="0" i="0">
                <a:solidFill>
                  <a:srgbClr val="222222"/>
                </a:solidFill>
                <a:effectLst/>
                <a:latin typeface="Helvetica" pitchFamily="2" charset="0"/>
              </a:rPr>
              <a:t>,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>
                <a:solidFill>
                  <a:srgbClr val="222222"/>
                </a:solidFill>
                <a:effectLst/>
                <a:latin typeface="Helvetica" pitchFamily="2" charset="0"/>
              </a:rPr>
              <a:t>token_pattern</a:t>
            </a:r>
            <a:r>
              <a:rPr lang="en-US" b="0" i="1">
                <a:solidFill>
                  <a:srgbClr val="222222"/>
                </a:solidFill>
                <a:effectLst/>
                <a:latin typeface="Helvetica" pitchFamily="2" charset="0"/>
              </a:rPr>
              <a:t>=’(?u)\b\w\w+\b’</a:t>
            </a:r>
            <a:r>
              <a:rPr lang="en-US" b="0" i="0">
                <a:solidFill>
                  <a:srgbClr val="222222"/>
                </a:solidFill>
                <a:effectLst/>
                <a:latin typeface="Helvetica" pitchFamily="2" charset="0"/>
              </a:rPr>
              <a:t>,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>
                <a:solidFill>
                  <a:srgbClr val="222222"/>
                </a:solidFill>
                <a:effectLst/>
                <a:latin typeface="Helvetica" pitchFamily="2" charset="0"/>
              </a:rPr>
              <a:t>ngram_range</a:t>
            </a:r>
            <a:r>
              <a:rPr lang="en-US" b="0" i="1">
                <a:solidFill>
                  <a:srgbClr val="222222"/>
                </a:solidFill>
                <a:effectLst/>
                <a:latin typeface="Helvetica" pitchFamily="2" charset="0"/>
              </a:rPr>
              <a:t>=(1</a:t>
            </a:r>
            <a:r>
              <a:rPr lang="en-US" b="0" i="0">
                <a:solidFill>
                  <a:srgbClr val="222222"/>
                </a:solidFill>
                <a:effectLst/>
                <a:latin typeface="Helvetica" pitchFamily="2" charset="0"/>
              </a:rPr>
              <a:t>, </a:t>
            </a:r>
            <a:r>
              <a:rPr lang="en-US" b="0" i="1">
                <a:solidFill>
                  <a:srgbClr val="222222"/>
                </a:solidFill>
                <a:effectLst/>
                <a:latin typeface="Helvetica" pitchFamily="2" charset="0"/>
              </a:rPr>
              <a:t>1)</a:t>
            </a:r>
            <a:r>
              <a:rPr lang="en-US" b="0" i="0">
                <a:solidFill>
                  <a:srgbClr val="222222"/>
                </a:solidFill>
                <a:effectLst/>
                <a:latin typeface="Helvetica" pitchFamily="2" charset="0"/>
              </a:rPr>
              <a:t>, </a:t>
            </a:r>
            <a:r>
              <a:rPr lang="en-US" b="0" i="1">
                <a:solidFill>
                  <a:srgbClr val="222222"/>
                </a:solidFill>
                <a:effectLst/>
                <a:latin typeface="Helvetica" pitchFamily="2" charset="0"/>
              </a:rPr>
              <a:t>analyzer=’word’</a:t>
            </a:r>
            <a:r>
              <a:rPr lang="en-US" b="0" i="0">
                <a:solidFill>
                  <a:srgbClr val="222222"/>
                </a:solidFill>
                <a:effectLst/>
                <a:latin typeface="Helvetica" pitchFamily="2" charset="0"/>
              </a:rPr>
              <a:t>,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>
                <a:solidFill>
                  <a:srgbClr val="222222"/>
                </a:solidFill>
                <a:effectLst/>
                <a:latin typeface="Helvetica" pitchFamily="2" charset="0"/>
              </a:rPr>
              <a:t>max_df</a:t>
            </a:r>
            <a:r>
              <a:rPr lang="en-US" b="0" i="1">
                <a:solidFill>
                  <a:srgbClr val="222222"/>
                </a:solidFill>
                <a:effectLst/>
                <a:latin typeface="Helvetica" pitchFamily="2" charset="0"/>
              </a:rPr>
              <a:t>=1.0</a:t>
            </a:r>
            <a:r>
              <a:rPr lang="en-US" b="0" i="0">
                <a:solidFill>
                  <a:srgbClr val="222222"/>
                </a:solidFill>
                <a:effectLst/>
                <a:latin typeface="Helvetica" pitchFamily="2" charset="0"/>
              </a:rPr>
              <a:t>,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>
                <a:solidFill>
                  <a:srgbClr val="222222"/>
                </a:solidFill>
                <a:effectLst/>
                <a:latin typeface="Helvetica" pitchFamily="2" charset="0"/>
              </a:rPr>
              <a:t>min_df</a:t>
            </a:r>
            <a:r>
              <a:rPr lang="en-US" b="0" i="1">
                <a:solidFill>
                  <a:srgbClr val="222222"/>
                </a:solidFill>
                <a:effectLst/>
                <a:latin typeface="Helvetica" pitchFamily="2" charset="0"/>
              </a:rPr>
              <a:t>=1</a:t>
            </a:r>
            <a:r>
              <a:rPr lang="en-US" b="0" i="0">
                <a:solidFill>
                  <a:srgbClr val="222222"/>
                </a:solidFill>
                <a:effectLst/>
                <a:latin typeface="Helvetica" pitchFamily="2" charset="0"/>
              </a:rPr>
              <a:t>, </a:t>
            </a:r>
            <a:r>
              <a:rPr lang="en-US" b="0" i="1">
                <a:solidFill>
                  <a:srgbClr val="222222"/>
                </a:solidFill>
                <a:effectLst/>
                <a:latin typeface="Helvetica" pitchFamily="2" charset="0"/>
              </a:rPr>
              <a:t>max_features=None</a:t>
            </a:r>
            <a:r>
              <a:rPr lang="en-US" b="0" i="0">
                <a:solidFill>
                  <a:srgbClr val="222222"/>
                </a:solidFill>
                <a:effectLst/>
                <a:latin typeface="Helvetica" pitchFamily="2" charset="0"/>
              </a:rPr>
              <a:t>,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>
                <a:solidFill>
                  <a:srgbClr val="222222"/>
                </a:solidFill>
                <a:effectLst/>
                <a:latin typeface="Helvetica" pitchFamily="2" charset="0"/>
              </a:rPr>
              <a:t>vocabulary</a:t>
            </a:r>
            <a:r>
              <a:rPr lang="en-US" b="0" i="1">
                <a:solidFill>
                  <a:srgbClr val="222222"/>
                </a:solidFill>
                <a:effectLst/>
                <a:latin typeface="Helvetica" pitchFamily="2" charset="0"/>
              </a:rPr>
              <a:t>=None</a:t>
            </a:r>
            <a:r>
              <a:rPr lang="en-US" b="0" i="0">
                <a:solidFill>
                  <a:srgbClr val="222222"/>
                </a:solidFill>
                <a:effectLst/>
                <a:latin typeface="Helvetica" pitchFamily="2" charset="0"/>
              </a:rPr>
              <a:t>, </a:t>
            </a:r>
            <a:r>
              <a:rPr lang="en-US" b="0" i="1">
                <a:solidFill>
                  <a:srgbClr val="222222"/>
                </a:solidFill>
                <a:effectLst/>
                <a:latin typeface="Helvetica" pitchFamily="2" charset="0"/>
              </a:rPr>
              <a:t>binary=False</a:t>
            </a:r>
            <a:r>
              <a:rPr lang="en-US" b="0" i="0">
                <a:solidFill>
                  <a:srgbClr val="222222"/>
                </a:solidFill>
                <a:effectLst/>
                <a:latin typeface="Helvetica" pitchFamily="2" charset="0"/>
              </a:rPr>
              <a:t>, </a:t>
            </a:r>
            <a:r>
              <a:rPr lang="en-US" b="0" i="1">
                <a:solidFill>
                  <a:srgbClr val="222222"/>
                </a:solidFill>
                <a:effectLst/>
                <a:latin typeface="Helvetica" pitchFamily="2" charset="0"/>
              </a:rPr>
              <a:t>dtype=&lt;class ‘numpy.int64’&gt;</a:t>
            </a:r>
            <a:r>
              <a:rPr lang="en-US" b="0" i="0">
                <a:solidFill>
                  <a:srgbClr val="222222"/>
                </a:solidFill>
                <a:effectLst/>
                <a:latin typeface="Helvetica" pitchFamily="2" charset="0"/>
              </a:rPr>
              <a:t>)</a:t>
            </a:r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C3D66-4927-AE47-B8F1-FD068C8C51F2}"/>
              </a:ext>
            </a:extLst>
          </p:cNvPr>
          <p:cNvSpPr txBox="1"/>
          <p:nvPr/>
        </p:nvSpPr>
        <p:spPr>
          <a:xfrm>
            <a:off x="1092820" y="5988205"/>
            <a:ext cx="5511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=&gt; Demo, count vectorizer on Simpson's or other dataset</a:t>
            </a:r>
          </a:p>
        </p:txBody>
      </p:sp>
    </p:spTree>
    <p:extLst>
      <p:ext uri="{BB962C8B-B14F-4D97-AF65-F5344CB8AC3E}">
        <p14:creationId xmlns:p14="http://schemas.microsoft.com/office/powerpoint/2010/main" val="372403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B1CB-8065-7049-86F8-8582B06C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word-word matrix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E865-8FB3-B14F-8986-938B3FCD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391596"/>
            <a:ext cx="10730501" cy="1513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each cell records the number of times the row (target) word and the column (context) word co-occur in some context in some training corpus. small context. </a:t>
            </a:r>
            <a:br>
              <a:rPr lang="en-US" sz="2000"/>
            </a:br>
            <a:r>
              <a:rPr lang="en-US" sz="2000"/>
              <a:t>For instance 4 words to the left and 4 words to the right</a:t>
            </a:r>
            <a:endParaRPr lang="fr-FR" sz="200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C2C5A0-B22A-B144-A568-2E8DF2A4C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411" y="3908354"/>
            <a:ext cx="8251788" cy="22888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75E6BB-2F2E-B64F-A5D2-A13D9591E707}"/>
              </a:ext>
            </a:extLst>
          </p:cNvPr>
          <p:cNvSpPr txBox="1"/>
          <p:nvPr/>
        </p:nvSpPr>
        <p:spPr>
          <a:xfrm>
            <a:off x="1315092" y="6441897"/>
            <a:ext cx="19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Jurafsky chap 6.3.2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3DA964-4A65-3645-9F09-6580D7BEA211}"/>
              </a:ext>
            </a:extLst>
          </p:cNvPr>
          <p:cNvSpPr/>
          <p:nvPr/>
        </p:nvSpPr>
        <p:spPr>
          <a:xfrm>
            <a:off x="1296256" y="2427270"/>
            <a:ext cx="9599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/>
              <a:t>is traditionally followed by </a:t>
            </a:r>
            <a:r>
              <a:rPr lang="en-US" b="1" i="1"/>
              <a:t>cherry</a:t>
            </a:r>
            <a:r>
              <a:rPr lang="en-US" i="1"/>
              <a:t> pie, a traditional dessert </a:t>
            </a:r>
            <a:br>
              <a:rPr lang="en-US" i="1"/>
            </a:br>
            <a:r>
              <a:rPr lang="en-US" i="1"/>
              <a:t>often mixed, such as </a:t>
            </a:r>
            <a:r>
              <a:rPr lang="en-US" b="1" i="1"/>
              <a:t>strawberry</a:t>
            </a:r>
            <a:r>
              <a:rPr lang="en-US" i="1"/>
              <a:t> rhubarb pie. Apple pie </a:t>
            </a:r>
            <a:br>
              <a:rPr lang="en-US" i="1"/>
            </a:br>
            <a:r>
              <a:rPr lang="en-US" i="1"/>
              <a:t>computer peripherals and personal </a:t>
            </a:r>
            <a:r>
              <a:rPr lang="en-US" b="1" i="1"/>
              <a:t>digital</a:t>
            </a:r>
            <a:r>
              <a:rPr lang="en-US" i="1"/>
              <a:t> assistants. These devices usually </a:t>
            </a:r>
            <a:br>
              <a:rPr lang="en-US" i="1"/>
            </a:br>
            <a:r>
              <a:rPr lang="en-US" i="1"/>
              <a:t>a computer. This includes </a:t>
            </a:r>
            <a:r>
              <a:rPr lang="en-US" b="1" i="1"/>
              <a:t>information</a:t>
            </a:r>
            <a:r>
              <a:rPr lang="en-US" i="1"/>
              <a:t> available on the internet</a:t>
            </a:r>
            <a:endParaRPr lang="fr-FR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49EAF-1971-CE46-A859-CB418D1B0B76}"/>
              </a:ext>
            </a:extLst>
          </p:cNvPr>
          <p:cNvSpPr txBox="1"/>
          <p:nvPr/>
        </p:nvSpPr>
        <p:spPr>
          <a:xfrm>
            <a:off x="174660" y="4179515"/>
            <a:ext cx="17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|V| x |V| matrix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CAD74-0A2A-3E46-A940-5B677DF5D084}"/>
              </a:ext>
            </a:extLst>
          </p:cNvPr>
          <p:cNvSpPr txBox="1"/>
          <p:nvPr/>
        </p:nvSpPr>
        <p:spPr>
          <a:xfrm>
            <a:off x="0" y="4793573"/>
            <a:ext cx="235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>
                <a:solidFill>
                  <a:srgbClr val="C00000"/>
                </a:solidFill>
              </a:rPr>
              <a:t>=&gt; Word vectors!</a:t>
            </a:r>
          </a:p>
        </p:txBody>
      </p:sp>
    </p:spTree>
    <p:extLst>
      <p:ext uri="{BB962C8B-B14F-4D97-AF65-F5344CB8AC3E}">
        <p14:creationId xmlns:p14="http://schemas.microsoft.com/office/powerpoint/2010/main" val="1599060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E1C0-5620-564E-8C09-7D69EFEA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Hashing vectorizer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DA364-F317-1D45-93DA-2BE40361B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p33 / 37 Deep Learning for NLP The hashing. trick</a:t>
            </a:r>
          </a:p>
          <a:p>
            <a:r>
              <a:rPr lang="en-US"/>
              <a:t>The hashing trick is an algorithm for reducing the dimensionality of large feature vectors, by applying a hashing function to the features in the vectors. The hashing function maps every feature to an index, and the algorithm updates the information at those indices only. </a:t>
            </a:r>
          </a:p>
          <a:p>
            <a:r>
              <a:rPr lang="fr-FR"/>
              <a:t>Hashing Vectorizer</a:t>
            </a:r>
          </a:p>
          <a:p>
            <a:r>
              <a:rPr lang="en-US">
                <a:hlinkClick r:id="rId2"/>
              </a:rPr>
              <a:t>https://www.coursera.org/lecture/machine-learning-applications-big-data/hashing-trick-GswXH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505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608E-6395-284A-B59B-F5E64BC4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AB261A-0DFD-9F43-B8D0-02B2C457D028}"/>
              </a:ext>
            </a:extLst>
          </p:cNvPr>
          <p:cNvSpPr/>
          <p:nvPr/>
        </p:nvSpPr>
        <p:spPr>
          <a:xfrm>
            <a:off x="3048000" y="22748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1">
                <a:solidFill>
                  <a:srgbClr val="222222"/>
                </a:solidFill>
                <a:effectLst/>
                <a:latin typeface="Helvetica" pitchFamily="2" charset="0"/>
              </a:rPr>
              <a:t>class </a:t>
            </a:r>
            <a:r>
              <a:rPr lang="en-US"/>
              <a:t>sklearn.feature_extraction.text.HashingVectorizer</a:t>
            </a:r>
            <a:r>
              <a:rPr lang="en-US" b="0" i="0">
                <a:solidFill>
                  <a:srgbClr val="222222"/>
                </a:solidFill>
                <a:effectLst/>
                <a:latin typeface="Helvetica" pitchFamily="2" charset="0"/>
              </a:rPr>
              <a:t>(</a:t>
            </a:r>
            <a:r>
              <a:rPr lang="en-US" b="0" i="1">
                <a:solidFill>
                  <a:srgbClr val="222222"/>
                </a:solidFill>
                <a:effectLst/>
                <a:latin typeface="Helvetica" pitchFamily="2" charset="0"/>
              </a:rPr>
              <a:t>input=’content’</a:t>
            </a:r>
            <a:r>
              <a:rPr lang="en-US" b="0" i="0">
                <a:solidFill>
                  <a:srgbClr val="222222"/>
                </a:solidFill>
                <a:effectLst/>
                <a:latin typeface="Helvetica" pitchFamily="2" charset="0"/>
              </a:rPr>
              <a:t>, </a:t>
            </a:r>
            <a:r>
              <a:rPr lang="en-US" b="0" i="1">
                <a:solidFill>
                  <a:srgbClr val="222222"/>
                </a:solidFill>
                <a:effectLst/>
                <a:latin typeface="Helvetica" pitchFamily="2" charset="0"/>
              </a:rPr>
              <a:t>encoding=’utf-8’</a:t>
            </a:r>
            <a:r>
              <a:rPr lang="en-US" b="0" i="0">
                <a:solidFill>
                  <a:srgbClr val="222222"/>
                </a:solidFill>
                <a:effectLst/>
                <a:latin typeface="Helvetica" pitchFamily="2" charset="0"/>
              </a:rPr>
              <a:t>, </a:t>
            </a:r>
            <a:r>
              <a:rPr lang="en-US" b="0" i="1">
                <a:solidFill>
                  <a:srgbClr val="222222"/>
                </a:solidFill>
                <a:effectLst/>
                <a:latin typeface="Helvetica" pitchFamily="2" charset="0"/>
              </a:rPr>
              <a:t>decode_error=’strict’</a:t>
            </a:r>
            <a:r>
              <a:rPr lang="en-US" b="0" i="0">
                <a:solidFill>
                  <a:srgbClr val="222222"/>
                </a:solidFill>
                <a:effectLst/>
                <a:latin typeface="Helvetica" pitchFamily="2" charset="0"/>
              </a:rPr>
              <a:t>, </a:t>
            </a:r>
            <a:r>
              <a:rPr lang="en-US" b="0" i="1">
                <a:solidFill>
                  <a:srgbClr val="222222"/>
                </a:solidFill>
                <a:effectLst/>
                <a:latin typeface="Helvetica" pitchFamily="2" charset="0"/>
              </a:rPr>
              <a:t>strip_accents=None</a:t>
            </a:r>
            <a:r>
              <a:rPr lang="en-US" b="0" i="0">
                <a:solidFill>
                  <a:srgbClr val="222222"/>
                </a:solidFill>
                <a:effectLst/>
                <a:latin typeface="Helvetica" pitchFamily="2" charset="0"/>
              </a:rPr>
              <a:t>, </a:t>
            </a:r>
            <a:r>
              <a:rPr lang="en-US" b="0" i="1">
                <a:solidFill>
                  <a:srgbClr val="222222"/>
                </a:solidFill>
                <a:effectLst/>
                <a:latin typeface="Helvetica" pitchFamily="2" charset="0"/>
              </a:rPr>
              <a:t>lowercase=True</a:t>
            </a:r>
            <a:r>
              <a:rPr lang="en-US" b="0" i="0">
                <a:solidFill>
                  <a:srgbClr val="222222"/>
                </a:solidFill>
                <a:effectLst/>
                <a:latin typeface="Helvetica" pitchFamily="2" charset="0"/>
              </a:rPr>
              <a:t>, </a:t>
            </a:r>
            <a:r>
              <a:rPr lang="en-US" b="0" i="1">
                <a:solidFill>
                  <a:srgbClr val="222222"/>
                </a:solidFill>
                <a:effectLst/>
                <a:latin typeface="Helvetica" pitchFamily="2" charset="0"/>
              </a:rPr>
              <a:t>preprocessor=None</a:t>
            </a:r>
            <a:r>
              <a:rPr lang="en-US" b="0" i="0">
                <a:solidFill>
                  <a:srgbClr val="222222"/>
                </a:solidFill>
                <a:effectLst/>
                <a:latin typeface="Helvetica" pitchFamily="2" charset="0"/>
              </a:rPr>
              <a:t>, </a:t>
            </a:r>
            <a:r>
              <a:rPr lang="en-US" b="0" i="1">
                <a:solidFill>
                  <a:srgbClr val="222222"/>
                </a:solidFill>
                <a:effectLst/>
                <a:latin typeface="Helvetica" pitchFamily="2" charset="0"/>
              </a:rPr>
              <a:t>tokenizer=None</a:t>
            </a:r>
            <a:r>
              <a:rPr lang="en-US" b="0" i="0">
                <a:solidFill>
                  <a:srgbClr val="222222"/>
                </a:solidFill>
                <a:effectLst/>
                <a:latin typeface="Helvetica" pitchFamily="2" charset="0"/>
              </a:rPr>
              <a:t>, </a:t>
            </a:r>
            <a:r>
              <a:rPr lang="en-US" b="0" i="1">
                <a:solidFill>
                  <a:srgbClr val="222222"/>
                </a:solidFill>
                <a:effectLst/>
                <a:latin typeface="Helvetica" pitchFamily="2" charset="0"/>
              </a:rPr>
              <a:t>stop_words=None</a:t>
            </a:r>
            <a:r>
              <a:rPr lang="en-US" b="0" i="0">
                <a:solidFill>
                  <a:srgbClr val="222222"/>
                </a:solidFill>
                <a:effectLst/>
                <a:latin typeface="Helvetica" pitchFamily="2" charset="0"/>
              </a:rPr>
              <a:t>, </a:t>
            </a:r>
            <a:r>
              <a:rPr lang="en-US" b="0" i="1">
                <a:solidFill>
                  <a:srgbClr val="222222"/>
                </a:solidFill>
                <a:effectLst/>
                <a:latin typeface="Helvetica" pitchFamily="2" charset="0"/>
              </a:rPr>
              <a:t>token_pattern=’(?u)\b\w\w+\b’</a:t>
            </a:r>
            <a:r>
              <a:rPr lang="en-US" b="0" i="0">
                <a:solidFill>
                  <a:srgbClr val="222222"/>
                </a:solidFill>
                <a:effectLst/>
                <a:latin typeface="Helvetica" pitchFamily="2" charset="0"/>
              </a:rPr>
              <a:t>, </a:t>
            </a:r>
            <a:r>
              <a:rPr lang="en-US" b="0" i="1">
                <a:solidFill>
                  <a:srgbClr val="222222"/>
                </a:solidFill>
                <a:effectLst/>
                <a:latin typeface="Helvetica" pitchFamily="2" charset="0"/>
              </a:rPr>
              <a:t>ngram_range=(1</a:t>
            </a:r>
            <a:r>
              <a:rPr lang="en-US" b="0" i="0">
                <a:solidFill>
                  <a:srgbClr val="222222"/>
                </a:solidFill>
                <a:effectLst/>
                <a:latin typeface="Helvetica" pitchFamily="2" charset="0"/>
              </a:rPr>
              <a:t>, </a:t>
            </a:r>
            <a:r>
              <a:rPr lang="en-US" b="0" i="1">
                <a:solidFill>
                  <a:srgbClr val="222222"/>
                </a:solidFill>
                <a:effectLst/>
                <a:latin typeface="Helvetica" pitchFamily="2" charset="0"/>
              </a:rPr>
              <a:t>1)</a:t>
            </a:r>
            <a:r>
              <a:rPr lang="en-US" b="0" i="0">
                <a:solidFill>
                  <a:srgbClr val="222222"/>
                </a:solidFill>
                <a:effectLst/>
                <a:latin typeface="Helvetica" pitchFamily="2" charset="0"/>
              </a:rPr>
              <a:t>, </a:t>
            </a:r>
            <a:r>
              <a:rPr lang="en-US" b="0" i="1">
                <a:solidFill>
                  <a:srgbClr val="222222"/>
                </a:solidFill>
                <a:effectLst/>
                <a:latin typeface="Helvetica" pitchFamily="2" charset="0"/>
              </a:rPr>
              <a:t>analyzer=’word’</a:t>
            </a:r>
            <a:r>
              <a:rPr lang="en-US" b="0" i="0">
                <a:solidFill>
                  <a:srgbClr val="222222"/>
                </a:solidFill>
                <a:effectLst/>
                <a:latin typeface="Helvetica" pitchFamily="2" charset="0"/>
              </a:rPr>
              <a:t>, </a:t>
            </a:r>
            <a:r>
              <a:rPr lang="en-US" b="0" i="1">
                <a:solidFill>
                  <a:srgbClr val="222222"/>
                </a:solidFill>
                <a:effectLst/>
                <a:latin typeface="Helvetica" pitchFamily="2" charset="0"/>
              </a:rPr>
              <a:t>n_features=1048576</a:t>
            </a:r>
            <a:r>
              <a:rPr lang="en-US" b="0" i="0">
                <a:solidFill>
                  <a:srgbClr val="222222"/>
                </a:solidFill>
                <a:effectLst/>
                <a:latin typeface="Helvetica" pitchFamily="2" charset="0"/>
              </a:rPr>
              <a:t>, </a:t>
            </a:r>
            <a:r>
              <a:rPr lang="en-US" b="0" i="1">
                <a:solidFill>
                  <a:srgbClr val="222222"/>
                </a:solidFill>
                <a:effectLst/>
                <a:latin typeface="Helvetica" pitchFamily="2" charset="0"/>
              </a:rPr>
              <a:t>binary=False</a:t>
            </a:r>
            <a:r>
              <a:rPr lang="en-US" b="0" i="0">
                <a:solidFill>
                  <a:srgbClr val="222222"/>
                </a:solidFill>
                <a:effectLst/>
                <a:latin typeface="Helvetica" pitchFamily="2" charset="0"/>
              </a:rPr>
              <a:t>, </a:t>
            </a:r>
            <a:r>
              <a:rPr lang="en-US" b="0" i="1">
                <a:solidFill>
                  <a:srgbClr val="222222"/>
                </a:solidFill>
                <a:effectLst/>
                <a:latin typeface="Helvetica" pitchFamily="2" charset="0"/>
              </a:rPr>
              <a:t>norm=’l2’</a:t>
            </a:r>
            <a:r>
              <a:rPr lang="en-US" b="0" i="0">
                <a:solidFill>
                  <a:srgbClr val="222222"/>
                </a:solidFill>
                <a:effectLst/>
                <a:latin typeface="Helvetica" pitchFamily="2" charset="0"/>
              </a:rPr>
              <a:t>, </a:t>
            </a:r>
            <a:r>
              <a:rPr lang="en-US" b="0" i="1">
                <a:solidFill>
                  <a:srgbClr val="222222"/>
                </a:solidFill>
                <a:effectLst/>
                <a:latin typeface="Helvetica" pitchFamily="2" charset="0"/>
              </a:rPr>
              <a:t>alternate_sign=True</a:t>
            </a:r>
            <a:r>
              <a:rPr lang="en-US" b="0" i="0">
                <a:solidFill>
                  <a:srgbClr val="222222"/>
                </a:solidFill>
                <a:effectLst/>
                <a:latin typeface="Helvetica" pitchFamily="2" charset="0"/>
              </a:rPr>
              <a:t>, </a:t>
            </a:r>
            <a:r>
              <a:rPr lang="en-US" b="0" i="1">
                <a:solidFill>
                  <a:srgbClr val="222222"/>
                </a:solidFill>
                <a:effectLst/>
                <a:latin typeface="Helvetica" pitchFamily="2" charset="0"/>
              </a:rPr>
              <a:t>dtype=&lt;class ‘numpy.float64’&gt;</a:t>
            </a:r>
            <a:r>
              <a:rPr lang="en-US" b="0" i="0">
                <a:solidFill>
                  <a:srgbClr val="222222"/>
                </a:solidFill>
                <a:effectLst/>
                <a:latin typeface="Helvetica" pitchFamily="2" charset="0"/>
              </a:rPr>
              <a:t>)</a:t>
            </a:r>
            <a:r>
              <a:rPr lang="en-US" b="0" i="0" u="none" strike="noStrike">
                <a:solidFill>
                  <a:srgbClr val="2878A2"/>
                </a:solidFill>
                <a:effectLst/>
                <a:latin typeface="Helvetica" pitchFamily="2" charset="0"/>
                <a:hlinkClick r:id="rId2"/>
              </a:rPr>
              <a:t>[source]</a:t>
            </a:r>
            <a:r>
              <a:rPr lang="en-US" b="0" i="0" u="none" strike="noStrike">
                <a:solidFill>
                  <a:srgbClr val="C60F0F"/>
                </a:solidFill>
                <a:effectLst/>
                <a:latin typeface="Helvetica" pitchFamily="2" charset="0"/>
                <a:hlinkClick r:id="rId3" tooltip="Permalink to this definition"/>
              </a:rPr>
              <a:t>¶</a:t>
            </a:r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0E74E-057B-3645-ABB1-35E1F438307C}"/>
              </a:ext>
            </a:extLst>
          </p:cNvPr>
          <p:cNvSpPr/>
          <p:nvPr/>
        </p:nvSpPr>
        <p:spPr>
          <a:xfrm>
            <a:off x="728546" y="516731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hlinkClick r:id="rId3"/>
              </a:rPr>
              <a:t>https://scikit-learn.org/stable/modules/generated/sklearn.feature_extraction.text.HashingVectorizer.html#sklearn.feature_extraction.text.HashingVectorizer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484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2165</TotalTime>
  <Words>1189</Words>
  <Application>Microsoft Macintosh PowerPoint</Application>
  <PresentationFormat>Widescreen</PresentationFormat>
  <Paragraphs>136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Helvetica</vt:lpstr>
      <vt:lpstr>Office Theme</vt:lpstr>
      <vt:lpstr>Vectorization &amp; Bag of Words</vt:lpstr>
      <vt:lpstr>Supervised learning on unstructured text</vt:lpstr>
      <vt:lpstr>Bag of Words</vt:lpstr>
      <vt:lpstr>CountVectorizer – Document – Term matrix</vt:lpstr>
      <vt:lpstr>Document – term Matrix</vt:lpstr>
      <vt:lpstr>Scikit-learn to the rescue</vt:lpstr>
      <vt:lpstr>word-word matrix</vt:lpstr>
      <vt:lpstr>Hashing vectorizer</vt:lpstr>
      <vt:lpstr>PowerPoint Presentation</vt:lpstr>
      <vt:lpstr>Paradox</vt:lpstr>
      <vt:lpstr>TF-IDF</vt:lpstr>
      <vt:lpstr>Scikit-learn: TfidfVectorizer</vt:lpstr>
      <vt:lpstr>Applications TF-IDF</vt:lpstr>
      <vt:lpstr>Exercice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Vectorization &amp; Bag of Words</dc:title>
  <dc:creator>Alex Perrier</dc:creator>
  <cp:lastModifiedBy>Alex Perrier</cp:lastModifiedBy>
  <cp:revision>34</cp:revision>
  <dcterms:created xsi:type="dcterms:W3CDTF">2019-11-23T15:40:53Z</dcterms:created>
  <dcterms:modified xsi:type="dcterms:W3CDTF">2019-11-26T11:29:16Z</dcterms:modified>
</cp:coreProperties>
</file>