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7"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p:restoredTop sz="94694"/>
  </p:normalViewPr>
  <p:slideViewPr>
    <p:cSldViewPr snapToGrid="0" snapToObjects="1" showGuides="1">
      <p:cViewPr varScale="1">
        <p:scale>
          <a:sx n="124" d="100"/>
          <a:sy n="124" d="100"/>
        </p:scale>
        <p:origin x="54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1A5-B084-B447-A579-6D7CF50A8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BC20D37-625C-AF4E-B0AE-B65421DAE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D944DBB-1C8F-BA42-B381-70788BB62853}"/>
              </a:ext>
            </a:extLst>
          </p:cNvPr>
          <p:cNvSpPr>
            <a:spLocks noGrp="1"/>
          </p:cNvSpPr>
          <p:nvPr>
            <p:ph type="dt" sz="half" idx="10"/>
          </p:nvPr>
        </p:nvSpPr>
        <p:spPr/>
        <p:txBody>
          <a:bodyPr/>
          <a:lstStyle/>
          <a:p>
            <a:fld id="{316464B6-8207-C646-8574-91129B05C6E2}" type="datetimeFigureOut">
              <a:t>11/25/19</a:t>
            </a:fld>
            <a:endParaRPr lang="fr-FR"/>
          </a:p>
        </p:txBody>
      </p:sp>
      <p:sp>
        <p:nvSpPr>
          <p:cNvPr id="5" name="Footer Placeholder 4">
            <a:extLst>
              <a:ext uri="{FF2B5EF4-FFF2-40B4-BE49-F238E27FC236}">
                <a16:creationId xmlns:a16="http://schemas.microsoft.com/office/drawing/2014/main" id="{B1163B22-B38D-2540-AD5A-5E3F50140AB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3C891F1-EA1F-FA4D-AEE9-4CC34AE6084A}"/>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70194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6E10-B791-794E-90DA-426DF3D3680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9B66EC6-A323-7B40-AC11-3F31DDCAF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075177E-78B1-B743-8636-499FDD691E53}"/>
              </a:ext>
            </a:extLst>
          </p:cNvPr>
          <p:cNvSpPr>
            <a:spLocks noGrp="1"/>
          </p:cNvSpPr>
          <p:nvPr>
            <p:ph type="dt" sz="half" idx="10"/>
          </p:nvPr>
        </p:nvSpPr>
        <p:spPr/>
        <p:txBody>
          <a:bodyPr/>
          <a:lstStyle/>
          <a:p>
            <a:fld id="{316464B6-8207-C646-8574-91129B05C6E2}" type="datetimeFigureOut">
              <a:t>11/25/19</a:t>
            </a:fld>
            <a:endParaRPr lang="fr-FR"/>
          </a:p>
        </p:txBody>
      </p:sp>
      <p:sp>
        <p:nvSpPr>
          <p:cNvPr id="5" name="Footer Placeholder 4">
            <a:extLst>
              <a:ext uri="{FF2B5EF4-FFF2-40B4-BE49-F238E27FC236}">
                <a16:creationId xmlns:a16="http://schemas.microsoft.com/office/drawing/2014/main" id="{CDF2C4EB-5940-894B-B353-562F2DCEE15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8A726DA-1D8C-AD4A-A8A0-C5B3F0192F86}"/>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248224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4A220-059C-0048-9527-832568561C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7D62654-F468-5643-BA63-CE7B2D9EB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E36564-0C61-1F43-8B6F-A2EAED37F53C}"/>
              </a:ext>
            </a:extLst>
          </p:cNvPr>
          <p:cNvSpPr>
            <a:spLocks noGrp="1"/>
          </p:cNvSpPr>
          <p:nvPr>
            <p:ph type="dt" sz="half" idx="10"/>
          </p:nvPr>
        </p:nvSpPr>
        <p:spPr/>
        <p:txBody>
          <a:bodyPr/>
          <a:lstStyle/>
          <a:p>
            <a:fld id="{316464B6-8207-C646-8574-91129B05C6E2}" type="datetimeFigureOut">
              <a:t>11/25/19</a:t>
            </a:fld>
            <a:endParaRPr lang="fr-FR"/>
          </a:p>
        </p:txBody>
      </p:sp>
      <p:sp>
        <p:nvSpPr>
          <p:cNvPr id="5" name="Footer Placeholder 4">
            <a:extLst>
              <a:ext uri="{FF2B5EF4-FFF2-40B4-BE49-F238E27FC236}">
                <a16:creationId xmlns:a16="http://schemas.microsoft.com/office/drawing/2014/main" id="{DDA578C5-A301-4444-BF20-EE60BC08640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812B823-5B48-014E-9ECE-CA9CF22E7691}"/>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161015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F031-ADC9-2F44-AC46-9E9521357F9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D7F1338-E8A6-934F-B992-ED0FD1F3B9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F3D5FB8-D6F9-4249-A4F2-E9965686B5CA}"/>
              </a:ext>
            </a:extLst>
          </p:cNvPr>
          <p:cNvSpPr>
            <a:spLocks noGrp="1"/>
          </p:cNvSpPr>
          <p:nvPr>
            <p:ph type="dt" sz="half" idx="10"/>
          </p:nvPr>
        </p:nvSpPr>
        <p:spPr/>
        <p:txBody>
          <a:bodyPr/>
          <a:lstStyle/>
          <a:p>
            <a:fld id="{316464B6-8207-C646-8574-91129B05C6E2}" type="datetimeFigureOut">
              <a:t>11/25/19</a:t>
            </a:fld>
            <a:endParaRPr lang="fr-FR"/>
          </a:p>
        </p:txBody>
      </p:sp>
      <p:sp>
        <p:nvSpPr>
          <p:cNvPr id="5" name="Footer Placeholder 4">
            <a:extLst>
              <a:ext uri="{FF2B5EF4-FFF2-40B4-BE49-F238E27FC236}">
                <a16:creationId xmlns:a16="http://schemas.microsoft.com/office/drawing/2014/main" id="{65CDC16B-5871-0C4D-BDD2-EAD1111B68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485FEE7-C6B7-F748-9665-E3AFE25B0373}"/>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49717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957A-872C-8149-B148-DC26B3E6D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F82F9525-D415-0F41-804E-7294780AC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1EABA-0139-8C43-B9AA-428D7FDF2A61}"/>
              </a:ext>
            </a:extLst>
          </p:cNvPr>
          <p:cNvSpPr>
            <a:spLocks noGrp="1"/>
          </p:cNvSpPr>
          <p:nvPr>
            <p:ph type="dt" sz="half" idx="10"/>
          </p:nvPr>
        </p:nvSpPr>
        <p:spPr/>
        <p:txBody>
          <a:bodyPr/>
          <a:lstStyle/>
          <a:p>
            <a:fld id="{316464B6-8207-C646-8574-91129B05C6E2}" type="datetimeFigureOut">
              <a:t>11/25/19</a:t>
            </a:fld>
            <a:endParaRPr lang="fr-FR"/>
          </a:p>
        </p:txBody>
      </p:sp>
      <p:sp>
        <p:nvSpPr>
          <p:cNvPr id="5" name="Footer Placeholder 4">
            <a:extLst>
              <a:ext uri="{FF2B5EF4-FFF2-40B4-BE49-F238E27FC236}">
                <a16:creationId xmlns:a16="http://schemas.microsoft.com/office/drawing/2014/main" id="{0832A857-9061-C646-BCCD-2320709C741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5DFE338-0656-6548-A9BD-9E191E62931B}"/>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318571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96A4-24E8-824C-90D2-C14CD367F12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01C46B7D-818F-DE40-8A10-0A4BBF1C5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8DCB703F-5975-5E46-A0D2-21390A1CA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3E0C45C9-9C06-6745-BFEA-B5567D2E4B1F}"/>
              </a:ext>
            </a:extLst>
          </p:cNvPr>
          <p:cNvSpPr>
            <a:spLocks noGrp="1"/>
          </p:cNvSpPr>
          <p:nvPr>
            <p:ph type="dt" sz="half" idx="10"/>
          </p:nvPr>
        </p:nvSpPr>
        <p:spPr/>
        <p:txBody>
          <a:bodyPr/>
          <a:lstStyle/>
          <a:p>
            <a:fld id="{316464B6-8207-C646-8574-91129B05C6E2}" type="datetimeFigureOut">
              <a:t>11/25/19</a:t>
            </a:fld>
            <a:endParaRPr lang="fr-FR"/>
          </a:p>
        </p:txBody>
      </p:sp>
      <p:sp>
        <p:nvSpPr>
          <p:cNvPr id="6" name="Footer Placeholder 5">
            <a:extLst>
              <a:ext uri="{FF2B5EF4-FFF2-40B4-BE49-F238E27FC236}">
                <a16:creationId xmlns:a16="http://schemas.microsoft.com/office/drawing/2014/main" id="{15D16C6A-0970-AC41-B01F-EBF8214D49E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10C068B-5231-C54B-9685-E620EF4C24A8}"/>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355019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19F2-442C-7945-9CC9-65CB1676E1A9}"/>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41007AA-331C-594D-A0C1-2653C821E8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871D9-4803-6D42-B42D-AEC84038B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6FD8EEF7-4644-174F-9201-963B935C0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FEDA6-2838-AE44-8E65-3309B4F5E7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FB027584-0CCF-AF49-91F4-7A644D93D460}"/>
              </a:ext>
            </a:extLst>
          </p:cNvPr>
          <p:cNvSpPr>
            <a:spLocks noGrp="1"/>
          </p:cNvSpPr>
          <p:nvPr>
            <p:ph type="dt" sz="half" idx="10"/>
          </p:nvPr>
        </p:nvSpPr>
        <p:spPr/>
        <p:txBody>
          <a:bodyPr/>
          <a:lstStyle/>
          <a:p>
            <a:fld id="{316464B6-8207-C646-8574-91129B05C6E2}" type="datetimeFigureOut">
              <a:t>11/25/19</a:t>
            </a:fld>
            <a:endParaRPr lang="fr-FR"/>
          </a:p>
        </p:txBody>
      </p:sp>
      <p:sp>
        <p:nvSpPr>
          <p:cNvPr id="8" name="Footer Placeholder 7">
            <a:extLst>
              <a:ext uri="{FF2B5EF4-FFF2-40B4-BE49-F238E27FC236}">
                <a16:creationId xmlns:a16="http://schemas.microsoft.com/office/drawing/2014/main" id="{089CD287-C1B9-5B4F-802F-CE3944494505}"/>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BFC61898-3DE9-874B-9404-CB3791B3294C}"/>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23864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1646-60DE-7B47-91CB-2ED7AAADFDB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5B3E46F6-72D4-474B-9DA6-51B80BFAC463}"/>
              </a:ext>
            </a:extLst>
          </p:cNvPr>
          <p:cNvSpPr>
            <a:spLocks noGrp="1"/>
          </p:cNvSpPr>
          <p:nvPr>
            <p:ph type="dt" sz="half" idx="10"/>
          </p:nvPr>
        </p:nvSpPr>
        <p:spPr/>
        <p:txBody>
          <a:bodyPr/>
          <a:lstStyle/>
          <a:p>
            <a:fld id="{316464B6-8207-C646-8574-91129B05C6E2}" type="datetimeFigureOut">
              <a:t>11/25/19</a:t>
            </a:fld>
            <a:endParaRPr lang="fr-FR"/>
          </a:p>
        </p:txBody>
      </p:sp>
      <p:sp>
        <p:nvSpPr>
          <p:cNvPr id="4" name="Footer Placeholder 3">
            <a:extLst>
              <a:ext uri="{FF2B5EF4-FFF2-40B4-BE49-F238E27FC236}">
                <a16:creationId xmlns:a16="http://schemas.microsoft.com/office/drawing/2014/main" id="{8A121F7B-89F0-D343-939D-6C5F0C6F327A}"/>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93927ABC-7B13-2149-B8BF-F64540FB4418}"/>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103152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0EF3A-72E0-624A-8F98-EA5969E62739}"/>
              </a:ext>
            </a:extLst>
          </p:cNvPr>
          <p:cNvSpPr>
            <a:spLocks noGrp="1"/>
          </p:cNvSpPr>
          <p:nvPr>
            <p:ph type="dt" sz="half" idx="10"/>
          </p:nvPr>
        </p:nvSpPr>
        <p:spPr/>
        <p:txBody>
          <a:bodyPr/>
          <a:lstStyle/>
          <a:p>
            <a:fld id="{316464B6-8207-C646-8574-91129B05C6E2}" type="datetimeFigureOut">
              <a:t>11/25/19</a:t>
            </a:fld>
            <a:endParaRPr lang="fr-FR"/>
          </a:p>
        </p:txBody>
      </p:sp>
      <p:sp>
        <p:nvSpPr>
          <p:cNvPr id="3" name="Footer Placeholder 2">
            <a:extLst>
              <a:ext uri="{FF2B5EF4-FFF2-40B4-BE49-F238E27FC236}">
                <a16:creationId xmlns:a16="http://schemas.microsoft.com/office/drawing/2014/main" id="{42ACE4F5-B31E-B34F-8ECF-7655CD02F53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9F42857D-5938-9B41-A350-171E61114F8E}"/>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187594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0B7-C7A5-B341-B20C-C36020417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F801A26C-557C-154C-9B3D-1C850D1B1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1340719A-82D5-A443-B908-BBE46BC6D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FFF24-D036-2844-A064-73439163B6A7}"/>
              </a:ext>
            </a:extLst>
          </p:cNvPr>
          <p:cNvSpPr>
            <a:spLocks noGrp="1"/>
          </p:cNvSpPr>
          <p:nvPr>
            <p:ph type="dt" sz="half" idx="10"/>
          </p:nvPr>
        </p:nvSpPr>
        <p:spPr/>
        <p:txBody>
          <a:bodyPr/>
          <a:lstStyle/>
          <a:p>
            <a:fld id="{316464B6-8207-C646-8574-91129B05C6E2}" type="datetimeFigureOut">
              <a:t>11/25/19</a:t>
            </a:fld>
            <a:endParaRPr lang="fr-FR"/>
          </a:p>
        </p:txBody>
      </p:sp>
      <p:sp>
        <p:nvSpPr>
          <p:cNvPr id="6" name="Footer Placeholder 5">
            <a:extLst>
              <a:ext uri="{FF2B5EF4-FFF2-40B4-BE49-F238E27FC236}">
                <a16:creationId xmlns:a16="http://schemas.microsoft.com/office/drawing/2014/main" id="{6E67ABEB-86C7-2049-9C65-408B09C8CFB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AE452D7-1842-DA46-9782-E6AA80F42221}"/>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113740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F2FA-ADDE-E34E-B001-DE9594C5A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8DF493A-C89C-0A44-A300-AA2488457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5BB7F19-FC50-2943-9833-A586BFCD5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97D97-95B8-8646-B2A7-A46864409131}"/>
              </a:ext>
            </a:extLst>
          </p:cNvPr>
          <p:cNvSpPr>
            <a:spLocks noGrp="1"/>
          </p:cNvSpPr>
          <p:nvPr>
            <p:ph type="dt" sz="half" idx="10"/>
          </p:nvPr>
        </p:nvSpPr>
        <p:spPr/>
        <p:txBody>
          <a:bodyPr/>
          <a:lstStyle/>
          <a:p>
            <a:fld id="{316464B6-8207-C646-8574-91129B05C6E2}" type="datetimeFigureOut">
              <a:t>11/25/19</a:t>
            </a:fld>
            <a:endParaRPr lang="fr-FR"/>
          </a:p>
        </p:txBody>
      </p:sp>
      <p:sp>
        <p:nvSpPr>
          <p:cNvPr id="6" name="Footer Placeholder 5">
            <a:extLst>
              <a:ext uri="{FF2B5EF4-FFF2-40B4-BE49-F238E27FC236}">
                <a16:creationId xmlns:a16="http://schemas.microsoft.com/office/drawing/2014/main" id="{E93E4AC8-210B-824A-97C5-E1B1A2636AA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BAE5444-B518-D14F-B4C7-C253DF3B7EB2}"/>
              </a:ext>
            </a:extLst>
          </p:cNvPr>
          <p:cNvSpPr>
            <a:spLocks noGrp="1"/>
          </p:cNvSpPr>
          <p:nvPr>
            <p:ph type="sldNum" sz="quarter" idx="12"/>
          </p:nvPr>
        </p:nvSpPr>
        <p:spPr/>
        <p:txBody>
          <a:bodyPr/>
          <a:lstStyle/>
          <a:p>
            <a:fld id="{ADDAF80D-8D33-1D4D-B1D2-79986758DD20}" type="slidenum">
              <a:t>‹#›</a:t>
            </a:fld>
            <a:endParaRPr lang="fr-FR"/>
          </a:p>
        </p:txBody>
      </p:sp>
    </p:spTree>
    <p:extLst>
      <p:ext uri="{BB962C8B-B14F-4D97-AF65-F5344CB8AC3E}">
        <p14:creationId xmlns:p14="http://schemas.microsoft.com/office/powerpoint/2010/main" val="412437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21DF9-E9D4-B44B-B80F-3FAE73C10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4207876-65D2-0341-A77F-CAED472CD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3D2C878-8517-8048-BBD7-1A7A13957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464B6-8207-C646-8574-91129B05C6E2}" type="datetimeFigureOut">
              <a:t>11/25/19</a:t>
            </a:fld>
            <a:endParaRPr lang="fr-FR"/>
          </a:p>
        </p:txBody>
      </p:sp>
      <p:sp>
        <p:nvSpPr>
          <p:cNvPr id="5" name="Footer Placeholder 4">
            <a:extLst>
              <a:ext uri="{FF2B5EF4-FFF2-40B4-BE49-F238E27FC236}">
                <a16:creationId xmlns:a16="http://schemas.microsoft.com/office/drawing/2014/main" id="{7D6A86FF-F8CB-934C-80CF-D2CEC68FC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C484868-9000-8347-B9F0-902D19680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AF80D-8D33-1D4D-B1D2-79986758DD20}" type="slidenum">
              <a:t>‹#›</a:t>
            </a:fld>
            <a:endParaRPr lang="fr-FR"/>
          </a:p>
        </p:txBody>
      </p:sp>
    </p:spTree>
    <p:extLst>
      <p:ext uri="{BB962C8B-B14F-4D97-AF65-F5344CB8AC3E}">
        <p14:creationId xmlns:p14="http://schemas.microsoft.com/office/powerpoint/2010/main" val="3193575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s.bgu.ac.il/~elhadad/nlp17/spam_classifi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tutorial/text_analytics/working_with_text_data.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eb.stanford.edu/~jurafsky/slp3/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bastianraschka.com/Articles/2014_naive_bayes_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eb.stanford.edu/~jurafsky/slp3/4.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stanford.edu/~jurafsky/slp3/4.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52CF-ED75-C349-9FC7-23E970F5D840}"/>
              </a:ext>
            </a:extLst>
          </p:cNvPr>
          <p:cNvSpPr>
            <a:spLocks noGrp="1"/>
          </p:cNvSpPr>
          <p:nvPr>
            <p:ph type="ctrTitle"/>
          </p:nvPr>
        </p:nvSpPr>
        <p:spPr/>
        <p:txBody>
          <a:bodyPr/>
          <a:lstStyle/>
          <a:p>
            <a:r>
              <a:rPr lang="fr-FR"/>
              <a:t>Text Classification</a:t>
            </a:r>
          </a:p>
        </p:txBody>
      </p:sp>
      <p:sp>
        <p:nvSpPr>
          <p:cNvPr id="3" name="Subtitle 2">
            <a:extLst>
              <a:ext uri="{FF2B5EF4-FFF2-40B4-BE49-F238E27FC236}">
                <a16:creationId xmlns:a16="http://schemas.microsoft.com/office/drawing/2014/main" id="{FF035DC4-CF1D-7F4D-98DF-B119F457DABA}"/>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5444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2DCD-67A9-0E49-9A8F-B69005925235}"/>
              </a:ext>
            </a:extLst>
          </p:cNvPr>
          <p:cNvSpPr>
            <a:spLocks noGrp="1"/>
          </p:cNvSpPr>
          <p:nvPr>
            <p:ph type="title"/>
          </p:nvPr>
        </p:nvSpPr>
        <p:spPr/>
        <p:txBody>
          <a:bodyPr/>
          <a:lstStyle/>
          <a:p>
            <a:r>
              <a:rPr lang="fr-FR"/>
              <a:t>Spam detection</a:t>
            </a:r>
          </a:p>
        </p:txBody>
      </p:sp>
      <p:sp>
        <p:nvSpPr>
          <p:cNvPr id="4" name="Rectangle 3">
            <a:extLst>
              <a:ext uri="{FF2B5EF4-FFF2-40B4-BE49-F238E27FC236}">
                <a16:creationId xmlns:a16="http://schemas.microsoft.com/office/drawing/2014/main" id="{558AB3AC-FA4B-5043-95F6-1CBBC77C773B}"/>
              </a:ext>
            </a:extLst>
          </p:cNvPr>
          <p:cNvSpPr/>
          <p:nvPr/>
        </p:nvSpPr>
        <p:spPr>
          <a:xfrm>
            <a:off x="3073955" y="3244334"/>
            <a:ext cx="6044090" cy="369332"/>
          </a:xfrm>
          <a:prstGeom prst="rect">
            <a:avLst/>
          </a:prstGeom>
        </p:spPr>
        <p:txBody>
          <a:bodyPr wrap="none">
            <a:spAutoFit/>
          </a:bodyPr>
          <a:lstStyle/>
          <a:p>
            <a:r>
              <a:rPr lang="en-US">
                <a:hlinkClick r:id="rId2"/>
              </a:rPr>
              <a:t>https://www.cs.bgu.ac.il/~elhadad/nlp17/spam_classifier.html</a:t>
            </a:r>
            <a:endParaRPr lang="fr-FR"/>
          </a:p>
        </p:txBody>
      </p:sp>
      <p:sp>
        <p:nvSpPr>
          <p:cNvPr id="6" name="TextBox 5">
            <a:extLst>
              <a:ext uri="{FF2B5EF4-FFF2-40B4-BE49-F238E27FC236}">
                <a16:creationId xmlns:a16="http://schemas.microsoft.com/office/drawing/2014/main" id="{D789FC2F-8309-8E47-A130-D9F01747F6EA}"/>
              </a:ext>
            </a:extLst>
          </p:cNvPr>
          <p:cNvSpPr txBox="1"/>
          <p:nvPr/>
        </p:nvSpPr>
        <p:spPr>
          <a:xfrm>
            <a:off x="3205537" y="2743200"/>
            <a:ext cx="3409651" cy="369332"/>
          </a:xfrm>
          <a:prstGeom prst="rect">
            <a:avLst/>
          </a:prstGeom>
          <a:noFill/>
        </p:spPr>
        <p:txBody>
          <a:bodyPr wrap="none" rtlCol="0">
            <a:spAutoFit/>
          </a:bodyPr>
          <a:lstStyle/>
          <a:p>
            <a:r>
              <a:rPr lang="fr-FR"/>
              <a:t>Enron and. spam assassin datasets</a:t>
            </a:r>
          </a:p>
        </p:txBody>
      </p:sp>
    </p:spTree>
    <p:extLst>
      <p:ext uri="{BB962C8B-B14F-4D97-AF65-F5344CB8AC3E}">
        <p14:creationId xmlns:p14="http://schemas.microsoft.com/office/powerpoint/2010/main" val="227862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4BB4-8E2A-A443-9B9C-005926C9A97F}"/>
              </a:ext>
            </a:extLst>
          </p:cNvPr>
          <p:cNvSpPr>
            <a:spLocks noGrp="1"/>
          </p:cNvSpPr>
          <p:nvPr>
            <p:ph type="title"/>
          </p:nvPr>
        </p:nvSpPr>
        <p:spPr/>
        <p:txBody>
          <a:bodyPr/>
          <a:lstStyle/>
          <a:p>
            <a:r>
              <a:rPr lang="fr-FR"/>
              <a:t>Language identification</a:t>
            </a:r>
          </a:p>
        </p:txBody>
      </p:sp>
      <p:sp>
        <p:nvSpPr>
          <p:cNvPr id="4" name="Rectangle 3">
            <a:extLst>
              <a:ext uri="{FF2B5EF4-FFF2-40B4-BE49-F238E27FC236}">
                <a16:creationId xmlns:a16="http://schemas.microsoft.com/office/drawing/2014/main" id="{BB085D99-329F-154D-9342-1D7D94B982AC}"/>
              </a:ext>
            </a:extLst>
          </p:cNvPr>
          <p:cNvSpPr/>
          <p:nvPr/>
        </p:nvSpPr>
        <p:spPr>
          <a:xfrm>
            <a:off x="3048000" y="2967335"/>
            <a:ext cx="6096000" cy="923330"/>
          </a:xfrm>
          <a:prstGeom prst="rect">
            <a:avLst/>
          </a:prstGeom>
        </p:spPr>
        <p:txBody>
          <a:bodyPr>
            <a:spAutoFit/>
          </a:bodyPr>
          <a:lstStyle/>
          <a:p>
            <a:r>
              <a:rPr lang="en-US"/>
              <a:t>most effective naive Bayes features are not words at all, but byte n-grams, 2-grams (‘zw’) 3-grams (‘nya’, ‘ Vo’), or 4-grams (‘ie z’, ‘thei’)</a:t>
            </a:r>
            <a:endParaRPr lang="fr-FR"/>
          </a:p>
        </p:txBody>
      </p:sp>
    </p:spTree>
    <p:extLst>
      <p:ext uri="{BB962C8B-B14F-4D97-AF65-F5344CB8AC3E}">
        <p14:creationId xmlns:p14="http://schemas.microsoft.com/office/powerpoint/2010/main" val="16364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73C8-DB7F-994C-B5EF-6FCB717536F9}"/>
              </a:ext>
            </a:extLst>
          </p:cNvPr>
          <p:cNvSpPr>
            <a:spLocks noGrp="1"/>
          </p:cNvSpPr>
          <p:nvPr>
            <p:ph type="title"/>
          </p:nvPr>
        </p:nvSpPr>
        <p:spPr/>
        <p:txBody>
          <a:bodyPr/>
          <a:lstStyle/>
          <a:p>
            <a:r>
              <a:rPr lang="fr-FR"/>
              <a:t>Topic identification</a:t>
            </a:r>
          </a:p>
        </p:txBody>
      </p:sp>
      <p:sp>
        <p:nvSpPr>
          <p:cNvPr id="3" name="Content Placeholder 2">
            <a:extLst>
              <a:ext uri="{FF2B5EF4-FFF2-40B4-BE49-F238E27FC236}">
                <a16:creationId xmlns:a16="http://schemas.microsoft.com/office/drawing/2014/main" id="{7CF6BC19-E150-1347-9637-E8E49197C748}"/>
              </a:ext>
            </a:extLst>
          </p:cNvPr>
          <p:cNvSpPr>
            <a:spLocks noGrp="1"/>
          </p:cNvSpPr>
          <p:nvPr>
            <p:ph idx="1"/>
          </p:nvPr>
        </p:nvSpPr>
        <p:spPr/>
        <p:txBody>
          <a:bodyPr/>
          <a:lstStyle/>
          <a:p>
            <a:r>
              <a:rPr lang="fr-FR"/>
              <a:t>see </a:t>
            </a:r>
            <a:r>
              <a:rPr lang="en-US">
                <a:hlinkClick r:id="rId2"/>
              </a:rPr>
              <a:t>https://scikit-learn.org/stable/tutorial/text_analytics/working_with_text_data.html</a:t>
            </a:r>
            <a:endParaRPr lang="en-US"/>
          </a:p>
          <a:p>
            <a:endParaRPr lang="fr-FR"/>
          </a:p>
        </p:txBody>
      </p:sp>
    </p:spTree>
    <p:extLst>
      <p:ext uri="{BB962C8B-B14F-4D97-AF65-F5344CB8AC3E}">
        <p14:creationId xmlns:p14="http://schemas.microsoft.com/office/powerpoint/2010/main" val="107582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EA56-D13B-9141-A273-AF6BF6534497}"/>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2B9DCF7D-5258-154B-B2AE-26C9F5A7379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1544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6B7D-DFA9-4246-A9B4-14CE7E8DCE1B}"/>
              </a:ext>
            </a:extLst>
          </p:cNvPr>
          <p:cNvSpPr>
            <a:spLocks noGrp="1"/>
          </p:cNvSpPr>
          <p:nvPr>
            <p:ph type="title"/>
          </p:nvPr>
        </p:nvSpPr>
        <p:spPr/>
        <p:txBody>
          <a:bodyPr/>
          <a:lstStyle/>
          <a:p>
            <a:r>
              <a:rPr lang="fr-FR"/>
              <a:t>text classification</a:t>
            </a:r>
          </a:p>
        </p:txBody>
      </p:sp>
      <p:sp>
        <p:nvSpPr>
          <p:cNvPr id="3" name="Content Placeholder 2">
            <a:extLst>
              <a:ext uri="{FF2B5EF4-FFF2-40B4-BE49-F238E27FC236}">
                <a16:creationId xmlns:a16="http://schemas.microsoft.com/office/drawing/2014/main" id="{2B753F22-241C-6B4A-A636-AB8CD28C1FA8}"/>
              </a:ext>
            </a:extLst>
          </p:cNvPr>
          <p:cNvSpPr>
            <a:spLocks noGrp="1"/>
          </p:cNvSpPr>
          <p:nvPr>
            <p:ph idx="1"/>
          </p:nvPr>
        </p:nvSpPr>
        <p:spPr/>
        <p:txBody>
          <a:bodyPr/>
          <a:lstStyle/>
          <a:p>
            <a:r>
              <a:rPr lang="en-US"/>
              <a:t>Spam Not Spam</a:t>
            </a:r>
          </a:p>
          <a:p>
            <a:r>
              <a:rPr lang="en-US"/>
              <a:t>Sentiment analysis Positive or negative movie review? </a:t>
            </a:r>
          </a:p>
          <a:p>
            <a:pPr lvl="1"/>
            <a:r>
              <a:rPr lang="en-US"/>
              <a:t>movies, products</a:t>
            </a:r>
          </a:p>
          <a:p>
            <a:pPr lvl="1"/>
            <a:r>
              <a:rPr lang="en-US"/>
              <a:t>public sentiment, politics</a:t>
            </a:r>
          </a:p>
          <a:p>
            <a:pPr lvl="1"/>
            <a:r>
              <a:rPr lang="en-US"/>
              <a:t>predictions</a:t>
            </a:r>
          </a:p>
          <a:p>
            <a:r>
              <a:rPr lang="en-US"/>
              <a:t>Topic classification: What is the subject / category of this article?</a:t>
            </a:r>
          </a:p>
          <a:p>
            <a:r>
              <a:rPr lang="en-US"/>
              <a:t>User classification from social media</a:t>
            </a:r>
          </a:p>
          <a:p>
            <a:r>
              <a:rPr lang="en-US"/>
              <a:t>Lexical markers for gender, age, political leanings</a:t>
            </a:r>
          </a:p>
          <a:p>
            <a:pPr marL="0" indent="0">
              <a:buNone/>
            </a:pPr>
            <a:endParaRPr lang="fr-FR"/>
          </a:p>
        </p:txBody>
      </p:sp>
    </p:spTree>
    <p:extLst>
      <p:ext uri="{BB962C8B-B14F-4D97-AF65-F5344CB8AC3E}">
        <p14:creationId xmlns:p14="http://schemas.microsoft.com/office/powerpoint/2010/main" val="10442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CB1B-5780-4947-AA35-2766C738C43E}"/>
              </a:ext>
            </a:extLst>
          </p:cNvPr>
          <p:cNvSpPr>
            <a:spLocks noGrp="1"/>
          </p:cNvSpPr>
          <p:nvPr>
            <p:ph type="title"/>
          </p:nvPr>
        </p:nvSpPr>
        <p:spPr/>
        <p:txBody>
          <a:bodyPr/>
          <a:lstStyle/>
          <a:p>
            <a:r>
              <a:rPr lang="fr-FR"/>
              <a:t>Process</a:t>
            </a:r>
          </a:p>
        </p:txBody>
      </p:sp>
      <p:sp>
        <p:nvSpPr>
          <p:cNvPr id="3" name="Content Placeholder 2">
            <a:extLst>
              <a:ext uri="{FF2B5EF4-FFF2-40B4-BE49-F238E27FC236}">
                <a16:creationId xmlns:a16="http://schemas.microsoft.com/office/drawing/2014/main" id="{362B5061-5B16-8840-840C-028F20097E92}"/>
              </a:ext>
            </a:extLst>
          </p:cNvPr>
          <p:cNvSpPr>
            <a:spLocks noGrp="1"/>
          </p:cNvSpPr>
          <p:nvPr>
            <p:ph idx="1"/>
          </p:nvPr>
        </p:nvSpPr>
        <p:spPr>
          <a:xfrm>
            <a:off x="838200" y="1825625"/>
            <a:ext cx="5377665" cy="3506663"/>
          </a:xfrm>
        </p:spPr>
        <p:txBody>
          <a:bodyPr/>
          <a:lstStyle/>
          <a:p>
            <a:r>
              <a:rPr lang="en-US"/>
              <a:t>Tokenization</a:t>
            </a:r>
          </a:p>
          <a:p>
            <a:r>
              <a:rPr lang="en-US"/>
              <a:t>Feature extraction - vectorization</a:t>
            </a:r>
          </a:p>
          <a:p>
            <a:r>
              <a:rPr lang="en-US"/>
              <a:t>Classification</a:t>
            </a:r>
          </a:p>
          <a:p>
            <a:pPr marL="0" indent="0">
              <a:buNone/>
            </a:pPr>
            <a:endParaRPr lang="fr-FR"/>
          </a:p>
        </p:txBody>
      </p:sp>
      <p:sp>
        <p:nvSpPr>
          <p:cNvPr id="5" name="Rectangle 4">
            <a:extLst>
              <a:ext uri="{FF2B5EF4-FFF2-40B4-BE49-F238E27FC236}">
                <a16:creationId xmlns:a16="http://schemas.microsoft.com/office/drawing/2014/main" id="{2759DCA7-2A0E-F649-BFFB-E6AB02E18059}"/>
              </a:ext>
            </a:extLst>
          </p:cNvPr>
          <p:cNvSpPr/>
          <p:nvPr/>
        </p:nvSpPr>
        <p:spPr>
          <a:xfrm>
            <a:off x="1967166" y="4682716"/>
            <a:ext cx="4538422" cy="369332"/>
          </a:xfrm>
          <a:prstGeom prst="rect">
            <a:avLst/>
          </a:prstGeom>
        </p:spPr>
        <p:txBody>
          <a:bodyPr wrap="none">
            <a:spAutoFit/>
          </a:bodyPr>
          <a:lstStyle/>
          <a:p>
            <a:r>
              <a:rPr lang="en-US">
                <a:hlinkClick r:id="rId2"/>
              </a:rPr>
              <a:t>https://web.stanford.edu/~jurafsky/slp3/4.pdf</a:t>
            </a:r>
            <a:endParaRPr lang="fr-FR"/>
          </a:p>
        </p:txBody>
      </p:sp>
    </p:spTree>
    <p:extLst>
      <p:ext uri="{BB962C8B-B14F-4D97-AF65-F5344CB8AC3E}">
        <p14:creationId xmlns:p14="http://schemas.microsoft.com/office/powerpoint/2010/main" val="298450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27DF-6209-8D46-AADC-1B4B590974AB}"/>
              </a:ext>
            </a:extLst>
          </p:cNvPr>
          <p:cNvSpPr>
            <a:spLocks noGrp="1"/>
          </p:cNvSpPr>
          <p:nvPr>
            <p:ph type="title"/>
          </p:nvPr>
        </p:nvSpPr>
        <p:spPr/>
        <p:txBody>
          <a:bodyPr/>
          <a:lstStyle/>
          <a:p>
            <a:r>
              <a:rPr lang="fr-FR"/>
              <a:t>Naive Bayes</a:t>
            </a:r>
          </a:p>
        </p:txBody>
      </p:sp>
      <p:sp>
        <p:nvSpPr>
          <p:cNvPr id="4" name="Rectangle 3">
            <a:extLst>
              <a:ext uri="{FF2B5EF4-FFF2-40B4-BE49-F238E27FC236}">
                <a16:creationId xmlns:a16="http://schemas.microsoft.com/office/drawing/2014/main" id="{E7AB940D-42C8-2341-BD69-C8FFE2C645DC}"/>
              </a:ext>
            </a:extLst>
          </p:cNvPr>
          <p:cNvSpPr/>
          <p:nvPr/>
        </p:nvSpPr>
        <p:spPr>
          <a:xfrm>
            <a:off x="838200" y="1859339"/>
            <a:ext cx="6096000" cy="2031325"/>
          </a:xfrm>
          <a:prstGeom prst="rect">
            <a:avLst/>
          </a:prstGeom>
        </p:spPr>
        <p:txBody>
          <a:bodyPr>
            <a:spAutoFit/>
          </a:bodyPr>
          <a:lstStyle/>
          <a:p>
            <a:r>
              <a:rPr lang="en-US"/>
              <a:t>Generative classifiers like naive Bayes build a model of how a class could generate some input data. Given an observation, they return the class most likely to have generated the observation.</a:t>
            </a:r>
          </a:p>
          <a:p>
            <a:pPr marL="285750" indent="-285750">
              <a:buFont typeface="Arial" panose="020B0604020202020204" pitchFamily="34" charset="0"/>
              <a:buChar char="•"/>
            </a:pPr>
            <a:r>
              <a:rPr lang="en-US"/>
              <a:t>Naive bayes : jurafksy ch4</a:t>
            </a:r>
          </a:p>
          <a:p>
            <a:pPr marL="285750" indent="-285750">
              <a:buFont typeface="Arial" panose="020B0604020202020204" pitchFamily="34" charset="0"/>
              <a:buChar char="•"/>
            </a:pPr>
            <a:r>
              <a:rPr lang="en-US"/>
              <a:t>max likelihood estimate (Laplace smoothing required)</a:t>
            </a:r>
          </a:p>
          <a:p>
            <a:pPr marL="285750" indent="-285750">
              <a:buFont typeface="Arial" panose="020B0604020202020204" pitchFamily="34" charset="0"/>
              <a:buChar char="•"/>
            </a:pPr>
            <a:r>
              <a:rPr lang="en-US"/>
              <a:t>Binary NB: word exists (1 / 0) instead of p(w/c)</a:t>
            </a:r>
          </a:p>
        </p:txBody>
      </p:sp>
      <p:pic>
        <p:nvPicPr>
          <p:cNvPr id="6" name="Picture 5" descr="A close up of a logo&#10;&#10;Description automatically generated">
            <a:extLst>
              <a:ext uri="{FF2B5EF4-FFF2-40B4-BE49-F238E27FC236}">
                <a16:creationId xmlns:a16="http://schemas.microsoft.com/office/drawing/2014/main" id="{BDAECD76-A672-7247-B6B3-01EF44F85A4D}"/>
              </a:ext>
            </a:extLst>
          </p:cNvPr>
          <p:cNvPicPr>
            <a:picLocks noChangeAspect="1"/>
          </p:cNvPicPr>
          <p:nvPr/>
        </p:nvPicPr>
        <p:blipFill>
          <a:blip r:embed="rId2"/>
          <a:stretch>
            <a:fillRect/>
          </a:stretch>
        </p:blipFill>
        <p:spPr>
          <a:xfrm>
            <a:off x="6394664" y="4962664"/>
            <a:ext cx="5156200" cy="8890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82E9A59-E1FD-7744-91F0-AB8B82F5A43B}"/>
              </a:ext>
            </a:extLst>
          </p:cNvPr>
          <p:cNvPicPr>
            <a:picLocks noChangeAspect="1"/>
          </p:cNvPicPr>
          <p:nvPr/>
        </p:nvPicPr>
        <p:blipFill>
          <a:blip r:embed="rId3"/>
          <a:stretch>
            <a:fillRect/>
          </a:stretch>
        </p:blipFill>
        <p:spPr>
          <a:xfrm>
            <a:off x="7221519" y="2513876"/>
            <a:ext cx="3975100" cy="1625600"/>
          </a:xfrm>
          <a:prstGeom prst="rect">
            <a:avLst/>
          </a:prstGeom>
        </p:spPr>
      </p:pic>
    </p:spTree>
    <p:extLst>
      <p:ext uri="{BB962C8B-B14F-4D97-AF65-F5344CB8AC3E}">
        <p14:creationId xmlns:p14="http://schemas.microsoft.com/office/powerpoint/2010/main" val="20629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AE3F-52DA-2340-BC4D-5C7159013918}"/>
              </a:ext>
            </a:extLst>
          </p:cNvPr>
          <p:cNvSpPr>
            <a:spLocks noGrp="1"/>
          </p:cNvSpPr>
          <p:nvPr>
            <p:ph type="title"/>
          </p:nvPr>
        </p:nvSpPr>
        <p:spPr/>
        <p:txBody>
          <a:bodyPr/>
          <a:lstStyle/>
          <a:p>
            <a:r>
              <a:rPr lang="fr-FR"/>
              <a:t>Naive Bayes</a:t>
            </a:r>
          </a:p>
        </p:txBody>
      </p:sp>
      <p:sp>
        <p:nvSpPr>
          <p:cNvPr id="3" name="Content Placeholder 2">
            <a:extLst>
              <a:ext uri="{FF2B5EF4-FFF2-40B4-BE49-F238E27FC236}">
                <a16:creationId xmlns:a16="http://schemas.microsoft.com/office/drawing/2014/main" id="{FBCBBEFE-23A8-BA42-BEAC-210D47B4079F}"/>
              </a:ext>
            </a:extLst>
          </p:cNvPr>
          <p:cNvSpPr>
            <a:spLocks noGrp="1"/>
          </p:cNvSpPr>
          <p:nvPr>
            <p:ph idx="1"/>
          </p:nvPr>
        </p:nvSpPr>
        <p:spPr/>
        <p:txBody>
          <a:bodyPr/>
          <a:lstStyle/>
          <a:p>
            <a:r>
              <a:rPr lang="fr-FR"/>
              <a:t>see </a:t>
            </a:r>
            <a:r>
              <a:rPr lang="en-US">
                <a:hlinkClick r:id="rId2"/>
              </a:rPr>
              <a:t>https://sebastianraschka.com/Articles/2014_naive_bayes_1.html</a:t>
            </a:r>
            <a:endParaRPr lang="fr-FR"/>
          </a:p>
        </p:txBody>
      </p:sp>
    </p:spTree>
    <p:extLst>
      <p:ext uri="{BB962C8B-B14F-4D97-AF65-F5344CB8AC3E}">
        <p14:creationId xmlns:p14="http://schemas.microsoft.com/office/powerpoint/2010/main" val="152636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9765-44FF-2742-B2E9-E025A0D181DC}"/>
              </a:ext>
            </a:extLst>
          </p:cNvPr>
          <p:cNvSpPr>
            <a:spLocks noGrp="1"/>
          </p:cNvSpPr>
          <p:nvPr>
            <p:ph type="title"/>
          </p:nvPr>
        </p:nvSpPr>
        <p:spPr/>
        <p:txBody>
          <a:bodyPr/>
          <a:lstStyle/>
          <a:p>
            <a:r>
              <a:rPr lang="fr-FR"/>
              <a:t>Sentiment Analysis</a:t>
            </a:r>
          </a:p>
        </p:txBody>
      </p:sp>
      <p:sp>
        <p:nvSpPr>
          <p:cNvPr id="3" name="Content Placeholder 2">
            <a:extLst>
              <a:ext uri="{FF2B5EF4-FFF2-40B4-BE49-F238E27FC236}">
                <a16:creationId xmlns:a16="http://schemas.microsoft.com/office/drawing/2014/main" id="{8C2D6DEA-F259-4546-9EDA-500E62F65C72}"/>
              </a:ext>
            </a:extLst>
          </p:cNvPr>
          <p:cNvSpPr>
            <a:spLocks noGrp="1"/>
          </p:cNvSpPr>
          <p:nvPr>
            <p:ph idx="1"/>
          </p:nvPr>
        </p:nvSpPr>
        <p:spPr/>
        <p:txBody>
          <a:bodyPr/>
          <a:lstStyle/>
          <a:p>
            <a:r>
              <a:rPr lang="en-US">
                <a:hlinkClick r:id="rId2"/>
              </a:rPr>
              <a:t>https://web.stanford.edu/~jurafsky/slp3/4.pdf</a:t>
            </a:r>
            <a:r>
              <a:rPr lang="en-US"/>
              <a:t>	</a:t>
            </a:r>
            <a:endParaRPr lang="fr-FR"/>
          </a:p>
        </p:txBody>
      </p:sp>
      <p:sp>
        <p:nvSpPr>
          <p:cNvPr id="4" name="Rectangle 3">
            <a:extLst>
              <a:ext uri="{FF2B5EF4-FFF2-40B4-BE49-F238E27FC236}">
                <a16:creationId xmlns:a16="http://schemas.microsoft.com/office/drawing/2014/main" id="{76D9B6E0-4BEE-AA47-92E1-265CE5A2FC8D}"/>
              </a:ext>
            </a:extLst>
          </p:cNvPr>
          <p:cNvSpPr/>
          <p:nvPr/>
        </p:nvSpPr>
        <p:spPr>
          <a:xfrm>
            <a:off x="5534346" y="3578956"/>
            <a:ext cx="6096000" cy="1754326"/>
          </a:xfrm>
          <a:prstGeom prst="rect">
            <a:avLst/>
          </a:prstGeom>
        </p:spPr>
        <p:txBody>
          <a:bodyPr>
            <a:spAutoFit/>
          </a:bodyPr>
          <a:lstStyle/>
          <a:p>
            <a:r>
              <a:rPr lang="en-US" b="1"/>
              <a:t>Specific problems :negations:</a:t>
            </a:r>
          </a:p>
          <a:p>
            <a:r>
              <a:rPr lang="en-US"/>
              <a:t>I didn't like this movie vs I really like this movie.</a:t>
            </a:r>
          </a:p>
          <a:p>
            <a:r>
              <a:rPr lang="en-US"/>
              <a:t>Prefix all words from first negation until punctuation with NOT_</a:t>
            </a:r>
          </a:p>
          <a:p>
            <a:r>
              <a:rPr lang="en-US"/>
              <a:t>exemple:</a:t>
            </a:r>
          </a:p>
          <a:p>
            <a:pPr>
              <a:buFont typeface="Arial" panose="020B0604020202020204" pitchFamily="34" charset="0"/>
              <a:buChar char="•"/>
            </a:pPr>
            <a:r>
              <a:rPr lang="en-US"/>
              <a:t>I didn't like this movie, but I ...</a:t>
            </a:r>
          </a:p>
          <a:p>
            <a:pPr>
              <a:buFont typeface="Arial" panose="020B0604020202020204" pitchFamily="34" charset="0"/>
              <a:buChar char="•"/>
            </a:pPr>
            <a:r>
              <a:rPr lang="en-US"/>
              <a:t>I didn't NOT_like NOT_this NOT_movie but I ...</a:t>
            </a:r>
          </a:p>
        </p:txBody>
      </p:sp>
    </p:spTree>
    <p:extLst>
      <p:ext uri="{BB962C8B-B14F-4D97-AF65-F5344CB8AC3E}">
        <p14:creationId xmlns:p14="http://schemas.microsoft.com/office/powerpoint/2010/main" val="124935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2071-A522-FA49-A001-228955BCF9CC}"/>
              </a:ext>
            </a:extLst>
          </p:cNvPr>
          <p:cNvSpPr>
            <a:spLocks noGrp="1"/>
          </p:cNvSpPr>
          <p:nvPr>
            <p:ph type="title"/>
          </p:nvPr>
        </p:nvSpPr>
        <p:spPr/>
        <p:txBody>
          <a:bodyPr/>
          <a:lstStyle/>
          <a:p>
            <a:r>
              <a:rPr lang="fr-FR"/>
              <a:t>Sentiment on tweets</a:t>
            </a:r>
          </a:p>
        </p:txBody>
      </p:sp>
      <p:sp>
        <p:nvSpPr>
          <p:cNvPr id="3" name="Content Placeholder 2">
            <a:extLst>
              <a:ext uri="{FF2B5EF4-FFF2-40B4-BE49-F238E27FC236}">
                <a16:creationId xmlns:a16="http://schemas.microsoft.com/office/drawing/2014/main" id="{C4FFEDDB-AC59-184C-B44F-5EA21DC0E2D3}"/>
              </a:ext>
            </a:extLst>
          </p:cNvPr>
          <p:cNvSpPr>
            <a:spLocks noGrp="1"/>
          </p:cNvSpPr>
          <p:nvPr>
            <p:ph idx="1"/>
          </p:nvPr>
        </p:nvSpPr>
        <p:spPr/>
        <p:txBody>
          <a:bodyPr>
            <a:normAutofit fontScale="92500"/>
          </a:bodyPr>
          <a:lstStyle/>
          <a:p>
            <a:r>
              <a:rPr lang="en-US" b="1"/>
              <a:t>Exercise</a:t>
            </a:r>
          </a:p>
          <a:p>
            <a:r>
              <a:rPr lang="en-US"/>
              <a:t>load twitter sentiment dataset: US airlines</a:t>
            </a:r>
          </a:p>
          <a:p>
            <a:r>
              <a:rPr lang="en-US"/>
              <a:t>clean tweets</a:t>
            </a:r>
          </a:p>
          <a:p>
            <a:r>
              <a:rPr lang="en-US"/>
              <a:t>tokenize - bag of words</a:t>
            </a:r>
          </a:p>
          <a:p>
            <a:r>
              <a:rPr lang="en-US"/>
              <a:t>tag negations</a:t>
            </a:r>
          </a:p>
          <a:p>
            <a:r>
              <a:rPr lang="en-US"/>
              <a:t>Tf-Idf, countvectorizer, hashing vectorizer</a:t>
            </a:r>
          </a:p>
          <a:p>
            <a:r>
              <a:rPr lang="en-US"/>
              <a:t>Naive Bayes, split train test, evaluate</a:t>
            </a:r>
          </a:p>
          <a:p>
            <a:r>
              <a:rPr lang="en-US"/>
              <a:t>look at the samples wrongly classified </a:t>
            </a:r>
          </a:p>
          <a:p>
            <a:r>
              <a:rPr lang="en-US"/>
              <a:t>Goal: see how the initial pre processing influences on the model accuracy</a:t>
            </a:r>
          </a:p>
          <a:p>
            <a:endParaRPr lang="fr-FR"/>
          </a:p>
        </p:txBody>
      </p:sp>
    </p:spTree>
    <p:extLst>
      <p:ext uri="{BB962C8B-B14F-4D97-AF65-F5344CB8AC3E}">
        <p14:creationId xmlns:p14="http://schemas.microsoft.com/office/powerpoint/2010/main" val="142959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4E6C-4F24-074B-AD4A-29D92DBB82A8}"/>
              </a:ext>
            </a:extLst>
          </p:cNvPr>
          <p:cNvSpPr>
            <a:spLocks noGrp="1"/>
          </p:cNvSpPr>
          <p:nvPr>
            <p:ph type="title"/>
          </p:nvPr>
        </p:nvSpPr>
        <p:spPr/>
        <p:txBody>
          <a:bodyPr/>
          <a:lstStyle/>
          <a:p>
            <a:r>
              <a:rPr lang="fr-FR"/>
              <a:t>Smoothing</a:t>
            </a:r>
          </a:p>
        </p:txBody>
      </p:sp>
      <p:sp>
        <p:nvSpPr>
          <p:cNvPr id="3" name="Content Placeholder 2">
            <a:extLst>
              <a:ext uri="{FF2B5EF4-FFF2-40B4-BE49-F238E27FC236}">
                <a16:creationId xmlns:a16="http://schemas.microsoft.com/office/drawing/2014/main" id="{BD696103-A739-CE42-8E83-44E7A3828266}"/>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65745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5421-145F-6A42-9F60-96EEF349F3CD}"/>
              </a:ext>
            </a:extLst>
          </p:cNvPr>
          <p:cNvSpPr>
            <a:spLocks noGrp="1"/>
          </p:cNvSpPr>
          <p:nvPr>
            <p:ph type="title"/>
          </p:nvPr>
        </p:nvSpPr>
        <p:spPr/>
        <p:txBody>
          <a:bodyPr/>
          <a:lstStyle/>
          <a:p>
            <a:r>
              <a:rPr lang="fr-FR"/>
              <a:t>Spam detection</a:t>
            </a:r>
          </a:p>
        </p:txBody>
      </p:sp>
      <p:sp>
        <p:nvSpPr>
          <p:cNvPr id="4" name="Rectangle 3">
            <a:extLst>
              <a:ext uri="{FF2B5EF4-FFF2-40B4-BE49-F238E27FC236}">
                <a16:creationId xmlns:a16="http://schemas.microsoft.com/office/drawing/2014/main" id="{B5FE7CC9-C77E-B340-A8A7-84ABFA32C5C9}"/>
              </a:ext>
            </a:extLst>
          </p:cNvPr>
          <p:cNvSpPr/>
          <p:nvPr/>
        </p:nvSpPr>
        <p:spPr>
          <a:xfrm>
            <a:off x="1943100" y="2148629"/>
            <a:ext cx="8305800" cy="3970318"/>
          </a:xfrm>
          <a:prstGeom prst="rect">
            <a:avLst/>
          </a:prstGeom>
        </p:spPr>
        <p:txBody>
          <a:bodyPr wrap="square">
            <a:spAutoFit/>
          </a:bodyPr>
          <a:lstStyle/>
          <a:p>
            <a:r>
              <a:rPr lang="en-US"/>
              <a:t>Consider the task of spam detection, deciding if a particular piece of email is an example of spam (unsolicited bulk email) — and one of the first applications of naive Bayes to text classification (Sahami et al., 1998). A common solution here, rather than using all the words as individual features, is to predefine likely sets of words or phrases as features, combined these with features that are not purely linguistic. For example the open-source SpamAssassin tool1 predefines features like the phrase “one hundred percent guaranteed”, or the feature mentions millions of dollars, which is a regular expression that matches suspiciously large sums of money. But it also includes features like HTML has a low ratio of text to image area, that isn’t purely linguistic and might require some sophisticated computation, or totally non-linguistic features about, say, the path that the email took to arrive. More sample SpamAssassin features: • Email subject line is all capital letters • Contains phrases of urgency like “urgent reply” • Email subject line contains “online pharmaceutical” • HTML has unbalanced ”head” tags • Claims you can be removed from the list</a:t>
            </a:r>
            <a:endParaRPr lang="fr-FR"/>
          </a:p>
        </p:txBody>
      </p:sp>
      <p:sp>
        <p:nvSpPr>
          <p:cNvPr id="5" name="Rectangle 4">
            <a:extLst>
              <a:ext uri="{FF2B5EF4-FFF2-40B4-BE49-F238E27FC236}">
                <a16:creationId xmlns:a16="http://schemas.microsoft.com/office/drawing/2014/main" id="{5B1B7728-5759-9E47-9BA7-4D7F024461C6}"/>
              </a:ext>
            </a:extLst>
          </p:cNvPr>
          <p:cNvSpPr/>
          <p:nvPr/>
        </p:nvSpPr>
        <p:spPr>
          <a:xfrm>
            <a:off x="1864425" y="6207556"/>
            <a:ext cx="4538422" cy="369332"/>
          </a:xfrm>
          <a:prstGeom prst="rect">
            <a:avLst/>
          </a:prstGeom>
        </p:spPr>
        <p:txBody>
          <a:bodyPr wrap="none">
            <a:spAutoFit/>
          </a:bodyPr>
          <a:lstStyle/>
          <a:p>
            <a:r>
              <a:rPr lang="en-US">
                <a:hlinkClick r:id="rId2"/>
              </a:rPr>
              <a:t>https://web.stanford.edu/~jurafsky/slp3/4.pdf</a:t>
            </a:r>
            <a:endParaRPr lang="fr-FR"/>
          </a:p>
        </p:txBody>
      </p:sp>
    </p:spTree>
    <p:extLst>
      <p:ext uri="{BB962C8B-B14F-4D97-AF65-F5344CB8AC3E}">
        <p14:creationId xmlns:p14="http://schemas.microsoft.com/office/powerpoint/2010/main" val="1536566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TotalTime>
  <Words>600</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Text Classification</vt:lpstr>
      <vt:lpstr>text classification</vt:lpstr>
      <vt:lpstr>Process</vt:lpstr>
      <vt:lpstr>Naive Bayes</vt:lpstr>
      <vt:lpstr>Naive Bayes</vt:lpstr>
      <vt:lpstr>Sentiment Analysis</vt:lpstr>
      <vt:lpstr>Sentiment on tweets</vt:lpstr>
      <vt:lpstr>Smoothing</vt:lpstr>
      <vt:lpstr>Spam detection</vt:lpstr>
      <vt:lpstr>Spam detection</vt:lpstr>
      <vt:lpstr>Language identification</vt:lpstr>
      <vt:lpstr>Topic identification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Alex Perrier</dc:creator>
  <cp:lastModifiedBy>Alex Perrier</cp:lastModifiedBy>
  <cp:revision>16</cp:revision>
  <dcterms:created xsi:type="dcterms:W3CDTF">2019-11-24T06:51:17Z</dcterms:created>
  <dcterms:modified xsi:type="dcterms:W3CDTF">2019-11-26T15:41:57Z</dcterms:modified>
</cp:coreProperties>
</file>