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4"/>
  </p:normalViewPr>
  <p:slideViewPr>
    <p:cSldViewPr snapToGrid="0" snapToObjects="1" showGuides="1">
      <p:cViewPr varScale="1">
        <p:scale>
          <a:sx n="101" d="100"/>
          <a:sy n="101" d="100"/>
        </p:scale>
        <p:origin x="3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274B-B40C-D84E-A76B-C6A3F7608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F3D71-9010-AC44-A822-651C73E26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86033-26AF-3C4E-B8A9-4C740598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0F7D-E38B-174C-BB7F-E4C8B1AD6E9E}" type="datetimeFigureOut">
              <a:t>11/29/19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F4A42-C7C8-7542-AA85-F039997B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AEBE3-643D-B04E-ACCB-50E8BBBC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2457-06AC-114F-A00F-912E5B19E8C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3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DD41-249D-BB49-9124-6B8EB8D3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E7EE5-CB9C-0D43-9F9E-98D020AE4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1F9C-5BC0-7A43-BD8B-241AFEA1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0F7D-E38B-174C-BB7F-E4C8B1AD6E9E}" type="datetimeFigureOut">
              <a:t>11/29/19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E8BC-140D-8649-9817-EB51E027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8218D-ACEB-B148-8B13-047A6ED9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2457-06AC-114F-A00F-912E5B19E8C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28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F165E-3D62-2C40-AC6B-0DEF6DC64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0A980-FDD0-3748-9FC8-60697B52F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50C9-0260-004E-AB3E-7987F1FD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0F7D-E38B-174C-BB7F-E4C8B1AD6E9E}" type="datetimeFigureOut">
              <a:t>11/29/19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DB57A-3483-E545-8271-C704DCED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B7A4-5AC5-A044-8949-AE7A240F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2457-06AC-114F-A00F-912E5B19E8C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39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5187-3FFA-3146-8DB3-3EC9C749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541C-7F3A-C64E-ACE2-C2CE0D72D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A9DF9-E5DD-2E4E-A34F-883713BF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0F7D-E38B-174C-BB7F-E4C8B1AD6E9E}" type="datetimeFigureOut">
              <a:t>11/29/19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7EC27-FAA0-D640-9994-9959321D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7D934-7201-1B4F-B977-C81D8BD0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2457-06AC-114F-A00F-912E5B19E8C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22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E8C8-A3BA-C245-B17F-2916625D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3A339-CFE0-2D4F-90A5-7A5802BF8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01296-09B7-334D-A8CC-3962DDE8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0F7D-E38B-174C-BB7F-E4C8B1AD6E9E}" type="datetimeFigureOut">
              <a:t>11/29/19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9169C-D572-F740-AB86-18721B67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31751-9238-564C-9F8C-70CA56BD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2457-06AC-114F-A00F-912E5B19E8C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79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888D-8FA7-014F-9270-CDB8D33B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D8395-1814-EB4E-9B87-1D7741DA7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F353D-CA91-964B-8294-5B52CEF79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3313F-1143-1541-ADC9-A4BEB974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0F7D-E38B-174C-BB7F-E4C8B1AD6E9E}" type="datetimeFigureOut">
              <a:t>11/29/19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0223D-43E0-5347-948D-FB2CC5FD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52917-D612-034E-A67E-3B28E1A8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2457-06AC-114F-A00F-912E5B19E8C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52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0030-ED4A-F441-920D-5AAB7EC2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2AD89-6B53-0141-BF47-6A865962E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97D32-9E4B-8147-8933-CE17E3725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1ACFF-D24B-F041-849B-C42577474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037E8-B8D5-ED4B-B028-D7DCF0068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22B67-F46C-DF48-B06E-0E97E9E3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0F7D-E38B-174C-BB7F-E4C8B1AD6E9E}" type="datetimeFigureOut">
              <a:t>11/29/19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F41031-9847-3640-9608-2BE42B79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96695-34AD-6748-B13A-731D9A84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2457-06AC-114F-A00F-912E5B19E8C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45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1919-9456-9040-8927-117EDDA15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24B50-9902-9244-9555-A966C135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0F7D-E38B-174C-BB7F-E4C8B1AD6E9E}" type="datetimeFigureOut">
              <a:t>11/29/19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984F6-6688-6640-886E-C7EA22B5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AD32A-FD61-194E-AEBD-64D5A778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2457-06AC-114F-A00F-912E5B19E8C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91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D7DAC-5962-8B4D-BD51-D8087655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0F7D-E38B-174C-BB7F-E4C8B1AD6E9E}" type="datetimeFigureOut">
              <a:t>11/29/19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3B5D4-DCF1-8440-B7FE-45EA4C8C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047EE-DB84-E24B-8C09-D82F23B6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2457-06AC-114F-A00F-912E5B19E8C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10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AC636-3556-4C48-B1CE-F002E1240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5FC2A-B124-E24D-8C9B-393D23842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70034-23CB-1240-B0C3-373F2A75C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143F4-D89F-D940-9B8D-04E6B169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0F7D-E38B-174C-BB7F-E4C8B1AD6E9E}" type="datetimeFigureOut">
              <a:t>11/29/19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9463C-C6B1-D341-A487-7A04ED2E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17E5C-687F-3049-87F3-DB116735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2457-06AC-114F-A00F-912E5B19E8C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20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3FCC-FF18-0E4B-920D-2D5B6D7E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9F1C3-4A82-FE4E-B436-142D8E3E0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08777-A6AA-5E49-9A56-45C675C86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EAD65-19FD-6847-9BAE-86032A7F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0F7D-E38B-174C-BB7F-E4C8B1AD6E9E}" type="datetimeFigureOut">
              <a:t>11/29/19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FF4E5-DBBB-3A47-A8E9-2B0E106F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6BA00-8148-9A49-8704-071D3A3B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2457-06AC-114F-A00F-912E5B19E8C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98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50D65-41C3-3A40-8B68-84031F810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88A24-BDFD-3E4E-9950-43140E438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BA25-3631-2146-A81D-59D7D9A3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B0F7D-E38B-174C-BB7F-E4C8B1AD6E9E}" type="datetimeFigureOut">
              <a:t>11/29/19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121E2-C931-794B-AD8A-65FEC56AE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40F0D-BA20-B141-B668-5569BA117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C2457-06AC-114F-A00F-912E5B19E8C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17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8MJFrdfGe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4941966/how-can-i-calculate-perplexity-using-nlt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55F1-E028-D542-AB63-5AE4B7536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n-gram language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C3F5F-7E7B-4746-94A8-BF3E074D9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413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40EA-7006-B040-89C2-7E4AC2E7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Unknown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433B-25CA-8745-9214-A4DBA60C3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set a finite vocab &lt; vocab (training, testing)</a:t>
            </a:r>
          </a:p>
          <a:p>
            <a:r>
              <a:rPr lang="fr-FR"/>
              <a:t>replace all words not in training by UNK</a:t>
            </a: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03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0BF3-B297-8B4A-BC64-E3035F93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D11F1-76A5-304A-8D84-1B809A612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Laplace smoothing: </a:t>
            </a:r>
            <a:r>
              <a:rPr lang="en-US"/>
              <a:t>add one to all the bigram counts  (baseline not great perf)</a:t>
            </a:r>
          </a:p>
          <a:p>
            <a:r>
              <a:rPr lang="en-US"/>
              <a:t>Add-k smoothing : add a frac- tional count </a:t>
            </a:r>
            <a:r>
              <a:rPr lang="en-US" i="1"/>
              <a:t>k </a:t>
            </a:r>
            <a:r>
              <a:rPr lang="en-US"/>
              <a:t>(.5? .05? .01?). (still not great)</a:t>
            </a:r>
          </a:p>
          <a:p>
            <a:r>
              <a:rPr lang="en-US"/>
              <a:t>Katz Back off smoothing </a:t>
            </a:r>
          </a:p>
          <a:p>
            <a:r>
              <a:rPr lang="en-US"/>
              <a:t>Good-Turing backoff </a:t>
            </a:r>
          </a:p>
          <a:p>
            <a:r>
              <a:rPr lang="en-US"/>
              <a:t>Kneser-Ney Smoothing </a:t>
            </a:r>
          </a:p>
          <a:p>
            <a:r>
              <a:rPr lang="en-US"/>
              <a:t>The Web and Stupid Backoff (2006)</a:t>
            </a:r>
          </a:p>
          <a:p>
            <a:r>
              <a:rPr lang="en-US"/>
              <a:t>Another option is to build approximate language models using techniques like Bloom filters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08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F172-F8AA-864D-A2CA-279BF13A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char n-grams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571C1-FBA4-DD47-8479-3BE55EA6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n-grams model can also be applied to characters</a:t>
            </a:r>
          </a:p>
          <a:p>
            <a:r>
              <a:rPr lang="en-US"/>
              <a:t>ex: Football is a very famous game </a:t>
            </a:r>
          </a:p>
          <a:p>
            <a:pPr lvl="1"/>
            <a:r>
              <a:rPr lang="en-US"/>
              <a:t>The character bigrams for the above sentence will be: fo, oo, ot, tb, ba, al, ll, l, i, is and so on</a:t>
            </a:r>
          </a:p>
          <a:p>
            <a:pPr lvl="1"/>
            <a:r>
              <a:rPr lang="en-US"/>
              <a:t>trigrams: foo, oot, otb, tba and so on.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665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DF74-B170-E844-9538-59A6B13D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Bibliographical and Historical Notes </a:t>
            </a:r>
            <a:br>
              <a:rPr lang="en-US">
                <a:effectLst/>
              </a:rPr>
            </a:b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C25-B1E5-A443-A89A-8A6031A7F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94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971F-8E6F-D045-B364-855B3C49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4806-75FF-E043-9AF8-8B592887D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/>
              <a:t>Language models</a:t>
            </a:r>
          </a:p>
          <a:p>
            <a:r>
              <a:rPr lang="en-US"/>
              <a:t>Models that assign probabilities to sequences of words are called language models</a:t>
            </a:r>
          </a:p>
          <a:p>
            <a:r>
              <a:rPr lang="en-US" b="1"/>
              <a:t>goal</a:t>
            </a:r>
            <a:r>
              <a:rPr lang="en-US"/>
              <a:t>: compute the probability of a sentence or sequence of words or of next word.</a:t>
            </a:r>
          </a:p>
          <a:p>
            <a:r>
              <a:rPr lang="en-US"/>
              <a:t>The intuition of the n-gram model is that instead of computing the probability of a word given its entire history in the corpus, we can approximate the history by just the last few words.</a:t>
            </a:r>
          </a:p>
          <a:p>
            <a:pPr marL="0" indent="0">
              <a:buNone/>
            </a:pPr>
            <a:r>
              <a:rPr lang="en-US" b="1"/>
              <a:t>N-gram Language Models</a:t>
            </a:r>
          </a:p>
          <a:p>
            <a:r>
              <a:rPr lang="en-US"/>
              <a:t>also: Estimate the probability of the last word of an n-gram given the previous words in the n-gram</a:t>
            </a:r>
          </a:p>
          <a:p>
            <a:pPr marL="0" indent="0">
              <a:buNone/>
            </a:pPr>
            <a:endParaRPr lang="en-US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28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1C16-A020-954F-89D5-D5C7E24D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Applications of language model</a:t>
            </a:r>
            <a:br>
              <a:rPr lang="en-US" b="1"/>
            </a:b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49B89-FD72-E446-BE2B-390D75A38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first that comes to mind is the query completion on google </a:t>
            </a:r>
          </a:p>
          <a:p>
            <a:pPr lvl="1"/>
            <a:r>
              <a:rPr lang="en-US"/>
              <a:t>doit on avoir peur de …, should we be afraid of …</a:t>
            </a:r>
          </a:p>
          <a:p>
            <a:pPr lvl="1"/>
            <a:r>
              <a:rPr lang="en-US"/>
              <a:t>que faire a …, what to do in ….</a:t>
            </a:r>
          </a:p>
          <a:p>
            <a:r>
              <a:rPr lang="en-US"/>
              <a:t>machine translation, spelling correction, handwriting and speech recognition</a:t>
            </a:r>
          </a:p>
          <a:p>
            <a:r>
              <a:rPr lang="en-US"/>
              <a:t>text generation such as summarization, question answering or dialog systems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Among several candidates what sentence or word is the most probable</a:t>
            </a:r>
          </a:p>
          <a:p>
            <a:r>
              <a:rPr lang="en-US"/>
              <a:t>There are several choices vs Their are several choices</a:t>
            </a:r>
          </a:p>
          <a:p>
            <a:r>
              <a:rPr lang="en-US"/>
              <a:t>Comfortable vs Confortable; color vs colour  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r>
              <a:rPr lang="en-US"/>
              <a:t>♫ iOS Autocomplete Song | Song A Day #2110 </a:t>
            </a:r>
            <a:r>
              <a:rPr lang="en-US">
                <a:hlinkClick r:id="rId2"/>
              </a:rPr>
              <a:t>https://www.youtube.com/watch?v=M8MJFrdfGe0</a:t>
            </a:r>
            <a:endParaRPr lang="en-US"/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77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D62F-E0B7-1D45-95EF-0B6935BA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Demo A2I GPT-2 text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226F-9C80-C54B-8211-44BB1AB4C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99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922A-B61D-F846-B536-D7EBCC27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Markov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56D55-517A-B042-9E88-5D8765D1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41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161B-D6A3-754B-9B71-99163391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MLE as a Language Model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246D9-E0BE-724D-8DDE-A3BB34C18D8B}"/>
              </a:ext>
            </a:extLst>
          </p:cNvPr>
          <p:cNvSpPr txBox="1"/>
          <p:nvPr/>
        </p:nvSpPr>
        <p:spPr>
          <a:xfrm>
            <a:off x="1613043" y="2065106"/>
            <a:ext cx="7346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6.5 Jurafsky P40: exercise on small corpus , marmiton ?</a:t>
            </a:r>
          </a:p>
          <a:p>
            <a:r>
              <a:rPr lang="fr-FR"/>
              <a:t>bigram. model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9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9A96-28EF-3345-AFEB-3F8A0F92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Evaluating with Perplexity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419A0-64D0-5E4A-9D20-F074D97D1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inverse probability of the test set, normalized by the number of words. </a:t>
            </a:r>
          </a:p>
          <a:p>
            <a:r>
              <a:rPr lang="en-US"/>
              <a:t>PP(</a:t>
            </a:r>
            <a:r>
              <a:rPr lang="en-US" i="1"/>
              <a:t>W</a:t>
            </a:r>
            <a:r>
              <a:rPr lang="en-US"/>
              <a:t>) = 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w w </a:t>
            </a:r>
            <a:r>
              <a:rPr lang="en-US"/>
              <a:t>...</a:t>
            </a:r>
            <a:r>
              <a:rPr lang="en-US" i="1"/>
              <a:t>w </a:t>
            </a:r>
            <a:r>
              <a:rPr lang="en-US"/>
              <a:t>)^− 1/</a:t>
            </a:r>
            <a:r>
              <a:rPr lang="en-US" i="1"/>
              <a:t>N </a:t>
            </a:r>
            <a:endParaRPr lang="en-US"/>
          </a:p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95A25-FDE5-2647-8836-EE7AEEDE3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742" y="3429000"/>
            <a:ext cx="4991100" cy="1828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EEB80E-2624-0048-BAC8-F58EA9ADEC86}"/>
              </a:ext>
            </a:extLst>
          </p:cNvPr>
          <p:cNvSpPr/>
          <p:nvPr/>
        </p:nvSpPr>
        <p:spPr>
          <a:xfrm>
            <a:off x="500009" y="5812937"/>
            <a:ext cx="10010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https://stackoverflow.com/questions/54941966/how-can-i-calculate-perplexity-using-nltk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44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47E8-6AD6-834F-8745-CA0A0E92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Perplexity Bi gram vs tri gram vs N 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65F82-F5D7-9C4F-9341-1092F3EC5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1.5 million word WSJ test set </a:t>
            </a:r>
          </a:p>
          <a:p>
            <a:r>
              <a:rPr lang="en-US"/>
              <a:t>the more information the N-gram gives us about the word sequence, the lower the perplexity </a:t>
            </a:r>
          </a:p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B488C-8570-A244-817B-327BC80E7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881" y="3753778"/>
            <a:ext cx="6248400" cy="1117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42890B-6D09-9046-B179-4EC5290ED07C}"/>
              </a:ext>
            </a:extLst>
          </p:cNvPr>
          <p:cNvSpPr/>
          <p:nvPr/>
        </p:nvSpPr>
        <p:spPr>
          <a:xfrm>
            <a:off x="756863" y="5111571"/>
            <a:ext cx="103905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NimbusRomNo9L"/>
              </a:rPr>
              <a:t>the higher the conditional probabil- ity of the word sequence, the lower the perplexity. Thus, minimizing perplexity is equivalent to maximizing the test set probability according to the language model. 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13F90B-F6B7-6E47-970A-9DC925FE6408}"/>
              </a:ext>
            </a:extLst>
          </p:cNvPr>
          <p:cNvSpPr/>
          <p:nvPr/>
        </p:nvSpPr>
        <p:spPr>
          <a:xfrm>
            <a:off x="756863" y="5770825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C00000"/>
                </a:solidFill>
                <a:latin typeface="NimbusRomNo9L"/>
              </a:rPr>
              <a:t>The perplexity of two language models is only comparable if they use identical vocabularies. </a:t>
            </a:r>
            <a:endParaRPr 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279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AC7B-EF21-5542-8E0F-CEEB340A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Generating text with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7B42-6BBE-A743-AF72-9611ACF0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demo, WSJ and shakespeare …</a:t>
            </a:r>
          </a:p>
          <a:p>
            <a:r>
              <a:rPr lang="fr-FR"/>
              <a:t>is word in testing is missing from training =&gt; </a:t>
            </a:r>
          </a:p>
          <a:p>
            <a:r>
              <a:rPr lang="en-US"/>
              <a:t>In such a closed vocabulary system the test set can only contain words from this lexicon, and there will be no unknown words. </a:t>
            </a:r>
          </a:p>
          <a:p>
            <a:r>
              <a:rPr lang="en-US"/>
              <a:t>zero probability N-grams </a:t>
            </a:r>
          </a:p>
          <a:p>
            <a:r>
              <a:rPr lang="en-US"/>
              <a:t>In training set:</a:t>
            </a:r>
          </a:p>
          <a:p>
            <a:pPr lvl="1"/>
            <a:r>
              <a:rPr lang="en-US"/>
              <a:t>denied the allegations: 5 </a:t>
            </a:r>
          </a:p>
          <a:p>
            <a:pPr lvl="1"/>
            <a:r>
              <a:rPr lang="en-US"/>
              <a:t>denied the speculation: 2 </a:t>
            </a:r>
          </a:p>
          <a:p>
            <a:pPr lvl="1"/>
            <a:r>
              <a:rPr lang="en-US"/>
              <a:t>denied the rumors: 1 </a:t>
            </a:r>
          </a:p>
          <a:p>
            <a:pPr lvl="1"/>
            <a:r>
              <a:rPr lang="en-US"/>
              <a:t>denied the report: 1 </a:t>
            </a:r>
          </a:p>
          <a:p>
            <a:pPr lvl="1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BC80BF-5A47-354B-BAB1-1DF9882911C1}"/>
              </a:ext>
            </a:extLst>
          </p:cNvPr>
          <p:cNvSpPr/>
          <p:nvPr/>
        </p:nvSpPr>
        <p:spPr>
          <a:xfrm>
            <a:off x="6933191" y="4384766"/>
            <a:ext cx="3676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8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(offer|denied the) is 0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1C5F66-4DAE-F744-9419-417B4166C13A}"/>
              </a:ext>
            </a:extLst>
          </p:cNvPr>
          <p:cNvSpPr/>
          <p:nvPr/>
        </p:nvSpPr>
        <p:spPr>
          <a:xfrm>
            <a:off x="5811748" y="55306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latin typeface="NimbusRomNo9L"/>
              </a:rPr>
              <a:t>if the probability of any word in the test set is 0, the entire probability of the test set is 0. </a:t>
            </a:r>
          </a:p>
          <a:p>
            <a:r>
              <a:rPr lang="en-US">
                <a:latin typeface="NimbusRomNo9L"/>
              </a:rPr>
              <a:t>perplexity -&gt; \infty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5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619</Words>
  <Application>Microsoft Macintosh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NimbusRomNo9L</vt:lpstr>
      <vt:lpstr>Office Theme</vt:lpstr>
      <vt:lpstr>n-gram language model</vt:lpstr>
      <vt:lpstr>What?</vt:lpstr>
      <vt:lpstr>Applications of language model </vt:lpstr>
      <vt:lpstr>Demo A2I GPT-2 text generation</vt:lpstr>
      <vt:lpstr>Markov assumption</vt:lpstr>
      <vt:lpstr>MLE as a Language Model </vt:lpstr>
      <vt:lpstr>Evaluating with Perplexity</vt:lpstr>
      <vt:lpstr>Perplexity Bi gram vs tri gram vs N gram</vt:lpstr>
      <vt:lpstr>Generating text with language models</vt:lpstr>
      <vt:lpstr>Unknown words</vt:lpstr>
      <vt:lpstr>Smoothing</vt:lpstr>
      <vt:lpstr>char n-grams</vt:lpstr>
      <vt:lpstr>Bibliographical and Historical Notes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n-gram language model</dc:title>
  <dc:creator>Alex Perrier</dc:creator>
  <cp:lastModifiedBy>Alex Perrier</cp:lastModifiedBy>
  <cp:revision>13</cp:revision>
  <dcterms:created xsi:type="dcterms:W3CDTF">2019-11-24T09:42:41Z</dcterms:created>
  <dcterms:modified xsi:type="dcterms:W3CDTF">2019-11-29T16:49:01Z</dcterms:modified>
</cp:coreProperties>
</file>