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71" r:id="rId13"/>
    <p:sldId id="268" r:id="rId14"/>
    <p:sldId id="272" r:id="rId15"/>
    <p:sldId id="270" r:id="rId16"/>
    <p:sldId id="267" r:id="rId17"/>
    <p:sldId id="269" r:id="rId18"/>
    <p:sldId id="273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694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E6F7-1448-354C-86EA-24922474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2B708-03C3-5849-975E-040809B88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D79D-0BD0-F64B-8841-81E4B94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98AAB-8DE5-8B49-B86B-E19ED1B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68FF-AAEF-AB47-ACD1-1C0016D7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00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2F0F-0DB7-0047-B689-EF847DBB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D7ACA-5C7E-DF44-9937-40E09BE1F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DA37-709D-5743-AD64-769EF89D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3607-12E9-EA4E-8274-463706B3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B24E-FBC3-DB48-8A53-15DB67EF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4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F4D97-8158-C748-B21E-57D354767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A7185-9101-0148-BCB7-39DFDE088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99B7-965B-7146-9C80-8326C4FB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9147-B45D-8C46-BFA9-FBC66ED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D5207-27E8-D14B-A27C-263743F3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44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9E3A-0A76-CF48-9C8C-E15E9A95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396A-81BB-1741-AD99-99A0AECC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BDB4-2C1E-0E43-9F36-B7B88525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7783-688A-274E-9D51-0D1D3B57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9D56-99D6-B94B-AE5C-8EA9B900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3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3A1C-14EE-F847-A918-DEED7504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D15A1-95E4-1642-8F3B-B0BEE1589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B3A43-8EDA-3B46-936A-B540329C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42CB-68E2-9941-ABEB-9690CCD2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6257-786C-6B4D-A5D9-EA5CC4E6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22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BB8D-D3C2-E347-920E-8D3B8090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CA5C-3948-064A-9A43-082E378AE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EA003-8E76-274F-A1AF-CBA31553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E6099-B082-3446-9B81-E912E412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60074-5320-8C4A-AC8B-83FA1347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C5623-A624-E74A-8A00-A7043FF4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74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6CBA-4DE8-AB47-BFD0-4E49601D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1FA62-5C98-BE40-B2D4-ABC153BCA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0584F-35DC-A64D-9818-13797C86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507A1-63C3-BF42-8350-7624F896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1702A-5E40-7549-9057-054C24263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FF14B-0056-1B44-82FF-88195843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B1C45-652F-EE46-9D4D-67A0A4A8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414FA-6980-3940-B019-CDFCA920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08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7BCC-BB6B-1B49-B576-1388D7AB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432B4-F1AF-3E4D-BDB1-B2B8538D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49D7E-C100-5A4B-98ED-ED14E3DD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38209-EA8E-D840-B2A0-A376D92A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1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9177A-3661-644C-B432-7FCA2F15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68E59-C767-BE4E-A182-B7499DA3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2A3D5-15BD-0546-9ABB-81EDE9E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14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029B-36B3-FF48-BD11-1EBCBDD7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3EDE-D49D-F444-90C9-0B3018870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9A5F-C64C-2648-A227-B1304517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F7F8E-D62D-9E47-86EC-04888B5E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99EA7-415E-ED43-A135-490F67A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84723-E2C0-794C-B506-F071D68F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91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D05B-012F-E746-89E4-5858C4F0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65125-B9A1-154A-8859-3748C6D1E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A93F3-366A-1541-A1CA-29C25B768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F3831-7F6E-1A41-ACAE-7D4513FF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8C29C-EAE2-5842-A0A3-7710AF85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7F01-869E-F24E-B9F5-A21E4557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62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6F095-20D9-FF4D-8D88-D8F16CCE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BDD6E-64F6-5449-987D-30F896F51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99C1-C495-7F4B-8406-ADE338E32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D485-5A93-CE40-A232-01117DA54A21}" type="datetimeFigureOut">
              <a:t>11/26/19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90C1-75E5-4E40-8808-7235B7C27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C1F-96F6-C745-BAD7-FFEB55A82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C5E1-9FC0-A641-9EAB-FA902FF9203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4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-gram#Skip-gram" TargetMode="External"/><Relationship Id="rId2" Type="http://schemas.openxmlformats.org/officeDocument/2006/relationships/hyperlink" Target="https://en.wikipedia.org/wiki/Bag-of-words_model#CBO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mparing-word-embeddings-c2efd2455fe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ne-hot" TargetMode="External"/><Relationship Id="rId2" Type="http://schemas.openxmlformats.org/officeDocument/2006/relationships/hyperlink" Target="http://mccormickml.com/2016/04/19/word2vec-tutorial-the-skip-gram-mode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ext.cc/" TargetMode="External"/><Relationship Id="rId2" Type="http://schemas.openxmlformats.org/officeDocument/2006/relationships/hyperlink" Target="https://github.com/facebookresearch/fastText/blob/master/docs/pretrained-vectors.m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smetanin/word2vec-tsne/blob/master/Visualizing%20Word2Vec%20Word%20Embeddings%20using%20t-SNE.ipyn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ndexdataschool/nlp_course/blob/master/week01_embeddings/seminar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xsrf=ACYBGNQBpKPanFNtMcShX6MMh33iweqDAw:1574855808293&amp;q=Rufus+Thomas&amp;stick=H4sIAAAAAAAAAONgVuLSz9U3MMyxzC7KXsTKE1SaVlqsEJKRn5tYDABGeu3yHQAAAA&amp;sa=X&amp;ved=2ahUKEwjzjZqIq4rmAhWSmBQKHY_XCcIQMTAAegQINRAF&amp;sxsrf=ACYBGNQBpKPanFNtMcShX6MMh33iweqDAw:15748558082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chine-learning/crash-course/embeddings/video-lect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501F-7419-6149-93BB-BCB7FEC0C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Word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CE24B-C0A4-CD49-80CA-8154D7E0A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62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EE9-BC0C-A74D-ABD8-DD248448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 flavours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8CEF6-EE4D-1D45-BA57-4EA7E3986768}"/>
              </a:ext>
            </a:extLst>
          </p:cNvPr>
          <p:cNvSpPr/>
          <p:nvPr/>
        </p:nvSpPr>
        <p:spPr>
          <a:xfrm>
            <a:off x="1753455" y="1971952"/>
            <a:ext cx="85207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0">
                <a:effectLst/>
                <a:latin typeface="medium-content-serif-font"/>
              </a:rPr>
              <a:t>Word2Vec </a:t>
            </a:r>
            <a:r>
              <a:rPr lang="en-US" b="0" i="0">
                <a:effectLst/>
                <a:latin typeface="medium-content-serif-font"/>
              </a:rPr>
              <a:t>takes texts as training data for a neural network. </a:t>
            </a:r>
            <a:br>
              <a:rPr lang="en-US" b="0" i="0">
                <a:effectLst/>
                <a:latin typeface="medium-content-serif-font"/>
              </a:rPr>
            </a:br>
            <a:endParaRPr lang="en-US" b="0" i="0">
              <a:effectLst/>
              <a:latin typeface="medium-content-serif-fon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>
                <a:effectLst/>
                <a:latin typeface="medium-content-serif-font"/>
              </a:rPr>
              <a:t>GloVe </a:t>
            </a:r>
            <a:r>
              <a:rPr lang="en-US" b="0" i="0">
                <a:effectLst/>
                <a:latin typeface="medium-content-serif-font"/>
              </a:rPr>
              <a:t>focuses on words co-occurrences over the whole corpus. matrix factorization</a:t>
            </a:r>
            <a:br>
              <a:rPr lang="en-US" b="0" i="0">
                <a:effectLst/>
                <a:latin typeface="medium-content-serif-font"/>
              </a:rPr>
            </a:br>
            <a:endParaRPr lang="en-US" b="0" i="0">
              <a:effectLst/>
              <a:latin typeface="medium-content-serif-fon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i="0">
                <a:effectLst/>
                <a:latin typeface="medium-content-serif-font"/>
              </a:rPr>
              <a:t>FastText </a:t>
            </a:r>
            <a:r>
              <a:rPr lang="en-US" b="0" i="0">
                <a:effectLst/>
                <a:latin typeface="medium-content-serif-font"/>
              </a:rPr>
              <a:t>improves on Word2Vec by taking word parts into account. </a:t>
            </a:r>
            <a:br>
              <a:rPr lang="en-US" b="0" i="0">
                <a:effectLst/>
                <a:latin typeface="medium-content-serif-font"/>
              </a:rPr>
            </a:br>
            <a:endParaRPr lang="en-US" b="0" i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75257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6B48-3A7F-9144-81B0-DC284997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E812-62B4-F247-9B48-E42B9654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Word2Vec is a predictive embedding model. 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2 main Word2Vec architectures</a:t>
            </a:r>
          </a:p>
          <a:p>
            <a:r>
              <a:rPr lang="en-US">
                <a:hlinkClick r:id="rId2"/>
              </a:rPr>
              <a:t>Continuous bag-of-words</a:t>
            </a:r>
            <a:r>
              <a:rPr lang="en-US"/>
              <a:t> (CBOW): </a:t>
            </a:r>
            <a:r>
              <a:rPr lang="en-US" b="1"/>
              <a:t>CBOW</a:t>
            </a:r>
            <a:r>
              <a:rPr lang="en-US"/>
              <a:t> is learning to predict the word by the context. Or maximize the probability of the target word by looking at the context.</a:t>
            </a:r>
          </a:p>
          <a:p>
            <a:pPr lvl="1"/>
            <a:r>
              <a:rPr lang="en-US"/>
              <a:t>str: </a:t>
            </a:r>
            <a:r>
              <a:rPr lang="en-US" i="1"/>
              <a:t>yesterday was a really [????] day</a:t>
            </a:r>
          </a:p>
          <a:p>
            <a:pPr lvl="1"/>
            <a:r>
              <a:rPr lang="en-US"/>
              <a:t>favors:</a:t>
            </a:r>
            <a:r>
              <a:rPr lang="en-US" i="1"/>
              <a:t> nice, beautiful, rainy</a:t>
            </a:r>
          </a:p>
          <a:p>
            <a:pPr lvl="1"/>
            <a:r>
              <a:rPr lang="en-US"/>
              <a:t>less frequent: </a:t>
            </a:r>
            <a:r>
              <a:rPr lang="en-US" i="1"/>
              <a:t>delightful, </a:t>
            </a:r>
          </a:p>
          <a:p>
            <a:r>
              <a:rPr lang="en-US">
                <a:hlinkClick r:id="rId3"/>
              </a:rPr>
              <a:t>Continuous skip-gram</a:t>
            </a:r>
            <a:r>
              <a:rPr lang="en-US"/>
              <a:t> Uses the current word to predict the surrounding window of context words + weighs nearby context words more heavily than more distant context words</a:t>
            </a:r>
            <a:br>
              <a:rPr lang="en-US"/>
            </a:b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18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BC2F-2166-D948-BD96-A9DF348E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skip gram (k,n)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4191B6B-AD38-BA4C-B940-85DCEF7F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9015"/>
            <a:ext cx="4649770" cy="3992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70E36-936C-DD4C-9AB7-9905C834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854" y="1361915"/>
            <a:ext cx="5667910" cy="539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6B5A03-3FC8-144F-AF9A-9C39842F05F1}"/>
              </a:ext>
            </a:extLst>
          </p:cNvPr>
          <p:cNvSpPr txBox="1"/>
          <p:nvPr/>
        </p:nvSpPr>
        <p:spPr>
          <a:xfrm>
            <a:off x="8517276" y="904126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 = 0,1 n = 3 trigram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56FED-CF59-A241-8894-C62F7A00AD8A}"/>
              </a:ext>
            </a:extLst>
          </p:cNvPr>
          <p:cNvSpPr txBox="1"/>
          <p:nvPr/>
        </p:nvSpPr>
        <p:spPr>
          <a:xfrm>
            <a:off x="2505693" y="1690688"/>
            <a:ext cx="20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k = 0,1 n = 2 bigram</a:t>
            </a:r>
          </a:p>
        </p:txBody>
      </p:sp>
    </p:spTree>
    <p:extLst>
      <p:ext uri="{BB962C8B-B14F-4D97-AF65-F5344CB8AC3E}">
        <p14:creationId xmlns:p14="http://schemas.microsoft.com/office/powerpoint/2010/main" val="428311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B7F8-58D3-854B-A0C6-2B2C221A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Skip Gram vs CBOW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C25E85-222E-F14F-B326-7A877B0B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65" y="1952089"/>
            <a:ext cx="6487615" cy="27286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26F394-39CD-2E4C-B611-B74D79E8D4BE}"/>
              </a:ext>
            </a:extLst>
          </p:cNvPr>
          <p:cNvSpPr/>
          <p:nvPr/>
        </p:nvSpPr>
        <p:spPr>
          <a:xfrm>
            <a:off x="1445230" y="5248198"/>
            <a:ext cx="85001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medium-content-title-font"/>
              </a:rPr>
              <a:t>Comparing Word Embeddings</a:t>
            </a:r>
          </a:p>
          <a:p>
            <a:br>
              <a:rPr lang="en-US"/>
            </a:br>
            <a:r>
              <a:rPr lang="en-US">
                <a:hlinkClick r:id="rId3"/>
              </a:rPr>
              <a:t>https://towardsdatascience.com/comparing-word-embeddings-c2efd2455fe3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50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F9CDC0-072E-174D-AD10-0816A4F42AFA}"/>
              </a:ext>
            </a:extLst>
          </p:cNvPr>
          <p:cNvSpPr/>
          <p:nvPr/>
        </p:nvSpPr>
        <p:spPr>
          <a:xfrm>
            <a:off x="1352763" y="2690335"/>
            <a:ext cx="81097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0">
                <a:solidFill>
                  <a:srgbClr val="242729"/>
                </a:solidFill>
                <a:effectLst/>
                <a:latin typeface="inherit"/>
              </a:rPr>
              <a:t>Skip-gram:</a:t>
            </a:r>
            <a:r>
              <a:rPr lang="en-US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works well with small amount of the training data, represents well even rare words or phrases.</a:t>
            </a:r>
          </a:p>
          <a:p>
            <a:pPr fontAlgn="base"/>
            <a:endParaRPr lang="en-US" b="0" i="0">
              <a:solidFill>
                <a:srgbClr val="242729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b="1" i="0">
                <a:solidFill>
                  <a:srgbClr val="242729"/>
                </a:solidFill>
                <a:effectLst/>
                <a:latin typeface="inherit"/>
              </a:rPr>
              <a:t>CBOW:</a:t>
            </a:r>
            <a:r>
              <a:rPr lang="en-US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several times faster to train than the skip-gram, slightly better accuracy for the frequent words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1116C6-DE4A-C149-A8D5-5162F7DC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/>
              <a:t>Skip Gram vs CBOW</a:t>
            </a:r>
          </a:p>
        </p:txBody>
      </p:sp>
    </p:spTree>
    <p:extLst>
      <p:ext uri="{BB962C8B-B14F-4D97-AF65-F5344CB8AC3E}">
        <p14:creationId xmlns:p14="http://schemas.microsoft.com/office/powerpoint/2010/main" val="98640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247B-549C-1946-BEB0-A78EA707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Skip-gram vs CBOW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994A9-EE27-E84E-B301-9E40FBCC115A}"/>
              </a:ext>
            </a:extLst>
          </p:cNvPr>
          <p:cNvSpPr/>
          <p:nvPr/>
        </p:nvSpPr>
        <p:spPr>
          <a:xfrm>
            <a:off x="838200" y="216917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u="sng">
                <a:solidFill>
                  <a:srgbClr val="006699"/>
                </a:solidFill>
                <a:effectLst/>
                <a:latin typeface="arial" panose="020B0604020202020204" pitchFamily="34" charset="0"/>
                <a:hlinkClick r:id="rId2"/>
              </a:rPr>
              <a:t>Word2Vec Skip-gram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model, for example, takes in pairs (word1, word2) generated by moving a window across text data, and trains a 1-hidden-layer neural network based on the synthetic task of given an input word, giving us a predicted probability distribution of nearby words to the input. A virtual </a:t>
            </a:r>
            <a:r>
              <a:rPr lang="en-US" b="1" i="0" u="sng">
                <a:solidFill>
                  <a:srgbClr val="006699"/>
                </a:solidFill>
                <a:effectLst/>
                <a:latin typeface="arial" panose="020B0604020202020204" pitchFamily="34" charset="0"/>
                <a:hlinkClick r:id="rId3"/>
              </a:rPr>
              <a:t>one-hot</a:t>
            </a:r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encoding of words goes through a ‘projection layer’ to the hidden layer; these projection weights are later interpreted as the word embeddings. So if the hidden layer has 300 neurons, this network will give us 300-dimensional word embeddings.</a:t>
            </a:r>
          </a:p>
          <a:p>
            <a:endParaRPr lang="en-US" b="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Continuous-bag-of-words Word2vec is very similar to the skip-gram model. It is also a 1-hidden-layer neural network. The synthetic training task now uses the average of multiple input context words, rather than a single word as in skip-gram, to predict the center word. Again, the projection weights that turn one-hot words into averageable vectors, of the same width as the hidden layer, are interpreted as the word embeddings.</a:t>
            </a:r>
          </a:p>
        </p:txBody>
      </p:sp>
    </p:spTree>
    <p:extLst>
      <p:ext uri="{BB962C8B-B14F-4D97-AF65-F5344CB8AC3E}">
        <p14:creationId xmlns:p14="http://schemas.microsoft.com/office/powerpoint/2010/main" val="139496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926C-9477-474A-8017-2CBF4D50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DBF2-0B30-BC4C-8925-CE5C18554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GloVe stands for </a:t>
            </a:r>
            <a:r>
              <a:rPr lang="en-US">
                <a:solidFill>
                  <a:srgbClr val="C00000"/>
                </a:solidFill>
              </a:rPr>
              <a:t>global vectors for word representation</a:t>
            </a:r>
            <a:r>
              <a:rPr lang="en-US"/>
              <a:t>. </a:t>
            </a:r>
          </a:p>
          <a:p>
            <a:r>
              <a:rPr lang="en-US"/>
              <a:t>Unsupervised learning algorithm developed by Stanford for generating word embeddings by aggregating </a:t>
            </a:r>
            <a:r>
              <a:rPr lang="en-US">
                <a:solidFill>
                  <a:srgbClr val="C00000"/>
                </a:solidFill>
              </a:rPr>
              <a:t>global word-word co-occurrence matrix</a:t>
            </a:r>
            <a:r>
              <a:rPr lang="en-US"/>
              <a:t> from a corpus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06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C84F-8743-6643-9E77-2252CC4C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66B6-D875-D34D-B727-8A52A5C9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Glove is an alternative to find the same </a:t>
            </a:r>
            <a:r>
              <a:rPr lang="en-US">
                <a:solidFill>
                  <a:srgbClr val="C00000"/>
                </a:solidFill>
              </a:rPr>
              <a:t>weight - word</a:t>
            </a:r>
            <a:r>
              <a:rPr lang="en-US"/>
              <a:t> matrices by directly optimizing a cost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count word co-occurence in a square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compute SVD singular value decomposition ⇒ generates 2 similar word embeddings matrix as W2V.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r>
              <a:rPr lang="en-US"/>
              <a:t>Converges even on small corpus</a:t>
            </a:r>
          </a:p>
          <a:p>
            <a:r>
              <a:rPr lang="en-US"/>
              <a:t>SVD is highly optimzed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Glove vs Word2Vec:</a:t>
            </a:r>
          </a:p>
          <a:p>
            <a:r>
              <a:rPr lang="en-US"/>
              <a:t>Faster training</a:t>
            </a:r>
          </a:p>
          <a:p>
            <a:r>
              <a:rPr lang="en-US"/>
              <a:t>Better RAM/CPU efficiency (can handle larger documents) </a:t>
            </a:r>
          </a:p>
          <a:p>
            <a:r>
              <a:rPr lang="en-US"/>
              <a:t>More efficient use of data (helps with smaller corpora) </a:t>
            </a:r>
          </a:p>
          <a:p>
            <a:r>
              <a:rPr lang="en-US"/>
              <a:t>More accurate for the same amount of training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44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BB0D-2C20-DE4B-87E3-0E15AEA5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FastText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B781-D454-E744-97D4-FE14450F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Facebook</a:t>
            </a:r>
          </a:p>
          <a:p>
            <a:r>
              <a:rPr lang="en-US"/>
              <a:t>Word2vec but predicts the surrounding </a:t>
            </a:r>
            <a:r>
              <a:rPr lang="en-US" b="1"/>
              <a:t>n-character grams</a:t>
            </a:r>
            <a:r>
              <a:rPr lang="en-US"/>
              <a:t> rather than just the surrounding words, like Word2vec does.</a:t>
            </a:r>
          </a:p>
          <a:p>
            <a:r>
              <a:rPr lang="en-US"/>
              <a:t>whisper ⇒ generates the following 2 and 3 character grams: wh, whi, hi, his, is, isp, sp, spe, pe, per, er</a:t>
            </a:r>
          </a:p>
          <a:p>
            <a:r>
              <a:rPr lang="en-US"/>
              <a:t>handles misspelled words, rare words, partial words</a:t>
            </a:r>
          </a:p>
          <a:p>
            <a:r>
              <a:rPr lang="en-US"/>
              <a:t>handles rare words much better than the original Word2vec approach</a:t>
            </a:r>
          </a:p>
          <a:p>
            <a:r>
              <a:rPr lang="en-US"/>
              <a:t>pretrained fastText models for 294 languages: </a:t>
            </a:r>
            <a:r>
              <a:rPr lang="en-US">
                <a:hlinkClick r:id="rId2"/>
              </a:rPr>
              <a:t>https://github.com/facebookresearch/fastText/blob/master/docs/pretrained-vectors.md</a:t>
            </a:r>
            <a:endParaRPr lang="en-US"/>
          </a:p>
          <a:p>
            <a:r>
              <a:rPr lang="en-US">
                <a:hlinkClick r:id="rId3"/>
              </a:rPr>
              <a:t>https://fasttext.cc/</a:t>
            </a: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9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973C-2B40-D042-8DCC-6333EBDF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Build Word2Vec with Gensim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8EE0-C343-D548-96BB-F0CB5CC2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B52E-C602-1C4F-BF9A-0161D0B7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What are word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D4B1-1F27-694D-A1BD-77CE0588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tl;dr: </a:t>
            </a:r>
            <a:r>
              <a:rPr lang="en-US"/>
              <a:t>dense vector representation of tokens.</a:t>
            </a:r>
          </a:p>
          <a:p>
            <a:r>
              <a:rPr lang="en-US"/>
              <a:t>The idea is that two words that occur in very similar context are likely to have the same meaning.</a:t>
            </a:r>
          </a:p>
          <a:p>
            <a:r>
              <a:rPr lang="en-US"/>
              <a:t>Wittgenstein, 1953 “</a:t>
            </a:r>
            <a:r>
              <a:rPr lang="en-US" i="1"/>
              <a:t>the meaning of a word is its use in the language</a:t>
            </a:r>
            <a:r>
              <a:rPr lang="en-US"/>
              <a:t>”  </a:t>
            </a:r>
          </a:p>
          <a:p>
            <a:r>
              <a:rPr lang="en-US"/>
              <a:t>John Firth 1957, "</a:t>
            </a:r>
            <a:r>
              <a:rPr lang="en-US" i="1"/>
              <a:t>You shall know a word by the company it keeps</a:t>
            </a:r>
            <a:r>
              <a:rPr lang="en-US"/>
              <a:t>"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195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4876-FB19-3A45-83F3-8D4BFADF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visualize wor2vec with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F51A-108A-3D46-8A22-FDBE4E10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https://github.com/sismetanin/word2vec-tsne/blob/master/Visualizing%20Word2Vec%20Word%20Embeddings%20using%20t-SNE.ipynb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304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AABB-41E8-CC48-A85A-038F83B3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798D-5E7B-834A-872E-1497C116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https://github.com/yandexdataschool/nlp_course/blob/master/week01_embeddings/seminar.ipynb</a:t>
            </a:r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9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6CA8-CC76-5444-9132-7DB1D096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BF2C-78F3-C040-BDC1-7F5A1448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71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8A1D-637B-F44F-9865-D70E295D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Example of context for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1B35-2281-2F41-AC69-682DF072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9782"/>
          </a:xfrm>
        </p:spPr>
        <p:txBody>
          <a:bodyPr/>
          <a:lstStyle/>
          <a:p>
            <a:r>
              <a:rPr lang="fr-FR"/>
              <a:t>The cat jumped on the </a:t>
            </a:r>
            <a:r>
              <a:rPr lang="fr-FR" b="1"/>
              <a:t>table</a:t>
            </a:r>
            <a:r>
              <a:rPr lang="fr-FR"/>
              <a:t> to steal the chicken</a:t>
            </a:r>
          </a:p>
          <a:p>
            <a:r>
              <a:rPr lang="fr-FR"/>
              <a:t>Kids, please set the table, there's chicken for diner</a:t>
            </a:r>
          </a:p>
          <a:p>
            <a:r>
              <a:rPr lang="fr-FR"/>
              <a:t>What are we having for diner? Chicken again??</a:t>
            </a:r>
          </a:p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F08A6A-C3A2-FD43-AD39-D4BC9AB4C418}"/>
              </a:ext>
            </a:extLst>
          </p:cNvPr>
          <p:cNvSpPr/>
          <p:nvPr/>
        </p:nvSpPr>
        <p:spPr>
          <a:xfrm>
            <a:off x="952071" y="46777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 your feet start kicking</a:t>
            </a:r>
            <a:br>
              <a:rPr lang="en-US" i="1"/>
            </a:br>
            <a:r>
              <a:rPr lang="en-US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Then you know you doin' the funky </a:t>
            </a:r>
            <a:r>
              <a:rPr lang="en-US" b="1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chicken</a:t>
            </a:r>
            <a:endParaRPr lang="fr-FR" b="1" i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2A1E1-20D8-BD4E-9904-CED2F1CDF5C8}"/>
              </a:ext>
            </a:extLst>
          </p:cNvPr>
          <p:cNvSpPr/>
          <p:nvPr/>
        </p:nvSpPr>
        <p:spPr>
          <a:xfrm>
            <a:off x="4895950" y="5324112"/>
            <a:ext cx="168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>
                <a:solidFill>
                  <a:srgbClr val="660099"/>
                </a:solidFill>
                <a:effectLst/>
                <a:latin typeface="arial" panose="020B0604020202020204" pitchFamily="34" charset="0"/>
                <a:hlinkClick r:id="rId2"/>
              </a:rPr>
              <a:t>Rufus Thomas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47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40D4-22FD-2D46-91F7-A6047102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One-hot vectors –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26B6-F412-1444-A9BB-C30AA101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 training data with </a:t>
            </a:r>
            <a:r>
              <a:rPr lang="en-US" i="1"/>
              <a:t>n </a:t>
            </a:r>
            <a:r>
              <a:rPr lang="en-US"/>
              <a:t>words, we will need </a:t>
            </a:r>
            <a:r>
              <a:rPr lang="en-US" i="1"/>
              <a:t>n </a:t>
            </a:r>
            <a:r>
              <a:rPr lang="en-US"/>
              <a:t>dimensional vectors. So you can imagine 1,000,000 dimensional vectors which are quite large and will be quite </a:t>
            </a:r>
            <a:r>
              <a:rPr lang="en-US" b="1"/>
              <a:t>sparse</a:t>
            </a:r>
            <a:r>
              <a:rPr lang="en-US"/>
              <a:t>.</a:t>
            </a:r>
          </a:p>
          <a:p>
            <a:r>
              <a:rPr lang="en-US"/>
              <a:t>There is no sense of </a:t>
            </a:r>
            <a:r>
              <a:rPr lang="en-US" b="1"/>
              <a:t>context</a:t>
            </a:r>
            <a:r>
              <a:rPr lang="en-US" b="1" i="1"/>
              <a:t> </a:t>
            </a:r>
            <a:r>
              <a:rPr lang="en-US"/>
              <a:t>in one-hot vectors or with the bag of words approach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1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A15B-4E28-A04F-895E-77219FAF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5E1E-0FAC-6E4F-B0CF-50FB8F22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embedding is a relatively </a:t>
            </a:r>
            <a:r>
              <a:rPr lang="en-US" b="1"/>
              <a:t>low-dimensional space</a:t>
            </a:r>
            <a:r>
              <a:rPr lang="en-US"/>
              <a:t> into which you can translate </a:t>
            </a:r>
            <a:r>
              <a:rPr lang="en-US" b="1"/>
              <a:t>high-dimensional vectors</a:t>
            </a:r>
            <a:r>
              <a:rPr lang="en-US"/>
              <a:t>. </a:t>
            </a:r>
          </a:p>
          <a:p>
            <a:r>
              <a:rPr lang="en-US"/>
              <a:t>Embeddings make it easier to do machine learning on large inputs like sparse vectors representing words.</a:t>
            </a:r>
          </a:p>
          <a:p>
            <a:r>
              <a:rPr lang="en-US">
                <a:solidFill>
                  <a:srgbClr val="C00000"/>
                </a:solidFill>
              </a:rPr>
              <a:t>An embedding captures some of the </a:t>
            </a:r>
            <a:r>
              <a:rPr lang="en-US" b="1">
                <a:solidFill>
                  <a:srgbClr val="C00000"/>
                </a:solidFill>
              </a:rPr>
              <a:t>semantics</a:t>
            </a:r>
            <a:r>
              <a:rPr lang="en-US">
                <a:solidFill>
                  <a:srgbClr val="C00000"/>
                </a:solidFill>
              </a:rPr>
              <a:t> of the input by </a:t>
            </a:r>
            <a:r>
              <a:rPr lang="en-US" b="1">
                <a:solidFill>
                  <a:srgbClr val="C00000"/>
                </a:solidFill>
              </a:rPr>
              <a:t>placing semantically similar inputs close together</a:t>
            </a:r>
            <a:r>
              <a:rPr lang="en-US">
                <a:solidFill>
                  <a:srgbClr val="C00000"/>
                </a:solidFill>
              </a:rPr>
              <a:t> in the embedding space. </a:t>
            </a:r>
          </a:p>
          <a:p>
            <a:r>
              <a:rPr lang="en-US"/>
              <a:t>An embedding can be learned and reused across models.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439475-95EF-FF48-954B-9AEBA5CBDB79}"/>
              </a:ext>
            </a:extLst>
          </p:cNvPr>
          <p:cNvSpPr/>
          <p:nvPr/>
        </p:nvSpPr>
        <p:spPr>
          <a:xfrm>
            <a:off x="941797" y="5665569"/>
            <a:ext cx="9979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https://developers.google.com/machine-learning/crash-course/embeddings/video-lecture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85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8A32-1E01-8646-BBD4-687A3F1A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D306-4167-A84C-84E1-66ACB025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/>
              </a:rPr>
              <a:t>The idea of vector semantics is thus to </a:t>
            </a:r>
            <a:r>
              <a:rPr lang="en-US" b="1">
                <a:effectLst/>
              </a:rPr>
              <a:t>represent a word as a point</a:t>
            </a:r>
            <a:r>
              <a:rPr lang="en-US">
                <a:effectLst/>
              </a:rPr>
              <a:t> in some multi- dimensional semantic space. </a:t>
            </a:r>
          </a:p>
          <a:p>
            <a:r>
              <a:rPr lang="en-US">
                <a:effectLst/>
              </a:rPr>
              <a:t>Vectors for representing words are generally called embeddings, because the word is embedded in a particular vector space. </a:t>
            </a:r>
            <a:r>
              <a:rPr lang="en-US"/>
              <a:t>[Jurafsky ch6 p6]</a:t>
            </a:r>
          </a:p>
          <a:p>
            <a:r>
              <a:rPr lang="en-US"/>
              <a:t>semantically similar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8CCF13-8990-2E4A-B99C-2C9B5326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0" y="3759200"/>
            <a:ext cx="2755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3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CA90-0880-C544-8BB8-241A1A1C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Cosine similarity</a:t>
            </a:r>
          </a:p>
        </p:txBody>
      </p:sp>
      <p:pic>
        <p:nvPicPr>
          <p:cNvPr id="5" name="Picture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6C67E711-A719-0645-952A-7B582EB7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1926439"/>
            <a:ext cx="3416300" cy="109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4C521-D3C1-4F4A-8A03-922C3F0A2A7F}"/>
              </a:ext>
            </a:extLst>
          </p:cNvPr>
          <p:cNvSpPr txBox="1"/>
          <p:nvPr/>
        </p:nvSpPr>
        <p:spPr>
          <a:xfrm>
            <a:off x="1623317" y="1434506"/>
            <a:ext cx="774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Distance between words given by the cosine similarity of their word embeddings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5EA4EFB-CFC8-5F4D-A23D-40F329E9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3141240"/>
            <a:ext cx="9550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9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25B4-42F1-7142-8133-40FD1B43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How to derive word embeddings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26EB04-E380-874F-B16C-DB88982E9547}"/>
              </a:ext>
            </a:extLst>
          </p:cNvPr>
          <p:cNvSpPr/>
          <p:nvPr/>
        </p:nvSpPr>
        <p:spPr>
          <a:xfrm>
            <a:off x="1424682" y="1793566"/>
            <a:ext cx="92604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General Idea</a:t>
            </a:r>
          </a:p>
          <a:p>
            <a:endParaRPr lang="en-US"/>
          </a:p>
          <a:p>
            <a:r>
              <a:rPr lang="en-US"/>
              <a:t>Instead of counting word co-occurences, we train a classifier on a </a:t>
            </a:r>
            <a:r>
              <a:rPr lang="en-US" b="1"/>
              <a:t>binary prediction</a:t>
            </a:r>
            <a:r>
              <a:rPr lang="en-US"/>
              <a:t> task: </a:t>
            </a:r>
            <a:br>
              <a:rPr lang="en-US"/>
            </a:br>
            <a:r>
              <a:rPr lang="en-US"/>
              <a:t>	</a:t>
            </a:r>
          </a:p>
          <a:p>
            <a:r>
              <a:rPr lang="en-US">
                <a:solidFill>
                  <a:srgbClr val="C00000"/>
                </a:solidFill>
              </a:rPr>
              <a:t>	Is word "</a:t>
            </a:r>
            <a:r>
              <a:rPr lang="en-US" i="1">
                <a:solidFill>
                  <a:srgbClr val="C00000"/>
                </a:solidFill>
              </a:rPr>
              <a:t>jam</a:t>
            </a:r>
            <a:r>
              <a:rPr lang="en-US">
                <a:solidFill>
                  <a:srgbClr val="C00000"/>
                </a:solidFill>
              </a:rPr>
              <a:t>" or "</a:t>
            </a:r>
            <a:r>
              <a:rPr lang="en-US" i="1">
                <a:solidFill>
                  <a:srgbClr val="C00000"/>
                </a:solidFill>
              </a:rPr>
              <a:t>building</a:t>
            </a:r>
            <a:r>
              <a:rPr lang="en-US">
                <a:solidFill>
                  <a:srgbClr val="C00000"/>
                </a:solidFill>
              </a:rPr>
              <a:t>" likely to show up near "</a:t>
            </a:r>
            <a:r>
              <a:rPr lang="en-US" i="1">
                <a:solidFill>
                  <a:srgbClr val="C00000"/>
                </a:solidFill>
              </a:rPr>
              <a:t>apricot</a:t>
            </a:r>
            <a:r>
              <a:rPr lang="en-US">
                <a:solidFill>
                  <a:srgbClr val="C00000"/>
                </a:solidFill>
              </a:rPr>
              <a:t>"?</a:t>
            </a:r>
          </a:p>
          <a:p>
            <a:endParaRPr lang="en-US"/>
          </a:p>
          <a:p>
            <a:r>
              <a:rPr lang="en-US"/>
              <a:t>We don’t actually care about this prediction task; </a:t>
            </a:r>
          </a:p>
          <a:p>
            <a:r>
              <a:rPr lang="en-US"/>
              <a:t>Instead we take the </a:t>
            </a:r>
            <a:r>
              <a:rPr lang="en-US" b="1"/>
              <a:t>learned classifier weights</a:t>
            </a:r>
            <a:r>
              <a:rPr lang="en-US"/>
              <a:t> as the word embeddings.</a:t>
            </a:r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Treat the target word and a neighboring context word as positive examples.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Randomly sample other words in the lexicon to get </a:t>
            </a:r>
            <a:r>
              <a:rPr lang="en-US" b="1"/>
              <a:t>negative samples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</a:t>
            </a:r>
            <a:r>
              <a:rPr lang="en-US" b="1"/>
              <a:t>logistic regression</a:t>
            </a:r>
            <a:r>
              <a:rPr lang="en-US"/>
              <a:t> to train a classifier to distinguish those two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the </a:t>
            </a:r>
            <a:r>
              <a:rPr lang="en-US" b="1"/>
              <a:t>regression weights</a:t>
            </a:r>
            <a:r>
              <a:rPr lang="en-US"/>
              <a:t> as the embeddings.</a:t>
            </a:r>
          </a:p>
          <a:p>
            <a:endParaRPr lang="en-US"/>
          </a:p>
          <a:p>
            <a:r>
              <a:rPr lang="en-US"/>
              <a:t>In short: given a tuple (</a:t>
            </a:r>
            <a:r>
              <a:rPr lang="en-US" i="1"/>
              <a:t>target</a:t>
            </a:r>
            <a:r>
              <a:rPr lang="en-US"/>
              <a:t>,</a:t>
            </a:r>
            <a:r>
              <a:rPr lang="en-US" i="1"/>
              <a:t>context</a:t>
            </a:r>
            <a:r>
              <a:rPr lang="en-US"/>
              <a:t>) of a </a:t>
            </a:r>
            <a:r>
              <a:rPr lang="en-US" i="1"/>
              <a:t>target</a:t>
            </a:r>
            <a:r>
              <a:rPr lang="en-US"/>
              <a:t> word paired with a candidate </a:t>
            </a:r>
            <a:r>
              <a:rPr lang="en-US" i="1"/>
              <a:t>context</a:t>
            </a:r>
            <a:r>
              <a:rPr lang="en-US"/>
              <a:t> word, </a:t>
            </a:r>
          </a:p>
          <a:p>
            <a:r>
              <a:rPr lang="en-US"/>
              <a:t>train a </a:t>
            </a:r>
            <a:r>
              <a:rPr lang="en-US" b="1"/>
              <a:t>binary classifier</a:t>
            </a:r>
            <a:r>
              <a:rPr lang="en-US"/>
              <a:t> that returns the probability that </a:t>
            </a:r>
            <a:r>
              <a:rPr lang="en-US" i="1"/>
              <a:t>context</a:t>
            </a:r>
            <a:r>
              <a:rPr lang="en-US"/>
              <a:t> is a real context word</a:t>
            </a:r>
          </a:p>
        </p:txBody>
      </p:sp>
    </p:spTree>
    <p:extLst>
      <p:ext uri="{BB962C8B-B14F-4D97-AF65-F5344CB8AC3E}">
        <p14:creationId xmlns:p14="http://schemas.microsoft.com/office/powerpoint/2010/main" val="150630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FDE7-D0F1-9F4A-975E-68AF5BA0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Neural – Fast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142D-AD0B-CB46-B31E-E73EE641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train a simple neural network with a single hidden layer to perform a classification task</a:t>
            </a:r>
          </a:p>
          <a:p>
            <a:r>
              <a:rPr lang="en-US"/>
              <a:t>learn the weights of the hidden layer</a:t>
            </a:r>
          </a:p>
          <a:p>
            <a:r>
              <a:rPr lang="en-US"/>
              <a:t>the dimension of the output layer is the dimension of the word embedding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3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1170</Words>
  <Application>Microsoft Macintosh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inherit</vt:lpstr>
      <vt:lpstr>medium-content-serif-font</vt:lpstr>
      <vt:lpstr>medium-content-title-font</vt:lpstr>
      <vt:lpstr>Office Theme</vt:lpstr>
      <vt:lpstr>Word Embeddings</vt:lpstr>
      <vt:lpstr>What are word embeddings?</vt:lpstr>
      <vt:lpstr>Example of context for words</vt:lpstr>
      <vt:lpstr>One-hot vectors – Tf-IdF</vt:lpstr>
      <vt:lpstr>Embedding</vt:lpstr>
      <vt:lpstr>Word Embeddings</vt:lpstr>
      <vt:lpstr>Cosine similarity</vt:lpstr>
      <vt:lpstr>How to derive word embeddings</vt:lpstr>
      <vt:lpstr>Neural – Fast Forward</vt:lpstr>
      <vt:lpstr>3 flavours</vt:lpstr>
      <vt:lpstr>Word2Vec</vt:lpstr>
      <vt:lpstr>skip gram (k,n)</vt:lpstr>
      <vt:lpstr>Skip Gram vs CBOW</vt:lpstr>
      <vt:lpstr>Skip Gram vs CBOW</vt:lpstr>
      <vt:lpstr>Skip-gram vs CBOW</vt:lpstr>
      <vt:lpstr>GLove</vt:lpstr>
      <vt:lpstr>Glove</vt:lpstr>
      <vt:lpstr>FastText</vt:lpstr>
      <vt:lpstr>Build Word2Vec with Gensim</vt:lpstr>
      <vt:lpstr>visualize wor2vec with t-sne</vt:lpstr>
      <vt:lpstr>Exercize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</dc:title>
  <dc:creator>Alex Perrier</dc:creator>
  <cp:lastModifiedBy>Alex Perrier</cp:lastModifiedBy>
  <cp:revision>47</cp:revision>
  <dcterms:created xsi:type="dcterms:W3CDTF">2019-11-24T13:57:13Z</dcterms:created>
  <dcterms:modified xsi:type="dcterms:W3CDTF">2019-11-27T15:53:42Z</dcterms:modified>
</cp:coreProperties>
</file>