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1" r:id="rId16"/>
    <p:sldId id="271" r:id="rId17"/>
    <p:sldId id="272" r:id="rId18"/>
    <p:sldId id="282" r:id="rId19"/>
    <p:sldId id="283" r:id="rId20"/>
    <p:sldId id="273" r:id="rId21"/>
    <p:sldId id="284" r:id="rId22"/>
    <p:sldId id="285" r:id="rId23"/>
    <p:sldId id="280" r:id="rId24"/>
    <p:sldId id="274" r:id="rId25"/>
    <p:sldId id="275" r:id="rId26"/>
    <p:sldId id="278" r:id="rId27"/>
    <p:sldId id="277" r:id="rId28"/>
    <p:sldId id="276" r:id="rId29"/>
    <p:sldId id="286" r:id="rId30"/>
    <p:sldId id="287" r:id="rId31"/>
    <p:sldId id="288" r:id="rId32"/>
    <p:sldId id="289" r:id="rId33"/>
    <p:sldId id="290" r:id="rId34"/>
    <p:sldId id="312" r:id="rId35"/>
    <p:sldId id="313" r:id="rId36"/>
    <p:sldId id="314" r:id="rId37"/>
    <p:sldId id="31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01"/>
    <a:srgbClr val="9A0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7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066-86F5-C24D-8449-EF6CC0CE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C7862-87EE-CF48-BAE2-4052087F0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BF91-ADE2-3440-91A5-D4088198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1DD1-6DD3-2842-8E65-72FEA524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FFAB-B9A0-D347-86E5-048C7651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3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2998-BEB0-3A4B-93D7-1BD260AB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A203D-03F0-BF43-9097-7B3587DC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F200-1565-EC48-8809-AD68E24A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91784-1595-604C-BD09-F7D91183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9E86-FFA3-DF41-8D42-811C5F84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8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9C311-5F33-B544-A8A6-871A7D24D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BA318-0E72-5B4E-8FDA-1917A1907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9820-56D3-0B43-80A7-A54116E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F6B4-F879-394B-830E-579CAFA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0F3B-49B3-3747-9492-AA4E7698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66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67B-E5A7-8842-A334-3B0CC792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541F-6898-7448-A047-1476E9B2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EDAF-D936-D045-A8FC-78C051A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91EF-EA9A-9F48-9F4E-D50B5C1B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A071-BD66-DC42-A5F2-C25F7CB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5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2C31-DCAB-C34C-8789-29584FE3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1FA9-9C28-E848-87DC-A9A246C7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539D-B8AB-AB48-93FB-0F115F1A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D72D-28C1-5A4D-BB25-36B44749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EF5C-FFE1-1148-8681-435F9B49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08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E17D-6FE7-3D4D-AB0E-613D022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5DEE-A954-0F46-A96C-01EF06DF5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2F5D-5512-9449-863E-39E30E08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C7190-CA78-D049-8388-4AC4C9F8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C45A-08BA-7B4C-8915-6FF4C7AA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E667-F982-7245-B5C6-6C85FABF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D221-DE4F-0949-9281-622C077C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3F604-D157-454B-A713-9DCB5D1B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4B22B-0A86-AE44-8CA9-93F87623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A1D66-D9C7-3747-84D1-BEE89E63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64C2-E187-3043-A204-3466F2D6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E68CF-4A6C-7D4B-970C-959A0E2F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FB5B3-DF97-0648-B237-68ED3DE2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C31BE-4D4B-FA43-8961-557BAF1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A6FE-AE1F-424D-B2AA-E86EFBB4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28852-A223-7A40-9236-B978E80C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6A181-4B9A-A046-BDCA-1AD840A6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DA740-5C95-7543-A74E-FF7C7697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AC8D3-1CDE-0247-B7A9-774EDAEA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BE066-E7AE-8043-92E6-F2EEBC46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888DC-D504-1049-A2EB-A67A608A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8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6C9-4224-164C-8E9F-8B4D1FB3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DF22-EDF4-D048-A950-DFF488A0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036EA-2658-BE4A-ADC2-070F5957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22CCF-146C-4B4B-8BAA-03910A03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FD65-46C3-4040-A5CA-55ED6D24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A296-83BC-F14E-B455-C4F8749F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AA78-CA28-644F-B607-253CCCD6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4DEF-26B4-E048-ACB8-427BFFFE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DC1D-0906-BB4B-A22E-8BE62EE7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0D69-E2B2-1841-8B62-0C382EF0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B456-758F-4E4D-97BF-344F316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50E31-D429-2C4B-AD08-D6DCDDF7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5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09EED-9535-3846-B3B9-573EF32A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E8B0-3374-964E-875D-8CCCC33C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F900-83FD-C44F-8884-854C33CE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D9D7-4952-1648-84D6-896653A80D9D}" type="datetimeFigureOut">
              <a:t>9/18/19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C81F-295D-AF4C-BB8E-E2CD5460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31A7-025B-A64C-A0A5-EFCCFF5D0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matri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7B85-D76A-2E4F-A273-85A16091B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Régression logistique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0A8D-189E-CE4C-9BD4-4BD83E59C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0F6F37-0148-9140-9D7C-EAA88F48BCE0}"/>
              </a:ext>
            </a:extLst>
          </p:cNvPr>
          <p:cNvSpPr/>
          <p:nvPr/>
        </p:nvSpPr>
        <p:spPr>
          <a:xfrm>
            <a:off x="1123382" y="1170399"/>
            <a:ext cx="1063503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de la fonction logistique, yhat in [0,1]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yhat = results.predict(df[['income', 'balance']])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transformer les probablités en classes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predicted_class = (yhat &gt; 0.5).astype(int)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print(predicted_class)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[1,1,1,1...,0,0,0]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09B55D-1430-3C47-A576-1CA9909C137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Classes prédites en fct des probabilités de prédiction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78F3D-E403-7F41-807A-005A550B01F8}"/>
              </a:ext>
            </a:extLst>
          </p:cNvPr>
          <p:cNvSpPr txBox="1"/>
          <p:nvPr/>
        </p:nvSpPr>
        <p:spPr>
          <a:xfrm>
            <a:off x="1123382" y="4838958"/>
            <a:ext cx="621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ighlight>
                  <a:srgbClr val="FFFF00"/>
                </a:highlight>
              </a:rPr>
              <a:t>Noter que le choix du seuil de classification (0.5) reste arbitraire.</a:t>
            </a:r>
          </a:p>
        </p:txBody>
      </p:sp>
    </p:spTree>
    <p:extLst>
      <p:ext uri="{BB962C8B-B14F-4D97-AF65-F5344CB8AC3E}">
        <p14:creationId xmlns:p14="http://schemas.microsoft.com/office/powerpoint/2010/main" val="91010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9A073-2689-2F44-8631-FF2FCDC64FBE}"/>
              </a:ext>
            </a:extLst>
          </p:cNvPr>
          <p:cNvSpPr txBox="1"/>
          <p:nvPr/>
        </p:nvSpPr>
        <p:spPr>
          <a:xfrm>
            <a:off x="996593" y="1115039"/>
            <a:ext cx="21239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4 cas possibles</a:t>
            </a:r>
          </a:p>
          <a:p>
            <a:endParaRPr lang="fr-FR"/>
          </a:p>
          <a:p>
            <a:r>
              <a:rPr lang="fr-FR"/>
              <a:t>2 corrects: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1 classé comme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0 classé comme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2 faux: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1 classé comme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0 classé comme 1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998F6-1EB3-2D49-BFEF-4A23321A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616" y="3465513"/>
            <a:ext cx="4376791" cy="29819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353A18-9597-7F4C-BA49-E24B3DB37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27254"/>
              </p:ext>
            </p:extLst>
          </p:nvPr>
        </p:nvGraphicFramePr>
        <p:xfrm>
          <a:off x="6389448" y="1115039"/>
          <a:ext cx="5363964" cy="1280160"/>
        </p:xfrm>
        <a:graphic>
          <a:graphicData uri="http://schemas.openxmlformats.org/drawingml/2006/table">
            <a:tbl>
              <a:tblPr/>
              <a:tblGrid>
                <a:gridCol w="1222625">
                  <a:extLst>
                    <a:ext uri="{9D8B030D-6E8A-4147-A177-3AD203B41FA5}">
                      <a16:colId xmlns:a16="http://schemas.microsoft.com/office/drawing/2014/main" val="4168072483"/>
                    </a:ext>
                  </a:extLst>
                </a:gridCol>
                <a:gridCol w="2003461">
                  <a:extLst>
                    <a:ext uri="{9D8B030D-6E8A-4147-A177-3AD203B41FA5}">
                      <a16:colId xmlns:a16="http://schemas.microsoft.com/office/drawing/2014/main" val="660352268"/>
                    </a:ext>
                  </a:extLst>
                </a:gridCol>
                <a:gridCol w="2137878">
                  <a:extLst>
                    <a:ext uri="{9D8B030D-6E8A-4147-A177-3AD203B41FA5}">
                      <a16:colId xmlns:a16="http://schemas.microsoft.com/office/drawing/2014/main" val="1645935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84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 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True Positives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False Negatives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29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 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False Positives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True Negatives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615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16D1C2C-FEF5-774E-83C3-1CB25FE4177D}"/>
              </a:ext>
            </a:extLst>
          </p:cNvPr>
          <p:cNvSpPr/>
          <p:nvPr/>
        </p:nvSpPr>
        <p:spPr>
          <a:xfrm>
            <a:off x="996593" y="4543572"/>
            <a:ext cx="2941831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results.pred_table()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17FFFC-A2B8-BE46-8372-A083EDE205DE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Matrice de confusion</a:t>
            </a:r>
          </a:p>
        </p:txBody>
      </p:sp>
    </p:spTree>
    <p:extLst>
      <p:ext uri="{BB962C8B-B14F-4D97-AF65-F5344CB8AC3E}">
        <p14:creationId xmlns:p14="http://schemas.microsoft.com/office/powerpoint/2010/main" val="251640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F7A74-BB35-2E40-B293-89BC99441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17750"/>
              </p:ext>
            </p:extLst>
          </p:nvPr>
        </p:nvGraphicFramePr>
        <p:xfrm>
          <a:off x="838200" y="1614608"/>
          <a:ext cx="10515600" cy="12801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470146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71358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5456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69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09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6B8D303-7344-DF44-BC7E-C4F1B038909E}"/>
              </a:ext>
            </a:extLst>
          </p:cNvPr>
          <p:cNvSpPr/>
          <p:nvPr/>
        </p:nvSpPr>
        <p:spPr>
          <a:xfrm>
            <a:off x="1178102" y="3796220"/>
            <a:ext cx="101756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ontserrat"/>
              </a:rPr>
              <a:t>Out of of 333 </a:t>
            </a:r>
            <a:r>
              <a:rPr lang="en-US" b="0" i="1">
                <a:effectLst/>
                <a:latin typeface="Montserrat"/>
              </a:rPr>
              <a:t>default</a:t>
            </a:r>
            <a:r>
              <a:rPr lang="en-US" b="0" i="0">
                <a:effectLst/>
                <a:latin typeface="Montserrat"/>
              </a:rPr>
              <a:t> samples: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286 were correctly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(True positives)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47 were wrongly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non-default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(False Negatives)</a:t>
            </a:r>
          </a:p>
          <a:p>
            <a:endParaRPr lang="en-US" b="0" i="0">
              <a:effectLst/>
              <a:latin typeface="Montserrat"/>
            </a:endParaRPr>
          </a:p>
          <a:p>
            <a:r>
              <a:rPr lang="en-US" b="0" i="0">
                <a:effectLst/>
                <a:latin typeface="Montserrat"/>
              </a:rPr>
              <a:t>And out of 500 </a:t>
            </a:r>
            <a:r>
              <a:rPr lang="en-US" b="0" i="1">
                <a:effectLst/>
                <a:latin typeface="Montserrat"/>
              </a:rPr>
              <a:t>non-default</a:t>
            </a:r>
            <a:r>
              <a:rPr lang="en-US" b="0" i="0">
                <a:effectLst/>
                <a:latin typeface="Montserrat"/>
              </a:rPr>
              <a:t> samples,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460 were correctly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non-default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(True Negatives)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40 were wrongly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(False Positives)</a:t>
            </a:r>
          </a:p>
          <a:p>
            <a:br>
              <a:rPr lang="en-US"/>
            </a:br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63AE78-A6DA-D34C-8668-CE507DB1A86B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Matrice de confusion: default ~ income + balance</a:t>
            </a:r>
          </a:p>
        </p:txBody>
      </p:sp>
    </p:spTree>
    <p:extLst>
      <p:ext uri="{BB962C8B-B14F-4D97-AF65-F5344CB8AC3E}">
        <p14:creationId xmlns:p14="http://schemas.microsoft.com/office/powerpoint/2010/main" val="287437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DD599E-9959-2E42-BF47-3647129C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1336"/>
              </p:ext>
            </p:extLst>
          </p:nvPr>
        </p:nvGraphicFramePr>
        <p:xfrm>
          <a:off x="321070" y="3559976"/>
          <a:ext cx="5363964" cy="2377440"/>
        </p:xfrm>
        <a:graphic>
          <a:graphicData uri="http://schemas.openxmlformats.org/drawingml/2006/table">
            <a:tbl>
              <a:tblPr/>
              <a:tblGrid>
                <a:gridCol w="1264428">
                  <a:extLst>
                    <a:ext uri="{9D8B030D-6E8A-4147-A177-3AD203B41FA5}">
                      <a16:colId xmlns:a16="http://schemas.microsoft.com/office/drawing/2014/main" val="1047014617"/>
                    </a:ext>
                  </a:extLst>
                </a:gridCol>
                <a:gridCol w="1946842">
                  <a:extLst>
                    <a:ext uri="{9D8B030D-6E8A-4147-A177-3AD203B41FA5}">
                      <a16:colId xmlns:a16="http://schemas.microsoft.com/office/drawing/2014/main" val="67135848"/>
                    </a:ext>
                  </a:extLst>
                </a:gridCol>
                <a:gridCol w="2152694">
                  <a:extLst>
                    <a:ext uri="{9D8B030D-6E8A-4147-A177-3AD203B41FA5}">
                      <a16:colId xmlns:a16="http://schemas.microsoft.com/office/drawing/2014/main" val="315456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</a:t>
                      </a:r>
                      <a:br>
                        <a:rPr lang="en-US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 </a:t>
                      </a:r>
                      <a:br>
                        <a:rPr lang="en-US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69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286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460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090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B11C1FC-B26A-3B40-AA71-CBF4866E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453" y="3559976"/>
            <a:ext cx="5826303" cy="267765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number of samples correctly classified : 460 + 286 = 746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total number of samples : 833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 our 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accuracy </a:t>
            </a:r>
            <a:r>
              <a:rPr kumimoji="0" lang="en-US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 746 / 833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89.56%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b="1"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TPR = 286 / 333 = 85.89%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>
                <a:latin typeface="+mn-lt"/>
              </a:rPr>
              <a:t>FPR = 47 / 333 = 14.11%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361635-8C43-A34B-A3DD-7A019CFC094B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Métriques de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BC39D-70E0-FA42-A0AE-E09B16531633}"/>
              </a:ext>
            </a:extLst>
          </p:cNvPr>
          <p:cNvSpPr txBox="1"/>
          <p:nvPr/>
        </p:nvSpPr>
        <p:spPr>
          <a:xfrm>
            <a:off x="6107453" y="888111"/>
            <a:ext cx="5541752" cy="230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/>
              <a:t>A partir de la matrice de confusion,</a:t>
            </a:r>
          </a:p>
          <a:p>
            <a:r>
              <a:rPr lang="fr-FR" sz="2400"/>
              <a:t>on peut définir plusieurs métriques de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Accuracy = (TP + TN) / (P +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True Positive Rate = (TP) / (TP + FP)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False Positive Rate = (FP) / (TP + FP)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A6D189-FA0C-EF41-9D99-CAAF8CC7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6923"/>
              </p:ext>
            </p:extLst>
          </p:nvPr>
        </p:nvGraphicFramePr>
        <p:xfrm>
          <a:off x="321070" y="1190055"/>
          <a:ext cx="5363964" cy="1280160"/>
        </p:xfrm>
        <a:graphic>
          <a:graphicData uri="http://schemas.openxmlformats.org/drawingml/2006/table">
            <a:tbl>
              <a:tblPr/>
              <a:tblGrid>
                <a:gridCol w="1222625">
                  <a:extLst>
                    <a:ext uri="{9D8B030D-6E8A-4147-A177-3AD203B41FA5}">
                      <a16:colId xmlns:a16="http://schemas.microsoft.com/office/drawing/2014/main" val="4168072483"/>
                    </a:ext>
                  </a:extLst>
                </a:gridCol>
                <a:gridCol w="2003461">
                  <a:extLst>
                    <a:ext uri="{9D8B030D-6E8A-4147-A177-3AD203B41FA5}">
                      <a16:colId xmlns:a16="http://schemas.microsoft.com/office/drawing/2014/main" val="660352268"/>
                    </a:ext>
                  </a:extLst>
                </a:gridCol>
                <a:gridCol w="2137878">
                  <a:extLst>
                    <a:ext uri="{9D8B030D-6E8A-4147-A177-3AD203B41FA5}">
                      <a16:colId xmlns:a16="http://schemas.microsoft.com/office/drawing/2014/main" val="1645935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84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 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True Positives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False Negatives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29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 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False Positives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True Negatives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6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5711D-9177-9342-9DE7-1DA56734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865"/>
            <a:ext cx="12192000" cy="44342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BEE3EA-C70C-B145-BBF7-DAE7AE1F28AE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Matrice de confusion!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9089C-5CBC-8C40-996F-73E70C3B37CB}"/>
              </a:ext>
            </a:extLst>
          </p:cNvPr>
          <p:cNvSpPr txBox="1"/>
          <p:nvPr/>
        </p:nvSpPr>
        <p:spPr>
          <a:xfrm>
            <a:off x="1340285" y="6250488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3"/>
              </a:rPr>
              <a:t>Confusion Matrix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85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49598E-097C-264E-8E24-52FC2B50242B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default ~ income + balance + student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960DE-EDA4-0040-AE7F-8777BB576414}"/>
              </a:ext>
            </a:extLst>
          </p:cNvPr>
          <p:cNvSpPr txBox="1"/>
          <p:nvPr/>
        </p:nvSpPr>
        <p:spPr>
          <a:xfrm>
            <a:off x="565079" y="1428108"/>
            <a:ext cx="5131405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Pour le modèle </a:t>
            </a:r>
            <a:r>
              <a:rPr lang="fr-FR">
                <a:highlight>
                  <a:srgbClr val="FFFF00"/>
                </a:highlight>
              </a:rPr>
              <a:t>default ~ income + balance +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contruire le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interpreter les résultats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matrice de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accuracy, TPR, FPR</a:t>
            </a:r>
          </a:p>
        </p:txBody>
      </p:sp>
    </p:spTree>
    <p:extLst>
      <p:ext uri="{BB962C8B-B14F-4D97-AF65-F5344CB8AC3E}">
        <p14:creationId xmlns:p14="http://schemas.microsoft.com/office/powerpoint/2010/main" val="350040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EA5855-DFAF-AB4C-BF5F-4255A67358E4}"/>
              </a:ext>
            </a:extLst>
          </p:cNvPr>
          <p:cNvSpPr txBox="1"/>
          <p:nvPr/>
        </p:nvSpPr>
        <p:spPr>
          <a:xfrm>
            <a:off x="1062079" y="1097387"/>
            <a:ext cx="6365204" cy="92333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Que se passe t il si on change le seuil de classification ?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La matrice de confusion et les métriques associées changent aussi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41C43-55C4-CF4C-8D16-1F6F2C423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74293"/>
              </p:ext>
            </p:extLst>
          </p:nvPr>
        </p:nvGraphicFramePr>
        <p:xfrm>
          <a:off x="1062080" y="3979910"/>
          <a:ext cx="7494141" cy="1333721"/>
        </p:xfrm>
        <a:graphic>
          <a:graphicData uri="http://schemas.openxmlformats.org/drawingml/2006/table">
            <a:tbl>
              <a:tblPr/>
              <a:tblGrid>
                <a:gridCol w="2363017">
                  <a:extLst>
                    <a:ext uri="{9D8B030D-6E8A-4147-A177-3AD203B41FA5}">
                      <a16:colId xmlns:a16="http://schemas.microsoft.com/office/drawing/2014/main" val="1878723753"/>
                    </a:ext>
                  </a:extLst>
                </a:gridCol>
                <a:gridCol w="2249628">
                  <a:extLst>
                    <a:ext uri="{9D8B030D-6E8A-4147-A177-3AD203B41FA5}">
                      <a16:colId xmlns:a16="http://schemas.microsoft.com/office/drawing/2014/main" val="1318374150"/>
                    </a:ext>
                  </a:extLst>
                </a:gridCol>
                <a:gridCol w="2881496">
                  <a:extLst>
                    <a:ext uri="{9D8B030D-6E8A-4147-A177-3AD203B41FA5}">
                      <a16:colId xmlns:a16="http://schemas.microsoft.com/office/drawing/2014/main" val="4294734627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t = 0.75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  <a:latin typeface="+mn-lt"/>
                        </a:rPr>
                        <a:t>Predicted 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effectLst/>
                          <a:latin typeface="+mn-lt"/>
                        </a:rPr>
                        <a:t>Predicted Non-Default</a:t>
                      </a:r>
                    </a:p>
                  </a:txBody>
                  <a:tcPr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327502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+mn-lt"/>
                        </a:rPr>
                        <a:t>243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88280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+mn-lt"/>
                        </a:rPr>
                        <a:t>481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989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84BA80B-EF78-B948-A61A-DDFC3FB11C6B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Au fait le seuil de classification 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7A1CF3-70A5-F946-AA2E-39BE2B3B6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7244"/>
              </p:ext>
            </p:extLst>
          </p:nvPr>
        </p:nvGraphicFramePr>
        <p:xfrm>
          <a:off x="1062079" y="2286446"/>
          <a:ext cx="7494142" cy="1381900"/>
        </p:xfrm>
        <a:graphic>
          <a:graphicData uri="http://schemas.openxmlformats.org/drawingml/2006/table">
            <a:tbl>
              <a:tblPr/>
              <a:tblGrid>
                <a:gridCol w="2338667">
                  <a:extLst>
                    <a:ext uri="{9D8B030D-6E8A-4147-A177-3AD203B41FA5}">
                      <a16:colId xmlns:a16="http://schemas.microsoft.com/office/drawing/2014/main" val="1047014617"/>
                    </a:ext>
                  </a:extLst>
                </a:gridCol>
                <a:gridCol w="2250041">
                  <a:extLst>
                    <a:ext uri="{9D8B030D-6E8A-4147-A177-3AD203B41FA5}">
                      <a16:colId xmlns:a16="http://schemas.microsoft.com/office/drawing/2014/main" val="67135848"/>
                    </a:ext>
                  </a:extLst>
                </a:gridCol>
                <a:gridCol w="2905434">
                  <a:extLst>
                    <a:ext uri="{9D8B030D-6E8A-4147-A177-3AD203B41FA5}">
                      <a16:colId xmlns:a16="http://schemas.microsoft.com/office/drawing/2014/main" val="3154563194"/>
                    </a:ext>
                  </a:extLst>
                </a:gridCol>
              </a:tblGrid>
              <a:tr h="37983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+mn-lt"/>
                        </a:rPr>
                        <a:t> t = 0.5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+mn-lt"/>
                        </a:rPr>
                        <a:t>Predicted 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+mn-lt"/>
                        </a:rPr>
                        <a:t>Predicted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69662"/>
                  </a:ext>
                </a:extLst>
              </a:tr>
              <a:tr h="37983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+mn-lt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+mn-lt"/>
                        </a:rPr>
                        <a:t>286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1158"/>
                  </a:ext>
                </a:extLst>
              </a:tr>
              <a:tr h="52846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+mn-lt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+mn-lt"/>
                        </a:rPr>
                        <a:t>460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09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B678A78-479B-D74E-98F5-21CDC7C05508}"/>
              </a:ext>
            </a:extLst>
          </p:cNvPr>
          <p:cNvSpPr/>
          <p:nvPr/>
        </p:nvSpPr>
        <p:spPr>
          <a:xfrm>
            <a:off x="8683826" y="4000439"/>
            <a:ext cx="3508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Acc (0.75)=(243 + 481)/888 = 81 %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6A205-4A18-5B41-8743-50C0A81E5925}"/>
              </a:ext>
            </a:extLst>
          </p:cNvPr>
          <p:cNvSpPr txBox="1"/>
          <p:nvPr/>
        </p:nvSpPr>
        <p:spPr>
          <a:xfrm>
            <a:off x="8815227" y="289731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TPR</a:t>
            </a:r>
          </a:p>
          <a:p>
            <a:r>
              <a:rPr lang="fr-FR"/>
              <a:t>FPR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3D766-2114-F94F-A618-1D3D93A087C3}"/>
              </a:ext>
            </a:extLst>
          </p:cNvPr>
          <p:cNvSpPr txBox="1"/>
          <p:nvPr/>
        </p:nvSpPr>
        <p:spPr>
          <a:xfrm>
            <a:off x="8683826" y="432360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TPR</a:t>
            </a:r>
          </a:p>
          <a:p>
            <a:r>
              <a:rPr lang="fr-FR"/>
              <a:t>FPR</a:t>
            </a:r>
          </a:p>
        </p:txBody>
      </p:sp>
    </p:spTree>
    <p:extLst>
      <p:ext uri="{BB962C8B-B14F-4D97-AF65-F5344CB8AC3E}">
        <p14:creationId xmlns:p14="http://schemas.microsoft.com/office/powerpoint/2010/main" val="10226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4366B1-6020-9944-87B4-90459C338C9A}"/>
              </a:ext>
            </a:extLst>
          </p:cNvPr>
          <p:cNvSpPr txBox="1"/>
          <p:nvPr/>
        </p:nvSpPr>
        <p:spPr>
          <a:xfrm>
            <a:off x="193827" y="1031154"/>
            <a:ext cx="4551260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Si on trace la courbe TPR vs FPR en faisant varier le seuil de 0 à 1  on obtient la courbe </a:t>
            </a:r>
            <a:r>
              <a:rPr lang="fr-FR" b="1"/>
              <a:t>ROC</a:t>
            </a:r>
            <a:r>
              <a:rPr lang="fr-FR"/>
              <a:t>.</a:t>
            </a:r>
          </a:p>
          <a:p>
            <a:endParaRPr lang="fr-FR"/>
          </a:p>
          <a:p>
            <a:r>
              <a:rPr lang="fr-FR"/>
              <a:t>La surface sous la courbe (Area under the curve) est appelé </a:t>
            </a:r>
            <a:r>
              <a:rPr lang="fr-FR" b="1"/>
              <a:t>AUC</a:t>
            </a:r>
          </a:p>
          <a:p>
            <a:r>
              <a:rPr lang="fr-FR"/>
              <a:t>- métrique plus robuste que l'accuracy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9085C-BB17-494C-AF32-B9286FAB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87" y="609697"/>
            <a:ext cx="7113641" cy="4037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3DA3AB-CA49-DA4D-BC71-DFB7339AE095}"/>
              </a:ext>
            </a:extLst>
          </p:cNvPr>
          <p:cNvSpPr/>
          <p:nvPr/>
        </p:nvSpPr>
        <p:spPr>
          <a:xfrm>
            <a:off x="910119" y="4739214"/>
            <a:ext cx="100686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yhat= results.predict()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sklearn.metrics import </a:t>
            </a:r>
            <a:r>
              <a:rPr lang="fr-FR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fpr, tpr, thresholds = roc_curve(df['default'], yhat)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sklearn.metrics import </a:t>
            </a:r>
            <a:r>
              <a:rPr lang="fr-FR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= roc_auc_score(y, yhat)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CBD1A9-E843-CE47-92C3-DE504973D38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ROC-AUC</a:t>
            </a:r>
          </a:p>
        </p:txBody>
      </p:sp>
    </p:spTree>
    <p:extLst>
      <p:ext uri="{BB962C8B-B14F-4D97-AF65-F5344CB8AC3E}">
        <p14:creationId xmlns:p14="http://schemas.microsoft.com/office/powerpoint/2010/main" val="238944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49598E-097C-264E-8E24-52FC2B50242B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default ~ income + balance + student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960DE-EDA4-0040-AE7F-8777BB576414}"/>
              </a:ext>
            </a:extLst>
          </p:cNvPr>
          <p:cNvSpPr txBox="1"/>
          <p:nvPr/>
        </p:nvSpPr>
        <p:spPr>
          <a:xfrm>
            <a:off x="565079" y="1428108"/>
            <a:ext cx="5131405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Pour le modèle </a:t>
            </a:r>
            <a:r>
              <a:rPr lang="fr-FR">
                <a:highlight>
                  <a:srgbClr val="FFFF00"/>
                </a:highlight>
              </a:rPr>
              <a:t>default ~ income + balance +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contruire le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interpreter les résultats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matrice de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accuracy, TPR, FPR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51A1B-81AB-6949-BA59-E966F9F2AB57}"/>
              </a:ext>
            </a:extLst>
          </p:cNvPr>
          <p:cNvSpPr txBox="1"/>
          <p:nvPr/>
        </p:nvSpPr>
        <p:spPr>
          <a:xfrm>
            <a:off x="6306621" y="4005209"/>
            <a:ext cx="5131405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Pour le modèle </a:t>
            </a:r>
            <a:r>
              <a:rPr lang="fr-FR">
                <a:highlight>
                  <a:srgbClr val="FFFF00"/>
                </a:highlight>
              </a:rPr>
              <a:t>default ~ income + balance +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ROC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Comparer avec le modèle </a:t>
            </a:r>
            <a:r>
              <a:rPr lang="fr-FR">
                <a:highlight>
                  <a:srgbClr val="FFFF00"/>
                </a:highlight>
              </a:rPr>
              <a:t>default ~ income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34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1485-AE50-6E44-8DCA-3395B2D6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Imbalanced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C4D11-B66C-2949-A673-A94E01ADD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19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446F70-39B1-124D-9D64-24B59D95B2FB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426BAD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>
                    <a:lumMod val="20000"/>
                    <a:lumOff val="80000"/>
                  </a:schemeClr>
                </a:solidFill>
              </a:rPr>
              <a:t>Régression logistique – classification - 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DE98E-0691-8548-A1DA-C9C8C320C9B5}"/>
              </a:ext>
            </a:extLst>
          </p:cNvPr>
          <p:cNvSpPr/>
          <p:nvPr/>
        </p:nvSpPr>
        <p:spPr>
          <a:xfrm>
            <a:off x="3042863" y="1582340"/>
            <a:ext cx="6096000" cy="369331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Classification ≠ Régression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Régression logistique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function logit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Matrice de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AUC –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Régression logistique avec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Prédicteurs catégoriques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dummy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binary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Datasets déséquilibrés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Classification multivariée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one vs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one vs one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98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74DF2-A0C8-0D4B-9749-A6E0F5F6D83C}"/>
              </a:ext>
            </a:extLst>
          </p:cNvPr>
          <p:cNvSpPr txBox="1"/>
          <p:nvPr/>
        </p:nvSpPr>
        <p:spPr>
          <a:xfrm>
            <a:off x="410966" y="1149129"/>
            <a:ext cx="8917969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Le dataset original </a:t>
            </a:r>
            <a:r>
              <a:rPr lang="fr-FR" i="1"/>
              <a:t>credit default</a:t>
            </a:r>
            <a:r>
              <a:rPr lang="fr-FR"/>
              <a:t> on a en fait: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learn.metrics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333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9667 non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Un modèle (stupide, useless) qui prédit tout le temps </a:t>
            </a:r>
            <a:r>
              <a:rPr lang="en-US" i="1"/>
              <a:t>non default</a:t>
            </a:r>
            <a:r>
              <a:rPr lang="en-US"/>
              <a:t> a une accuracy de 96.67%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9BFF1A-1D1E-A144-A286-D93BFBDD7C4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Le paradoxe de l'accuracy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6FE09-84B8-3144-8F45-1DD1B1994B09}"/>
              </a:ext>
            </a:extLst>
          </p:cNvPr>
          <p:cNvSpPr txBox="1"/>
          <p:nvPr/>
        </p:nvSpPr>
        <p:spPr>
          <a:xfrm>
            <a:off x="2578813" y="3152405"/>
            <a:ext cx="4335695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La classe à prédire est en forte minorité.</a:t>
            </a:r>
          </a:p>
          <a:p>
            <a:r>
              <a:rPr lang="fr-FR"/>
              <a:t>Le dataset est </a:t>
            </a:r>
            <a:r>
              <a:rPr lang="fr-FR" b="1"/>
              <a:t>déséquilibré / imbalanced</a:t>
            </a:r>
          </a:p>
          <a:p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2607A-72F8-044D-983C-8D8E0D20865E}"/>
              </a:ext>
            </a:extLst>
          </p:cNvPr>
          <p:cNvSpPr txBox="1"/>
          <p:nvPr/>
        </p:nvSpPr>
        <p:spPr>
          <a:xfrm>
            <a:off x="2578813" y="4701723"/>
            <a:ext cx="8408007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4 types de stratégies pour résoudre le problème du déséquilibre de la classe minoritaire</a:t>
            </a:r>
          </a:p>
          <a:p>
            <a:pPr marL="285750" indent="-285750">
              <a:buFontTx/>
              <a:buChar char="-"/>
            </a:pPr>
            <a:r>
              <a:rPr lang="fr-FR"/>
              <a:t>sous-échantilloner la classe majoritaire</a:t>
            </a:r>
          </a:p>
          <a:p>
            <a:pPr marL="285750" indent="-285750">
              <a:buFontTx/>
              <a:buChar char="-"/>
            </a:pPr>
            <a:r>
              <a:rPr lang="fr-FR"/>
              <a:t>sur-échantilloner la classe minoritaire</a:t>
            </a:r>
          </a:p>
          <a:p>
            <a:pPr marL="285750" indent="-285750">
              <a:buFontTx/>
              <a:buChar char="-"/>
            </a:pPr>
            <a:r>
              <a:rPr lang="fr-FR"/>
              <a:t>mélange des 2 approches: sur et sous échantillonage</a:t>
            </a:r>
          </a:p>
          <a:p>
            <a:pPr marL="285750" indent="-285750">
              <a:buFontTx/>
              <a:buChar char="-"/>
            </a:pPr>
            <a:r>
              <a:rPr lang="fr-FR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379730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DBB23C-3AD6-2B4C-A3C1-FE260349442C}"/>
              </a:ext>
            </a:extLst>
          </p:cNvPr>
          <p:cNvSpPr/>
          <p:nvPr/>
        </p:nvSpPr>
        <p:spPr>
          <a:xfrm>
            <a:off x="739739" y="1491768"/>
            <a:ext cx="6222715" cy="258532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/>
              <a:t>A vous</a:t>
            </a:r>
          </a:p>
          <a:p>
            <a:r>
              <a:rPr lang="fr-FR"/>
              <a:t>Sur le dataset credit default complet,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construire le modèle </a:t>
            </a:r>
            <a:r>
              <a:rPr lang="fr-FR">
                <a:highlight>
                  <a:srgbClr val="FFFF00"/>
                </a:highlight>
              </a:rPr>
              <a:t>default ~ income + balance + student</a:t>
            </a:r>
            <a:r>
              <a:rPr lang="fr-FR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calculer accuracy, AUC et plot la courbe ROC </a:t>
            </a:r>
          </a:p>
          <a:p>
            <a:endParaRPr lang="fr-FR"/>
          </a:p>
          <a:p>
            <a:r>
              <a:rPr lang="fr-FR"/>
              <a:t>Ensuite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sur échantilloner la classe minoritaire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sous échantilloner la classe majoritaire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Faire varier les ratio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BC7E44-558E-2346-B589-8739A2E889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imbalanced datase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6F64D-3E3D-3B41-9BBF-A016012094A4}"/>
              </a:ext>
            </a:extLst>
          </p:cNvPr>
          <p:cNvSpPr txBox="1"/>
          <p:nvPr/>
        </p:nvSpPr>
        <p:spPr>
          <a:xfrm>
            <a:off x="739739" y="4202130"/>
            <a:ext cx="9283311" cy="20313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over sample the minority class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pd.read_csv('credit_default.csv')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minoritaire = df[df.default == 0].sample(n = 2000, replace = True)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majoritaire = df[df.default == 1]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pd.concat(minoritaire, majoritaire)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data.sample(frac = 1)</a:t>
            </a:r>
          </a:p>
        </p:txBody>
      </p:sp>
    </p:spTree>
    <p:extLst>
      <p:ext uri="{BB962C8B-B14F-4D97-AF65-F5344CB8AC3E}">
        <p14:creationId xmlns:p14="http://schemas.microsoft.com/office/powerpoint/2010/main" val="378107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3B25-0A0F-0F4F-ABA7-EAB17024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Prédicteurs catégoriques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B521D-1730-EE4E-A906-4B834EB89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454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FE6782-BE85-144D-A056-13064A0CF923}"/>
              </a:ext>
            </a:extLst>
          </p:cNvPr>
          <p:cNvSpPr/>
          <p:nvPr/>
        </p:nvSpPr>
        <p:spPr>
          <a:xfrm>
            <a:off x="273977" y="1155761"/>
            <a:ext cx="52843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One hot encoding – Dummy encoding</a:t>
            </a:r>
          </a:p>
          <a:p>
            <a:r>
              <a:rPr lang="fr-FR"/>
              <a:t>Comment traduire les variables quantitative en variables numériques ?</a:t>
            </a:r>
          </a:p>
          <a:p>
            <a:endParaRPr lang="fr-FR"/>
          </a:p>
          <a:p>
            <a:r>
              <a:rPr lang="fr-FR" b="1"/>
              <a:t>Binaires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Oui/Non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1/0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Homme / Femme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Spam / Legit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Action: Achete, enregistre, Identification</a:t>
            </a:r>
          </a:p>
          <a:p>
            <a:endParaRPr lang="fr-FR"/>
          </a:p>
          <a:p>
            <a:r>
              <a:rPr lang="fr-FR" b="1"/>
              <a:t>Multinomiales, non ordinales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liste de villes, pays, destinations, tranche d'age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niveau d'etude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marques de voiture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3D78-C05B-B040-9561-D370F02A99CB}"/>
              </a:ext>
            </a:extLst>
          </p:cNvPr>
          <p:cNvSpPr/>
          <p:nvPr/>
        </p:nvSpPr>
        <p:spPr>
          <a:xfrm>
            <a:off x="5925924" y="1155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/>
              <a:t>Exemples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Marque de voiture: Audi, Renault, Ford, Fiat</a:t>
            </a:r>
          </a:p>
          <a:p>
            <a:r>
              <a:rPr lang="fr-FR"/>
              <a:t>  </a:t>
            </a:r>
          </a:p>
          <a:p>
            <a:r>
              <a:rPr lang="fr-FR"/>
              <a:t> Si on assigne un numero arbitraire à chaque marque de voiture on crée une hiérarchie:</a:t>
            </a:r>
          </a:p>
          <a:p>
            <a:r>
              <a:rPr lang="fr-FR"/>
              <a:t>Audi =&gt;1 , Renault =&gt; 2, Ford =&gt; 3, Fiat =&gt; 4</a:t>
            </a:r>
          </a:p>
          <a:p>
            <a:endParaRPr lang="fr-FR"/>
          </a:p>
          <a:p>
            <a:r>
              <a:rPr lang="fr-FR"/>
              <a:t>De meme:</a:t>
            </a:r>
          </a:p>
          <a:p>
            <a:r>
              <a:rPr lang="fr-FR"/>
              <a:t>chien, chat, souris, poulet =&gt; {1,2,3,4}</a:t>
            </a:r>
          </a:p>
          <a:p>
            <a:r>
              <a:rPr lang="fr-FR"/>
              <a:t>pourquoi le poulet serait 4 fois le chien ? </a:t>
            </a:r>
          </a:p>
          <a:p>
            <a:r>
              <a:rPr lang="fr-FR"/>
              <a:t>Parfois on peut quand meme assigner un chiffre à chaque categorie, catégories ordonnées</a:t>
            </a:r>
          </a:p>
          <a:p>
            <a:r>
              <a:rPr lang="fr-FR"/>
              <a:t>enfant, jeune, adulte, vieux =&gt; {1,2,3,4} negatif, neutre, positif =&gt; {-1, 0, 1}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C054B-B801-B845-AC99-577631E5483F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Prédicteurs catégoriques</a:t>
            </a:r>
          </a:p>
        </p:txBody>
      </p:sp>
    </p:spTree>
    <p:extLst>
      <p:ext uri="{BB962C8B-B14F-4D97-AF65-F5344CB8AC3E}">
        <p14:creationId xmlns:p14="http://schemas.microsoft.com/office/powerpoint/2010/main" val="1658091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610B3-0D04-D144-AF42-1CCBFEC3E438}"/>
              </a:ext>
            </a:extLst>
          </p:cNvPr>
          <p:cNvSpPr txBox="1"/>
          <p:nvPr/>
        </p:nvSpPr>
        <p:spPr>
          <a:xfrm>
            <a:off x="827926" y="1002101"/>
            <a:ext cx="8166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Load auto-mpg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Origin (3) et name (beaucoup) sont des catégories non ordonnées (non ordinal)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Comment prendre en compte l'origine comme prédicteur dans un modele linéaire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0E41-BA5C-6346-A0EA-322E748CB605}"/>
              </a:ext>
            </a:extLst>
          </p:cNvPr>
          <p:cNvSpPr txBox="1"/>
          <p:nvPr/>
        </p:nvSpPr>
        <p:spPr>
          <a:xfrm>
            <a:off x="811577" y="2186698"/>
            <a:ext cx="466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Avec Pandas, on crée une variable par catégorie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American: 0 ou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European: 0 ou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Japanese: 0 ou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4AC8F-12B3-2B4F-AAA2-BF0BBD5A5B8B}"/>
              </a:ext>
            </a:extLst>
          </p:cNvPr>
          <p:cNvSpPr/>
          <p:nvPr/>
        </p:nvSpPr>
        <p:spPr>
          <a:xfrm>
            <a:off x="827926" y="3648294"/>
            <a:ext cx="1114746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origin_variables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pd.get_dummies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(df.origin)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df.merge(</a:t>
            </a:r>
            <a:r>
              <a:rPr lang="fr-FR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origin_variables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left_index=True, right_index= True 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= smf.ols('mpg ~ Japanese + European', data = df).fit()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5953E-765B-9245-A932-C90926571076}"/>
              </a:ext>
            </a:extLst>
          </p:cNvPr>
          <p:cNvSpPr txBox="1"/>
          <p:nvPr/>
        </p:nvSpPr>
        <p:spPr>
          <a:xfrm>
            <a:off x="6717354" y="2186698"/>
            <a:ext cx="4249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pd.get_dummies() crée les N-1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On peut ensuite définir le modèle: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highlight>
                  <a:srgbClr val="FFFF00"/>
                </a:highlight>
              </a:rPr>
              <a:t>mpg ~ American + European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CD5B11-2F1A-624A-8407-3D9B3631372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Prédicteurs catégoriques – dummy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2322C-ECBF-5645-9386-5AC506BEBEB8}"/>
              </a:ext>
            </a:extLst>
          </p:cNvPr>
          <p:cNvSpPr/>
          <p:nvPr/>
        </p:nvSpPr>
        <p:spPr>
          <a:xfrm>
            <a:off x="739658" y="4832891"/>
            <a:ext cx="5093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highlight>
                  <a:srgbClr val="FFFF00"/>
                </a:highlight>
              </a:rPr>
              <a:t>Besoin de N -1 nouvelles variables pour N catégories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FC7FA6-3932-E74F-B686-54880B84B629}"/>
              </a:ext>
            </a:extLst>
          </p:cNvPr>
          <p:cNvSpPr/>
          <p:nvPr/>
        </p:nvSpPr>
        <p:spPr>
          <a:xfrm>
            <a:off x="827926" y="5629549"/>
            <a:ext cx="103452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Essayer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= smf.ols('</a:t>
            </a:r>
            <a:r>
              <a:rPr lang="fr-FR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 ~ Japanese + European + American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data = df).fit()</a:t>
            </a:r>
          </a:p>
        </p:txBody>
      </p:sp>
    </p:spTree>
    <p:extLst>
      <p:ext uri="{BB962C8B-B14F-4D97-AF65-F5344CB8AC3E}">
        <p14:creationId xmlns:p14="http://schemas.microsoft.com/office/powerpoint/2010/main" val="3027780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8A5F4-0F53-6E48-BA1E-45BBFBCBB7E5}"/>
              </a:ext>
            </a:extLst>
          </p:cNvPr>
          <p:cNvSpPr txBox="1"/>
          <p:nvPr/>
        </p:nvSpPr>
        <p:spPr>
          <a:xfrm>
            <a:off x="858748" y="1284270"/>
            <a:ext cx="6259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Statsmodels encode les variables categoriques directement avec </a:t>
            </a:r>
          </a:p>
          <a:p>
            <a:endParaRPr lang="fr-FR"/>
          </a:p>
          <a:p>
            <a:r>
              <a:rPr lang="fr-FR"/>
              <a:t>mpg ~ C(origin)</a:t>
            </a:r>
          </a:p>
          <a:p>
            <a:endParaRPr lang="fr-F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E8F54D-E3F9-9347-A235-B3970D6CEDD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Prédicteurs catégoriques – statsmodel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5351E-1F2B-B443-B6A5-B7DBB06D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4" y="3286183"/>
            <a:ext cx="12192000" cy="21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E63444-998C-BF4F-922A-3D0F6F6D1F2B}"/>
              </a:ext>
            </a:extLst>
          </p:cNvPr>
          <p:cNvSpPr/>
          <p:nvPr/>
        </p:nvSpPr>
        <p:spPr>
          <a:xfrm>
            <a:off x="838200" y="1858129"/>
            <a:ext cx="900759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df[['mpg','origin']].groupby(by = 'origin').mean().reset_index()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2649A-19C7-104F-A88E-0386A99F15E9}"/>
              </a:ext>
            </a:extLst>
          </p:cNvPr>
          <p:cNvSpPr txBox="1"/>
          <p:nvPr/>
        </p:nvSpPr>
        <p:spPr>
          <a:xfrm>
            <a:off x="838200" y="1488797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La moyenne par catégorie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2D829-14FF-6B4B-A91C-98FF50EA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0647"/>
            <a:ext cx="110109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B7636-8FE2-CD41-97A7-E00EB5579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1523"/>
            <a:ext cx="6832600" cy="165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DE043A-952B-8B4E-869F-0AC93AA8A40A}"/>
              </a:ext>
            </a:extLst>
          </p:cNvPr>
          <p:cNvSpPr/>
          <p:nvPr/>
        </p:nvSpPr>
        <p:spPr>
          <a:xfrm>
            <a:off x="1928117" y="58898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Intercept = mpg_American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origin[T.European] = mpg_European − mpg_American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origin[T.Japanese]  = mpg_Japanese − mpg_American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CA57D-D09D-FF46-8902-DD0278E2B56D}"/>
              </a:ext>
            </a:extLst>
          </p:cNvPr>
          <p:cNvSpPr txBox="1"/>
          <p:nvPr/>
        </p:nvSpPr>
        <p:spPr>
          <a:xfrm>
            <a:off x="838200" y="4234856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mpg ~ C(Origin)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3895C4-0709-2F4F-AE07-872DCC3D8B3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Interprétation des coefficients - catégories</a:t>
            </a:r>
          </a:p>
        </p:txBody>
      </p:sp>
    </p:spTree>
    <p:extLst>
      <p:ext uri="{BB962C8B-B14F-4D97-AF65-F5344CB8AC3E}">
        <p14:creationId xmlns:p14="http://schemas.microsoft.com/office/powerpoint/2010/main" val="3390916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B9734-C75D-E748-B7ED-9109958371BE}"/>
              </a:ext>
            </a:extLst>
          </p:cNvPr>
          <p:cNvSpPr txBox="1"/>
          <p:nvPr/>
        </p:nvSpPr>
        <p:spPr>
          <a:xfrm>
            <a:off x="887459" y="1134474"/>
            <a:ext cx="481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Comment prendre en compte la marque des voitures dans auto-mpg ?</a:t>
            </a:r>
          </a:p>
          <a:p>
            <a:r>
              <a:rPr lang="fr-FR"/>
              <a:t>On a 36 catégories </a:t>
            </a:r>
          </a:p>
          <a:p>
            <a:r>
              <a:rPr lang="fr-FR"/>
              <a:t>Certaines catégories ont peu d'échantillons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3C4DA-2049-9C4F-93FA-CF5C4DE57605}"/>
              </a:ext>
            </a:extLst>
          </p:cNvPr>
          <p:cNvSpPr txBox="1"/>
          <p:nvPr/>
        </p:nvSpPr>
        <p:spPr>
          <a:xfrm>
            <a:off x="7617660" y="141187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Binary encoding!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30AB6-57C2-0A42-BA51-93AD6C06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5868"/>
            <a:ext cx="4572000" cy="457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3A1334-4F98-024B-9A54-A35C289489D6}"/>
              </a:ext>
            </a:extLst>
          </p:cNvPr>
          <p:cNvSpPr/>
          <p:nvPr/>
        </p:nvSpPr>
        <p:spPr>
          <a:xfrm>
            <a:off x="6059488" y="2170414"/>
            <a:ext cx="609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category_encoders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ce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encoder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encoder = ce.BinaryEncoder(cols=['brand'])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encoder.fit_transform(df)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1EE61-D213-3F4E-A695-535E0E2D8480}"/>
              </a:ext>
            </a:extLst>
          </p:cNvPr>
          <p:cNvSpPr/>
          <p:nvPr/>
        </p:nvSpPr>
        <p:spPr>
          <a:xfrm>
            <a:off x="6059488" y="403694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>
                <a:effectLst/>
              </a:rPr>
              <a:t>Au lieu de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mpg ~ brand</a:t>
            </a:r>
          </a:p>
          <a:p>
            <a:endParaRPr lang="en-US"/>
          </a:p>
          <a:p>
            <a:r>
              <a:rPr lang="en-US"/>
              <a:t>on prend le modele</a:t>
            </a:r>
          </a:p>
          <a:p>
            <a:endParaRPr lang="en-US" b="0" i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mpg ~ brand_0 + brand_1 + … + brand_5</a:t>
            </a:r>
            <a:endParaRPr lang="fr-F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4127E1-3E33-9149-B114-D9260DA8D92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Prédicteurs catégoriques</a:t>
            </a:r>
          </a:p>
        </p:txBody>
      </p:sp>
    </p:spTree>
    <p:extLst>
      <p:ext uri="{BB962C8B-B14F-4D97-AF65-F5344CB8AC3E}">
        <p14:creationId xmlns:p14="http://schemas.microsoft.com/office/powerpoint/2010/main" val="4079428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95BBA-AC28-2E48-8CD3-F6439848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915" y="2362759"/>
            <a:ext cx="4889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93017-CB73-0D46-A696-B6FEADACB603}"/>
              </a:ext>
            </a:extLst>
          </p:cNvPr>
          <p:cNvSpPr txBox="1"/>
          <p:nvPr/>
        </p:nvSpPr>
        <p:spPr>
          <a:xfrm>
            <a:off x="0" y="1716428"/>
            <a:ext cx="161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1310 passagers</a:t>
            </a:r>
          </a:p>
          <a:p>
            <a:endParaRPr lang="fr-F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730D80-518A-AD4C-BF6A-47E68D147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6954"/>
              </p:ext>
            </p:extLst>
          </p:nvPr>
        </p:nvGraphicFramePr>
        <p:xfrm>
          <a:off x="0" y="2171078"/>
          <a:ext cx="7007571" cy="4040963"/>
        </p:xfrm>
        <a:graphic>
          <a:graphicData uri="http://schemas.openxmlformats.org/drawingml/2006/table">
            <a:tbl>
              <a:tblPr/>
              <a:tblGrid>
                <a:gridCol w="1633591">
                  <a:extLst>
                    <a:ext uri="{9D8B030D-6E8A-4147-A177-3AD203B41FA5}">
                      <a16:colId xmlns:a16="http://schemas.microsoft.com/office/drawing/2014/main" val="1290267190"/>
                    </a:ext>
                  </a:extLst>
                </a:gridCol>
                <a:gridCol w="2989780">
                  <a:extLst>
                    <a:ext uri="{9D8B030D-6E8A-4147-A177-3AD203B41FA5}">
                      <a16:colId xmlns:a16="http://schemas.microsoft.com/office/drawing/2014/main" val="1769495824"/>
                    </a:ext>
                  </a:extLst>
                </a:gridCol>
                <a:gridCol w="2384200">
                  <a:extLst>
                    <a:ext uri="{9D8B030D-6E8A-4147-A177-3AD203B41FA5}">
                      <a16:colId xmlns:a16="http://schemas.microsoft.com/office/drawing/2014/main" val="994885734"/>
                    </a:ext>
                  </a:extLst>
                </a:gridCol>
              </a:tblGrid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223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pclass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2563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029293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2993"/>
                  </a:ext>
                </a:extLst>
              </a:tr>
              <a:tr h="365326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sibsp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# of siblings / spouses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50879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parch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# of parents / children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05648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ticket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9140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fare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75911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cabin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4083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embarked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7064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C4D909E-CB40-E643-8A04-1714AC25E0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titanic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96110-BBC4-1446-8F21-387C72CF805C}"/>
              </a:ext>
            </a:extLst>
          </p:cNvPr>
          <p:cNvSpPr txBox="1"/>
          <p:nvPr/>
        </p:nvSpPr>
        <p:spPr>
          <a:xfrm>
            <a:off x="0" y="812047"/>
            <a:ext cx="525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Construire le meilleur modèle de régression logistique</a:t>
            </a:r>
          </a:p>
        </p:txBody>
      </p:sp>
    </p:spTree>
    <p:extLst>
      <p:ext uri="{BB962C8B-B14F-4D97-AF65-F5344CB8AC3E}">
        <p14:creationId xmlns:p14="http://schemas.microsoft.com/office/powerpoint/2010/main" val="134081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EB22-145B-704A-859F-42817091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 multinomiale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BBF63-A851-144C-A037-6109F1B9B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6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8D5C0-3B55-C643-BFD0-89CE11689A71}"/>
              </a:ext>
            </a:extLst>
          </p:cNvPr>
          <p:cNvSpPr txBox="1"/>
          <p:nvPr/>
        </p:nvSpPr>
        <p:spPr>
          <a:xfrm>
            <a:off x="513707" y="1376724"/>
            <a:ext cx="5968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L'output de la regression linéaire est continue</a:t>
            </a:r>
          </a:p>
          <a:p>
            <a:endParaRPr lang="fr-FR"/>
          </a:p>
          <a:p>
            <a:r>
              <a:rPr lang="fr-FR"/>
              <a:t>Si on utilise la régression linéaire pour "classer" des animaux: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lineaire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seuil arbitraire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14DE7-FA31-4343-AC25-3FDA1D352D75}"/>
              </a:ext>
            </a:extLst>
          </p:cNvPr>
          <p:cNvSpPr txBox="1"/>
          <p:nvPr/>
        </p:nvSpPr>
        <p:spPr>
          <a:xfrm>
            <a:off x="6725293" y="1376724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Classification binaire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Utiliser la 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Contraindre l'output de la regression dans [0,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logit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Interpreter le resultat comme probabilité d'appartenance à une catégorie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Définir un seuil arbitraire Tau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Appliquer la règle: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si T&lt; 0.5 =&gt; \hat{y} appartient a classe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sinon =&gt; \hat{y} appartient a classe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327337-6B30-BC43-8CDC-D1DB592B367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Variable cible est catégorique – classification binaire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68BD9-5817-C543-B358-2931E786FFFD}"/>
              </a:ext>
            </a:extLst>
          </p:cNvPr>
          <p:cNvSpPr/>
          <p:nvPr/>
        </p:nvSpPr>
        <p:spPr>
          <a:xfrm>
            <a:off x="513707" y="50196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induire un ordre arbitraire entre les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Chats &lt; Lapins ? ou Lapins &lt; Chats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Comment choisir un seuil de separation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9E652F-A780-324E-845C-FB227CE795C6}"/>
              </a:ext>
            </a:extLst>
          </p:cNvPr>
          <p:cNvCxnSpPr/>
          <p:nvPr/>
        </p:nvCxnSpPr>
        <p:spPr>
          <a:xfrm>
            <a:off x="916770" y="3828975"/>
            <a:ext cx="4171308" cy="0"/>
          </a:xfrm>
          <a:prstGeom prst="straightConnector1">
            <a:avLst/>
          </a:prstGeom>
          <a:ln w="381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DBF67F-736A-9E4E-A52E-DF7ACB9844D9}"/>
              </a:ext>
            </a:extLst>
          </p:cNvPr>
          <p:cNvCxnSpPr>
            <a:cxnSpLocks/>
          </p:cNvCxnSpPr>
          <p:nvPr/>
        </p:nvCxnSpPr>
        <p:spPr>
          <a:xfrm>
            <a:off x="2391605" y="3243348"/>
            <a:ext cx="0" cy="132536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02570-A060-1740-BBE8-85558D600570}"/>
              </a:ext>
            </a:extLst>
          </p:cNvPr>
          <p:cNvSpPr txBox="1"/>
          <p:nvPr/>
        </p:nvSpPr>
        <p:spPr>
          <a:xfrm>
            <a:off x="5088078" y="380328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ˆy</a:t>
            </a:r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8FF999-F6EB-D94F-BD59-1A187613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05" y="3181567"/>
            <a:ext cx="671603" cy="494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A43EE2-B42B-3544-ABD2-3F7D5048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33" y="3243347"/>
            <a:ext cx="471219" cy="47121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21A895-2E5E-8C49-8E89-82285C1EE37F}"/>
              </a:ext>
            </a:extLst>
          </p:cNvPr>
          <p:cNvCxnSpPr>
            <a:cxnSpLocks/>
          </p:cNvCxnSpPr>
          <p:nvPr/>
        </p:nvCxnSpPr>
        <p:spPr>
          <a:xfrm>
            <a:off x="2965246" y="3243348"/>
            <a:ext cx="0" cy="13253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3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9A55-9209-8E4A-8637-2FCD662EA6A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Classification multinomiale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3B85F-7943-B547-801F-A1A8FC25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2132323"/>
            <a:ext cx="10972800" cy="339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D88667-0949-4947-B1DA-18DD03306159}"/>
              </a:ext>
            </a:extLst>
          </p:cNvPr>
          <p:cNvSpPr txBox="1"/>
          <p:nvPr/>
        </p:nvSpPr>
        <p:spPr>
          <a:xfrm>
            <a:off x="573088" y="1063576"/>
            <a:ext cx="2335448" cy="646331"/>
          </a:xfrm>
          <a:prstGeom prst="rect">
            <a:avLst/>
          </a:prstGeom>
          <a:noFill/>
          <a:ln w="38100">
            <a:solidFill>
              <a:srgbClr val="C04F01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/>
              <a:t>One vs 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BB5B-3959-0044-BB52-D795F19ABEB8}"/>
              </a:ext>
            </a:extLst>
          </p:cNvPr>
          <p:cNvSpPr txBox="1"/>
          <p:nvPr/>
        </p:nvSpPr>
        <p:spPr>
          <a:xfrm>
            <a:off x="4150760" y="1140431"/>
            <a:ext cx="5113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Pour N catégories on construit N modèles</a:t>
            </a:r>
          </a:p>
          <a:p>
            <a:r>
              <a:rPr lang="fr-FR"/>
              <a:t>Le modèle final est obtenu par vote ou par moyenne</a:t>
            </a:r>
          </a:p>
        </p:txBody>
      </p:sp>
    </p:spTree>
    <p:extLst>
      <p:ext uri="{BB962C8B-B14F-4D97-AF65-F5344CB8AC3E}">
        <p14:creationId xmlns:p14="http://schemas.microsoft.com/office/powerpoint/2010/main" val="1224612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9A55-9209-8E4A-8637-2FCD662EA6A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Classification multinomiale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9AB8C-0FA6-4148-B70F-313462CA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13" y="3048856"/>
            <a:ext cx="96393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213CB-4242-8942-9FE6-BB4DF2FC587F}"/>
              </a:ext>
            </a:extLst>
          </p:cNvPr>
          <p:cNvSpPr txBox="1"/>
          <p:nvPr/>
        </p:nvSpPr>
        <p:spPr>
          <a:xfrm>
            <a:off x="573088" y="1063576"/>
            <a:ext cx="2358979" cy="646331"/>
          </a:xfrm>
          <a:prstGeom prst="rect">
            <a:avLst/>
          </a:prstGeom>
          <a:noFill/>
          <a:ln w="38100">
            <a:solidFill>
              <a:srgbClr val="C04F01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/>
              <a:t>One vs 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967D5-AC50-854D-9FE1-A2C4D75853C3}"/>
              </a:ext>
            </a:extLst>
          </p:cNvPr>
          <p:cNvSpPr txBox="1"/>
          <p:nvPr/>
        </p:nvSpPr>
        <p:spPr>
          <a:xfrm>
            <a:off x="6314530" y="1063575"/>
            <a:ext cx="296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N-1 modèles sont nécessaires</a:t>
            </a:r>
          </a:p>
          <a:p>
            <a:r>
              <a:rPr lang="fr-FR"/>
              <a:t>propagation de l'erreur</a:t>
            </a:r>
          </a:p>
        </p:txBody>
      </p:sp>
    </p:spTree>
    <p:extLst>
      <p:ext uri="{BB962C8B-B14F-4D97-AF65-F5344CB8AC3E}">
        <p14:creationId xmlns:p14="http://schemas.microsoft.com/office/powerpoint/2010/main" val="1869391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B37342-94B4-2645-ABF8-9B2FA78E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" y="646331"/>
            <a:ext cx="11950700" cy="62738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27E3F6-0625-5A47-BC4E-25081688822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Iris dataset</a:t>
            </a:r>
          </a:p>
        </p:txBody>
      </p:sp>
    </p:spTree>
    <p:extLst>
      <p:ext uri="{BB962C8B-B14F-4D97-AF65-F5344CB8AC3E}">
        <p14:creationId xmlns:p14="http://schemas.microsoft.com/office/powerpoint/2010/main" val="183187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138-1B8F-744E-99E4-E94F4E532F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iris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EBB05-9A35-D64C-8A46-E142BFD6454B}"/>
              </a:ext>
            </a:extLst>
          </p:cNvPr>
          <p:cNvSpPr txBox="1"/>
          <p:nvPr/>
        </p:nvSpPr>
        <p:spPr>
          <a:xfrm>
            <a:off x="1315092" y="1530849"/>
            <a:ext cx="5837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Implémenter les 2 stratégies de classification multinomiales: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one vs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one vs rest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893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A8F3-EF47-904E-92E1-500F44F9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Encore une minute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C4648-BD38-7F45-970F-813980330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891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A46D4-E410-6B46-AE6E-E3E47C49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8F057E-7690-8345-81C3-97E902931BF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Ozone dataset</a:t>
            </a:r>
          </a:p>
        </p:txBody>
      </p:sp>
    </p:spTree>
    <p:extLst>
      <p:ext uri="{BB962C8B-B14F-4D97-AF65-F5344CB8AC3E}">
        <p14:creationId xmlns:p14="http://schemas.microsoft.com/office/powerpoint/2010/main" val="778438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5A2E-3284-EB42-BF05-B8F38511C30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426BAD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>
                    <a:lumMod val="20000"/>
                    <a:lumOff val="80000"/>
                  </a:schemeClr>
                </a:solidFill>
              </a:rPr>
              <a:t>Next time: scikit-learn – biais et variance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886DF-E6E7-CC4D-89BA-0EC5C8F6DFEC}"/>
              </a:ext>
            </a:extLst>
          </p:cNvPr>
          <p:cNvSpPr/>
          <p:nvPr/>
        </p:nvSpPr>
        <p:spPr>
          <a:xfrm>
            <a:off x="3042863" y="1746727"/>
            <a:ext cx="6096000" cy="286232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Librairie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polynomiale - GLM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Train -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biais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Régularisation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modifier la  fonction de coût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Ridge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Lasso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08CB3-618F-D74B-8865-720D91C36CF7}"/>
              </a:ext>
            </a:extLst>
          </p:cNvPr>
          <p:cNvSpPr txBox="1"/>
          <p:nvPr/>
        </p:nvSpPr>
        <p:spPr>
          <a:xfrm>
            <a:off x="1089061" y="1921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6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967FD2-87F8-6E4F-B027-0AEB7404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26" y="1168684"/>
            <a:ext cx="8250148" cy="55000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B7F9CF-073D-A949-B95F-F2FBC1F673C9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Logistic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44D56-A485-8F4D-9479-9378D1FF512A}"/>
              </a:ext>
            </a:extLst>
          </p:cNvPr>
          <p:cNvSpPr txBox="1"/>
          <p:nvPr/>
        </p:nvSpPr>
        <p:spPr>
          <a:xfrm>
            <a:off x="1253447" y="97604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 R -&gt; [0,1]</a:t>
            </a:r>
          </a:p>
        </p:txBody>
      </p:sp>
    </p:spTree>
    <p:extLst>
      <p:ext uri="{BB962C8B-B14F-4D97-AF65-F5344CB8AC3E}">
        <p14:creationId xmlns:p14="http://schemas.microsoft.com/office/powerpoint/2010/main" val="16986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3183C-51C9-034F-82CD-AE18FEA6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91" y="770561"/>
            <a:ext cx="10122811" cy="54161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B97BA1-F72C-1648-9551-9FF6363A2180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Logistique regression vs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5321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AF73D4-A9FE-4D43-A8EB-7FAF7FED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23" y="2978935"/>
            <a:ext cx="3714730" cy="3544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FC584-03AB-5B4A-93DD-3A1BB963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63347"/>
            <a:ext cx="6278761" cy="2959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6B90A-A236-6745-93E4-AF4B515D87A6}"/>
              </a:ext>
            </a:extLst>
          </p:cNvPr>
          <p:cNvSpPr txBox="1"/>
          <p:nvPr/>
        </p:nvSpPr>
        <p:spPr>
          <a:xfrm>
            <a:off x="1561672" y="172944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y^ = a_1 x_1 + a_0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8670-1B56-A441-9D75-07DC7E5E5AD3}"/>
              </a:ext>
            </a:extLst>
          </p:cNvPr>
          <p:cNvSpPr txBox="1"/>
          <p:nvPr/>
        </p:nvSpPr>
        <p:spPr>
          <a:xfrm>
            <a:off x="7452697" y="1729442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y^ = a_1 x_1 + a_2 x_2 + a_0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DAD05-78A6-5247-9092-273F57128DD6}"/>
              </a:ext>
            </a:extLst>
          </p:cNvPr>
          <p:cNvSpPr txBox="1"/>
          <p:nvPr/>
        </p:nvSpPr>
        <p:spPr>
          <a:xfrm>
            <a:off x="615807" y="1707548"/>
            <a:ext cx="58862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/>
              <a:t>2D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90D82-DB38-B848-849B-A50CEA350272}"/>
              </a:ext>
            </a:extLst>
          </p:cNvPr>
          <p:cNvSpPr txBox="1"/>
          <p:nvPr/>
        </p:nvSpPr>
        <p:spPr>
          <a:xfrm>
            <a:off x="6668986" y="1707548"/>
            <a:ext cx="58862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/>
              <a:t>3D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8D9BD0-7ABC-CE42-B6D9-500D0A045F8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Trouver le meilleur hyperplan de séparation</a:t>
            </a:r>
          </a:p>
        </p:txBody>
      </p:sp>
    </p:spTree>
    <p:extLst>
      <p:ext uri="{BB962C8B-B14F-4D97-AF65-F5344CB8AC3E}">
        <p14:creationId xmlns:p14="http://schemas.microsoft.com/office/powerpoint/2010/main" val="15009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60CEF-1D3D-AB4F-B241-1D39872E0B98}"/>
              </a:ext>
            </a:extLst>
          </p:cNvPr>
          <p:cNvSpPr/>
          <p:nvPr/>
        </p:nvSpPr>
        <p:spPr>
          <a:xfrm>
            <a:off x="1998356" y="2712318"/>
            <a:ext cx="8185014" cy="3970318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dataset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pd.read_csv(</a:t>
            </a:r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credit_default_sampled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.csv')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définir le modèle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smf.</a:t>
            </a:r>
            <a:r>
              <a:rPr lang="fr-FR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('default ~ income + balance', data = df)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the model to the data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= model.fit()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Résultats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results.summary()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796F7-5186-BA42-A27F-AE8170C2B770}"/>
              </a:ext>
            </a:extLst>
          </p:cNvPr>
          <p:cNvSpPr/>
          <p:nvPr/>
        </p:nvSpPr>
        <p:spPr>
          <a:xfrm>
            <a:off x="156441" y="9297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Montserrat"/>
              </a:rPr>
              <a:t>Predicteurs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continues: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balance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,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income</a:t>
            </a:r>
            <a:endParaRPr lang="en-US" b="0" i="0">
              <a:solidFill>
                <a:srgbClr val="000000"/>
              </a:solidFill>
              <a:effectLst/>
              <a:latin typeface="Montserra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binaire: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student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E63672-CD23-404B-95F2-5A21BD9BEC4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Credit default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F2651-8197-5D4A-B81F-DF29665167AB}"/>
              </a:ext>
            </a:extLst>
          </p:cNvPr>
          <p:cNvSpPr/>
          <p:nvPr/>
        </p:nvSpPr>
        <p:spPr>
          <a:xfrm>
            <a:off x="6252441" y="92973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latin typeface="Montserrat"/>
              </a:rPr>
              <a:t>Variable cible</a:t>
            </a:r>
            <a:r>
              <a:rPr lang="en-US">
                <a:latin typeface="Montserrat"/>
              </a:rPr>
              <a:t>:  d</a:t>
            </a:r>
            <a:r>
              <a:rPr lang="en-US" i="1">
                <a:latin typeface="Montserrat"/>
              </a:rPr>
              <a:t>efault</a:t>
            </a:r>
            <a:r>
              <a:rPr lang="en-US">
                <a:latin typeface="Montserrat"/>
              </a:rPr>
              <a:t> qui indique qu'une personne a fait défault à ses remboursements.</a:t>
            </a:r>
          </a:p>
          <a:p>
            <a:endParaRPr lang="en-US">
              <a:latin typeface="Montserrat"/>
            </a:endParaRPr>
          </a:p>
          <a:p>
            <a:r>
              <a:rPr lang="en-US" i="1">
                <a:latin typeface="Montserrat"/>
              </a:rPr>
              <a:t>Default</a:t>
            </a:r>
            <a:r>
              <a:rPr lang="en-US">
                <a:latin typeface="Montserrat"/>
              </a:rPr>
              <a:t> est une. variable binaire qui prend pour valeur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No (0) 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Yes (1) 333</a:t>
            </a:r>
          </a:p>
        </p:txBody>
      </p:sp>
    </p:spTree>
    <p:extLst>
      <p:ext uri="{BB962C8B-B14F-4D97-AF65-F5344CB8AC3E}">
        <p14:creationId xmlns:p14="http://schemas.microsoft.com/office/powerpoint/2010/main" val="36065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C9C-1DA2-A345-B2F7-A91B9D0F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73" y="1400581"/>
            <a:ext cx="5793982" cy="693113"/>
          </a:xfrm>
          <a:ln w="28575"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fr-FR"/>
              <a:t>default ~ income +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7405C-3845-F34C-988E-1B2B0AD0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73" y="2094765"/>
            <a:ext cx="9400854" cy="4233133"/>
          </a:xfrm>
          <a:prstGeom prst="rect">
            <a:avLst/>
          </a:prstGeom>
        </p:spPr>
      </p:pic>
      <p:sp>
        <p:nvSpPr>
          <p:cNvPr id="6" name="Bent-Up Arrow 5">
            <a:extLst>
              <a:ext uri="{FF2B5EF4-FFF2-40B4-BE49-F238E27FC236}">
                <a16:creationId xmlns:a16="http://schemas.microsoft.com/office/drawing/2014/main" id="{D0C21626-E981-6E4C-8E5D-E5831BCC3FEA}"/>
              </a:ext>
            </a:extLst>
          </p:cNvPr>
          <p:cNvSpPr/>
          <p:nvPr/>
        </p:nvSpPr>
        <p:spPr>
          <a:xfrm>
            <a:off x="6226141" y="1651184"/>
            <a:ext cx="2702385" cy="2066795"/>
          </a:xfrm>
          <a:prstGeom prst="bentUpArrow">
            <a:avLst>
              <a:gd name="adj1" fmla="val 3046"/>
              <a:gd name="adj2" fmla="val 11081"/>
              <a:gd name="adj3" fmla="val 1058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A173F-5E08-6F4C-A26A-31629919F707}"/>
              </a:ext>
            </a:extLst>
          </p:cNvPr>
          <p:cNvSpPr txBox="1"/>
          <p:nvPr/>
        </p:nvSpPr>
        <p:spPr>
          <a:xfrm>
            <a:off x="8146423" y="1277655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R-squared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819E44-24D7-C14D-8B2D-C60D7C47C439}"/>
              </a:ext>
            </a:extLst>
          </p:cNvPr>
          <p:cNvCxnSpPr/>
          <p:nvPr/>
        </p:nvCxnSpPr>
        <p:spPr>
          <a:xfrm>
            <a:off x="6205591" y="3666609"/>
            <a:ext cx="16482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05C36442-D618-1E40-AB34-63C84B8511CA}"/>
              </a:ext>
            </a:extLst>
          </p:cNvPr>
          <p:cNvSpPr/>
          <p:nvPr/>
        </p:nvSpPr>
        <p:spPr>
          <a:xfrm>
            <a:off x="7853819" y="2814595"/>
            <a:ext cx="3591592" cy="1425124"/>
          </a:xfrm>
          <a:prstGeom prst="bentUpArrow">
            <a:avLst>
              <a:gd name="adj1" fmla="val 5208"/>
              <a:gd name="adj2" fmla="val 11081"/>
              <a:gd name="adj3" fmla="val 1058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5C0B6-8D44-FD4D-8473-A1FB1D0A2ABB}"/>
              </a:ext>
            </a:extLst>
          </p:cNvPr>
          <p:cNvSpPr txBox="1"/>
          <p:nvPr/>
        </p:nvSpPr>
        <p:spPr>
          <a:xfrm>
            <a:off x="10993348" y="2239766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F-statistic</a:t>
            </a:r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F74DEEE1-E64B-8546-83F0-468773B40385}"/>
              </a:ext>
            </a:extLst>
          </p:cNvPr>
          <p:cNvSpPr/>
          <p:nvPr/>
        </p:nvSpPr>
        <p:spPr>
          <a:xfrm rot="5400000">
            <a:off x="6545547" y="5253774"/>
            <a:ext cx="1588120" cy="1425124"/>
          </a:xfrm>
          <a:prstGeom prst="bentUpArrow">
            <a:avLst>
              <a:gd name="adj1" fmla="val 5208"/>
              <a:gd name="adj2" fmla="val 11081"/>
              <a:gd name="adj3" fmla="val 1058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D91BBC-F211-A947-9FE1-914090478494}"/>
              </a:ext>
            </a:extLst>
          </p:cNvPr>
          <p:cNvSpPr txBox="1"/>
          <p:nvPr/>
        </p:nvSpPr>
        <p:spPr>
          <a:xfrm>
            <a:off x="8135915" y="6402147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t-statistique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C54880DB-A16C-6E4A-8CC3-8FCD771D3DC8}"/>
              </a:ext>
            </a:extLst>
          </p:cNvPr>
          <p:cNvSpPr/>
          <p:nvPr/>
        </p:nvSpPr>
        <p:spPr>
          <a:xfrm>
            <a:off x="6044219" y="3942126"/>
            <a:ext cx="1809600" cy="578504"/>
          </a:xfrm>
          <a:prstGeom prst="brace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EB8F51-C01E-444F-986E-DF1BFD2673C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Résultat de la régression logistique</a:t>
            </a:r>
          </a:p>
        </p:txBody>
      </p:sp>
    </p:spTree>
    <p:extLst>
      <p:ext uri="{BB962C8B-B14F-4D97-AF65-F5344CB8AC3E}">
        <p14:creationId xmlns:p14="http://schemas.microsoft.com/office/powerpoint/2010/main" val="29940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  <p:bldP spid="14" grpId="0" animBg="1"/>
      <p:bldP spid="1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FE59B-EDCF-9949-B814-344CE45726F5}"/>
              </a:ext>
            </a:extLst>
          </p:cNvPr>
          <p:cNvSpPr txBox="1"/>
          <p:nvPr/>
        </p:nvSpPr>
        <p:spPr>
          <a:xfrm>
            <a:off x="734601" y="895548"/>
            <a:ext cx="1020223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</a:schemeClr>
                </a:solidFill>
              </a:rPr>
              <a:t>L'</a:t>
            </a:r>
            <a:r>
              <a:rPr lang="fr-FR">
                <a:solidFill>
                  <a:schemeClr val="bg1"/>
                </a:solidFill>
              </a:rPr>
              <a:t>histogramme des valeurs estimées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donne une bonne indication du pouvoir de séparation du modèle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1ECA1-7342-AE4A-9C2D-FE165D50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688" y="2637258"/>
            <a:ext cx="5945312" cy="3963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910C3-AA33-9E4E-B075-E9B47F7E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6" y="2812203"/>
            <a:ext cx="5682894" cy="3788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3BBE-5AB8-D04B-B22E-E853823E5880}"/>
              </a:ext>
            </a:extLst>
          </p:cNvPr>
          <p:cNvSpPr txBox="1"/>
          <p:nvPr/>
        </p:nvSpPr>
        <p:spPr>
          <a:xfrm>
            <a:off x="2465798" y="2126751"/>
            <a:ext cx="17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Mauvais modèle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65DFF-0BB7-A845-8D9F-96CBE7A64C90}"/>
              </a:ext>
            </a:extLst>
          </p:cNvPr>
          <p:cNvSpPr txBox="1"/>
          <p:nvPr/>
        </p:nvSpPr>
        <p:spPr>
          <a:xfrm>
            <a:off x="7993229" y="2126751"/>
            <a:ext cx="17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Excellent modèle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29B72-DF51-8A4F-82B4-E3BA3995B38E}"/>
              </a:ext>
            </a:extLst>
          </p:cNvPr>
          <p:cNvSpPr/>
          <p:nvPr/>
        </p:nvSpPr>
        <p:spPr>
          <a:xfrm>
            <a:off x="734601" y="1559088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yhat = results.</a:t>
            </a:r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(df[['income', 'balance']])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FBFA7A-4E85-364F-A661-AA9EE87ED79E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Histogramme des probabilités</a:t>
            </a:r>
          </a:p>
        </p:txBody>
      </p:sp>
    </p:spTree>
    <p:extLst>
      <p:ext uri="{BB962C8B-B14F-4D97-AF65-F5344CB8AC3E}">
        <p14:creationId xmlns:p14="http://schemas.microsoft.com/office/powerpoint/2010/main" val="49953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1727</Words>
  <Application>Microsoft Macintosh PowerPoint</Application>
  <PresentationFormat>Widescreen</PresentationFormat>
  <Paragraphs>371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inherit</vt:lpstr>
      <vt:lpstr>Montserrat</vt:lpstr>
      <vt:lpstr>Verdana</vt:lpstr>
      <vt:lpstr>Office Theme</vt:lpstr>
      <vt:lpstr>Régression logistique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~ income + balance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Imbalanced datasets</vt:lpstr>
      <vt:lpstr>PowerPoint Presentation</vt:lpstr>
      <vt:lpstr>PowerPoint Presentation</vt:lpstr>
      <vt:lpstr>Prédicteurs catégoriques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multinomiale</vt:lpstr>
      <vt:lpstr>PowerPoint Presentation</vt:lpstr>
      <vt:lpstr>PowerPoint Presentation</vt:lpstr>
      <vt:lpstr>PowerPoint Presentation</vt:lpstr>
      <vt:lpstr>PowerPoint Presentation</vt:lpstr>
      <vt:lpstr>Encore une minute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Régression logistique</dc:title>
  <dc:creator>Alex Perrier</dc:creator>
  <cp:lastModifiedBy>Alex Perrier</cp:lastModifiedBy>
  <cp:revision>147</cp:revision>
  <dcterms:created xsi:type="dcterms:W3CDTF">2019-09-12T14:30:20Z</dcterms:created>
  <dcterms:modified xsi:type="dcterms:W3CDTF">2019-09-18T21:58:53Z</dcterms:modified>
</cp:coreProperties>
</file>