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90" r:id="rId11"/>
    <p:sldId id="264" r:id="rId12"/>
    <p:sldId id="266" r:id="rId13"/>
    <p:sldId id="268" r:id="rId14"/>
    <p:sldId id="295" r:id="rId15"/>
    <p:sldId id="267" r:id="rId16"/>
    <p:sldId id="291" r:id="rId17"/>
    <p:sldId id="292" r:id="rId18"/>
    <p:sldId id="294" r:id="rId19"/>
    <p:sldId id="283" r:id="rId20"/>
    <p:sldId id="286" r:id="rId21"/>
    <p:sldId id="287" r:id="rId22"/>
    <p:sldId id="285" r:id="rId23"/>
    <p:sldId id="288" r:id="rId24"/>
    <p:sldId id="289" r:id="rId25"/>
    <p:sldId id="271" r:id="rId26"/>
    <p:sldId id="273" r:id="rId27"/>
    <p:sldId id="274" r:id="rId28"/>
    <p:sldId id="272" r:id="rId29"/>
    <p:sldId id="270" r:id="rId30"/>
    <p:sldId id="278" r:id="rId31"/>
    <p:sldId id="276" r:id="rId32"/>
    <p:sldId id="277" r:id="rId33"/>
    <p:sldId id="279" r:id="rId34"/>
    <p:sldId id="275" r:id="rId35"/>
    <p:sldId id="281" r:id="rId36"/>
    <p:sldId id="282" r:id="rId37"/>
    <p:sldId id="280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8"/>
    <p:restoredTop sz="94694"/>
  </p:normalViewPr>
  <p:slideViewPr>
    <p:cSldViewPr snapToGrid="0" snapToObjects="1" showGuides="1">
      <p:cViewPr varScale="1">
        <p:scale>
          <a:sx n="143" d="100"/>
          <a:sy n="143" d="100"/>
        </p:scale>
        <p:origin x="21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24A-E5A1-794E-8F07-85F2F0EE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B90F-E67A-C145-8E6B-15DFFE69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24A-97DB-ED49-94A3-16D8872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BBF1-266C-DA4E-87DE-5BB9D59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71C4-D674-8C4F-A89F-85D956B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F15-79D5-844F-BD28-4BBF6F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B35-DCE1-F040-A986-226DB8F7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468-F707-3E44-B70D-274E86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607-9861-7D4E-B95E-934679F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1FCD-6863-0B4F-948A-8DA4000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57FF-1628-7A4C-87A0-251472A2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B1C2-B9C7-8B4C-B6E0-0FA2531A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BAAA-764C-6F4A-8D82-E7C170A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0C-3B4B-DE40-A891-99AB2D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696-E1B0-3049-843E-F2A3637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D839-95C6-B741-A57A-DC86F9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E60-97EC-5F40-95DF-837756E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827D-BCB7-944B-9E00-A1747C2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91A1-416F-7546-9E89-15FC805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4D8-08B1-4F44-92F7-06544B1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15D-CDD3-134D-986B-4822537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818F-85B7-FE49-B86D-A46D89D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8528-5395-474F-B2FF-6AD3873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F26-BC6A-9D4B-B4B8-C8C58BF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02CB-B8D1-994A-9705-0CC409B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3B3-7081-CC44-A001-6E5FD10E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F86-6191-9B46-B45D-1FA6219B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B1C8-7EB8-CA4D-A138-2AA08626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4DE5-4813-C84D-8B41-E1AB107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D47E-048A-5640-B318-AF536B4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B8C1-7304-5B42-B742-B8C538A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6E6-2F2B-F54B-8A12-DAEFE3D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D4E6-7121-6A4B-BC2E-62479D01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2D30-2C69-D243-9AF0-4D19B913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2ED0-CA22-CA44-8B6A-C8D95654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519-60FA-0C47-BBFD-2837C718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BEE9-21FC-144C-B193-B0C185EC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41A1D-14CB-5E49-9A68-0FEBA5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504CF-D9FF-8E48-B751-92C8970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B2F-18DA-B347-8210-25E1B9D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3640F-6367-8844-A435-1095D1F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B8DE-9922-B74D-A371-681FF5BB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440C-45D5-054E-BA04-5C20D8F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9C62-99CB-954B-9E10-8E10EAE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71C1-9516-E44F-A70C-9F1ADDA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79-2A50-004A-9DDA-ED14F72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1A-C5D3-9740-9073-EB6B518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56-E08D-1046-9EB2-D4816C1D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EB0F-3324-3C49-8BCF-89E44A9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653-C604-4F44-8316-AA152D6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D053-FC6E-8C4F-9A51-1A83B8E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50A3-9F1A-6A48-AFA1-AB340B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805-391D-0049-9ED1-DFB7B93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219E-51B6-BA4D-A526-236E6DD6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3B34-6C70-DD44-8176-2923899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43EF-F328-4C4C-AA4E-D860D6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DA7A-987D-C749-A292-DD1DBD4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D25E-E5C0-B04B-B883-8BD13EE3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944D-8FE5-5548-B824-A56ACE7A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A6E8-B46A-CD4A-B4E6-E45291A3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744-E3EA-584C-AEE7-DFD8D20C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A21B-934E-6B41-B960-2BFB0ADA1ACB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6AE-1B44-4947-B88A-1CB475FA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2CDD-F7A3-5B4C-A098-7A449E6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ols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auto_examples/model_selection/plot_cv_predict.html#sphx-glr-auto-examples-model-selection-plot-cv-predict-p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auto_examples/linear_model/plot_ols_ridge_variance.html#sphx-glr-auto-examples-linear-model-plot-ols-ridge-variance-py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auto_examples/model_selection/plot_underfitting_overfitting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101-779A-9646-A72E-AA4D715A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C7C7-AEBE-B342-8E03-55DC98DA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/>
              <a:t>good stuff!</a:t>
            </a:r>
          </a:p>
        </p:txBody>
      </p:sp>
    </p:spTree>
    <p:extLst>
      <p:ext uri="{BB962C8B-B14F-4D97-AF65-F5344CB8AC3E}">
        <p14:creationId xmlns:p14="http://schemas.microsoft.com/office/powerpoint/2010/main" val="3220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5E0A4F-2171-DD4A-95AE-C8D4E7649AB7}"/>
              </a:ext>
            </a:extLst>
          </p:cNvPr>
          <p:cNvSpPr/>
          <p:nvPr/>
        </p:nvSpPr>
        <p:spPr>
          <a:xfrm>
            <a:off x="838199" y="1916816"/>
            <a:ext cx="10667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On entraine le modele sur un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dataset de training</a:t>
            </a:r>
            <a:br>
              <a:rPr lang="en-US" b="1">
                <a:solidFill>
                  <a:srgbClr val="212121"/>
                </a:solidFill>
                <a:latin typeface="SourceSansPro"/>
              </a:rPr>
            </a:br>
            <a:endParaRPr lang="en-US" b="1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le but est d'avoir un modele capable de traiter des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données nouvelles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, données qu'il n'a pas vu auparavant. On veut surtout éviter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l'Overfit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 i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au training dataset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Donc on va mettre de coté une partie des données comme données nouvelles: 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 b="1">
                <a:solidFill>
                  <a:srgbClr val="212121"/>
                </a:solidFill>
                <a:latin typeface="SourceSansPro"/>
              </a:rPr>
              <a:t>dataset de 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Typiquement : une répartition 80/20 ou 70/30 </a:t>
            </a:r>
            <a:endParaRPr lang="en-US">
              <a:effectLst/>
            </a:endParaRPr>
          </a:p>
          <a:p>
            <a:endParaRPr lang="en-US">
              <a:solidFill>
                <a:srgbClr val="212121"/>
              </a:solidFill>
              <a:latin typeface="SourceSansPro"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Et c'est en évaluant le modele sur les données de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test</a:t>
            </a:r>
            <a:r>
              <a:rPr lang="en-US">
                <a:solidFill>
                  <a:srgbClr val="212121"/>
                </a:solidFill>
                <a:latin typeface="SourceSansPro"/>
              </a:rPr>
              <a:t> que l'on va pouvoir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- Overfitting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31393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le dataset aléatoirement 70 /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</a:t>
            </a:r>
            <a:br>
              <a:rPr lang="fr-FR"/>
            </a:br>
            <a:r>
              <a:rPr lang="en-US">
                <a:hlinkClick r:id="rId2"/>
              </a:rPr>
              <a:t>https://scikit-learn.org/stable/modules/generated/sklearn.preprocessing.PolynomialFeatures.html</a:t>
            </a:r>
            <a:br>
              <a:rPr lang="en-US"/>
            </a:br>
            <a:r>
              <a:rPr lang="en-US"/>
              <a:t>pour generer des features polynomiales a partir des predicteurs initiaux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calculer le RMSE en fonction du degré du polynome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train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 le test subset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81E5E-D24D-2348-93F9-652A2339624A}"/>
              </a:ext>
            </a:extLst>
          </p:cNvPr>
          <p:cNvSpPr txBox="1"/>
          <p:nvPr/>
        </p:nvSpPr>
        <p:spPr>
          <a:xfrm>
            <a:off x="1111170" y="4024737"/>
            <a:ext cx="9839553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Prévenir l'overfit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Ajouter des données quand cela est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Réduire la complexité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Régularisation</a:t>
            </a:r>
            <a:r>
              <a:rPr lang="fr-FR"/>
              <a:t>: modifier la fonction de cout en ajoutant une pénalité liée à la complexité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Cross validation</a:t>
            </a:r>
            <a:r>
              <a:rPr lang="fr-FR"/>
              <a:t>: technique de split du dataset pour sélectionner le modèle le plus robuste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1DE98-77EC-3648-9EE1-8817F10A22C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Solutions à l'overfitting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2ABE0-5646-6B47-8B0C-C6B34C271487}"/>
              </a:ext>
            </a:extLst>
          </p:cNvPr>
          <p:cNvSpPr txBox="1"/>
          <p:nvPr/>
        </p:nvSpPr>
        <p:spPr>
          <a:xfrm>
            <a:off x="1111170" y="1319514"/>
            <a:ext cx="742222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/>
              <a:t>Contexte: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cherche le(s) paramètre(s) optimum du modele qui soit le plus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modeles trop complexes vont overfitter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models trop simples ne predisent pas bien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0EAD0-62E9-904F-BEC2-DED683FE58E6}"/>
              </a:ext>
            </a:extLst>
          </p:cNvPr>
          <p:cNvSpPr txBox="1"/>
          <p:nvPr/>
        </p:nvSpPr>
        <p:spPr>
          <a:xfrm>
            <a:off x="1111170" y="3013530"/>
            <a:ext cx="750904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/>
              <a:t>Dans la régression non polynomiale, il n'y a pas de paramètres du modèle</a:t>
            </a:r>
          </a:p>
          <a:p>
            <a:r>
              <a:rPr lang="fr-FR"/>
              <a:t>Dans la régression polynomiale, </a:t>
            </a:r>
            <a:r>
              <a:rPr lang="fr-FR">
                <a:highlight>
                  <a:srgbClr val="FFFF00"/>
                </a:highlight>
              </a:rPr>
              <a:t>l'unique paramètre est le degré du polynôme.</a:t>
            </a:r>
          </a:p>
        </p:txBody>
      </p:sp>
    </p:spTree>
    <p:extLst>
      <p:ext uri="{BB962C8B-B14F-4D97-AF65-F5344CB8AC3E}">
        <p14:creationId xmlns:p14="http://schemas.microsoft.com/office/powerpoint/2010/main" val="33347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3E9-4667-A24E-849F-BB9D78E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EBE7-4569-7B46-918D-0023B071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k-fold, stratified, leave one out </a:t>
            </a:r>
          </a:p>
        </p:txBody>
      </p:sp>
    </p:spTree>
    <p:extLst>
      <p:ext uri="{BB962C8B-B14F-4D97-AF65-F5344CB8AC3E}">
        <p14:creationId xmlns:p14="http://schemas.microsoft.com/office/powerpoint/2010/main" val="16920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E913B-A303-8341-9A55-9B788E67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91" y="1435260"/>
            <a:ext cx="8134109" cy="5422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DA28D-412A-7F49-A584-AA27BB66639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Split train -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F85C3-7933-A54D-AC1D-0296EF556305}"/>
              </a:ext>
            </a:extLst>
          </p:cNvPr>
          <p:cNvSpPr txBox="1"/>
          <p:nvPr/>
        </p:nvSpPr>
        <p:spPr>
          <a:xfrm>
            <a:off x="266218" y="1435260"/>
            <a:ext cx="3946967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Spliter le dataset en un subset </a:t>
            </a:r>
            <a:r>
              <a:rPr lang="fr-FR">
                <a:highlight>
                  <a:srgbClr val="FFFF00"/>
                </a:highlight>
              </a:rPr>
              <a:t>d'apprentissage</a:t>
            </a:r>
            <a:r>
              <a:rPr lang="fr-FR"/>
              <a:t> et un subset de </a:t>
            </a:r>
            <a:r>
              <a:rPr lang="fr-FR">
                <a:highlight>
                  <a:srgbClr val="FFFF00"/>
                </a:highlight>
              </a:rPr>
              <a:t>test</a:t>
            </a:r>
            <a:r>
              <a:rPr lang="fr-FR"/>
              <a:t>. </a:t>
            </a:r>
          </a:p>
          <a:p>
            <a:endParaRPr lang="fr-FR"/>
          </a:p>
          <a:p>
            <a:r>
              <a:rPr lang="fr-FR" b="1"/>
              <a:t>Forte dépendance des performances du dataset sur le split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outliers sont ils juste dans le test set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highlight>
                  <a:srgbClr val="FFFF00"/>
                </a:highlight>
              </a:rPr>
              <a:t>Le test subset est il distribué de la même façon que le training set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0D612-5C2D-2645-BA9D-79F930E410A8}"/>
              </a:ext>
            </a:extLst>
          </p:cNvPr>
          <p:cNvCxnSpPr/>
          <p:nvPr/>
        </p:nvCxnSpPr>
        <p:spPr>
          <a:xfrm flipH="1">
            <a:off x="5278056" y="949124"/>
            <a:ext cx="23149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59DAE-F158-C04A-92C7-338A71F08B40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1724628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C0476-D9CD-0040-99EA-D0FF447EE159}"/>
              </a:ext>
            </a:extLst>
          </p:cNvPr>
          <p:cNvCxnSpPr>
            <a:cxnSpLocks/>
          </p:cNvCxnSpPr>
          <p:nvPr/>
        </p:nvCxnSpPr>
        <p:spPr>
          <a:xfrm>
            <a:off x="7592992" y="949124"/>
            <a:ext cx="2361236" cy="76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4C2E6A-2862-3A4C-9670-482B8FA9334E}"/>
              </a:ext>
            </a:extLst>
          </p:cNvPr>
          <p:cNvSpPr txBox="1"/>
          <p:nvPr/>
        </p:nvSpPr>
        <p:spPr>
          <a:xfrm>
            <a:off x="9109276" y="8565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Outliers in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320215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12DDB-4735-C74E-AD7D-869038D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3" y="852755"/>
            <a:ext cx="6522874" cy="394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A1256-F83C-A74B-95CE-83A86254CDDD}"/>
              </a:ext>
            </a:extLst>
          </p:cNvPr>
          <p:cNvSpPr txBox="1"/>
          <p:nvPr/>
        </p:nvSpPr>
        <p:spPr>
          <a:xfrm>
            <a:off x="1688343" y="5284292"/>
            <a:ext cx="970913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un choix de parametres du modele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4 split train / test =&gt; 4 modèles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choix de parametres en fct de la moyenne des scores sur le dataset de test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5C25BF-C3F3-554C-8CFC-D61A240F3D95}"/>
              </a:ext>
            </a:extLst>
          </p:cNvPr>
          <p:cNvSpPr/>
          <p:nvPr/>
        </p:nvSpPr>
        <p:spPr>
          <a:xfrm>
            <a:off x="7950044" y="2752936"/>
            <a:ext cx="1315092" cy="1325367"/>
          </a:xfrm>
          <a:prstGeom prst="donut">
            <a:avLst>
              <a:gd name="adj" fmla="val 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2EF5-1726-F34A-8F4F-E5F10DC86CF5}"/>
              </a:ext>
            </a:extLst>
          </p:cNvPr>
          <p:cNvSpPr txBox="1"/>
          <p:nvPr/>
        </p:nvSpPr>
        <p:spPr>
          <a:xfrm>
            <a:off x="8288148" y="3244334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0CE4A1-AB5E-4247-A3EE-A87CBC3CFC82}"/>
              </a:ext>
            </a:extLst>
          </p:cNvPr>
          <p:cNvCxnSpPr/>
          <p:nvPr/>
        </p:nvCxnSpPr>
        <p:spPr>
          <a:xfrm>
            <a:off x="6792927" y="2363056"/>
            <a:ext cx="1157117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46AC-3EBB-3C45-845E-59C0B9184E30}"/>
              </a:ext>
            </a:extLst>
          </p:cNvPr>
          <p:cNvCxnSpPr/>
          <p:nvPr/>
        </p:nvCxnSpPr>
        <p:spPr>
          <a:xfrm>
            <a:off x="6792926" y="3123344"/>
            <a:ext cx="1157117" cy="1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496AE-844F-C14C-A959-4847A90685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92927" y="3415620"/>
            <a:ext cx="1157117" cy="3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04BC9-5428-8B4C-A658-3197E873BD1D}"/>
              </a:ext>
            </a:extLst>
          </p:cNvPr>
          <p:cNvCxnSpPr/>
          <p:nvPr/>
        </p:nvCxnSpPr>
        <p:spPr>
          <a:xfrm flipV="1">
            <a:off x="6792927" y="3755205"/>
            <a:ext cx="1157117" cy="71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6D3E8FB-5075-894D-AECF-7D9B5B20A74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5609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AB525A-FBDA-F543-82E6-4C740BDFD318}"/>
              </a:ext>
            </a:extLst>
          </p:cNvPr>
          <p:cNvSpPr/>
          <p:nvPr/>
        </p:nvSpPr>
        <p:spPr>
          <a:xfrm>
            <a:off x="1971554" y="1314139"/>
            <a:ext cx="91054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rgbClr val="21212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Mélanger le dataset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Puis découper le dataset en K (5) parties </a:t>
            </a:r>
            <a:endParaRPr lang="en-US" sz="240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212121"/>
                </a:solidFill>
              </a:rPr>
              <a:t>Faire K (5) experiences: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1,2,3,4 et evaluation sur 5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apprentissage sur 1,2,3,</a:t>
            </a:r>
            <a:r>
              <a:rPr lang="en-US" sz="2400" b="1">
                <a:solidFill>
                  <a:srgbClr val="212121"/>
                </a:solidFill>
              </a:rPr>
              <a:t>5 </a:t>
            </a:r>
            <a:r>
              <a:rPr lang="en-US" sz="2400">
                <a:solidFill>
                  <a:srgbClr val="212121"/>
                </a:solidFill>
              </a:rPr>
              <a:t>et evaluation sur </a:t>
            </a:r>
            <a:r>
              <a:rPr lang="en-US" sz="2400" b="1">
                <a:solidFill>
                  <a:srgbClr val="212121"/>
                </a:solidFill>
              </a:rPr>
              <a:t>4 </a:t>
            </a:r>
            <a:r>
              <a:rPr lang="en-US" sz="2400">
                <a:solidFill>
                  <a:srgbClr val="212121"/>
                </a:solidFill>
              </a:rPr>
              <a:t>...</a:t>
            </a:r>
            <a:br>
              <a:rPr lang="en-US" sz="2400">
                <a:solidFill>
                  <a:srgbClr val="212121"/>
                </a:solidFill>
              </a:rPr>
            </a:br>
            <a:r>
              <a:rPr lang="en-US" sz="2400">
                <a:solidFill>
                  <a:srgbClr val="212121"/>
                </a:solidFill>
              </a:rPr>
              <a:t>apprentissage sur 2,3,4,5 et evaluation sur </a:t>
            </a:r>
            <a:r>
              <a:rPr lang="en-US" sz="2400" b="1">
                <a:solidFill>
                  <a:srgbClr val="212121"/>
                </a:solidFill>
              </a:rPr>
              <a:t>1 </a:t>
            </a:r>
            <a:endParaRPr lang="en-US" sz="2400">
              <a:effectLst/>
            </a:endParaRPr>
          </a:p>
          <a:p>
            <a:r>
              <a:rPr lang="en-US" sz="2400">
                <a:solidFill>
                  <a:srgbClr val="212121"/>
                </a:solidFill>
              </a:rPr>
              <a:t>La moyenne des scores obtenus ainsi est plus robuste qu'un score obtenu sur un unique découpage. </a:t>
            </a:r>
            <a:endParaRPr lang="en-US" sz="240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982543-5A46-C646-A5E0-8C025093E75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3692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86A8EA-ADD3-7B4F-9680-9B02A9E48BD0}"/>
              </a:ext>
            </a:extLst>
          </p:cNvPr>
          <p:cNvSpPr/>
          <p:nvPr/>
        </p:nvSpPr>
        <p:spPr>
          <a:xfrm>
            <a:off x="1839096" y="1350450"/>
            <a:ext cx="8503534" cy="286232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/>
              <a:t>AUTRES MÉTHODES DE VALIDATION CROISÉE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Stratified K-Fold</a:t>
            </a:r>
            <a:r>
              <a:rPr lang="fr-FR"/>
              <a:t>: (classification) Chaque subset conserve la distribution des classes. Utile lorsque la repartition des classes est déséquilibrée.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Leave one out</a:t>
            </a:r>
            <a:r>
              <a:rPr lang="fr-FR"/>
              <a:t>: Chaque échantillon est utilisé à son tour comme échantillon de test. Tous les autres sont laissé dans le set d'apprentissage.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Shuffle cross validation</a:t>
            </a:r>
            <a:r>
              <a:rPr lang="fr-FR"/>
              <a:t>: Decoupage aléatoire avec remise en place. Rien n'oblige à fixer le découpage au début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2E9B55-7935-E541-BDB8-BC4A609814C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Cross validation</a:t>
            </a:r>
            <a:r>
              <a:rPr lang="fr-FR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94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A899-B32B-D047-A33B-CD63A4E3B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Regression polynomiale – 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8745-9862-4048-913C-707FDB2A54A1}"/>
              </a:ext>
            </a:extLst>
          </p:cNvPr>
          <p:cNvSpPr txBox="1"/>
          <p:nvPr/>
        </p:nvSpPr>
        <p:spPr>
          <a:xfrm>
            <a:off x="1206932" y="1597307"/>
            <a:ext cx="9778135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Sur le dataset Ozone,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Selectionner le meilleur degré de la 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Implementer une 3 fold cross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25E52-B420-9A4A-A0AF-6ED4FE7F985F}"/>
              </a:ext>
            </a:extLst>
          </p:cNvPr>
          <p:cNvSpPr txBox="1"/>
          <p:nvPr/>
        </p:nvSpPr>
        <p:spPr>
          <a:xfrm>
            <a:off x="1206932" y="3748612"/>
            <a:ext cx="658186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test_idx = df.sample(frac = 0.3).index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df[df.index.isin(test_idx)]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 = df[~df.index.isin(test_idx)]</a:t>
            </a:r>
          </a:p>
        </p:txBody>
      </p:sp>
    </p:spTree>
    <p:extLst>
      <p:ext uri="{BB962C8B-B14F-4D97-AF65-F5344CB8AC3E}">
        <p14:creationId xmlns:p14="http://schemas.microsoft.com/office/powerpoint/2010/main" val="410052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D82-7781-7044-9514-E405E2C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Biais -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CD5-3E3D-614D-BFEA-9BF421B7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3B654-00AB-114F-9980-20FE4FEE3E48}"/>
              </a:ext>
            </a:extLst>
          </p:cNvPr>
          <p:cNvSpPr txBox="1"/>
          <p:nvPr/>
        </p:nvSpPr>
        <p:spPr>
          <a:xfrm>
            <a:off x="1098115" y="1406284"/>
            <a:ext cx="440274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Biais -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Train – test et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modifier la fonction de coût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2060"/>
                </a:solidFill>
              </a:rPr>
              <a:t>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881021-56A8-0041-9DF1-76C87035ECA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EC6BC-8892-6E43-B297-C45E017C611B}"/>
              </a:ext>
            </a:extLst>
          </p:cNvPr>
          <p:cNvSpPr txBox="1"/>
          <p:nvPr/>
        </p:nvSpPr>
        <p:spPr>
          <a:xfrm>
            <a:off x="6624918" y="1452282"/>
            <a:ext cx="3984809" cy="341632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2060"/>
                </a:solidFill>
              </a:rPr>
              <a:t>In other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TF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feedback on assignement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avoid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real answers, no guessing please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ML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</a:rPr>
              <a:t>dummy encoding</a:t>
            </a:r>
          </a:p>
          <a:p>
            <a:endParaRPr lang="fr-FR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002060"/>
              </a:solidFill>
            </a:endParaRPr>
          </a:p>
          <a:p>
            <a:endParaRPr lang="fr-F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1BE34-949B-7548-A138-E536BFD1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12"/>
            <a:ext cx="12192000" cy="6450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ED082D-1840-D24C-8529-EC84115E7AE8}"/>
              </a:ext>
            </a:extLst>
          </p:cNvPr>
          <p:cNvSpPr/>
          <p:nvPr/>
        </p:nvSpPr>
        <p:spPr>
          <a:xfrm>
            <a:off x="6096000" y="2012647"/>
            <a:ext cx="5593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L'erreur de prédiction peut etre décomposée en 2 termes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/>
              <a:t>Biais</a:t>
            </a:r>
            <a:r>
              <a:rPr lang="fr-FR"/>
              <a:t>: la différence entre les predictions du modele et la valeur cible. Le biais mesure la performance du modèle, la distance entre les predictions et les valeurs cibles.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1"/>
              <a:t>Underfitting</a:t>
            </a:r>
            <a:r>
              <a:rPr lang="fr-FR"/>
              <a:t>: Un biais important indique que le modele n'arrive pas à comprendre les données qui lui sont fournies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/>
              <a:t>Variance</a:t>
            </a:r>
            <a:r>
              <a:rPr lang="fr-FR"/>
              <a:t>: Il s'agit là de la variabilité des prédictions entre différentes réalisations du modèle pour un échantillon donné.</a:t>
            </a:r>
            <a:br>
              <a:rPr lang="fr-FR"/>
            </a:br>
            <a:r>
              <a:rPr lang="fr-FR"/>
              <a:t>La variance mesure la sensibilité du modèle aux données d'apprentissages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1"/>
              <a:t>Overfitting</a:t>
            </a:r>
            <a:r>
              <a:rPr lang="fr-FR"/>
              <a:t>: Une forte erreur de variance indique que le modèle ne pourra pas extrapoler ses prédictions sur des nouvelles données</a:t>
            </a:r>
          </a:p>
        </p:txBody>
      </p:sp>
    </p:spTree>
    <p:extLst>
      <p:ext uri="{BB962C8B-B14F-4D97-AF65-F5344CB8AC3E}">
        <p14:creationId xmlns:p14="http://schemas.microsoft.com/office/powerpoint/2010/main" val="13417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890FB-18F3-184D-9B2F-8A5A9BD9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28"/>
            <a:ext cx="12192000" cy="6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C66B-CFA5-B04B-9EC2-595C6D4B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222144"/>
            <a:ext cx="5989834" cy="5764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C31EB-268C-1A45-9859-3CE12DD6F69C}"/>
              </a:ext>
            </a:extLst>
          </p:cNvPr>
          <p:cNvSpPr txBox="1"/>
          <p:nvPr/>
        </p:nvSpPr>
        <p:spPr>
          <a:xfrm>
            <a:off x="4186518" y="5987008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overfitting: forte dépendance aux données de training. </a:t>
            </a:r>
            <a:br>
              <a:rPr lang="fr-FR"/>
            </a:br>
            <a:r>
              <a:rPr lang="fr-FR"/>
              <a:t>Une légère modification entraîne des resultats très différents</a:t>
            </a:r>
          </a:p>
        </p:txBody>
      </p:sp>
    </p:spTree>
    <p:extLst>
      <p:ext uri="{BB962C8B-B14F-4D97-AF65-F5344CB8AC3E}">
        <p14:creationId xmlns:p14="http://schemas.microsoft.com/office/powerpoint/2010/main" val="275061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F6EF-5F02-0E4A-A57B-2A0C0196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5" y="1541124"/>
            <a:ext cx="11047220" cy="38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001D-0412-754D-9A89-A4DD58F3609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Pour réduire l'erreur quadratique, il faut minimiser à la fois le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biais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la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variance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Biais important &lt;-&gt; sous estimation - Underfitting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n'est pas bon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On obtient de mauvais score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Variance importante &lt;-&gt; Overfitting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>
                <a:solidFill>
                  <a:srgbClr val="212121"/>
                </a:solidFill>
                <a:latin typeface="SourceSansPro"/>
              </a:rPr>
              <a:t>au training dataset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pouvoir d'extrapolation faible, mauvaises performances sur des nouvelles données.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comment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17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3FA-56FF-824F-95E9-42EF5B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D3B5-99BA-7B40-87A5-A3AB59D2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A45B-178A-5941-8DA9-15EFA9CE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9" y="715224"/>
            <a:ext cx="10531785" cy="56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C3AF-88C3-7841-BCEB-49B700E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8300"/>
            <a:ext cx="11468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7A1A8-C509-7240-9741-5AFFFE2DA7D0}"/>
              </a:ext>
            </a:extLst>
          </p:cNvPr>
          <p:cNvSpPr/>
          <p:nvPr/>
        </p:nvSpPr>
        <p:spPr>
          <a:xfrm>
            <a:off x="1965500" y="1139683"/>
            <a:ext cx="82507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On va avoir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des meta parametres des algorithmes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accès à differents algorithmes pour trouver les coefficients + un certain controle sur leur fonctionnement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différentes façon de traiter le multi-class: ovr, multinomial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différents mode de régularisation</a:t>
            </a:r>
          </a:p>
          <a:p>
            <a:r>
              <a:rPr lang="fr-FR"/>
              <a:t>et en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modele que l'on peut appliquer sur de nouvelles donnees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des intervals de confiance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la ou les categories prédites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probabilités de prédiction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  <a:p>
            <a:r>
              <a:rPr lang="fr-FR"/>
              <a:t>On n'aura 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tests 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 R^2 (pas directement en tout cas)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D231B2-3C56-2247-BBA0-FF51E740272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linéaire avec scikit-learn</a:t>
            </a:r>
          </a:p>
        </p:txBody>
      </p:sp>
    </p:spTree>
    <p:extLst>
      <p:ext uri="{BB962C8B-B14F-4D97-AF65-F5344CB8AC3E}">
        <p14:creationId xmlns:p14="http://schemas.microsoft.com/office/powerpoint/2010/main" val="2097890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FB558-6B96-A140-972A-C1BE6A223380}"/>
              </a:ext>
            </a:extLst>
          </p:cNvPr>
          <p:cNvSpPr/>
          <p:nvPr/>
        </p:nvSpPr>
        <p:spPr>
          <a:xfrm>
            <a:off x="1946495" y="1997839"/>
            <a:ext cx="9198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Simple et cohérent</a:t>
            </a:r>
          </a:p>
          <a:p>
            <a:r>
              <a:rPr lang="fr-FR"/>
              <a:t>1. Instancier un modèle, par exemple une regression linéaire: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from sklearn.Linear import LinearRegression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 = LinearRegression( meta-params, loss function, ...)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2. Entrainer le modèle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   mdl.fit(X, y)</a:t>
            </a:r>
            <a:b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/>
              <a:t>3. Obtenir des prédictions sur de nouvelles données</a:t>
            </a:r>
            <a:br>
              <a:rPr lang="fr-FR"/>
            </a:br>
            <a:endParaRPr lang="fr-FR"/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mdl.predict(Nouveaux échantillons}.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y_hat = mdl.predict_proba(Nouveaux échantillons)</a:t>
            </a:r>
          </a:p>
          <a:p>
            <a:r>
              <a:rPr lang="fr-FR"/>
              <a:t>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C7D313-F6F7-8148-80EA-EB51CA91977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9A00FB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7304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30F8E-AB2D-904F-9A03-E1BCC26C6FE1}"/>
              </a:ext>
            </a:extLst>
          </p:cNvPr>
          <p:cNvSpPr txBox="1"/>
          <p:nvPr/>
        </p:nvSpPr>
        <p:spPr>
          <a:xfrm>
            <a:off x="1592495" y="2465798"/>
            <a:ext cx="2799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Expliquer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statsmodel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coefficients et R-squared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A3968-B30A-7C4A-8670-5300DFF75402}"/>
              </a:ext>
            </a:extLst>
          </p:cNvPr>
          <p:cNvSpPr txBox="1"/>
          <p:nvPr/>
        </p:nvSpPr>
        <p:spPr>
          <a:xfrm>
            <a:off x="7500134" y="2465798"/>
            <a:ext cx="296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Prédire de nouvelles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train, test,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AUC, RMSE</a:t>
            </a:r>
          </a:p>
          <a:p>
            <a:endParaRPr lang="fr-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375216C-D09C-144D-9BF7-3F1C87E9C8F5}"/>
              </a:ext>
            </a:extLst>
          </p:cNvPr>
          <p:cNvSpPr/>
          <p:nvPr/>
        </p:nvSpPr>
        <p:spPr>
          <a:xfrm>
            <a:off x="4691867" y="2465799"/>
            <a:ext cx="2424701" cy="3693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844CAB-9821-7945-9FD5-EB569AC181C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Modélisation vs Analyse Précictive</a:t>
            </a:r>
          </a:p>
        </p:txBody>
      </p:sp>
    </p:spTree>
    <p:extLst>
      <p:ext uri="{BB962C8B-B14F-4D97-AF65-F5344CB8AC3E}">
        <p14:creationId xmlns:p14="http://schemas.microsoft.com/office/powerpoint/2010/main" val="303948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66B61-A616-214D-A195-0577572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16"/>
            <a:ext cx="12192000" cy="1858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D1179-E0B9-384C-9451-50EB29FE5950}"/>
              </a:ext>
            </a:extLst>
          </p:cNvPr>
          <p:cNvSpPr/>
          <p:nvPr/>
        </p:nvSpPr>
        <p:spPr>
          <a:xfrm>
            <a:off x="736315" y="3820090"/>
            <a:ext cx="108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https://scikit-learn.org/stable/modules/generated/sklearn.linear_model.LinearRegression.html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65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500-1C3F-4F46-8ABD-170EB13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03A0-EEBF-2046-8D67-29743BF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1" y="1"/>
            <a:ext cx="9020900" cy="6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72E4F-4D8E-624B-8519-C052D562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7"/>
            <a:ext cx="12192000" cy="30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1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320-A0F2-6249-97D5-3DAE12A4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C5E9F-1862-EF43-A3E3-7D46B3A0822F}"/>
              </a:ext>
            </a:extLst>
          </p:cNvPr>
          <p:cNvSpPr txBox="1"/>
          <p:nvPr/>
        </p:nvSpPr>
        <p:spPr>
          <a:xfrm>
            <a:off x="955497" y="2260315"/>
            <a:ext cx="9808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  <a:r>
              <a:rPr lang="en-US">
                <a:hlinkClick r:id="rId2"/>
              </a:rPr>
              <a:t>https://scikit-learn.org/stable/modules/generated/sklearn.linear_model.LinearRegression.html</a:t>
            </a:r>
            <a:endParaRPr lang="fr-FR"/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 </a:t>
            </a:r>
            <a:r>
              <a:rPr lang="en-US">
                <a:hlinkClick r:id="rId3"/>
              </a:rPr>
              <a:t>https://scikit-learn.org/stable/auto_examples/linear_model/plot_ols.html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https://scikit-learn.org/stable/auto_examples/model_selection/plot_cv_predict.html</a:t>
            </a:r>
            <a:endParaRPr lang="en-US"/>
          </a:p>
          <a:p>
            <a:endParaRPr lang="en-US"/>
          </a:p>
          <a:p>
            <a:r>
              <a:rPr lang="en-US"/>
              <a:t>et l'adapter au dataset Ozone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F8E-C6B9-7D4B-A20F-C6F9333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ozone – cross validation –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44D2-14EC-504C-8DC4-5F719F242FE0}"/>
              </a:ext>
            </a:extLst>
          </p:cNvPr>
          <p:cNvSpPr txBox="1"/>
          <p:nvPr/>
        </p:nvSpPr>
        <p:spPr>
          <a:xfrm>
            <a:off x="1232899" y="2363056"/>
            <a:ext cx="6931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polynomial features pour generer des polynomes de degré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 univariée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dataset train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set ransom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les polynomes de plus en plus complexes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fit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calcul RMSE train et RMSE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Quel ordre est meilleur ?</a:t>
            </a:r>
          </a:p>
          <a:p>
            <a:endParaRPr lang="fr-FR"/>
          </a:p>
          <a:p>
            <a:r>
              <a:rPr lang="fr-FR"/>
              <a:t>Maintenant avec cross validation K = 4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10B7-D45A-774E-A7F2-1FA5EC7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Régularisation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93B3-12BB-0F43-9EDF-925F6B66B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60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91-2708-3B4D-8025-5FDFEB2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de cout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EE802-F812-0F4A-B1EB-814627B26B99}"/>
              </a:ext>
            </a:extLst>
          </p:cNvPr>
          <p:cNvSpPr txBox="1"/>
          <p:nvPr/>
        </p:nvSpPr>
        <p:spPr>
          <a:xfrm>
            <a:off x="1592494" y="25582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E2A9-D143-C048-84A8-0BF9FBFF0ED8}"/>
              </a:ext>
            </a:extLst>
          </p:cNvPr>
          <p:cNvSpPr txBox="1"/>
          <p:nvPr/>
        </p:nvSpPr>
        <p:spPr>
          <a:xfrm>
            <a:off x="1674688" y="375006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968872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563-190D-5344-B84A-E86E4D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ridge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0723C-46EE-0B4D-B69F-DEA4BF6BA55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https://scikit-learn.org/stable/auto_examples/linear_model/plot_ols_ridge_variance.html#sphx-glr-auto-examples-linear-model-plot-ols-ridge-variance-py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18FCA-4DF9-D747-9303-28F01C0B3393}"/>
              </a:ext>
            </a:extLst>
          </p:cNvPr>
          <p:cNvSpPr/>
          <p:nvPr/>
        </p:nvSpPr>
        <p:spPr>
          <a:xfrm>
            <a:off x="2154149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https://scikit-learn.org/stable/modules/generated/sklearn.linear_model.Ridge.html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93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46C-351E-6547-BB21-DB3F7CF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ridge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F7A3-9655-1D4A-A909-AD3810773512}"/>
              </a:ext>
            </a:extLst>
          </p:cNvPr>
          <p:cNvSpPr txBox="1"/>
          <p:nvPr/>
        </p:nvSpPr>
        <p:spPr>
          <a:xfrm>
            <a:off x="1047964" y="2404153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polynomiale (max n =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  <a:p>
            <a:r>
              <a:rPr lang="fr-FR"/>
              <a:t>pour determiner le meilleur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 predictives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tuning de alpha coefficient de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554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6A6-8B0C-F54C-AAA8-C96A207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polynomiale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059C-BCE5-A149-9B66-BF930493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96232-3B50-544A-90A0-C3DCA900EBCF}"/>
              </a:ext>
            </a:extLst>
          </p:cNvPr>
          <p:cNvSpPr txBox="1"/>
          <p:nvPr/>
        </p:nvSpPr>
        <p:spPr>
          <a:xfrm>
            <a:off x="865360" y="1177816"/>
            <a:ext cx="415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Permet de modéliser les non-linéarités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puissant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8579-CE9B-4246-B4B6-5262B0A99F29}"/>
              </a:ext>
            </a:extLst>
          </p:cNvPr>
          <p:cNvSpPr/>
          <p:nvPr/>
        </p:nvSpPr>
        <p:spPr>
          <a:xfrm>
            <a:off x="6514019" y="1177816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aX + b</a:t>
            </a:r>
          </a:p>
          <a:p>
            <a:r>
              <a:rPr lang="fr-FR"/>
              <a:t>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a_1 X + a_2 X^2 + \cdots + a_p X^p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42DB7-FD8E-C042-9654-FCAE0FB7B7E2}"/>
              </a:ext>
            </a:extLst>
          </p:cNvPr>
          <p:cNvSpPr txBox="1"/>
          <p:nvPr/>
        </p:nvSpPr>
        <p:spPr>
          <a:xfrm>
            <a:off x="943594" y="2841934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Modèle définit avec: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y ~ x + x^2 + x^3 + … + x^p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4605-5A29-E749-8F7C-546886D5F906}"/>
              </a:ext>
            </a:extLst>
          </p:cNvPr>
          <p:cNvSpPr txBox="1"/>
          <p:nvPr/>
        </p:nvSpPr>
        <p:spPr>
          <a:xfrm>
            <a:off x="952552" y="4280357"/>
            <a:ext cx="450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degré optimal du polynôme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 se passe-t-il si le degré est trop grand 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8FBF32-1D8C-1A4D-B33C-52293A7AD360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Régression polynomiale</a:t>
            </a:r>
          </a:p>
        </p:txBody>
      </p:sp>
    </p:spTree>
    <p:extLst>
      <p:ext uri="{BB962C8B-B14F-4D97-AF65-F5344CB8AC3E}">
        <p14:creationId xmlns:p14="http://schemas.microsoft.com/office/powerpoint/2010/main" val="33774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54798-A413-4E4D-8BA3-80525C013264}"/>
              </a:ext>
            </a:extLst>
          </p:cNvPr>
          <p:cNvSpPr/>
          <p:nvPr/>
        </p:nvSpPr>
        <p:spPr>
          <a:xfrm>
            <a:off x="1866470" y="1084106"/>
            <a:ext cx="80789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= smf.ols('Ozone ~ Wind 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= smf.ols('Ozone ~ Wind + Wind2',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 = smf.ols('Ozone ~ Wind + Wind2 + Wind3', 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67E2A-219C-6441-9A6C-1BE49741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02340"/>
              </p:ext>
            </p:extLst>
          </p:nvPr>
        </p:nvGraphicFramePr>
        <p:xfrm>
          <a:off x="289538" y="2969734"/>
          <a:ext cx="11444558" cy="2804160"/>
        </p:xfrm>
        <a:graphic>
          <a:graphicData uri="http://schemas.openxmlformats.org/drawingml/2006/table">
            <a:tbl>
              <a:tblPr/>
              <a:tblGrid>
                <a:gridCol w="1479071">
                  <a:extLst>
                    <a:ext uri="{9D8B030D-6E8A-4147-A177-3AD203B41FA5}">
                      <a16:colId xmlns:a16="http://schemas.microsoft.com/office/drawing/2014/main" val="46236023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1579753007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4052287960"/>
                    </a:ext>
                  </a:extLst>
                </a:gridCol>
                <a:gridCol w="1479071">
                  <a:extLst>
                    <a:ext uri="{9D8B030D-6E8A-4147-A177-3AD203B41FA5}">
                      <a16:colId xmlns:a16="http://schemas.microsoft.com/office/drawing/2014/main" val="3967657183"/>
                    </a:ext>
                  </a:extLst>
                </a:gridCol>
                <a:gridCol w="1955960">
                  <a:extLst>
                    <a:ext uri="{9D8B030D-6E8A-4147-A177-3AD203B41FA5}">
                      <a16:colId xmlns:a16="http://schemas.microsoft.com/office/drawing/2014/main" val="3870830700"/>
                    </a:ext>
                  </a:extLst>
                </a:gridCol>
                <a:gridCol w="1786157">
                  <a:extLst>
                    <a:ext uri="{9D8B030D-6E8A-4147-A177-3AD203B41FA5}">
                      <a16:colId xmlns:a16="http://schemas.microsoft.com/office/drawing/2014/main" val="3942308173"/>
                    </a:ext>
                  </a:extLst>
                </a:gridCol>
                <a:gridCol w="1786157">
                  <a:extLst>
                    <a:ext uri="{9D8B030D-6E8A-4147-A177-3AD203B41FA5}">
                      <a16:colId xmlns:a16="http://schemas.microsoft.com/office/drawing/2014/main" val="4126355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p-values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MSE?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1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0.362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-543.6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-5.5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9.2e-13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688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-531.1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-19.44,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0.65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1.1e-10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8.3e-07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554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-529.7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:-32.26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1.92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3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-0.04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0.00017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0.016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0.105</a:t>
                      </a:r>
                      <a:endParaRPr lang="en-US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541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968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EFF6248-BA2E-2C42-816C-53D3345C2FF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Ozone 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BFBFD8-3AAC-CF49-940D-F139CA2AA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Ozone</a:t>
            </a:r>
          </a:p>
        </p:txBody>
      </p:sp>
    </p:spTree>
    <p:extLst>
      <p:ext uri="{BB962C8B-B14F-4D97-AF65-F5344CB8AC3E}">
        <p14:creationId xmlns:p14="http://schemas.microsoft.com/office/powerpoint/2010/main" val="15482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30EE3-A99A-0446-ABB8-ABFC1BF01624}"/>
              </a:ext>
            </a:extLst>
          </p:cNvPr>
          <p:cNvSpPr/>
          <p:nvPr/>
        </p:nvSpPr>
        <p:spPr>
          <a:xfrm>
            <a:off x="1496601" y="5977664"/>
            <a:ext cx="1102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https://scikit-learn.org/stable/auto_examples/model_selection/plot_underfitting_overfitting.html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B777-D573-EF42-B074-4258317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16"/>
            <a:ext cx="12192000" cy="474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B8D261-9F14-694B-9721-EED0E57EBCC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3049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8A475-9657-804B-8300-B9C083D40FA9}"/>
              </a:ext>
            </a:extLst>
          </p:cNvPr>
          <p:cNvSpPr txBox="1"/>
          <p:nvPr/>
        </p:nvSpPr>
        <p:spPr>
          <a:xfrm>
            <a:off x="3266532" y="1074625"/>
            <a:ext cx="5842746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Quand le modèle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modèlise le bruit dans 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colle trop aux données de training</a:t>
            </a:r>
          </a:p>
          <a:p>
            <a:endParaRPr lang="fr-FR"/>
          </a:p>
          <a:p>
            <a:r>
              <a:rPr lang="fr-FR"/>
              <a:t>Le modèle ne peut être généralisé à des données nouvelles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65A3-10C1-1A4E-A219-190F59F6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22" y="2819766"/>
            <a:ext cx="7268821" cy="40382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25C4EC-9914-0A42-98C6-9C589D941A9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14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633FE-C1D0-704C-A6CA-6C94F50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4" y="2426223"/>
            <a:ext cx="10169421" cy="441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7C411-277B-4D46-88B5-30CBC4EB36A9}"/>
              </a:ext>
            </a:extLst>
          </p:cNvPr>
          <p:cNvSpPr txBox="1"/>
          <p:nvPr/>
        </p:nvSpPr>
        <p:spPr>
          <a:xfrm>
            <a:off x="1603550" y="975394"/>
            <a:ext cx="8367932" cy="19389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/>
              <a:t>split le dataset en 2 parties: train et test, 70% / 30%</a:t>
            </a:r>
          </a:p>
          <a:p>
            <a:pPr marL="342900" indent="-342900">
              <a:buAutoNum type="arabicPeriod"/>
            </a:pPr>
            <a:r>
              <a:rPr lang="fr-FR" sz="2400"/>
              <a:t>calcul de l'erreur de prédiction sur le train et sur le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taille  du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en augmentant la complexité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Learning curves: plot training error vs testing error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CCEF2-EFC8-8642-8605-F73F20F6A43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Detecter l'overfitting: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6874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1236</Words>
  <Application>Microsoft Macintosh PowerPoint</Application>
  <PresentationFormat>Widescreen</PresentationFormat>
  <Paragraphs>243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SourceSansPro</vt:lpstr>
      <vt:lpstr>STIXGeneral-Italic</vt:lpstr>
      <vt:lpstr>STIXGeneral-Regular</vt:lpstr>
      <vt:lpstr>Verdana</vt:lpstr>
      <vt:lpstr>Office Theme</vt:lpstr>
      <vt:lpstr>Into Machine Learning</vt:lpstr>
      <vt:lpstr>PowerPoint Presentation</vt:lpstr>
      <vt:lpstr>PowerPoint Presentation</vt:lpstr>
      <vt:lpstr>Régression polynomiale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Biais -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Métriques</vt:lpstr>
      <vt:lpstr>PowerPoint Presentation</vt:lpstr>
      <vt:lpstr>A vous</vt:lpstr>
      <vt:lpstr>A vous: ozone – cross validation – polynomial regression</vt:lpstr>
      <vt:lpstr>Régularisation</vt:lpstr>
      <vt:lpstr>Fonction de cout</vt:lpstr>
      <vt:lpstr>Overfitting – ridge regression</vt:lpstr>
      <vt:lpstr>A vous: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Machine Learning</dc:title>
  <dc:creator>Alex Perrier</dc:creator>
  <cp:lastModifiedBy>Alex Perrier</cp:lastModifiedBy>
  <cp:revision>80</cp:revision>
  <dcterms:created xsi:type="dcterms:W3CDTF">2019-09-12T19:39:03Z</dcterms:created>
  <dcterms:modified xsi:type="dcterms:W3CDTF">2019-10-01T16:11:59Z</dcterms:modified>
</cp:coreProperties>
</file>