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2" r:id="rId5"/>
    <p:sldId id="264" r:id="rId6"/>
    <p:sldId id="258" r:id="rId7"/>
    <p:sldId id="260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9706-CADA-4C49-91F7-7AFB73B38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50DD4-58CB-3D46-B3E3-0D60675E3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2ECED-CB6F-3449-A139-0378893E0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811B-FAC3-A74C-BA4A-0633AE621745}" type="datetimeFigureOut">
              <a:t>07/09/2019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5E4E2-FAB5-2247-8D92-6BF1DE19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4F5A2-CB37-8C4A-9D81-CAF2FD80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FCCE-B4B9-CE42-9522-FF92B4CFF7D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82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6592B-C4FD-5743-941E-D32404B4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5FAED-CF71-474C-BA28-01D3E05A6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E7378-7512-714A-A15A-B1B46AF06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811B-FAC3-A74C-BA4A-0633AE621745}" type="datetimeFigureOut">
              <a:t>07/09/2019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75CAB-46A6-8F48-B9CD-C05A3DD6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00603-5586-D240-9207-DC4E2D9E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FCCE-B4B9-CE42-9522-FF92B4CFF7D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15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F0F3AE-FE40-EC42-BA8A-48B079077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15986-79EC-A941-AB32-0FD8438A5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338E6-85C2-5244-9682-3B94E99A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811B-FAC3-A74C-BA4A-0633AE621745}" type="datetimeFigureOut">
              <a:t>07/09/2019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9D935-5CAA-A04B-81AA-08AA0DED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63D0D-7294-5447-A61B-27619132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FCCE-B4B9-CE42-9522-FF92B4CFF7D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8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7816-C370-E640-A67E-B51B0A7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D999A-BA62-EA43-A1A2-14ABE751E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63100-7798-744B-8538-239CB117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811B-FAC3-A74C-BA4A-0633AE621745}" type="datetimeFigureOut">
              <a:t>07/09/2019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FC441-08AD-F24E-8392-82B59AE7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0BF2C-FF53-3E4C-AE11-4D25ABE4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FCCE-B4B9-CE42-9522-FF92B4CFF7D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3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FB102-22C3-DC49-8942-2233A383A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1ED4B-E078-7E42-A248-F09BDB9AF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62719-4309-0542-8560-BE3604E61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811B-FAC3-A74C-BA4A-0633AE621745}" type="datetimeFigureOut">
              <a:t>07/09/2019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92B92-7AAE-2946-BECA-EE52ABE76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DA720-CEF0-224F-A75F-BDD5A0F6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FCCE-B4B9-CE42-9522-FF92B4CFF7D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2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5B61-5BC5-A14E-872B-09B7D1C2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4C2C-8AB3-8B4C-8CC6-BB05E8E5D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3AC54-E25D-7A42-8791-D72A686C6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11226-1C92-334A-9981-B122FAB37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811B-FAC3-A74C-BA4A-0633AE621745}" type="datetimeFigureOut">
              <a:t>07/09/2019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A285F-584B-CA48-BBE3-43DD8ABE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30149-B2B7-B741-9E80-0061D4B9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FCCE-B4B9-CE42-9522-FF92B4CFF7D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03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EED8-F4AC-2040-9F9A-686EEBB83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9F939-6009-1345-9ECE-99A6A5CC1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1A16E-D100-C942-98B2-6FCE78EB1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60F70-CC34-BC49-BEC8-9AFC2BEE7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87158-5C35-F44E-9D9F-49FAD43F9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BB7EE-479B-E642-A9E8-5E04234B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811B-FAC3-A74C-BA4A-0633AE621745}" type="datetimeFigureOut">
              <a:t>07/09/2019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AB486-6E46-B54A-83E5-70D84563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E2D39-29D9-8D49-8E5A-92145A4D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FCCE-B4B9-CE42-9522-FF92B4CFF7D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48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78F50-3A29-ED48-AD93-191AC51B7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46FFC-59AA-304F-81DF-C741CF80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811B-FAC3-A74C-BA4A-0633AE621745}" type="datetimeFigureOut">
              <a:t>07/09/2019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2D991-A2CC-A740-9171-C335F8C0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3237B-5C8A-754A-B894-DD190992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FCCE-B4B9-CE42-9522-FF92B4CFF7D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5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8BF844-FB82-DC48-B806-7AD50CFF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811B-FAC3-A74C-BA4A-0633AE621745}" type="datetimeFigureOut">
              <a:t>07/09/2019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E82F3-4A96-3540-A981-800DFD7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80C11-6B47-F447-B7BC-D12F94EB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FCCE-B4B9-CE42-9522-FF92B4CFF7D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42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9DED-5B0F-E84C-A9C2-EB62156B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EA754-BCC7-594F-BE13-E014E3E6C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D493E-5DCF-4D49-AA3C-E3370E4E0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EC152-526C-8F46-B4C2-7D4EB9E7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811B-FAC3-A74C-BA4A-0633AE621745}" type="datetimeFigureOut">
              <a:t>07/09/2019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C1321-4281-C648-94C1-A228ECD1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56436-2D9A-D544-A29B-0718DB16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FCCE-B4B9-CE42-9522-FF92B4CFF7D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7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8B3F4-1500-1642-90BF-604B12324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A9508B-ED24-0D46-A74D-AD5F830D9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40637-DE3E-3E4D-9E0A-01FC6B0A8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FBCAB-FC1D-8B49-B3FB-C8891E5B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811B-FAC3-A74C-BA4A-0633AE621745}" type="datetimeFigureOut">
              <a:t>07/09/2019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E008F-34CB-4847-81DF-874101FB3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EDD6F-04E7-6B47-BB16-8AED9313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FCCE-B4B9-CE42-9522-FF92B4CFF7D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49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1DCEC-A938-E84B-AE94-5BAAC419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C3D1B-030B-3140-910B-BC2D26E6C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F0C8B-FF79-E942-8EFD-06E79BF7E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6811B-FAC3-A74C-BA4A-0633AE621745}" type="datetimeFigureOut">
              <a:t>07/09/2019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5C10E-939A-4E47-B2DF-BC1338256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9142E-8CC8-2040-A1A4-875364684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5FCCE-B4B9-CE42-9522-FF92B4CFF7D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83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scipy/reference/generated/scipy.stats.ttest_ind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index.php" TargetMode="External"/><Relationship Id="rId2" Type="http://schemas.openxmlformats.org/officeDocument/2006/relationships/hyperlink" Target="https://opendata.paris.fr/explore/dataset/les-arbres/informa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anjeetjain3/seaborn-tips-datase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10643-BE06-FF43-8F6E-F4198E0790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Exploration 1</a:t>
            </a:r>
            <a:br>
              <a:rPr lang="fr-FR"/>
            </a:br>
            <a:r>
              <a:rPr lang="fr-FR"/>
              <a:t>&amp;</a:t>
            </a:r>
            <a:br>
              <a:rPr lang="fr-FR"/>
            </a:br>
            <a:r>
              <a:rPr lang="fr-FR"/>
              <a:t>tests statistiques</a:t>
            </a:r>
          </a:p>
        </p:txBody>
      </p:sp>
    </p:spTree>
    <p:extLst>
      <p:ext uri="{BB962C8B-B14F-4D97-AF65-F5344CB8AC3E}">
        <p14:creationId xmlns:p14="http://schemas.microsoft.com/office/powerpoint/2010/main" val="655847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F693-73C1-1940-87F1-3A087591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Tests-statistiques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3ABBD-E4AE-604B-B5C8-4F6E3FEE53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147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B97B-6030-3B45-977E-7A569BA6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test stats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BBA9E-BBB4-EB43-B436-52A534A10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5114" cy="4351338"/>
          </a:xfrm>
        </p:spPr>
        <p:txBody>
          <a:bodyPr/>
          <a:lstStyle/>
          <a:p>
            <a:r>
              <a:rPr lang="fr-FR"/>
              <a:t>des données et une observation O</a:t>
            </a:r>
          </a:p>
          <a:p>
            <a:r>
              <a:rPr lang="fr-FR"/>
              <a:t>On definit une hypothese: H0</a:t>
            </a:r>
          </a:p>
          <a:p>
            <a:r>
              <a:rPr lang="fr-FR"/>
              <a:t>On calcule la probabilité que </a:t>
            </a:r>
          </a:p>
          <a:p>
            <a:pPr lvl="1"/>
            <a:r>
              <a:rPr lang="fr-FR"/>
              <a:t>si H0 est vrai, on obtienne 0</a:t>
            </a:r>
          </a:p>
          <a:p>
            <a:r>
              <a:rPr lang="fr-FR"/>
              <a:t>cette probabilité est appelée valeur-p</a:t>
            </a:r>
          </a:p>
          <a:p>
            <a:r>
              <a:rPr lang="fr-FR"/>
              <a:t>is p-value &lt; 0.05 alors</a:t>
            </a:r>
          </a:p>
          <a:p>
            <a:pPr lvl="1"/>
            <a:r>
              <a:rPr lang="fr-FR">
                <a:sym typeface="Wingdings" pitchFamily="2" charset="2"/>
              </a:rPr>
              <a:t></a:t>
            </a:r>
            <a:r>
              <a:rPr lang="fr-FR"/>
              <a:t> p(O / H0 ) &lt; 0.05</a:t>
            </a:r>
          </a:p>
          <a:p>
            <a:pPr lvl="1"/>
            <a:r>
              <a:rPr lang="fr-FR"/>
              <a:t>donc on rejete H0</a:t>
            </a:r>
          </a:p>
          <a:p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A5F9D-6AE4-C543-8178-BA873ACBD79C}"/>
              </a:ext>
            </a:extLst>
          </p:cNvPr>
          <p:cNvSpPr txBox="1"/>
          <p:nvPr/>
        </p:nvSpPr>
        <p:spPr>
          <a:xfrm>
            <a:off x="7271657" y="2024743"/>
            <a:ext cx="582441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school dataset, moyenne hauteur fille / garcons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H0: les filles et les garçons ont la meme taille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T_f = …., T_g =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si p-value (= 0.000001) &lt; 0,05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on rejete H0 donc filles et garcons </a:t>
            </a:r>
            <a:br>
              <a:rPr lang="fr-FR"/>
            </a:br>
            <a:r>
              <a:rPr lang="fr-FR"/>
              <a:t>n'ont pas la meme taille en moyenne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si p-value &gt; 0.05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on ne peut rejeter H0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ce qui ne veut pas dire que les filles et garcons </a:t>
            </a:r>
            <a:br>
              <a:rPr lang="fr-FR"/>
            </a:br>
            <a:r>
              <a:rPr lang="fr-FR"/>
              <a:t>ont la meme taille, </a:t>
            </a:r>
            <a:br>
              <a:rPr lang="fr-FR"/>
            </a:br>
            <a:r>
              <a:rPr lang="fr-FR"/>
              <a:t>simplement qu'on ne peut pas conclure le contraire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677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E31B1-BAEC-FE44-B9F5-3795BB2D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Applications avec la librairie scipy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022C7-1289-2E4D-A043-E6BD67472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/>
              <a:t>load school dataset</a:t>
            </a:r>
          </a:p>
          <a:p>
            <a:r>
              <a:rPr lang="en-US">
                <a:hlinkClick r:id="rId2"/>
              </a:rPr>
              <a:t>https://docs.scipy.org/doc/scipy/reference/generated/scipy.stats.ttest_ind.html</a:t>
            </a:r>
            <a:endParaRPr lang="en-US"/>
          </a:p>
          <a:p>
            <a:r>
              <a:rPr lang="fr-FR"/>
              <a:t>import pandas as pd</a:t>
            </a:r>
          </a:p>
          <a:p>
            <a:r>
              <a:rPr lang="fr-FR"/>
              <a:t>df = pd.read_csv('school.csv')</a:t>
            </a:r>
          </a:p>
          <a:p>
            <a:r>
              <a:rPr lang="fr-FR"/>
              <a:t># girls and boys heights</a:t>
            </a:r>
          </a:p>
          <a:p>
            <a:r>
              <a:rPr lang="fr-FR"/>
              <a:t>G = df[df.sex == 'f'].height.values</a:t>
            </a:r>
          </a:p>
          <a:p>
            <a:r>
              <a:rPr lang="fr-FR"/>
              <a:t>B = df[df.sex == 'm'].height.values</a:t>
            </a:r>
          </a:p>
          <a:p>
            <a:r>
              <a:rPr lang="fr-FR"/>
              <a:t>from scipy import stats</a:t>
            </a:r>
          </a:p>
          <a:p>
            <a:r>
              <a:rPr lang="fr-FR"/>
              <a:t>stats.ttest_ind(G,B)</a:t>
            </a:r>
          </a:p>
          <a:p>
            <a:r>
              <a:rPr lang="en-US"/>
              <a:t>Ttest_indResult(statistic=-3.127, pvalue=0.002) </a:t>
            </a:r>
          </a:p>
          <a:p>
            <a:r>
              <a:rPr lang="en-US"/>
              <a:t>donc on rejete H0 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751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E31B1-BAEC-FE44-B9F5-3795BB2D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Subtilité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022C7-1289-2E4D-A043-E6BD67472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You probably noticed that we did not conclude that boys are taller than girls because we did not define the null and alternative hypothesis as</a:t>
            </a:r>
            <a:br>
              <a:rPr lang="en-US"/>
            </a:br>
            <a:endParaRPr lang="en-US"/>
          </a:p>
          <a:p>
            <a:r>
              <a:rPr lang="en-US"/>
              <a:t>H0:Ĥ girls&gt;HboysH1:Ĥ girls≤Hboys</a:t>
            </a:r>
          </a:p>
          <a:p>
            <a:r>
              <a:rPr lang="en-US"/>
              <a:t>If we had done so, we would still use the t-test but we would have had to divide the resulting p-value by 2. In our case, p/2=0.001987/2=0.0009935 . Which is even lower than the common threshold of 0.05. Therefore we can also reject the null hypothesis and conclude that given our population boys are taller than girls.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7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D2D0-E0A6-7E43-8FEA-8D2216D1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70A63-2455-D24C-85F3-CBC44B3C0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97832"/>
          </a:xfrm>
        </p:spPr>
        <p:txBody>
          <a:bodyPr/>
          <a:lstStyle/>
          <a:p>
            <a:r>
              <a:rPr lang="fr-FR"/>
              <a:t>dans le school dataset, les garçons et les filles ont-ils le meme poids?</a:t>
            </a:r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012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298F-AD3B-FA41-BC7A-0CF16161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F4594-2249-4D43-AD9B-7A64729AA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boys weigh on average 46.92 kg while girls weigh on average 44.85 kg, a difference of 2.07 kg, the T test returns the values  Ttest_indResult(statistic=-1.814, pvalue=0.0708)  . The p-value &gt; 0.05 and we cannot reject the null hypothesis. The conclusion is that the school dataset does not show that boys weigh more than girls.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855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2E79-5887-C44C-B209-BB5F1078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voitures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2F89B-F5CF-2941-A0C5-69217BE67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dataset auto-mpg</a:t>
            </a:r>
          </a:p>
          <a:p>
            <a:r>
              <a:rPr lang="fr-FR"/>
              <a:t>la moyenne de la consommation (mpg) est elle la meme entre les voitures d'origine americaine et europeennes?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56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CA2F8-F611-BB49-AB88-5B8BF329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AB84F-B702-6E48-9882-C9A3207A0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premiere chose a faire quand on reçcoit un nouveau jeu de données</a:t>
            </a:r>
          </a:p>
          <a:p>
            <a:r>
              <a:rPr lang="fr-FR"/>
              <a:t>data dictionnary: </a:t>
            </a:r>
            <a:r>
              <a:rPr lang="fr-FR">
                <a:hlinkClick r:id="rId2"/>
              </a:rPr>
              <a:t>les–arbres</a:t>
            </a:r>
            <a:r>
              <a:rPr lang="fr-FR"/>
              <a:t> sur opendata paris, </a:t>
            </a:r>
            <a:r>
              <a:rPr lang="fr-FR">
                <a:hlinkClick r:id="rId3"/>
              </a:rPr>
              <a:t>UCI</a:t>
            </a:r>
            <a:r>
              <a:rPr lang="fr-FR"/>
              <a:t> repository </a:t>
            </a:r>
          </a:p>
          <a:p>
            <a:endParaRPr lang="fr-FR"/>
          </a:p>
          <a:p>
            <a:pPr marL="0" indent="0">
              <a:buNone/>
            </a:pPr>
            <a:r>
              <a:rPr lang="fr-FR"/>
              <a:t>Explorer les données pourquoi?</a:t>
            </a:r>
          </a:p>
          <a:p>
            <a:r>
              <a:rPr lang="fr-FR"/>
              <a:t>- qualité des données: </a:t>
            </a:r>
          </a:p>
          <a:p>
            <a:pPr lvl="1"/>
            <a:r>
              <a:rPr lang="fr-FR"/>
              <a:t>valeurs manquantes, </a:t>
            </a:r>
          </a:p>
          <a:p>
            <a:pPr lvl="1"/>
            <a:r>
              <a:rPr lang="fr-FR"/>
              <a:t>outliers, </a:t>
            </a:r>
          </a:p>
          <a:p>
            <a:pPr lvl="1"/>
            <a:r>
              <a:rPr lang="fr-FR"/>
              <a:t>données aberrantes</a:t>
            </a:r>
          </a:p>
          <a:p>
            <a:r>
              <a:rPr lang="fr-FR"/>
              <a:t>- propriétés des données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99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83FD-B1E4-954D-A45D-6EA52C85E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2C3C7-53F4-A34D-B1D9-3491141BC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04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1E4557-CE4E-504A-BCB2-BCE45B6C37AD}"/>
              </a:ext>
            </a:extLst>
          </p:cNvPr>
          <p:cNvSpPr/>
          <p:nvPr/>
        </p:nvSpPr>
        <p:spPr>
          <a:xfrm>
            <a:off x="1338943" y="5620435"/>
            <a:ext cx="10243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https://towardsdatascience.com/bar-chart-race-in-python-with-matplotlib-8e687a5c8a41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6BC55-1391-E24A-A665-158162ECA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00" y="1809750"/>
            <a:ext cx="57658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7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DA74-2393-E447-BC97-85588B24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Seaborn &amp; plot.ly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5046A-7127-724B-89AF-48DEF437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52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56CB-623F-BA4D-9264-1C69F288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46689-D6AF-AA43-99AD-21C7AF228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df = pd.read_csv('auto-mpg.csv')</a:t>
            </a:r>
          </a:p>
          <a:p>
            <a:r>
              <a:rPr lang="fr-FR"/>
              <a:t>df.mpg.hist(bins = 100)</a:t>
            </a:r>
          </a:p>
          <a:p>
            <a:endParaRPr lang="fr-FR"/>
          </a:p>
          <a:p>
            <a:r>
              <a:rPr lang="fr-FR"/>
              <a:t>ou</a:t>
            </a:r>
          </a:p>
          <a:p>
            <a:r>
              <a:rPr lang="fr-FR"/>
              <a:t>import matplotlib.pyplot as plt</a:t>
            </a:r>
          </a:p>
          <a:p>
            <a:r>
              <a:rPr lang="fr-FR"/>
              <a:t>plt.hist(df.mpg)</a:t>
            </a:r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20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4E60-36EB-2D45-BFE6-1BFC07C3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Boxplot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A8B6C-0CD3-BE4E-AE30-B6B170A92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plt.boxplot(df.mpg)</a:t>
            </a:r>
          </a:p>
          <a:p>
            <a:endParaRPr lang="fr-FR"/>
          </a:p>
          <a:p>
            <a:r>
              <a:rPr lang="fr-FR"/>
              <a:t>par origine</a:t>
            </a:r>
          </a:p>
          <a:p>
            <a:r>
              <a:rPr lang="fr-FR"/>
              <a:t>plt.boxplot ….</a:t>
            </a:r>
          </a:p>
          <a:p>
            <a:endParaRPr lang="fr-FR"/>
          </a:p>
          <a:p>
            <a:r>
              <a:rPr lang="fr-FR"/>
              <a:t>Avec seaborn</a:t>
            </a:r>
          </a:p>
          <a:p>
            <a:r>
              <a:rPr lang="fr-FR"/>
              <a:t>import seaborn as sns</a:t>
            </a:r>
          </a:p>
          <a:p>
            <a:r>
              <a:rPr lang="fr-FR"/>
              <a:t>sns….</a:t>
            </a:r>
          </a:p>
        </p:txBody>
      </p:sp>
    </p:spTree>
    <p:extLst>
      <p:ext uri="{BB962C8B-B14F-4D97-AF65-F5344CB8AC3E}">
        <p14:creationId xmlns:p14="http://schemas.microsoft.com/office/powerpoint/2010/main" val="1468056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726B-1A54-F645-845E-96D9181F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D66CF-5C6A-6C4B-9A1D-7589E6236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dataset: </a:t>
            </a:r>
            <a:r>
              <a:rPr lang="fr-FR">
                <a:hlinkClick r:id="rId2"/>
              </a:rPr>
              <a:t>tips</a:t>
            </a:r>
            <a:r>
              <a:rPr lang="fr-FR"/>
              <a:t>: </a:t>
            </a:r>
            <a:r>
              <a:rPr lang="fr-FR">
                <a:hlinkClick r:id="rId2"/>
              </a:rPr>
              <a:t>https://www.kaggle.com/ranjeetjain3/seaborn-tips-dataset</a:t>
            </a:r>
            <a:r>
              <a:rPr lang="fr-FR"/>
              <a:t> </a:t>
            </a:r>
          </a:p>
          <a:p>
            <a:pPr lvl="1" fontAlgn="base"/>
            <a:r>
              <a:rPr lang="en-US"/>
              <a:t>total_bill: Total bill (cost of the meal), including tax, in US dollars</a:t>
            </a:r>
          </a:p>
          <a:p>
            <a:pPr lvl="1" fontAlgn="base"/>
            <a:r>
              <a:rPr lang="en-US"/>
              <a:t>tip: Tip (gratuity) in US dollars</a:t>
            </a:r>
          </a:p>
          <a:p>
            <a:pPr lvl="1" fontAlgn="base"/>
            <a:r>
              <a:rPr lang="en-US"/>
              <a:t>sex : Sex of person paying for the meal (0=male, 1=female)</a:t>
            </a:r>
          </a:p>
          <a:p>
            <a:pPr lvl="1" fontAlgn="base"/>
            <a:r>
              <a:rPr lang="en-US"/>
              <a:t>smoker: Smoker in party? (0=No, 1=Yes)</a:t>
            </a:r>
          </a:p>
          <a:p>
            <a:pPr lvl="1" fontAlgn="base"/>
            <a:r>
              <a:rPr lang="en-US"/>
              <a:t>day : 3=Thur, 4=Fri, 5=Sat, 6=Sun</a:t>
            </a:r>
          </a:p>
          <a:p>
            <a:pPr lvl="1" fontAlgn="base"/>
            <a:r>
              <a:rPr lang="en-US"/>
              <a:t>time : 0=Day, 1=Night</a:t>
            </a:r>
          </a:p>
          <a:p>
            <a:pPr lvl="1" fontAlgn="base"/>
            <a:r>
              <a:rPr lang="en-US"/>
              <a:t>size : Size of the party</a:t>
            </a:r>
          </a:p>
          <a:p>
            <a:endParaRPr lang="fr-FR"/>
          </a:p>
          <a:p>
            <a:r>
              <a:rPr lang="fr-FR"/>
              <a:t>histogram des tips, total bill, ratio</a:t>
            </a:r>
          </a:p>
          <a:p>
            <a:r>
              <a:rPr lang="fr-FR"/>
              <a:t>boxplot par jour / h/f / smoker 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25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C4F9-6952-D648-AFA2-23827EFEF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difference des moyennes – 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19D0E-309D-5340-B361-D8DA7186F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 populations avec des moyennes differentes</a:t>
            </a:r>
          </a:p>
          <a:p>
            <a:r>
              <a:rPr lang="fr-FR"/>
              <a:t>Question: la difference est elle statistiquement significative?</a:t>
            </a:r>
          </a:p>
          <a:p>
            <a:r>
              <a:rPr lang="fr-FR"/>
              <a:t>Besoin d'un test statitique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378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548</Words>
  <Application>Microsoft Macintosh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Exploration 1 &amp; tests statistiques</vt:lpstr>
      <vt:lpstr>Exploration</vt:lpstr>
      <vt:lpstr>Matplotlib</vt:lpstr>
      <vt:lpstr>PowerPoint Presentation</vt:lpstr>
      <vt:lpstr>Seaborn &amp; plot.ly</vt:lpstr>
      <vt:lpstr>Histogram</vt:lpstr>
      <vt:lpstr>Boxplot</vt:lpstr>
      <vt:lpstr>A vous</vt:lpstr>
      <vt:lpstr>difference des moyennes – t-test</vt:lpstr>
      <vt:lpstr>Tests-statistiques</vt:lpstr>
      <vt:lpstr>test stats 101</vt:lpstr>
      <vt:lpstr>Applications avec la librairie scipy</vt:lpstr>
      <vt:lpstr>Subtilité </vt:lpstr>
      <vt:lpstr>A vous</vt:lpstr>
      <vt:lpstr>PowerPoint Presentation</vt:lpstr>
      <vt:lpstr>Les voitures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1 &amp; tests statistiques</dc:title>
  <dc:creator>Alex Perrier</dc:creator>
  <cp:lastModifiedBy>Alex Perrier</cp:lastModifiedBy>
  <cp:revision>9</cp:revision>
  <dcterms:created xsi:type="dcterms:W3CDTF">2019-09-07T17:33:54Z</dcterms:created>
  <dcterms:modified xsi:type="dcterms:W3CDTF">2019-09-07T18:08:55Z</dcterms:modified>
</cp:coreProperties>
</file>