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0" r:id="rId8"/>
    <p:sldId id="266" r:id="rId9"/>
    <p:sldId id="264" r:id="rId10"/>
    <p:sldId id="265" r:id="rId11"/>
    <p:sldId id="267" r:id="rId12"/>
    <p:sldId id="258" r:id="rId13"/>
    <p:sldId id="268" r:id="rId14"/>
    <p:sldId id="270" r:id="rId15"/>
    <p:sldId id="269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2"/>
    <p:restoredTop sz="94694"/>
  </p:normalViewPr>
  <p:slideViewPr>
    <p:cSldViewPr snapToGrid="0" snapToObjects="1" showGuides="1">
      <p:cViewPr varScale="1">
        <p:scale>
          <a:sx n="140" d="100"/>
          <a:sy n="140" d="100"/>
        </p:scale>
        <p:origin x="280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A7EA-207C-814C-B528-1A27C919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A0EB2-73E9-CA4A-AE09-5559BC51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EAC4-23F1-524A-9420-6F37C39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6BD3-8637-6E4E-974E-960E714A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9EA9-485D-7D41-9B7B-39AE49E5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011-C2D8-9144-920B-537C9931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C054C-23AB-B24D-9C9D-E4920B3C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B316-0755-634A-A8DC-3D6CFDB6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C1D3-AF4F-564E-A0BB-8EA7F4C6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DFE5-4EDF-5544-ABAD-FF9568C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9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1C077-962F-4A42-B3FE-028856FF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CC9E-F991-8F4D-83AE-7A74E646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DAFA-B28D-064D-9858-EC48B74C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BD47-3233-9740-9CA9-5F900FF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BCDA-EABF-A145-90EE-D0F96EF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E074-57A8-6545-AB22-757DB9D3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8358-FAE1-B548-B334-2D880AE1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BD8D-CC63-F945-871A-ADAF2E9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89F7-AD5A-D940-9343-B270B3E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D3CD-FD80-5049-8D3E-80F352B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1B2D-6BC5-1842-8CA7-54CBD34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F560-06EF-7343-AC48-2248DBD0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F6F0-BBF1-6547-B020-CCAB0976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BFA0-B047-5B4D-83E9-98B8A177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1D8A-F385-3249-99C9-3236FCC8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4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2CD-E363-7140-AE8B-2F48042F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7A25-900E-5E4F-AF85-4FA18BDF2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8C8E-D529-6247-A1B7-022983E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E6B5-5896-254C-96A9-16E4E716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DBFE-72F0-6A4F-8BFB-A8908C6B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16A3-7282-C64E-97F7-9D9C6F04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38A9-DDC9-4547-A470-9095893A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F0AC-4097-9046-A742-615D6389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260B-E391-9149-84AA-F6D46DE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1F63-4132-2348-9C20-D389602FF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B9D3-13C7-E047-BD47-ABD88004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7697-7902-1542-8B4A-74B61D29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0107E-478C-EB42-B362-23DC1A99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CBF75-6FB8-744B-9A59-D6E674C3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519-302E-444D-82F3-6C281171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5A62C-FBB3-FF4B-AA94-5E4C147C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02C2D-9CA5-1B4B-9431-B185B27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C030-2778-9E4B-B34F-51C7D19A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A46D9-0E47-CD45-AD41-1EEA818E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49554-E2A0-D24E-A54B-8482099E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B0A7-953D-B646-A568-B6939C54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9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8CE-CA10-0A43-AEC6-686C0B9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90E4-8D40-154A-BF65-9229CCAD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BE0D-13F6-D14D-9A07-E9F8E64B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8037-BE41-2149-BF6A-0E23E704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6BE10-72B6-5B4B-8519-44E201F3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AE1C-80FC-8249-A291-87DF675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8A3B-95FD-9246-BBD8-5260E39F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236D9-D1C9-1D41-A47C-79FD97BF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ECAC-249A-2D4B-B09D-6BBE90A7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BE59-5982-464C-A22B-36D83DCC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0CFE-75AD-764B-B7E3-3095E785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581E-3FDD-6642-8AE9-9F0C88C7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5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ABAB3-9BEA-AE49-A997-2BB37CB6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0C56-035D-FA4D-A16E-78F445BA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727A-E4BD-7C4E-95CC-840F8709D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3339-D433-D047-A07F-51EBB6E8C064}" type="datetimeFigureOut">
              <a:rPr lang="fr-FR"/>
              <a:t>10/09/2019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009F-B22E-2941-8C2B-787E22E9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4308-E73B-9048-863D-011E3A053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models.org/stable/endog_exog.html#endog-exo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3E91-E5F0-AE4D-ACE2-45E82819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Exploration 2 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 err="1"/>
              <a:t>Régression</a:t>
            </a:r>
            <a:r>
              <a:rPr lang="fr-FR" dirty="0"/>
              <a:t> linéaire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589E-1D5F-A943-847D-AF4A40696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9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197F-693A-C24D-897C-DEBCF755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</a:t>
            </a:r>
            <a:r>
              <a:rPr lang="en-US"/>
              <a:t>datasaurus</a:t>
            </a:r>
            <a:r>
              <a:rPr lang="fr-FR"/>
              <a:t>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32B55-119C-9B41-BCBB-682B475E66AA}"/>
              </a:ext>
            </a:extLst>
          </p:cNvPr>
          <p:cNvSpPr txBox="1"/>
          <p:nvPr/>
        </p:nvSpPr>
        <p:spPr>
          <a:xfrm>
            <a:off x="1089061" y="2167847"/>
            <a:ext cx="4705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dans un notebook chargez le dataset </a:t>
            </a:r>
            <a:r>
              <a:rPr lang="en-US"/>
              <a:t>datasaurus</a:t>
            </a:r>
            <a:endParaRPr lang="fr-FR"/>
          </a:p>
          <a:p>
            <a:r>
              <a:rPr lang="fr-FR"/>
              <a:t>plot les 12 datasets</a:t>
            </a:r>
          </a:p>
          <a:p>
            <a:r>
              <a:rPr lang="fr-FR"/>
              <a:t>calculer la correlation x,y pour chaque dataset</a:t>
            </a:r>
          </a:p>
          <a:p>
            <a:r>
              <a:rPr lang="fr-FR"/>
              <a:t>calculer la mean et variance des variables x et y</a:t>
            </a:r>
          </a:p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30357-B8A8-BF4C-9653-6CBDDFE5884B}"/>
              </a:ext>
            </a:extLst>
          </p:cNvPr>
          <p:cNvSpPr/>
          <p:nvPr/>
        </p:nvSpPr>
        <p:spPr>
          <a:xfrm>
            <a:off x="308225" y="5027506"/>
            <a:ext cx="1127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https://github.com/OpenClassrooms-Student-Center/Design-Statistical-Models/blob/master/P1CH3_02%20Anscombes%20Quartet%20DatasaurusDozen.ipynb</a:t>
            </a:r>
          </a:p>
        </p:txBody>
      </p:sp>
    </p:spTree>
    <p:extLst>
      <p:ext uri="{BB962C8B-B14F-4D97-AF65-F5344CB8AC3E}">
        <p14:creationId xmlns:p14="http://schemas.microsoft.com/office/powerpoint/2010/main" val="128292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65D-66AB-B847-A765-6867A3C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Linéaire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A310-A889-F94E-B519-3317AC1E7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1A967-CA01-E444-B235-3382CA7A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536" y="0"/>
            <a:ext cx="4474464" cy="44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BA77-B5C7-6D4B-ABCA-F83E4ABD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Linéarité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7CF8C-2420-B94B-81FF-78D98D311C75}"/>
              </a:ext>
            </a:extLst>
          </p:cNvPr>
          <p:cNvSpPr txBox="1"/>
          <p:nvPr/>
        </p:nvSpPr>
        <p:spPr>
          <a:xfrm>
            <a:off x="1130158" y="2003460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f(x) est linéaire ssi</a:t>
            </a:r>
          </a:p>
          <a:p>
            <a:r>
              <a:rPr lang="fr-FR"/>
              <a:t>f(x + y) = f(x) + f(y)</a:t>
            </a:r>
          </a:p>
          <a:p>
            <a:r>
              <a:rPr lang="fr-FR"/>
              <a:t>f(a x) = a (fx)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52CEF-D3FF-654A-B92D-BFFDF0A93913}"/>
              </a:ext>
            </a:extLst>
          </p:cNvPr>
          <p:cNvSpPr txBox="1"/>
          <p:nvPr/>
        </p:nvSpPr>
        <p:spPr>
          <a:xfrm>
            <a:off x="6390526" y="1561672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Regression lineaire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D24F9-AF10-204A-96F4-FFB087991F7D}"/>
              </a:ext>
            </a:extLst>
          </p:cNvPr>
          <p:cNvSpPr txBox="1"/>
          <p:nvPr/>
        </p:nvSpPr>
        <p:spPr>
          <a:xfrm>
            <a:off x="7058346" y="2363056"/>
            <a:ext cx="1457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ax + b</a:t>
            </a:r>
          </a:p>
          <a:p>
            <a:endParaRPr lang="fr-FR"/>
          </a:p>
          <a:p>
            <a:r>
              <a:rPr lang="fr-FR"/>
              <a:t>Non lineaire!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7C623-AA91-814F-95DB-BEA2058B9944}"/>
              </a:ext>
            </a:extLst>
          </p:cNvPr>
          <p:cNvSpPr txBox="1"/>
          <p:nvPr/>
        </p:nvSpPr>
        <p:spPr>
          <a:xfrm>
            <a:off x="1479479" y="4006921"/>
            <a:ext cx="3986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numpy</a:t>
            </a:r>
          </a:p>
          <a:p>
            <a:r>
              <a:rPr lang="fr-FR"/>
              <a:t>linear interpolation</a:t>
            </a:r>
          </a:p>
          <a:p>
            <a:r>
              <a:rPr lang="fr-FR"/>
              <a:t>seaborn : </a:t>
            </a:r>
            <a:r>
              <a:rPr lang="en-US"/>
              <a:t>sns.regplot(x=df.TV, y=df.Sales)</a:t>
            </a:r>
            <a:endParaRPr lang="fr-FR"/>
          </a:p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C4024-0429-964E-AF1E-0E2CBC3E3B31}"/>
              </a:ext>
            </a:extLst>
          </p:cNvPr>
          <p:cNvSpPr txBox="1"/>
          <p:nvPr/>
        </p:nvSpPr>
        <p:spPr>
          <a:xfrm>
            <a:off x="4654193" y="4006921"/>
            <a:ext cx="15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plot mpg vs ….</a:t>
            </a:r>
          </a:p>
        </p:txBody>
      </p:sp>
    </p:spTree>
    <p:extLst>
      <p:ext uri="{BB962C8B-B14F-4D97-AF65-F5344CB8AC3E}">
        <p14:creationId xmlns:p14="http://schemas.microsoft.com/office/powerpoint/2010/main" val="272304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2B0C-D00C-2746-830C-2E7F6724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8C466-0CE4-A241-8C1C-057E54C9340E}"/>
              </a:ext>
            </a:extLst>
          </p:cNvPr>
          <p:cNvSpPr txBox="1"/>
          <p:nvPr/>
        </p:nvSpPr>
        <p:spPr>
          <a:xfrm>
            <a:off x="1143000" y="2295144"/>
            <a:ext cx="6239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 library</a:t>
            </a:r>
          </a:p>
          <a:p>
            <a:r>
              <a:rPr lang="fr-FR"/>
              <a:t>univariate: y = ax + b</a:t>
            </a:r>
          </a:p>
          <a:p>
            <a:r>
              <a:rPr lang="fr-FR"/>
              <a:t>multivariate: y = a_1 x_1 + a_2 x_2 + … + a_n x_n + a_0</a:t>
            </a:r>
          </a:p>
          <a:p>
            <a:r>
              <a:rPr lang="fr-FR"/>
              <a:t>n predictors, variables, features, independent (</a:t>
            </a:r>
            <a:r>
              <a:rPr lang="fr-FR">
                <a:hlinkClick r:id="rId2"/>
              </a:rPr>
              <a:t>exog</a:t>
            </a:r>
            <a:r>
              <a:rPr lang="fr-FR"/>
              <a:t>) : x_1, … x_n</a:t>
            </a:r>
          </a:p>
          <a:p>
            <a:r>
              <a:rPr lang="fr-FR"/>
              <a:t>one target variable (dependent, endog): y</a:t>
            </a:r>
          </a:p>
          <a:p>
            <a:r>
              <a:rPr lang="fr-FR"/>
              <a:t>coefficients, regressors: a_0, a_1, …, a_n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DF85A-544C-5A41-B6F0-199E739A7174}"/>
              </a:ext>
            </a:extLst>
          </p:cNvPr>
          <p:cNvSpPr/>
          <p:nvPr/>
        </p:nvSpPr>
        <p:spPr>
          <a:xfrm>
            <a:off x="1143000" y="5126659"/>
            <a:ext cx="704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http://www.statsmodels.org/stable/endog_exog.html#endog-exog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1A489-1E07-2E4B-A110-552C45D0ED13}"/>
              </a:ext>
            </a:extLst>
          </p:cNvPr>
          <p:cNvSpPr txBox="1"/>
          <p:nvPr/>
        </p:nvSpPr>
        <p:spPr>
          <a:xfrm>
            <a:off x="8321040" y="2496312"/>
            <a:ext cx="218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w X</a:t>
            </a:r>
          </a:p>
          <a:p>
            <a:r>
              <a:rPr lang="fr-FR"/>
              <a:t>X design matrix</a:t>
            </a:r>
          </a:p>
          <a:p>
            <a:r>
              <a:rPr lang="fr-FR"/>
              <a:t>w : regression vector</a:t>
            </a:r>
          </a:p>
        </p:txBody>
      </p:sp>
    </p:spTree>
    <p:extLst>
      <p:ext uri="{BB962C8B-B14F-4D97-AF65-F5344CB8AC3E}">
        <p14:creationId xmlns:p14="http://schemas.microsoft.com/office/powerpoint/2010/main" val="27571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C58-5481-FF4C-B968-0D96D525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Advertising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7E504-2232-894C-8BE8-F5845E560FC8}"/>
              </a:ext>
            </a:extLst>
          </p:cNvPr>
          <p:cNvSpPr txBox="1"/>
          <p:nvPr/>
        </p:nvSpPr>
        <p:spPr>
          <a:xfrm>
            <a:off x="838200" y="1646964"/>
            <a:ext cx="4473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200 échantillons avec 4 variables: </a:t>
            </a:r>
          </a:p>
          <a:p>
            <a:r>
              <a:rPr lang="fr-FR"/>
              <a:t>Target: Sales</a:t>
            </a:r>
          </a:p>
          <a:p>
            <a:r>
              <a:rPr lang="fr-FR"/>
              <a:t>Predictors: TV, Radio, Newspaper</a:t>
            </a:r>
          </a:p>
          <a:p>
            <a:r>
              <a:rPr lang="fr-FR"/>
              <a:t>Exploration: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Qualité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les variables les unes contre les autres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C6C56-1DB1-4341-9871-301AD5D5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64" y="1520952"/>
            <a:ext cx="3651504" cy="4868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33F1B-4E6F-F343-A691-8BDB0483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74" y="3890927"/>
            <a:ext cx="3670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BC97F8-A4AA-0247-AC85-89A7353A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" y="3429000"/>
            <a:ext cx="5321808" cy="3547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B07EB-55AE-094A-B106-1262DC06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Application advertsing - statsmodel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1E0C-4F6A-344C-97AA-29E2E0053943}"/>
              </a:ext>
            </a:extLst>
          </p:cNvPr>
          <p:cNvSpPr txBox="1"/>
          <p:nvPr/>
        </p:nvSpPr>
        <p:spPr>
          <a:xfrm>
            <a:off x="1316736" y="1481328"/>
            <a:ext cx="3157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</a:t>
            </a:r>
          </a:p>
          <a:p>
            <a:r>
              <a:rPr lang="fr-FR"/>
              <a:t>conda / pip install statsmodel</a:t>
            </a:r>
          </a:p>
          <a:p>
            <a:endParaRPr lang="fr-FR"/>
          </a:p>
          <a:p>
            <a:r>
              <a:rPr lang="fr-FR"/>
              <a:t>Notation: definition du modele:</a:t>
            </a:r>
          </a:p>
          <a:p>
            <a:r>
              <a:rPr lang="fr-FR"/>
              <a:t>y ~ x  </a:t>
            </a:r>
          </a:p>
          <a:p>
            <a:r>
              <a:rPr lang="fr-FR"/>
              <a:t>y ~ x_0 + x_1 + … + x_n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A8125-98F9-A54E-B8DE-B5C030C5A71F}"/>
              </a:ext>
            </a:extLst>
          </p:cNvPr>
          <p:cNvSpPr/>
          <p:nvPr/>
        </p:nvSpPr>
        <p:spPr>
          <a:xfrm>
            <a:off x="6376416" y="22514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import statsmodels.api as sm</a:t>
            </a:r>
          </a:p>
          <a:p>
            <a:r>
              <a:rPr lang="fr-FR"/>
              <a:t>import pandas as pd</a:t>
            </a:r>
          </a:p>
          <a:p>
            <a:endParaRPr lang="fr-FR"/>
          </a:p>
          <a:p>
            <a:r>
              <a:rPr lang="fr-FR"/>
              <a:t># Load the dataset</a:t>
            </a:r>
          </a:p>
          <a:p>
            <a:r>
              <a:rPr lang="fr-FR"/>
              <a:t>df = pd.read_csv('advertising.csv')</a:t>
            </a:r>
          </a:p>
          <a:p>
            <a:r>
              <a:rPr lang="fr-FR"/>
              <a:t>model = sm.OLS(y, X)</a:t>
            </a:r>
          </a:p>
          <a:p>
            <a:endParaRPr lang="fr-FR"/>
          </a:p>
          <a:p>
            <a:r>
              <a:rPr lang="fr-FR"/>
              <a:t># Fit the model to the data</a:t>
            </a:r>
          </a:p>
          <a:p>
            <a:r>
              <a:rPr lang="fr-FR"/>
              <a:t>results = model.fit()</a:t>
            </a:r>
          </a:p>
          <a:p>
            <a:r>
              <a:rPr lang="fr-FR"/>
              <a:t>print(results.summary())</a:t>
            </a:r>
          </a:p>
        </p:txBody>
      </p:sp>
    </p:spTree>
    <p:extLst>
      <p:ext uri="{BB962C8B-B14F-4D97-AF65-F5344CB8AC3E}">
        <p14:creationId xmlns:p14="http://schemas.microsoft.com/office/powerpoint/2010/main" val="51485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901-0750-074E-8B13-D9C7F8BA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Sales ~ TV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508EB-D394-284F-994A-5D38D8A3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84" y="1373038"/>
            <a:ext cx="9517832" cy="55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17-13C8-A043-9033-42558F48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Coefficients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BDCAD-F457-034D-A288-5CD5C6DBA9AF}"/>
              </a:ext>
            </a:extLst>
          </p:cNvPr>
          <p:cNvSpPr txBox="1"/>
          <p:nvPr/>
        </p:nvSpPr>
        <p:spPr>
          <a:xfrm>
            <a:off x="822960" y="2843784"/>
            <a:ext cx="165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coefficintes line</a:t>
            </a:r>
          </a:p>
        </p:txBody>
      </p:sp>
    </p:spTree>
    <p:extLst>
      <p:ext uri="{BB962C8B-B14F-4D97-AF65-F5344CB8AC3E}">
        <p14:creationId xmlns:p14="http://schemas.microsoft.com/office/powerpoint/2010/main" val="176001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5ED-5E9C-5142-A5F8-5D977542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Ordinary Least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7579-3357-DD47-A7CA-8AF2901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58115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9551-5D3E-2E46-B99F-9F0812DA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Programme: regression lineaire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7BE5E-E539-9F40-BD10-40420EFB889B}"/>
              </a:ext>
            </a:extLst>
          </p:cNvPr>
          <p:cNvSpPr/>
          <p:nvPr/>
        </p:nvSpPr>
        <p:spPr>
          <a:xfrm>
            <a:off x="3048000" y="269033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Linearité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Correlation, pearson, spearman, causation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Regression Lineaire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Univariée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Multivariée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interprétation des résultats: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coef,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R^2,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Log Likelihood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OLS: calculer les coefficients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 Hypothèses de la régression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diagnostiques et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cas gaussien : log-likelihood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diagnostics graphiques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0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D9F8DE-A43A-EA46-8268-5E4E0668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46250"/>
            <a:ext cx="6096000" cy="336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AAC9D-B829-E24D-89DB-D200D0F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Corrélation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11054-CE34-4648-9CBA-F74727E77E37}"/>
              </a:ext>
            </a:extLst>
          </p:cNvPr>
          <p:cNvSpPr txBox="1"/>
          <p:nvPr/>
        </p:nvSpPr>
        <p:spPr>
          <a:xfrm>
            <a:off x="1058238" y="1849348"/>
            <a:ext cx="230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Définition: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positive vs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-1 &lt; r &lt;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B0DC2-B7F5-D249-8944-94D78D70B3FB}"/>
              </a:ext>
            </a:extLst>
          </p:cNvPr>
          <p:cNvSpPr txBox="1"/>
          <p:nvPr/>
        </p:nvSpPr>
        <p:spPr>
          <a:xfrm>
            <a:off x="5558320" y="3724381"/>
            <a:ext cx="5335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corrélation pour des variables discretes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5A844-8729-E947-98FA-F39620100B49}"/>
              </a:ext>
            </a:extLst>
          </p:cNvPr>
          <p:cNvSpPr txBox="1"/>
          <p:nvPr/>
        </p:nvSpPr>
        <p:spPr>
          <a:xfrm>
            <a:off x="5845996" y="1085453"/>
            <a:ext cx="565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plot school weight vs height, correlés ? positifs ? negatifs ?</a:t>
            </a:r>
          </a:p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C3833-BDDD-DF40-9F01-5B1AD9D14CCE}"/>
              </a:ext>
            </a:extLst>
          </p:cNvPr>
          <p:cNvSpPr txBox="1"/>
          <p:nvPr/>
        </p:nvSpPr>
        <p:spPr>
          <a:xfrm>
            <a:off x="838200" y="4316332"/>
            <a:ext cx="11852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correlation coefficient is always a number between -1 and 1.</a:t>
            </a:r>
          </a:p>
          <a:p>
            <a:r>
              <a:rPr lang="en-US"/>
              <a:t>Positive correlation ( 0&lt;r≤1 ) means that as one variable increases the other also increases. They move in the same direction.</a:t>
            </a:r>
          </a:p>
          <a:p>
            <a:r>
              <a:rPr lang="en-US"/>
              <a:t>Negative correlation ( −1≤r&lt;0 ) means that as one variable increases the other decreases. They move in opposite directions.</a:t>
            </a:r>
          </a:p>
          <a:p>
            <a:r>
              <a:rPr lang="en-US"/>
              <a:t>A zero correlation ( r=0 ) means that the 2 variables are totally independent from each other.</a:t>
            </a:r>
          </a:p>
          <a:p>
            <a:r>
              <a:rPr lang="en-US"/>
              <a:t>Correlation of a variable with itself is always 1: corr(x,x)=1</a:t>
            </a:r>
          </a:p>
          <a:p>
            <a:r>
              <a:rPr lang="en-US"/>
              <a:t>Correlation is symmetric. For 2 variables x and y:  corr(x,y)=corr(y,x)</a:t>
            </a:r>
          </a:p>
          <a:p>
            <a:br>
              <a:rPr lang="en-US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84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9A70-DAB4-CF45-BE44-31ECE380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Pearson 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A5998-1F27-B04B-A87D-0895387C995F}"/>
              </a:ext>
            </a:extLst>
          </p:cNvPr>
          <p:cNvSpPr txBox="1"/>
          <p:nvPr/>
        </p:nvSpPr>
        <p:spPr>
          <a:xfrm>
            <a:off x="585626" y="1787703"/>
            <a:ext cx="76974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Par defaut </a:t>
            </a:r>
          </a:p>
          <a:p>
            <a:r>
              <a:rPr lang="en-US"/>
              <a:t>Hypotheses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is a linear relationship between the 2 variables i.e. y=ax+b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x and y both follow a normal distribution</a:t>
            </a:r>
          </a:p>
          <a:p>
            <a:endParaRPr lang="en-US"/>
          </a:p>
          <a:p>
            <a:r>
              <a:rPr lang="en-US"/>
              <a:t>Mais : the Pearson correlation is very robust with respect to these 2 assumptions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9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A1F30-987A-5F48-BF2F-0AEB09A0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57" y="2149868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6C02D-9899-1545-B9EA-CC5E2701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3FE2A-CDD2-D049-9E57-F2479AEF252A}"/>
              </a:ext>
            </a:extLst>
          </p:cNvPr>
          <p:cNvSpPr/>
          <p:nvPr/>
        </p:nvSpPr>
        <p:spPr>
          <a:xfrm>
            <a:off x="695218" y="21498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spearman: </a:t>
            </a:r>
            <a:r>
              <a:rPr lang="en-US"/>
              <a:t> Spearman correlation doesn't make any assumptions on the distribution of the variables or on their relative linearity. Spearman is considered robust with respect to outliers while Pearson is more sensitive.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waldman: rank of the sample</a:t>
            </a:r>
          </a:p>
        </p:txBody>
      </p:sp>
    </p:spTree>
    <p:extLst>
      <p:ext uri="{BB962C8B-B14F-4D97-AF65-F5344CB8AC3E}">
        <p14:creationId xmlns:p14="http://schemas.microsoft.com/office/powerpoint/2010/main" val="28524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1F36-94E4-4A42-85FD-23978D9F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Calculer 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451F2-18AF-334E-8974-175B219B81E5}"/>
              </a:ext>
            </a:extLst>
          </p:cNvPr>
          <p:cNvSpPr txBox="1"/>
          <p:nvPr/>
        </p:nvSpPr>
        <p:spPr>
          <a:xfrm>
            <a:off x="5167901" y="3770616"/>
            <a:ext cx="2831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pandas: df.corr()</a:t>
            </a:r>
          </a:p>
          <a:p>
            <a:r>
              <a:rPr lang="en-US"/>
              <a:t>df.corr(method='pearson')</a:t>
            </a:r>
          </a:p>
          <a:p>
            <a:r>
              <a:rPr lang="en-US"/>
              <a:t>df.corr(method='spearman')</a:t>
            </a:r>
          </a:p>
          <a:p>
            <a:r>
              <a:rPr lang="en-US"/>
              <a:t>df.corr(method='kendall')</a:t>
            </a:r>
          </a:p>
          <a:p>
            <a:br>
              <a:rPr lang="en-US"/>
            </a:b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29669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8D5D-C496-354D-8E38-14F42AB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correlation is not causation</a:t>
            </a:r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9081E-9EE2-5F46-86EA-8CEC87940FFD}"/>
              </a:ext>
            </a:extLst>
          </p:cNvPr>
          <p:cNvSpPr txBox="1"/>
          <p:nvPr/>
        </p:nvSpPr>
        <p:spPr>
          <a:xfrm>
            <a:off x="1448656" y="2476072"/>
            <a:ext cx="633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Context necessaire (suffisant?) pour que correlation =&gt; causation: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3CDAD-2DB0-524B-BC33-ADA7D211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52" y="3556428"/>
            <a:ext cx="5245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6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38D89-95F7-224A-A975-E588D22B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769"/>
            <a:ext cx="1219200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8DF6-1C69-FA41-A5EB-99BC7F18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Anscombe Quartet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129D8-7889-554D-BE7B-D9082E538AC4}"/>
              </a:ext>
            </a:extLst>
          </p:cNvPr>
          <p:cNvSpPr txBox="1"/>
          <p:nvPr/>
        </p:nvSpPr>
        <p:spPr>
          <a:xfrm>
            <a:off x="1171254" y="2465798"/>
            <a:ext cx="10021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Francis Anscombe in 1973 to demonstrate the importance of visual exploration of the data.</a:t>
            </a:r>
          </a:p>
          <a:p>
            <a:r>
              <a:rPr lang="en-US"/>
              <a:t>All 4 datasets have only 11 points each. They look very different but share the same statistical properties:</a:t>
            </a:r>
          </a:p>
          <a:p>
            <a:r>
              <a:rPr lang="en-US"/>
              <a:t>mean and variance of x and y</a:t>
            </a:r>
          </a:p>
          <a:p>
            <a:r>
              <a:rPr lang="en-US"/>
              <a:t>correlation between x and y : r = 0.816</a:t>
            </a:r>
          </a:p>
          <a:p>
            <a:r>
              <a:rPr lang="en-US"/>
              <a:t>similar regression lines: y =  0.5 </a:t>
            </a:r>
            <a:r>
              <a:rPr lang="en-US" i="1"/>
              <a:t>x + 3</a:t>
            </a:r>
            <a:endParaRPr lang="en-US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F2C2A-7C5F-EF41-8D15-0F7A11BB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5" y="3051424"/>
            <a:ext cx="5233529" cy="3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577</Words>
  <Application>Microsoft Macintosh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Exploration 2  &amp; Régression linéaire</vt:lpstr>
      <vt:lpstr>Programme: regression lineaire</vt:lpstr>
      <vt:lpstr>Corrélation</vt:lpstr>
      <vt:lpstr>Pearson correlation</vt:lpstr>
      <vt:lpstr>PowerPoint Presentation</vt:lpstr>
      <vt:lpstr>Calculer correlation</vt:lpstr>
      <vt:lpstr>correlation is not causation</vt:lpstr>
      <vt:lpstr>PowerPoint Presentation</vt:lpstr>
      <vt:lpstr>Anscombe Quartet</vt:lpstr>
      <vt:lpstr>A vous: datasaurus dataset</vt:lpstr>
      <vt:lpstr>Régression Linéaire</vt:lpstr>
      <vt:lpstr>Linéarité</vt:lpstr>
      <vt:lpstr>Linear regression</vt:lpstr>
      <vt:lpstr>Advertising</vt:lpstr>
      <vt:lpstr>Application advertsing - statsmodel</vt:lpstr>
      <vt:lpstr>Sales ~ TV</vt:lpstr>
      <vt:lpstr>Coefficients</vt:lpstr>
      <vt:lpstr>Ordinary Least 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2  &amp; Régression linéaire</dc:title>
  <dc:creator>Alex Perrier</dc:creator>
  <cp:lastModifiedBy>Alex Perrier</cp:lastModifiedBy>
  <cp:revision>16</cp:revision>
  <dcterms:created xsi:type="dcterms:W3CDTF">2019-09-10T17:55:17Z</dcterms:created>
  <dcterms:modified xsi:type="dcterms:W3CDTF">2019-09-10T19:02:18Z</dcterms:modified>
</cp:coreProperties>
</file>