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75" r:id="rId6"/>
    <p:sldId id="262" r:id="rId7"/>
    <p:sldId id="261" r:id="rId8"/>
    <p:sldId id="260" r:id="rId9"/>
    <p:sldId id="266" r:id="rId10"/>
    <p:sldId id="274" r:id="rId11"/>
    <p:sldId id="264" r:id="rId12"/>
    <p:sldId id="265" r:id="rId13"/>
    <p:sldId id="267" r:id="rId14"/>
    <p:sldId id="258" r:id="rId15"/>
    <p:sldId id="268" r:id="rId16"/>
    <p:sldId id="276" r:id="rId17"/>
    <p:sldId id="270" r:id="rId18"/>
    <p:sldId id="269" r:id="rId19"/>
    <p:sldId id="271" r:id="rId20"/>
    <p:sldId id="273" r:id="rId21"/>
    <p:sldId id="279" r:id="rId22"/>
    <p:sldId id="277" r:id="rId23"/>
    <p:sldId id="278" r:id="rId24"/>
    <p:sldId id="281" r:id="rId25"/>
    <p:sldId id="282" r:id="rId26"/>
    <p:sldId id="284" r:id="rId27"/>
    <p:sldId id="285" r:id="rId28"/>
    <p:sldId id="286" r:id="rId29"/>
    <p:sldId id="283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72" r:id="rId38"/>
    <p:sldId id="302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299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4694"/>
  </p:normalViewPr>
  <p:slideViewPr>
    <p:cSldViewPr snapToGrid="0" snapToObjects="1" showGuides="1">
      <p:cViewPr varScale="1">
        <p:scale>
          <a:sx n="140" d="100"/>
          <a:sy n="140" d="100"/>
        </p:scale>
        <p:origin x="3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A7EA-207C-814C-B528-1A27C919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A0EB2-73E9-CA4A-AE09-5559BC51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EAC4-23F1-524A-9420-6F37C39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6BD3-8637-6E4E-974E-960E714A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9EA9-485D-7D41-9B7B-39AE49E5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011-C2D8-9144-920B-537C9931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C054C-23AB-B24D-9C9D-E4920B3C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B316-0755-634A-A8DC-3D6CFDB6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C1D3-AF4F-564E-A0BB-8EA7F4C6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DFE5-4EDF-5544-ABAD-FF9568C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9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1C077-962F-4A42-B3FE-028856FF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CC9E-F991-8F4D-83AE-7A74E646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DAFA-B28D-064D-9858-EC48B74C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BD47-3233-9740-9CA9-5F900FF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BCDA-EABF-A145-90EE-D0F96EF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E074-57A8-6545-AB22-757DB9D3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8358-FAE1-B548-B334-2D880AE1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BD8D-CC63-F945-871A-ADAF2E9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89F7-AD5A-D940-9343-B270B3E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D3CD-FD80-5049-8D3E-80F352B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1B2D-6BC5-1842-8CA7-54CBD34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F560-06EF-7343-AC48-2248DBD0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F6F0-BBF1-6547-B020-CCAB0976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BFA0-B047-5B4D-83E9-98B8A177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1D8A-F385-3249-99C9-3236FCC8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4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2CD-E363-7140-AE8B-2F48042F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7A25-900E-5E4F-AF85-4FA18BDF2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8C8E-D529-6247-A1B7-022983E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E6B5-5896-254C-96A9-16E4E716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DBFE-72F0-6A4F-8BFB-A8908C6B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16A3-7282-C64E-97F7-9D9C6F04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38A9-DDC9-4547-A470-9095893A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F0AC-4097-9046-A742-615D6389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260B-E391-9149-84AA-F6D46DE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1F63-4132-2348-9C20-D389602FF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B9D3-13C7-E047-BD47-ABD88004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7697-7902-1542-8B4A-74B61D29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0107E-478C-EB42-B362-23DC1A99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CBF75-6FB8-744B-9A59-D6E674C3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519-302E-444D-82F3-6C281171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5A62C-FBB3-FF4B-AA94-5E4C147C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02C2D-9CA5-1B4B-9431-B185B27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C030-2778-9E4B-B34F-51C7D19A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A46D9-0E47-CD45-AD41-1EEA818E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49554-E2A0-D24E-A54B-8482099E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B0A7-953D-B646-A568-B6939C54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9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8CE-CA10-0A43-AEC6-686C0B9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90E4-8D40-154A-BF65-9229CCAD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BE0D-13F6-D14D-9A07-E9F8E64B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8037-BE41-2149-BF6A-0E23E704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6BE10-72B6-5B4B-8519-44E201F3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AE1C-80FC-8249-A291-87DF675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8A3B-95FD-9246-BBD8-5260E39F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236D9-D1C9-1D41-A47C-79FD97BF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ECAC-249A-2D4B-B09D-6BBE90A7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BE59-5982-464C-A22B-36D83DCC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0CFE-75AD-764B-B7E3-3095E785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581E-3FDD-6642-8AE9-9F0C88C7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5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ABAB3-9BEA-AE49-A997-2BB37CB6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0C56-035D-FA4D-A16E-78F445BA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727A-E4BD-7C4E-95CC-840F8709D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3339-D433-D047-A07F-51EBB6E8C064}" type="datetimeFigureOut">
              <a:rPr lang="fr-FR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009F-B22E-2941-8C2B-787E22E9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4308-E73B-9048-863D-011E3A053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Can-I-use-Pearsons-correlation-with-categorical-variabl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577/is-there-any-reason-to-prefer-the-aic-or-bic-over-the-other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lgorithmia.com/introduction-to-loss-functions/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k_correl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Rank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ausal-data-science/if-correlation-doesnt-imply-causation-then-what-does-c74f20d2643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3E91-E5F0-AE4D-ACE2-45E82819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Exploration 2 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 err="1"/>
              <a:t>Régression</a:t>
            </a:r>
            <a:r>
              <a:rPr lang="fr-FR" dirty="0"/>
              <a:t> linéaire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589E-1D5F-A943-847D-AF4A40696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9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FB68-98F6-BE40-B051-7D2B7AE2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497C1-5D05-EB4F-8FFB-5E369A3F7865}"/>
              </a:ext>
            </a:extLst>
          </p:cNvPr>
          <p:cNvSpPr txBox="1"/>
          <p:nvPr/>
        </p:nvSpPr>
        <p:spPr>
          <a:xfrm>
            <a:off x="838200" y="2657501"/>
            <a:ext cx="814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corrélation pour des variables discretes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https://www.quora.com/Can-I-use-Pearsons-correlation-with-categorical-variables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5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F2C2A-7C5F-EF41-8D15-0F7A11BB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9" y="3051425"/>
            <a:ext cx="5233529" cy="380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D8DF6-1C69-FA41-A5EB-99BC7F18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Demo: Anscombe Quartet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129D8-7889-554D-BE7B-D9082E538AC4}"/>
              </a:ext>
            </a:extLst>
          </p:cNvPr>
          <p:cNvSpPr txBox="1"/>
          <p:nvPr/>
        </p:nvSpPr>
        <p:spPr>
          <a:xfrm>
            <a:off x="838200" y="1474653"/>
            <a:ext cx="10188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datasets créés par Francis Anscombe en 1973 pour montrer l'importance de la visualisation des données.</a:t>
            </a:r>
          </a:p>
          <a:p>
            <a:endParaRPr lang="en-US"/>
          </a:p>
          <a:p>
            <a:r>
              <a:rPr lang="en-US"/>
              <a:t>Les 4 datasets très différents visuellement sont composés de 2 variables et 11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meme moyenne et écart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meme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meme ligne de régression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3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197F-693A-C24D-897C-DEBCF755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</a:t>
            </a:r>
            <a:r>
              <a:rPr lang="en-US"/>
              <a:t>datasaurus</a:t>
            </a:r>
            <a:r>
              <a:rPr lang="fr-FR"/>
              <a:t>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32B55-119C-9B41-BCBB-682B475E66AA}"/>
              </a:ext>
            </a:extLst>
          </p:cNvPr>
          <p:cNvSpPr txBox="1"/>
          <p:nvPr/>
        </p:nvSpPr>
        <p:spPr>
          <a:xfrm>
            <a:off x="1089061" y="2167847"/>
            <a:ext cx="49936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Dans un notebook, chargez le dataset </a:t>
            </a:r>
            <a:r>
              <a:rPr lang="en-US"/>
              <a:t>datasaurus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les 12 datasets - plt.scatter()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correlation x,y pour chaque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mean et variance des variables x et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ligne de régression avec np.polyfit()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30357-B8A8-BF4C-9653-6CBDDFE5884B}"/>
              </a:ext>
            </a:extLst>
          </p:cNvPr>
          <p:cNvSpPr/>
          <p:nvPr/>
        </p:nvSpPr>
        <p:spPr>
          <a:xfrm>
            <a:off x="1089061" y="4689178"/>
            <a:ext cx="1127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https://github.com/OpenClassrooms-Student-Center/Design-Statistical-Models/blob/master/P1CH3_02%20Anscombes%20Quartet%20DatasaurusDozen.ipynb</a:t>
            </a:r>
          </a:p>
        </p:txBody>
      </p:sp>
    </p:spTree>
    <p:extLst>
      <p:ext uri="{BB962C8B-B14F-4D97-AF65-F5344CB8AC3E}">
        <p14:creationId xmlns:p14="http://schemas.microsoft.com/office/powerpoint/2010/main" val="128292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65D-66AB-B847-A765-6867A3C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Linéaire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A310-A889-F94E-B519-3317AC1E7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1A967-CA01-E444-B235-3382CA7A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228281"/>
            <a:ext cx="4474464" cy="44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BA77-B5C7-6D4B-ABCA-F83E4ABD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Linéarité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7CF8C-2420-B94B-81FF-78D98D311C75}"/>
              </a:ext>
            </a:extLst>
          </p:cNvPr>
          <p:cNvSpPr txBox="1"/>
          <p:nvPr/>
        </p:nvSpPr>
        <p:spPr>
          <a:xfrm>
            <a:off x="1130158" y="2003460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f(x) est linéaire ssi</a:t>
            </a:r>
          </a:p>
          <a:p>
            <a:r>
              <a:rPr lang="fr-FR"/>
              <a:t>f(x + y) = f(x) + f(y)</a:t>
            </a:r>
          </a:p>
          <a:p>
            <a:r>
              <a:rPr lang="fr-FR"/>
              <a:t>f(a x) = a (fx)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D24F9-AF10-204A-96F4-FFB087991F7D}"/>
              </a:ext>
            </a:extLst>
          </p:cNvPr>
          <p:cNvSpPr txBox="1"/>
          <p:nvPr/>
        </p:nvSpPr>
        <p:spPr>
          <a:xfrm>
            <a:off x="7058346" y="2363056"/>
            <a:ext cx="1457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ax + b</a:t>
            </a:r>
          </a:p>
          <a:p>
            <a:endParaRPr lang="fr-FR"/>
          </a:p>
          <a:p>
            <a:r>
              <a:rPr lang="fr-FR"/>
              <a:t>Non lineaire!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7C623-AA91-814F-95DB-BEA2058B9944}"/>
              </a:ext>
            </a:extLst>
          </p:cNvPr>
          <p:cNvSpPr txBox="1"/>
          <p:nvPr/>
        </p:nvSpPr>
        <p:spPr>
          <a:xfrm>
            <a:off x="1130158" y="3931211"/>
            <a:ext cx="3986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linear interpolation</a:t>
            </a:r>
          </a:p>
          <a:p>
            <a:endParaRPr lang="fr-FR"/>
          </a:p>
          <a:p>
            <a:r>
              <a:rPr lang="fr-FR"/>
              <a:t>np.polyfit(</a:t>
            </a:r>
            <a:r>
              <a:rPr lang="en-US"/>
              <a:t>x=df.TV, y=df.Sales</a:t>
            </a:r>
            <a:r>
              <a:rPr lang="fr-FR"/>
              <a:t>)</a:t>
            </a:r>
          </a:p>
          <a:p>
            <a:endParaRPr lang="fr-FR"/>
          </a:p>
          <a:p>
            <a:r>
              <a:rPr lang="fr-FR"/>
              <a:t>seaborn : </a:t>
            </a:r>
            <a:r>
              <a:rPr lang="en-US"/>
              <a:t>sns.regplot(x=df.TV, y=df.Sales)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2B0C-D00C-2746-830C-2E7F6724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Linear regression - statsmodel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8C466-0CE4-A241-8C1C-057E54C9340E}"/>
              </a:ext>
            </a:extLst>
          </p:cNvPr>
          <p:cNvSpPr txBox="1"/>
          <p:nvPr/>
        </p:nvSpPr>
        <p:spPr>
          <a:xfrm>
            <a:off x="838200" y="1855306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 library</a:t>
            </a:r>
          </a:p>
          <a:p>
            <a:r>
              <a:rPr lang="fr-FR"/>
              <a:t>univariate: y = ax + b</a:t>
            </a:r>
          </a:p>
          <a:p>
            <a:r>
              <a:rPr lang="fr-FR"/>
              <a:t>multivariate: y = a_1 x_1 + a_2 x_2 + … + a_n x_n + a_0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DF85A-544C-5A41-B6F0-199E739A7174}"/>
              </a:ext>
            </a:extLst>
          </p:cNvPr>
          <p:cNvSpPr/>
          <p:nvPr/>
        </p:nvSpPr>
        <p:spPr>
          <a:xfrm>
            <a:off x="1143000" y="5126659"/>
            <a:ext cx="704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http://www.statsmodels.org/stable/endog_exog.html#endog-exog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1A489-1E07-2E4B-A110-552C45D0ED13}"/>
              </a:ext>
            </a:extLst>
          </p:cNvPr>
          <p:cNvSpPr txBox="1"/>
          <p:nvPr/>
        </p:nvSpPr>
        <p:spPr>
          <a:xfrm>
            <a:off x="9027095" y="1855306"/>
            <a:ext cx="218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w X</a:t>
            </a:r>
          </a:p>
          <a:p>
            <a:r>
              <a:rPr lang="fr-FR"/>
              <a:t>X design matrix</a:t>
            </a:r>
          </a:p>
          <a:p>
            <a:r>
              <a:rPr lang="fr-FR"/>
              <a:t>w : regression vector</a:t>
            </a:r>
          </a:p>
        </p:txBody>
      </p:sp>
    </p:spTree>
    <p:extLst>
      <p:ext uri="{BB962C8B-B14F-4D97-AF65-F5344CB8AC3E}">
        <p14:creationId xmlns:p14="http://schemas.microsoft.com/office/powerpoint/2010/main" val="275710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2B0C-D00C-2746-830C-2E7F6724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Linear regression - Vocabulaire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8C466-0CE4-A241-8C1C-057E54C9340E}"/>
              </a:ext>
            </a:extLst>
          </p:cNvPr>
          <p:cNvSpPr txBox="1"/>
          <p:nvPr/>
        </p:nvSpPr>
        <p:spPr>
          <a:xfrm>
            <a:off x="838200" y="1855306"/>
            <a:ext cx="72453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a_1 x_1 + a_2 x_2 + … + a_n x_n + a_0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est la variable cible (target)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aussi appelée variable dépendente ou variable endogène (endog)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x_1, … x_n : predicteurs. regresseurs, variables, features,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mais aussi variables independentes, et variables exogènes (exog):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a_0, a_1, …, a_n sont les coefficients de la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DF85A-544C-5A41-B6F0-199E739A7174}"/>
              </a:ext>
            </a:extLst>
          </p:cNvPr>
          <p:cNvSpPr/>
          <p:nvPr/>
        </p:nvSpPr>
        <p:spPr>
          <a:xfrm>
            <a:off x="1143000" y="5126659"/>
            <a:ext cx="704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http://www.statsmodels.org/stable/endog_exog.html#endog-exog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1A489-1E07-2E4B-A110-552C45D0ED13}"/>
              </a:ext>
            </a:extLst>
          </p:cNvPr>
          <p:cNvSpPr txBox="1"/>
          <p:nvPr/>
        </p:nvSpPr>
        <p:spPr>
          <a:xfrm>
            <a:off x="9027095" y="1855306"/>
            <a:ext cx="218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w X</a:t>
            </a:r>
          </a:p>
          <a:p>
            <a:r>
              <a:rPr lang="fr-FR"/>
              <a:t>X design matrix</a:t>
            </a:r>
          </a:p>
          <a:p>
            <a:r>
              <a:rPr lang="fr-FR"/>
              <a:t>w : regression vector</a:t>
            </a:r>
          </a:p>
        </p:txBody>
      </p:sp>
    </p:spTree>
    <p:extLst>
      <p:ext uri="{BB962C8B-B14F-4D97-AF65-F5344CB8AC3E}">
        <p14:creationId xmlns:p14="http://schemas.microsoft.com/office/powerpoint/2010/main" val="53602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C58-5481-FF4C-B968-0D96D525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Advertising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7E504-2232-894C-8BE8-F5845E560FC8}"/>
              </a:ext>
            </a:extLst>
          </p:cNvPr>
          <p:cNvSpPr txBox="1"/>
          <p:nvPr/>
        </p:nvSpPr>
        <p:spPr>
          <a:xfrm>
            <a:off x="838200" y="1646964"/>
            <a:ext cx="4473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200 échantillons avec 4 variables: </a:t>
            </a:r>
          </a:p>
          <a:p>
            <a:r>
              <a:rPr lang="fr-FR"/>
              <a:t>Target: Sales</a:t>
            </a:r>
          </a:p>
          <a:p>
            <a:r>
              <a:rPr lang="fr-FR"/>
              <a:t>Predictors: TV, Radio, Newspaper</a:t>
            </a:r>
          </a:p>
          <a:p>
            <a:r>
              <a:rPr lang="fr-FR"/>
              <a:t>Exploration: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Qualité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les variables les unes contre les autres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C6C56-1DB1-4341-9871-301AD5D5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64" y="1520952"/>
            <a:ext cx="3651504" cy="4868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33F1B-4E6F-F343-A691-8BDB0483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88"/>
            <a:ext cx="3670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BC97F8-A4AA-0247-AC85-89A7353A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" y="3235654"/>
            <a:ext cx="5321808" cy="3547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B07EB-55AE-094A-B106-1262DC06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Application advertsing - statsmodel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1E0C-4F6A-344C-97AA-29E2E0053943}"/>
              </a:ext>
            </a:extLst>
          </p:cNvPr>
          <p:cNvSpPr txBox="1"/>
          <p:nvPr/>
        </p:nvSpPr>
        <p:spPr>
          <a:xfrm>
            <a:off x="1316736" y="1481328"/>
            <a:ext cx="3157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</a:t>
            </a:r>
          </a:p>
          <a:p>
            <a:r>
              <a:rPr lang="fr-FR"/>
              <a:t>conda / pip install statsmodel</a:t>
            </a:r>
          </a:p>
          <a:p>
            <a:endParaRPr lang="fr-FR"/>
          </a:p>
          <a:p>
            <a:r>
              <a:rPr lang="fr-FR"/>
              <a:t>Notation: definition du modèle:</a:t>
            </a:r>
          </a:p>
          <a:p>
            <a:r>
              <a:rPr lang="fr-FR"/>
              <a:t>y ~ x  </a:t>
            </a:r>
          </a:p>
          <a:p>
            <a:r>
              <a:rPr lang="fr-FR"/>
              <a:t>y ~ x_0 + x_1 + … + x_n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A8125-98F9-A54E-B8DE-B5C030C5A71F}"/>
              </a:ext>
            </a:extLst>
          </p:cNvPr>
          <p:cNvSpPr/>
          <p:nvPr/>
        </p:nvSpPr>
        <p:spPr>
          <a:xfrm>
            <a:off x="6114359" y="2813208"/>
            <a:ext cx="6096000" cy="397031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dataset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pd.read_csv('advertising.csv')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définir le modèle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= sms.ols( Sales ~ TV, data = df)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the model to the data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= model.fit()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Résultats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results.summary()</a:t>
            </a:r>
          </a:p>
        </p:txBody>
      </p:sp>
    </p:spTree>
    <p:extLst>
      <p:ext uri="{BB962C8B-B14F-4D97-AF65-F5344CB8AC3E}">
        <p14:creationId xmlns:p14="http://schemas.microsoft.com/office/powerpoint/2010/main" val="51485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901-0750-074E-8B13-D9C7F8BA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Sales ~ TV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508EB-D394-284F-994A-5D38D8A3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84" y="1373038"/>
            <a:ext cx="9517832" cy="55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9551-5D3E-2E46-B99F-9F0812DA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Programme: regression lineaire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7BE5E-E539-9F40-BD10-40420EFB889B}"/>
              </a:ext>
            </a:extLst>
          </p:cNvPr>
          <p:cNvSpPr/>
          <p:nvPr/>
        </p:nvSpPr>
        <p:spPr>
          <a:xfrm>
            <a:off x="3212592" y="206854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Linearité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Correlation, pearson, spearman, causation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Regression Lineaire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Univariée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Multivariée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interprétation des résultats: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coef,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R^2,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Log Likelihood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OLS: calculer les coefficients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 Hypothèses de la régression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diagnostiques et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cas gaussien : log-likelihood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diagnostics graphiques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0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17-13C8-A043-9033-42558F48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Interpretation des Coefficients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BDCAD-F457-034D-A288-5CD5C6DBA9AF}"/>
              </a:ext>
            </a:extLst>
          </p:cNvPr>
          <p:cNvSpPr txBox="1"/>
          <p:nvPr/>
        </p:nvSpPr>
        <p:spPr>
          <a:xfrm>
            <a:off x="374799" y="2726849"/>
            <a:ext cx="6595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Les coefficients: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df.Sales = 0.0475 * df.TV + 7.0326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indication de la corrélation entre les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 on ne dépense rien en TV on vend quand meme 7.0326 unités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9ADDE-8CC9-0B42-9AA6-994B449D76A2}"/>
              </a:ext>
            </a:extLst>
          </p:cNvPr>
          <p:cNvSpPr txBox="1"/>
          <p:nvPr/>
        </p:nvSpPr>
        <p:spPr>
          <a:xfrm>
            <a:off x="567160" y="1551008"/>
            <a:ext cx="12805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Fitted values: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results.fittedvalues = results.params['TV'] * df['TV'] + results.params['const']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residuals: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results.resid = df['Sales'] - results.fittedvalues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8D560-551A-DE4A-BA4F-02AA1CEE0459}"/>
              </a:ext>
            </a:extLst>
          </p:cNvPr>
          <p:cNvSpPr txBox="1"/>
          <p:nvPr/>
        </p:nvSpPr>
        <p:spPr>
          <a:xfrm>
            <a:off x="775504" y="4560425"/>
            <a:ext cx="2269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std-error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confidence interval</a:t>
            </a:r>
          </a:p>
          <a:p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3F0E0-BDB6-7241-A07A-484CC562CFF7}"/>
              </a:ext>
            </a:extLst>
          </p:cNvPr>
          <p:cNvSpPr/>
          <p:nvPr/>
        </p:nvSpPr>
        <p:spPr>
          <a:xfrm>
            <a:off x="5559706" y="3076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coefficients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are an indication of the correlation of your input variable(s)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 associated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confidence intervals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tell you how much trust you can put in these coefficient estimations. The p-value also tells you how confident you can be that each individual variable has some correlation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When 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 &gt; 0.05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or when the confidence interval contains 0, then the coefficients are not reliable.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also give an indication of how much the coefficient varies around the estimated value. You want a high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 a low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compared to the value of the coefficient.</a:t>
            </a:r>
          </a:p>
        </p:txBody>
      </p:sp>
    </p:spTree>
    <p:extLst>
      <p:ext uri="{BB962C8B-B14F-4D97-AF65-F5344CB8AC3E}">
        <p14:creationId xmlns:p14="http://schemas.microsoft.com/office/powerpoint/2010/main" val="176001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8D2835-51E3-044D-92DE-1983551AEA57}"/>
              </a:ext>
            </a:extLst>
          </p:cNvPr>
          <p:cNvSpPr/>
          <p:nvPr/>
        </p:nvSpPr>
        <p:spPr>
          <a:xfrm>
            <a:off x="3372091" y="18496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coefficients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are an indication of the correlation of your input variable(s)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 associated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confidence intervals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tell you how much trust you can put in these coefficient estimations. The p-value also tells you how confident you can be that each individual variable has some correlation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When 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 &gt; 0.05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or when the confidence interval contains 0, then the coefficients are not reliable.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also give an indication of how much the coefficient varies around the estimated value. You want a high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 a low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compared to the value of the coefficient.</a:t>
            </a:r>
          </a:p>
        </p:txBody>
      </p:sp>
    </p:spTree>
    <p:extLst>
      <p:ext uri="{BB962C8B-B14F-4D97-AF65-F5344CB8AC3E}">
        <p14:creationId xmlns:p14="http://schemas.microsoft.com/office/powerpoint/2010/main" val="414706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2432-E0DB-9544-989C-B92C3C75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R^2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ECEFD-244C-274A-B407-0D7D8404BFF2}"/>
              </a:ext>
            </a:extLst>
          </p:cNvPr>
          <p:cNvSpPr/>
          <p:nvPr/>
        </p:nvSpPr>
        <p:spPr>
          <a:xfrm>
            <a:off x="976131" y="19391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>
                <a:effectLst/>
                <a:latin typeface="Montserrat"/>
              </a:rPr>
              <a:t>R-squared: </a:t>
            </a:r>
          </a:p>
          <a:p>
            <a:r>
              <a:rPr lang="en-US" b="0" i="0">
                <a:effectLst/>
                <a:latin typeface="Montserrat"/>
              </a:rPr>
              <a:t> defined as the amount of variation of the target variable which is explained by your model.</a:t>
            </a:r>
          </a:p>
          <a:p>
            <a:r>
              <a:rPr lang="en-US" b="0" i="0">
                <a:effectLst/>
                <a:latin typeface="Montserrat"/>
              </a:rPr>
              <a:t>R-squared is always positive and lower than 1. The rule of thumb is to have R-squared values around or superior to 0.75 but that truly depends on your data and your domain of application. In our case we have a R-squared of 0.612 which indicates that our very simple model only accounts for 61% of the variability in Sales. This can surely be improved.</a:t>
            </a:r>
          </a:p>
        </p:txBody>
      </p:sp>
    </p:spTree>
    <p:extLst>
      <p:ext uri="{BB962C8B-B14F-4D97-AF65-F5344CB8AC3E}">
        <p14:creationId xmlns:p14="http://schemas.microsoft.com/office/powerpoint/2010/main" val="91855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6E691-2086-534F-895A-C7B552B5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641350"/>
            <a:ext cx="109855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6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B5E9-F9DD-2E4F-9C14-5A55E17B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Diagnostiques graphiques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5893-4CFA-BB4C-A820-8B1DC246A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0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2E2B-A0FF-DF43-82A3-A1E6476B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Residuals vs Fitted</a:t>
            </a:r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0EF94-B5EB-9D47-B547-C009AF11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82296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1B60B1-E5A2-C64C-ADAF-68E1D4A9A2C3}"/>
              </a:ext>
            </a:extLst>
          </p:cNvPr>
          <p:cNvSpPr/>
          <p:nvPr/>
        </p:nvSpPr>
        <p:spPr>
          <a:xfrm>
            <a:off x="594168" y="1951671"/>
            <a:ext cx="3368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expose </a:t>
            </a:r>
            <a:r>
              <a:rPr lang="en-US" b="0" i="1">
                <a:effectLst/>
                <a:latin typeface="Montserrat"/>
              </a:rPr>
              <a:t>non-linear</a:t>
            </a:r>
            <a:r>
              <a:rPr lang="en-US" b="0" i="0">
                <a:effectLst/>
                <a:latin typeface="Montserrat"/>
              </a:rPr>
              <a:t> relations between the input variables and the outcome. When your plot shows that the residuals are equally spread around a horizontal line without distinct patterns it's a good indication that your data </a:t>
            </a:r>
            <a:r>
              <a:rPr lang="en-US" b="0" i="1">
                <a:effectLst/>
                <a:latin typeface="Montserrat"/>
              </a:rPr>
              <a:t>does not have</a:t>
            </a:r>
            <a:r>
              <a:rPr lang="en-US" b="0" i="0">
                <a:effectLst/>
                <a:latin typeface="Montserrat"/>
              </a:rPr>
              <a:t> non-linear relationships.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9FD-736E-9E4E-9FD3-D57D7D25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Autres métriques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99AEC-89FE-3B45-8B78-FF8D9DC8238A}"/>
              </a:ext>
            </a:extLst>
          </p:cNvPr>
          <p:cNvSpPr/>
          <p:nvPr/>
        </p:nvSpPr>
        <p:spPr>
          <a:xfrm>
            <a:off x="354957" y="1489348"/>
            <a:ext cx="5139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Adj. R-squared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: R-squared avec une pénalité liée au nombres de variables du modèle, sa complexité.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Adj. R-squared permet de voir si un modèle plus complexe explique réellement mieux les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Comparer  Adj. R-squared et  R-squared</a:t>
            </a:r>
            <a:br>
              <a:rPr lang="en-US"/>
            </a:b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8B33B-9ABC-FD4E-A750-A857ECA599C3}"/>
              </a:ext>
            </a:extLst>
          </p:cNvPr>
          <p:cNvSpPr/>
          <p:nvPr/>
        </p:nvSpPr>
        <p:spPr>
          <a:xfrm>
            <a:off x="6697884" y="1489348"/>
            <a:ext cx="5139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The 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F-statistic </a:t>
            </a:r>
            <a:r>
              <a:rPr lang="en-US">
                <a:solidFill>
                  <a:srgbClr val="000000"/>
                </a:solidFill>
                <a:latin typeface="Montserrat"/>
              </a:rPr>
              <a:t>et la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p-value </a:t>
            </a:r>
            <a:r>
              <a:rPr lang="en-US">
                <a:solidFill>
                  <a:srgbClr val="000000"/>
                </a:solidFill>
                <a:latin typeface="Montserrat"/>
              </a:rPr>
              <a:t>associée indique si le modèle est meilleur qu'un modèle </a:t>
            </a:r>
            <a:r>
              <a:rPr lang="en-US" i="1">
                <a:solidFill>
                  <a:srgbClr val="000000"/>
                </a:solidFill>
                <a:latin typeface="Montserrat"/>
              </a:rPr>
              <a:t>vide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H0: les coefficients sont tous égaux à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F Stat permet de dire si le R-squared est significatif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9ECAA-BE18-1C43-8AD3-AEA7EC697C86}"/>
              </a:ext>
            </a:extLst>
          </p:cNvPr>
          <p:cNvSpPr/>
          <p:nvPr/>
        </p:nvSpPr>
        <p:spPr>
          <a:xfrm>
            <a:off x="6697884" y="4090899"/>
            <a:ext cx="5139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ontserrat"/>
              </a:rPr>
              <a:t>AIC et BIC: estimation de la quantité d'information du dataset qui n'est pas pris en compte par le modèle</a:t>
            </a:r>
          </a:p>
          <a:p>
            <a:endParaRPr lang="en-US">
              <a:solidFill>
                <a:srgbClr val="000000"/>
              </a:solidFill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Montserrat"/>
              </a:rPr>
              <a:t> AIC</a:t>
            </a:r>
            <a:r>
              <a:rPr lang="en-US">
                <a:solidFill>
                  <a:srgbClr val="000000"/>
                </a:solidFill>
                <a:latin typeface="Montserrat"/>
              </a:rPr>
              <a:t> = n – log-likelihood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 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BIC</a:t>
            </a:r>
            <a:r>
              <a:rPr lang="en-US">
                <a:solidFill>
                  <a:srgbClr val="000000"/>
                </a:solidFill>
                <a:latin typeface="Montserrat"/>
              </a:rPr>
              <a:t> : k log(n) – log-likelihood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Discussion </a:t>
            </a:r>
            <a:r>
              <a:rPr lang="en-US">
                <a:solidFill>
                  <a:srgbClr val="000000"/>
                </a:solidFill>
                <a:latin typeface="Montserrat"/>
                <a:hlinkClick r:id="rId2"/>
              </a:rPr>
              <a:t>AIC vs BIC</a:t>
            </a:r>
            <a:endParaRPr lang="en-US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D6299-29A2-C64B-90D5-4D841017CF63}"/>
              </a:ext>
            </a:extLst>
          </p:cNvPr>
          <p:cNvSpPr/>
          <p:nvPr/>
        </p:nvSpPr>
        <p:spPr>
          <a:xfrm>
            <a:off x="354957" y="4090899"/>
            <a:ext cx="5139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Le 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Log-likelihood</a:t>
            </a:r>
            <a:r>
              <a:rPr lang="en-US">
                <a:solidFill>
                  <a:srgbClr val="000000"/>
                </a:solidFill>
                <a:latin typeface="Montserrat"/>
              </a:rPr>
              <a:t> mesure la probabilité d'obtenir chaque échantillon des données avec le modèle en question.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toujours négatif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plus proche de 0 &lt;=&gt; meilleur modèle</a:t>
            </a:r>
          </a:p>
        </p:txBody>
      </p:sp>
    </p:spTree>
    <p:extLst>
      <p:ext uri="{BB962C8B-B14F-4D97-AF65-F5344CB8AC3E}">
        <p14:creationId xmlns:p14="http://schemas.microsoft.com/office/powerpoint/2010/main" val="345277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929B39-CA81-8B47-9D5E-203D6081F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25793"/>
              </p:ext>
            </p:extLst>
          </p:nvPr>
        </p:nvGraphicFramePr>
        <p:xfrm>
          <a:off x="1404714" y="1825625"/>
          <a:ext cx="9382572" cy="4351339"/>
        </p:xfrm>
        <a:graphic>
          <a:graphicData uri="http://schemas.openxmlformats.org/drawingml/2006/table">
            <a:tbl>
              <a:tblPr/>
              <a:tblGrid>
                <a:gridCol w="3127524">
                  <a:extLst>
                    <a:ext uri="{9D8B030D-6E8A-4147-A177-3AD203B41FA5}">
                      <a16:colId xmlns:a16="http://schemas.microsoft.com/office/drawing/2014/main" val="1730797328"/>
                    </a:ext>
                  </a:extLst>
                </a:gridCol>
                <a:gridCol w="3127524">
                  <a:extLst>
                    <a:ext uri="{9D8B030D-6E8A-4147-A177-3AD203B41FA5}">
                      <a16:colId xmlns:a16="http://schemas.microsoft.com/office/drawing/2014/main" val="67323689"/>
                    </a:ext>
                  </a:extLst>
                </a:gridCol>
                <a:gridCol w="3127524">
                  <a:extLst>
                    <a:ext uri="{9D8B030D-6E8A-4147-A177-3AD203B41FA5}">
                      <a16:colId xmlns:a16="http://schemas.microsoft.com/office/drawing/2014/main" val="272667309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Coefficients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Influence of the predictor on the outcome when all other predictors are kept constant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96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P(t)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P-value of the coefficient 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When p(t)  &gt; 0.05 the coefficient is unreliable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05425"/>
                  </a:ext>
                </a:extLst>
              </a:tr>
              <a:tr h="111503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Confidence interval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The 2.5% - 97.5% interval for the coefficient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If the confidence interval contains 0, the coefficient is not reliable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2719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 Std Err.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 standard error is an estimate of the variations of the coefficient. 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591307"/>
                  </a:ext>
                </a:extLst>
              </a:tr>
              <a:tr h="625505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t-statistic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coefficient divided by its standard error.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8248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B3536F2-0BA9-BA4F-87D7-4FAE442C6688}"/>
              </a:ext>
            </a:extLst>
          </p:cNvPr>
          <p:cNvSpPr txBox="1">
            <a:spLocks/>
          </p:cNvSpPr>
          <p:nvPr/>
        </p:nvSpPr>
        <p:spPr>
          <a:xfrm>
            <a:off x="838200" y="301117"/>
            <a:ext cx="10515600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Récapitulatif: pertinence du modèle</a:t>
            </a:r>
          </a:p>
        </p:txBody>
      </p:sp>
    </p:spTree>
    <p:extLst>
      <p:ext uri="{BB962C8B-B14F-4D97-AF65-F5344CB8AC3E}">
        <p14:creationId xmlns:p14="http://schemas.microsoft.com/office/powerpoint/2010/main" val="626319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3536F2-0BA9-BA4F-87D7-4FAE442C6688}"/>
              </a:ext>
            </a:extLst>
          </p:cNvPr>
          <p:cNvSpPr txBox="1">
            <a:spLocks/>
          </p:cNvSpPr>
          <p:nvPr/>
        </p:nvSpPr>
        <p:spPr>
          <a:xfrm>
            <a:off x="838200" y="301117"/>
            <a:ext cx="10515600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Récapitulatif: comparaison de modèles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5BC5D5-F504-B049-A1C3-AFF2F9CBD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62524"/>
              </p:ext>
            </p:extLst>
          </p:nvPr>
        </p:nvGraphicFramePr>
        <p:xfrm>
          <a:off x="1618489" y="1325880"/>
          <a:ext cx="8051823" cy="4851083"/>
        </p:xfrm>
        <a:graphic>
          <a:graphicData uri="http://schemas.openxmlformats.org/drawingml/2006/table">
            <a:tbl>
              <a:tblPr/>
              <a:tblGrid>
                <a:gridCol w="1737359">
                  <a:extLst>
                    <a:ext uri="{9D8B030D-6E8A-4147-A177-3AD203B41FA5}">
                      <a16:colId xmlns:a16="http://schemas.microsoft.com/office/drawing/2014/main" val="1432675332"/>
                    </a:ext>
                  </a:extLst>
                </a:gridCol>
                <a:gridCol w="3630523">
                  <a:extLst>
                    <a:ext uri="{9D8B030D-6E8A-4147-A177-3AD203B41FA5}">
                      <a16:colId xmlns:a16="http://schemas.microsoft.com/office/drawing/2014/main" val="276543418"/>
                    </a:ext>
                  </a:extLst>
                </a:gridCol>
                <a:gridCol w="2683941">
                  <a:extLst>
                    <a:ext uri="{9D8B030D-6E8A-4147-A177-3AD203B41FA5}">
                      <a16:colId xmlns:a16="http://schemas.microsoft.com/office/drawing/2014/main" val="396137573"/>
                    </a:ext>
                  </a:extLst>
                </a:gridCol>
              </a:tblGrid>
              <a:tr h="73921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Amount of variation of the outcome explained by your model.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Bigger = Better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54595"/>
                  </a:ext>
                </a:extLst>
              </a:tr>
              <a:tr h="531309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Adj. R-squared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R-squared adjusted for model complexity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2280"/>
                  </a:ext>
                </a:extLst>
              </a:tr>
              <a:tr h="947116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Log-likelihood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A measure of the probability of observing the data samples if the dataset was generated by the model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Always negative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52314"/>
                  </a:ext>
                </a:extLst>
              </a:tr>
              <a:tr h="947116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F-statistic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Measures performance of the model compared to a constant only model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Always &gt; 1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if F = 1, the model is not better than a constant value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76613"/>
                  </a:ext>
                </a:extLst>
              </a:tr>
              <a:tr h="73921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F-proba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P-value associated to the F-statistic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if F-proba &gt; 0.05, the model is not better than a constant based model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44268"/>
                  </a:ext>
                </a:extLst>
              </a:tr>
              <a:tr h="94711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AIC &amp; BIC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Measure the performance of the model balancing the complexity and the log-likelihood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Relative values  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10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2018-A6DC-314D-BE5A-CBE8463F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2410F-4825-5742-BE99-459BA0625CD9}"/>
              </a:ext>
            </a:extLst>
          </p:cNvPr>
          <p:cNvSpPr txBox="1"/>
          <p:nvPr/>
        </p:nvSpPr>
        <p:spPr>
          <a:xfrm>
            <a:off x="838200" y="1840375"/>
            <a:ext cx="415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Definir, fitter et interpreter les 2 modeles: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Newspaper</a:t>
            </a:r>
          </a:p>
        </p:txBody>
      </p:sp>
    </p:spTree>
    <p:extLst>
      <p:ext uri="{BB962C8B-B14F-4D97-AF65-F5344CB8AC3E}">
        <p14:creationId xmlns:p14="http://schemas.microsoft.com/office/powerpoint/2010/main" val="38427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D9F8DE-A43A-EA46-8268-5E4E0668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33" y="2332712"/>
            <a:ext cx="6096000" cy="336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AAC9D-B829-E24D-89DB-D200D0F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Corrélation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C3833-BDDD-DF40-9F01-5B1AD9D14CCE}"/>
              </a:ext>
            </a:extLst>
          </p:cNvPr>
          <p:cNvSpPr txBox="1"/>
          <p:nvPr/>
        </p:nvSpPr>
        <p:spPr>
          <a:xfrm>
            <a:off x="472771" y="2168803"/>
            <a:ext cx="5623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 coefficient de correlation est toujours compris entre -1 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Lorsque le coefficient est positif, les 2 variables varient de la meme façon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Lorsque le coefficient est négatif, les 2 variables varient de façon opposée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Une corrélation nulle (=0) indique que les 2 variables sont </a:t>
            </a:r>
            <a:r>
              <a:rPr lang="en-US" u="sng"/>
              <a:t>indépendantes</a:t>
            </a:r>
            <a:r>
              <a:rPr lang="en-US"/>
              <a:t> l'une de l'autre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 corrélation d'une variable avec elle-meme est toujours =1: corr(x,x)=1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 corrélation est symétrique: corr(x,y)=corr(y,x)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Différentes corrélations: Pearson, Spearman, Kendall</a:t>
            </a:r>
          </a:p>
          <a:p>
            <a:br>
              <a:rPr lang="en-US"/>
            </a:b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92079-A663-5543-80A2-101EEF73438E}"/>
              </a:ext>
            </a:extLst>
          </p:cNvPr>
          <p:cNvSpPr txBox="1"/>
          <p:nvPr/>
        </p:nvSpPr>
        <p:spPr>
          <a:xfrm>
            <a:off x="5291328" y="843240"/>
            <a:ext cx="38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Mesure de la relation entre 2 variables</a:t>
            </a:r>
          </a:p>
        </p:txBody>
      </p:sp>
    </p:spTree>
    <p:extLst>
      <p:ext uri="{BB962C8B-B14F-4D97-AF65-F5344CB8AC3E}">
        <p14:creationId xmlns:p14="http://schemas.microsoft.com/office/powerpoint/2010/main" val="3224848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A5DE-3ECE-B743-BA04-5C9B906A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plot thickens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66EC-9269-DB42-B725-11C035A6F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07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5762-F99E-8F42-A8AB-AC639486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Montserrat"/>
              </a:rPr>
              <a:t>Regression versus correlation</a:t>
            </a:r>
            <a:br>
              <a:rPr lang="en-US" b="1">
                <a:solidFill>
                  <a:srgbClr val="000000"/>
                </a:solidFill>
                <a:latin typeface="Montserrat"/>
              </a:rPr>
            </a:b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675B0-EFB7-574E-85AD-04367CF1A223}"/>
              </a:ext>
            </a:extLst>
          </p:cNvPr>
          <p:cNvSpPr/>
          <p:nvPr/>
        </p:nvSpPr>
        <p:spPr>
          <a:xfrm>
            <a:off x="1612392" y="1754061"/>
            <a:ext cx="85191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Both regression and the correlation coefficients are a measure of the influence of the predictor on the outcome. However, they differ in the way they represent that influence.</a:t>
            </a:r>
          </a:p>
          <a:p>
            <a:r>
              <a:rPr lang="en-US" b="0" i="0">
                <a:effectLst/>
                <a:latin typeface="Montserrat"/>
              </a:rPr>
              <a:t>In the univariate case, regression and correlation coefficients share the following properties: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The regression coefficient is equal to Pearson's correlation coefficient.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The square of Pearson's correlation coefficient is the same as the R-squared.</a:t>
            </a:r>
          </a:p>
          <a:p>
            <a:r>
              <a:rPr lang="en-US" b="0" i="0">
                <a:effectLst/>
                <a:latin typeface="Montserrat"/>
              </a:rPr>
              <a:t>However, regression and correlation coefficients are different measures of the data. Here are a couple of differences: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Correlation is symmetrical while linear regression is not. Swapping the outcome with one of the predictor in multivariate regression will not give you the same coefficients.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Linear regression can be used to make predictions, correlation coefficient cannot.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Correlation works for non-linear relations between variables while linear regression works on linear relationships.</a:t>
            </a:r>
          </a:p>
          <a:p>
            <a:r>
              <a:rPr lang="en-US" b="0" i="0">
                <a:effectLst/>
                <a:latin typeface="Montserrat"/>
              </a:rPr>
              <a:t>So correlation and regression are complementary but intrinsically different ways of measuring the coupling between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D991-FF2D-5D48-8AFE-AAA02A5ED1E9}"/>
              </a:ext>
            </a:extLst>
          </p:cNvPr>
          <p:cNvSpPr txBox="1"/>
          <p:nvPr/>
        </p:nvSpPr>
        <p:spPr>
          <a:xfrm>
            <a:off x="2167128" y="63642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59715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44FB-CD07-D142-86AD-0D55EF4A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Standardizing your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1214B-49DF-614F-B996-0504C72DA584}"/>
              </a:ext>
            </a:extLst>
          </p:cNvPr>
          <p:cNvSpPr/>
          <p:nvPr/>
        </p:nvSpPr>
        <p:spPr>
          <a:xfrm>
            <a:off x="3048000" y="26903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>
                <a:effectLst/>
                <a:latin typeface="Montserrat"/>
              </a:rPr>
              <a:t>In fact, standardizing the variables will change the value of the regression coefficients, but will not  influence the conclusions of the regression.</a:t>
            </a:r>
            <a:endParaRPr lang="en-US" b="0" i="0">
              <a:effectLst/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B9CF7-8367-1649-A370-2D4AC9899190}"/>
              </a:ext>
            </a:extLst>
          </p:cNvPr>
          <p:cNvSpPr txBox="1"/>
          <p:nvPr/>
        </p:nvSpPr>
        <p:spPr>
          <a:xfrm>
            <a:off x="1508760" y="48828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0456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9985-0D1C-8E4B-BAA1-C52C8D4E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Multivariate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445F8-C41F-5841-BFAF-2BC29A5F2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48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32A-7B6B-2347-9DCD-4314892F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Sales ~ TV + Radio + Newspaper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C554-1F67-1242-AF04-6E7010981C0E}"/>
              </a:ext>
            </a:extLst>
          </p:cNvPr>
          <p:cNvSpPr txBox="1"/>
          <p:nvPr/>
        </p:nvSpPr>
        <p:spPr>
          <a:xfrm>
            <a:off x="1261872" y="2139696"/>
            <a:ext cx="3164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Quel est le meilleur modèle?</a:t>
            </a:r>
          </a:p>
          <a:p>
            <a:r>
              <a:rPr lang="fr-FR"/>
              <a:t>Sales ~ TV + Radio + Newspaper</a:t>
            </a:r>
          </a:p>
          <a:p>
            <a:r>
              <a:rPr lang="fr-FR"/>
              <a:t>ou</a:t>
            </a:r>
          </a:p>
          <a:p>
            <a:r>
              <a:rPr lang="fr-FR"/>
              <a:t>Sales ~ TV + Radio + Newspaper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8F97D-F774-2C42-BA59-BAD069792959}"/>
              </a:ext>
            </a:extLst>
          </p:cNvPr>
          <p:cNvSpPr txBox="1"/>
          <p:nvPr/>
        </p:nvSpPr>
        <p:spPr>
          <a:xfrm>
            <a:off x="6318504" y="2121408"/>
            <a:ext cx="3629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Et le modèle:</a:t>
            </a:r>
          </a:p>
          <a:p>
            <a:endParaRPr lang="fr-FR"/>
          </a:p>
          <a:p>
            <a:r>
              <a:rPr lang="fr-FR"/>
              <a:t>Sales ~ TV + Radio + TV * Newspaper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11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BB14-900C-3A43-A022-32ECDD1C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Log likelihood dans le cas gaussien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A938-E6ED-E04F-8672-FC4A0CFAC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 sont calculés les coefficients?</a:t>
            </a:r>
          </a:p>
        </p:txBody>
      </p:sp>
    </p:spTree>
    <p:extLst>
      <p:ext uri="{BB962C8B-B14F-4D97-AF65-F5344CB8AC3E}">
        <p14:creationId xmlns:p14="http://schemas.microsoft.com/office/powerpoint/2010/main" val="4024450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9A13-06E7-2347-BB2C-6FFE483D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Log likelihood dans le cas gaussien</a:t>
            </a:r>
          </a:p>
        </p:txBody>
      </p:sp>
    </p:spTree>
    <p:extLst>
      <p:ext uri="{BB962C8B-B14F-4D97-AF65-F5344CB8AC3E}">
        <p14:creationId xmlns:p14="http://schemas.microsoft.com/office/powerpoint/2010/main" val="3121434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5ED-5E9C-5142-A5F8-5D977542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Ordinary Least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7579-3357-DD47-A7CA-8AF2901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58115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3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5134-44EC-D849-A385-EC6761E9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Loss-function of 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66052-4222-6F4D-BF57-369BE8E70489}"/>
              </a:ext>
            </a:extLst>
          </p:cNvPr>
          <p:cNvSpPr/>
          <p:nvPr/>
        </p:nvSpPr>
        <p:spPr>
          <a:xfrm>
            <a:off x="3155611" y="3244334"/>
            <a:ext cx="588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https://blog.algorithmia.com/introduction-to-loss-functions/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49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6FD5-6FB9-F14B-9F3B-A3B9F3D3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5 hypothèses de la régression linéaire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50CB-86CC-9046-82B5-7836DB335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12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85EC7-159E-D247-A028-E2544B7D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0" y="1804635"/>
            <a:ext cx="5983224" cy="3321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B9A70-DAB4-CF45-BE44-31ECE380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Corrélation de Pearson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A5998-1F27-B04B-A87D-0895387C995F}"/>
              </a:ext>
            </a:extLst>
          </p:cNvPr>
          <p:cNvSpPr txBox="1"/>
          <p:nvPr/>
        </p:nvSpPr>
        <p:spPr>
          <a:xfrm>
            <a:off x="6583680" y="1898834"/>
            <a:ext cx="560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Hypothèses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Il y a une relation linéaire entre les variables x et y: y=ax+b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x et y sont normallement distribuées ~N(mu, sigma)</a:t>
            </a:r>
          </a:p>
          <a:p>
            <a:endParaRPr lang="en-US"/>
          </a:p>
          <a:p>
            <a:r>
              <a:rPr lang="en-US"/>
              <a:t>Toutefois la corrélation de pearson est robuste vis a vis de ces hypothèses.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94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AB47-D94F-274F-9804-BBECF665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Hypothèses de la régression linéaire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0219F-A42B-C344-BCEA-0AEA024D17AE}"/>
              </a:ext>
            </a:extLst>
          </p:cNvPr>
          <p:cNvSpPr txBox="1"/>
          <p:nvPr/>
        </p:nvSpPr>
        <p:spPr>
          <a:xfrm>
            <a:off x="539496" y="1397675"/>
            <a:ext cx="236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Linearité: la relation entre les prédicteurs et la cible est a peu près linéaire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7F96D-6AFC-EF47-B50B-D9738C63CC7B}"/>
              </a:ext>
            </a:extLst>
          </p:cNvPr>
          <p:cNvSpPr txBox="1"/>
          <p:nvPr/>
        </p:nvSpPr>
        <p:spPr>
          <a:xfrm>
            <a:off x="6455664" y="1506022"/>
            <a:ext cx="328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Collinéarité: les prédicteurs ne sont pas corrélés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88FC9-BE5B-514B-95A6-E29831B022F5}"/>
              </a:ext>
            </a:extLst>
          </p:cNvPr>
          <p:cNvSpPr txBox="1"/>
          <p:nvPr/>
        </p:nvSpPr>
        <p:spPr>
          <a:xfrm>
            <a:off x="1499616" y="3803904"/>
            <a:ext cx="626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Autocorrelation des residus: les residus ne sont pas auto corrélés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320A5-8FC4-7D41-929C-FEAE24CE0C1F}"/>
              </a:ext>
            </a:extLst>
          </p:cNvPr>
          <p:cNvSpPr txBox="1"/>
          <p:nvPr/>
        </p:nvSpPr>
        <p:spPr>
          <a:xfrm>
            <a:off x="1719072" y="4425696"/>
            <a:ext cx="403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Les residus sont normallement distribués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4236-8136-014F-B275-B0489351F3AB}"/>
              </a:ext>
            </a:extLst>
          </p:cNvPr>
          <p:cNvSpPr txBox="1"/>
          <p:nvPr/>
        </p:nvSpPr>
        <p:spPr>
          <a:xfrm>
            <a:off x="2459736" y="5010912"/>
            <a:ext cx="501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Homoskedasticité: la variance des résidus est stable</a:t>
            </a:r>
          </a:p>
        </p:txBody>
      </p:sp>
    </p:spTree>
    <p:extLst>
      <p:ext uri="{BB962C8B-B14F-4D97-AF65-F5344CB8AC3E}">
        <p14:creationId xmlns:p14="http://schemas.microsoft.com/office/powerpoint/2010/main" val="4074780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813A-F8D2-2349-84FA-15FD1F61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Linearité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7F350-FC63-824F-B120-CBFBB03722F1}"/>
              </a:ext>
            </a:extLst>
          </p:cNvPr>
          <p:cNvSpPr txBox="1"/>
          <p:nvPr/>
        </p:nvSpPr>
        <p:spPr>
          <a:xfrm>
            <a:off x="1005840" y="1956816"/>
            <a:ext cx="2690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Evaluation graphique avec </a:t>
            </a:r>
          </a:p>
          <a:p>
            <a:pPr marL="285750" indent="-285750">
              <a:buFontTx/>
              <a:buChar char="-"/>
            </a:pPr>
            <a:r>
              <a:rPr lang="fr-FR"/>
              <a:t>le scatterplot V1 ~ V2</a:t>
            </a:r>
          </a:p>
          <a:p>
            <a:pPr marL="285750" indent="-285750">
              <a:buFontTx/>
              <a:buChar char="-"/>
            </a:pPr>
            <a:r>
              <a:rPr lang="fr-FR"/>
              <a:t>le residus vs fitted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677EB-6AEE-0F42-B087-E530DAE97819}"/>
              </a:ext>
            </a:extLst>
          </p:cNvPr>
          <p:cNvSpPr txBox="1"/>
          <p:nvPr/>
        </p:nvSpPr>
        <p:spPr>
          <a:xfrm>
            <a:off x="8001000" y="1965960"/>
            <a:ext cx="29402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Correction:</a:t>
            </a:r>
          </a:p>
          <a:p>
            <a:r>
              <a:rPr lang="fr-FR"/>
              <a:t>Transformation du predicteur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A vous: Comparer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sqrt(TV)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TV ^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fit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R-squared, p-values,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residuals vs 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C1930-6C96-CE43-84A0-BB6F9322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2578"/>
            <a:ext cx="7130705" cy="30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835F-D36F-9F4B-8D52-C6FF4763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Multi-Collinéarité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2C3B3-C7DB-9343-BDC2-9B9758CD6DB1}"/>
              </a:ext>
            </a:extLst>
          </p:cNvPr>
          <p:cNvSpPr txBox="1"/>
          <p:nvPr/>
        </p:nvSpPr>
        <p:spPr>
          <a:xfrm>
            <a:off x="1207008" y="2157984"/>
            <a:ext cx="546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predicteurs sont corrélés – matrice de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facteur caché est commun a 2 predicteurs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B3B32-DB97-7D40-9082-294410B63B17}"/>
              </a:ext>
            </a:extLst>
          </p:cNvPr>
          <p:cNvSpPr txBox="1"/>
          <p:nvPr/>
        </p:nvSpPr>
        <p:spPr>
          <a:xfrm>
            <a:off x="6812280" y="2221992"/>
            <a:ext cx="4809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Detection: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Condition Number </a:t>
            </a:r>
            <a:r>
              <a:rPr lang="en-US"/>
              <a:t>(pour des variables normalisées):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valeur &lt;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Variance Inflation Factor (VIF)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mesure le degré de multi collinéarité due a l'ajout d'un nouveau prédicteur</a:t>
            </a:r>
            <a:br>
              <a:rPr lang="en-US"/>
            </a:b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9B880-F93D-DB4C-B3FF-96B3611D6A2B}"/>
              </a:ext>
            </a:extLst>
          </p:cNvPr>
          <p:cNvSpPr/>
          <p:nvPr/>
        </p:nvSpPr>
        <p:spPr>
          <a:xfrm>
            <a:off x="294132" y="5014252"/>
            <a:ext cx="1160373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E448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statsmodels.stats.outliers_influence </a:t>
            </a:r>
            <a:r>
              <a:rPr lang="en-US">
                <a:solidFill>
                  <a:srgbClr val="FE448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variance_inflation_factor </a:t>
            </a:r>
            <a:r>
              <a:rPr lang="en-US">
                <a:solidFill>
                  <a:srgbClr val="FE448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vif</a:t>
            </a:r>
          </a:p>
          <a:p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vif(df[['TV', 'Radio', 'Newspaper']].values, 0)</a:t>
            </a:r>
          </a:p>
          <a:p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0.247</a:t>
            </a:r>
          </a:p>
          <a:p>
            <a:r>
              <a:rPr lang="en-US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vif(df[['TV', 'Radio', 'Newspaper']].values, 2)</a:t>
            </a:r>
          </a:p>
          <a:p>
            <a:r>
              <a:rPr lang="en-US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3.055</a:t>
            </a:r>
            <a:endParaRPr lang="fr-FR"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31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DA51-8DA1-0C46-8629-E47004B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Autocorrelation des résidus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E2AF4-C1B0-AC4C-8319-C8AAF0C3A1EB}"/>
              </a:ext>
            </a:extLst>
          </p:cNvPr>
          <p:cNvSpPr txBox="1"/>
          <p:nvPr/>
        </p:nvSpPr>
        <p:spPr>
          <a:xfrm>
            <a:off x="1152144" y="3575304"/>
            <a:ext cx="7481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</a:t>
            </a:r>
            <a:r>
              <a:rPr lang="en-US" b="1"/>
              <a:t>Durbin Watson</a:t>
            </a:r>
            <a:r>
              <a:rPr lang="en-US"/>
              <a:t> statistic, is a direct test of the correlation of the residuals. </a:t>
            </a:r>
          </a:p>
          <a:p>
            <a:r>
              <a:rPr lang="en-US"/>
              <a:t>It takes a value from 0 to 4, 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 means no autocorrelation.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0 to 2 means positive autocorrelation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 to 4 means negative autocorrelation.</a:t>
            </a:r>
          </a:p>
          <a:p>
            <a:r>
              <a:rPr lang="en-US"/>
              <a:t>As a rule of thumb values in the range of 1.5 to 2.5 are relatively normal.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CA62E-D14A-5440-82D6-F3AE24339531}"/>
              </a:ext>
            </a:extLst>
          </p:cNvPr>
          <p:cNvSpPr txBox="1"/>
          <p:nvPr/>
        </p:nvSpPr>
        <p:spPr>
          <a:xfrm>
            <a:off x="1152144" y="1506022"/>
            <a:ext cx="2777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e_i = \hat{y_i} – y_i</a:t>
            </a:r>
          </a:p>
          <a:p>
            <a:endParaRPr lang="fr-FR"/>
          </a:p>
          <a:p>
            <a:r>
              <a:rPr lang="fr-FR"/>
              <a:t>corr(e_i, e_{i-j}) = 0 for j !=0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04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210B-825B-104D-B456-F0166CEE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Normalité des résidus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B5B0E-E856-3A42-AE51-0BE0A8A81ABA}"/>
              </a:ext>
            </a:extLst>
          </p:cNvPr>
          <p:cNvSpPr/>
          <p:nvPr/>
        </p:nvSpPr>
        <p:spPr>
          <a:xfrm>
            <a:off x="838200" y="1775936"/>
            <a:ext cx="9997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Montserrat"/>
              </a:rPr>
              <a:t> plot the histogram of the residuals and compare it with the histogram of a normal distribution.</a:t>
            </a:r>
          </a:p>
          <a:p>
            <a:pPr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Using a </a:t>
            </a:r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Kolmogorov-Smirnov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test for goodness of fit.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Montserrat"/>
              </a:rPr>
              <a:t> Shapiro test</a:t>
            </a:r>
            <a:endParaRPr lang="en-US" b="0" i="0">
              <a:solidFill>
                <a:srgbClr val="000000"/>
              </a:solidFill>
              <a:effectLst/>
              <a:latin typeface="Montserrat"/>
            </a:endParaRPr>
          </a:p>
          <a:p>
            <a:pPr>
              <a:buFont typeface="+mj-lt"/>
              <a:buAutoNum type="arabicPeriod"/>
            </a:pPr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Jarque-Bera statistic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Montserrat"/>
              </a:rPr>
              <a:t>Drawing the QQ plot </a:t>
            </a:r>
          </a:p>
        </p:txBody>
      </p:sp>
    </p:spTree>
    <p:extLst>
      <p:ext uri="{BB962C8B-B14F-4D97-AF65-F5344CB8AC3E}">
        <p14:creationId xmlns:p14="http://schemas.microsoft.com/office/powerpoint/2010/main" val="2532715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88A2-4837-484F-82D3-B0C42EFE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QQ 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7318FF-4106-1E46-A465-4EB0204E8F5A}"/>
              </a:ext>
            </a:extLst>
          </p:cNvPr>
          <p:cNvSpPr/>
          <p:nvPr/>
        </p:nvSpPr>
        <p:spPr>
          <a:xfrm>
            <a:off x="297180" y="1484748"/>
            <a:ext cx="5501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A QQ plot or quantile-quantile plot compares the probability distributions of 2 variables by plotting their </a:t>
            </a:r>
            <a:r>
              <a:rPr lang="en-US" b="0" i="1">
                <a:effectLst/>
                <a:latin typeface="Montserrat"/>
              </a:rPr>
              <a:t>quantiles</a:t>
            </a:r>
            <a:r>
              <a:rPr lang="en-US" b="0" i="0">
                <a:effectLst/>
                <a:latin typeface="Montserrat"/>
              </a:rPr>
              <a:t> against each other. </a:t>
            </a:r>
          </a:p>
          <a:p>
            <a:endParaRPr lang="en-US">
              <a:latin typeface="Montserrat"/>
            </a:endParaRPr>
          </a:p>
          <a:p>
            <a:r>
              <a:rPr lang="en-US" b="0" i="0">
                <a:effectLst/>
                <a:latin typeface="Montserrat"/>
              </a:rPr>
              <a:t>When the variables follow the same distribution, the points follow a straight line.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DCFE1-A4DA-2446-ABEB-14B55057149E}"/>
              </a:ext>
            </a:extLst>
          </p:cNvPr>
          <p:cNvSpPr/>
          <p:nvPr/>
        </p:nvSpPr>
        <p:spPr>
          <a:xfrm>
            <a:off x="0" y="3429000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sm.qqplot(results.resid, line='r')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Compare with a normally distributed variable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200 points of a N(0,1) distributed variable with numpy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np.random.normal(0,1, 200)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the QQplot with statsmodel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sm.qqplot(test, line='r')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F1CB6-6B86-E541-B12C-A37FF011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47028"/>
            <a:ext cx="5283708" cy="35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0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4109-2CF6-D643-94A5-355EFF2C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Stabilité de la variance des résidus</a:t>
            </a:r>
            <a:br>
              <a:rPr lang="fr-FR"/>
            </a:br>
            <a:r>
              <a:rPr lang="fr-FR"/>
              <a:t>Heteroskedasticité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859EF-F045-0548-8C5A-C6FD785C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60" y="1993392"/>
            <a:ext cx="7322880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01E7-E803-6B4A-A958-644374F3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 des hypothèses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A6A3B4-7DC4-A94B-94BB-C1DDD404C8A2}"/>
              </a:ext>
            </a:extLst>
          </p:cNvPr>
          <p:cNvGraphicFramePr>
            <a:graphicFrameLocks noGrp="1"/>
          </p:cNvGraphicFramePr>
          <p:nvPr/>
        </p:nvGraphicFramePr>
        <p:xfrm>
          <a:off x="1546873" y="1776920"/>
          <a:ext cx="9098253" cy="4448748"/>
        </p:xfrm>
        <a:graphic>
          <a:graphicData uri="http://schemas.openxmlformats.org/drawingml/2006/table">
            <a:tbl>
              <a:tblPr/>
              <a:tblGrid>
                <a:gridCol w="3032751">
                  <a:extLst>
                    <a:ext uri="{9D8B030D-6E8A-4147-A177-3AD203B41FA5}">
                      <a16:colId xmlns:a16="http://schemas.microsoft.com/office/drawing/2014/main" val="2333571142"/>
                    </a:ext>
                  </a:extLst>
                </a:gridCol>
                <a:gridCol w="3032751">
                  <a:extLst>
                    <a:ext uri="{9D8B030D-6E8A-4147-A177-3AD203B41FA5}">
                      <a16:colId xmlns:a16="http://schemas.microsoft.com/office/drawing/2014/main" val="485256229"/>
                    </a:ext>
                  </a:extLst>
                </a:gridCol>
                <a:gridCol w="3032751">
                  <a:extLst>
                    <a:ext uri="{9D8B030D-6E8A-4147-A177-3AD203B41FA5}">
                      <a16:colId xmlns:a16="http://schemas.microsoft.com/office/drawing/2014/main" val="2315935933"/>
                    </a:ext>
                  </a:extLst>
                </a:gridCol>
              </a:tblGrid>
              <a:tr h="36920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Assumption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Meaning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204"/>
                  </a:ext>
                </a:extLst>
              </a:tr>
              <a:tr h="84389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Linearity</a:t>
                      </a: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There's a linear relation between the predictors and the outcome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plot predictor vs outcome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plot residuals vs fitted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8400"/>
                  </a:ext>
                </a:extLst>
              </a:tr>
              <a:tr h="84389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Collinearity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predictors are not correlated to each other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Correlation matrix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VIF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Condition Number &lt; 20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73813"/>
                  </a:ext>
                </a:extLst>
              </a:tr>
              <a:tr h="60655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Autocorrelation</a:t>
                      </a: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residuals are not correlated to each other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Durbin-Watson, Ljung-Box tests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55330"/>
                  </a:ext>
                </a:extLst>
              </a:tr>
              <a:tr h="1081242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Normality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residuals are normally distributed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Kolmogorov-Smirnoff or Jarque-Bera tests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QQ-plot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Histogram of residuals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7233"/>
                  </a:ext>
                </a:extLst>
              </a:tr>
              <a:tr h="60655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Homoskedasticity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variance of the residuals is constant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Residuals vs fitted plot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‎Breusch–Pagan test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2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76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A4D-915F-2342-8BE4-C67498D6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Lab: Ozone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22E18-9F3D-3948-A311-7D05740C5BFD}"/>
              </a:ext>
            </a:extLst>
          </p:cNvPr>
          <p:cNvSpPr txBox="1"/>
          <p:nvPr/>
        </p:nvSpPr>
        <p:spPr>
          <a:xfrm>
            <a:off x="1033272" y="2221992"/>
            <a:ext cx="4129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Ozone dataset</a:t>
            </a:r>
          </a:p>
          <a:p>
            <a:r>
              <a:rPr lang="fr-FR"/>
              <a:t>Analyse complete univariée et multivariée</a:t>
            </a:r>
          </a:p>
          <a:p>
            <a:r>
              <a:rPr lang="fr-FR"/>
              <a:t>meilleur modele?</a:t>
            </a:r>
          </a:p>
          <a:p>
            <a:r>
              <a:rPr lang="fr-FR"/>
              <a:t>transformation des predicteurs</a:t>
            </a:r>
          </a:p>
          <a:p>
            <a:r>
              <a:rPr lang="fr-FR"/>
              <a:t>log de la cible</a:t>
            </a:r>
          </a:p>
        </p:txBody>
      </p:sp>
    </p:spTree>
    <p:extLst>
      <p:ext uri="{BB962C8B-B14F-4D97-AF65-F5344CB8AC3E}">
        <p14:creationId xmlns:p14="http://schemas.microsoft.com/office/powerpoint/2010/main" val="177561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C61A9-FD55-C24E-BE14-5D4498D2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262634"/>
            <a:ext cx="11214100" cy="54483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4237E3-3F92-6844-8344-052D836734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Corrélation de Pearson – Cas discret</a:t>
            </a:r>
          </a:p>
        </p:txBody>
      </p:sp>
    </p:spTree>
    <p:extLst>
      <p:ext uri="{BB962C8B-B14F-4D97-AF65-F5344CB8AC3E}">
        <p14:creationId xmlns:p14="http://schemas.microsoft.com/office/powerpoint/2010/main" val="146542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A1F30-987A-5F48-BF2F-0AEB09A0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59" y="862181"/>
            <a:ext cx="6229461" cy="3114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6C02D-9899-1545-B9EA-CC5E2701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Spearman - Kendall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3FE2A-CDD2-D049-9E57-F2479AEF252A}"/>
              </a:ext>
            </a:extLst>
          </p:cNvPr>
          <p:cNvSpPr/>
          <p:nvPr/>
        </p:nvSpPr>
        <p:spPr>
          <a:xfrm>
            <a:off x="704362" y="14962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Spearman: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Aucune hypothese sur la distribution des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Plus robuste en présence d'outliers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49811-6FD4-5242-81AF-C31ABEC8D81E}"/>
              </a:ext>
            </a:extLst>
          </p:cNvPr>
          <p:cNvSpPr txBox="1"/>
          <p:nvPr/>
        </p:nvSpPr>
        <p:spPr>
          <a:xfrm>
            <a:off x="978408" y="4645152"/>
            <a:ext cx="1101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Kendall</a:t>
            </a:r>
          </a:p>
          <a:p>
            <a:r>
              <a:rPr lang="en-US"/>
              <a:t>It is a measure of </a:t>
            </a:r>
            <a:r>
              <a:rPr lang="en-US">
                <a:hlinkClick r:id="rId3" tooltip="Rank correlation"/>
              </a:rPr>
              <a:t>rank correlation</a:t>
            </a:r>
            <a:r>
              <a:rPr lang="en-US"/>
              <a:t>: the similarity of the orderings of the data when </a:t>
            </a:r>
            <a:r>
              <a:rPr lang="en-US">
                <a:hlinkClick r:id="rId4" tooltip="Ranked"/>
              </a:rPr>
              <a:t>ranked</a:t>
            </a:r>
            <a:r>
              <a:rPr lang="en-US"/>
              <a:t> by each of the quantities.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45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1F36-94E4-4A42-85FD-23978D9F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Calcul de la corrélation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451F2-18AF-334E-8974-175B219B81E5}"/>
              </a:ext>
            </a:extLst>
          </p:cNvPr>
          <p:cNvSpPr txBox="1"/>
          <p:nvPr/>
        </p:nvSpPr>
        <p:spPr>
          <a:xfrm>
            <a:off x="838201" y="1923528"/>
            <a:ext cx="4776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Avec Pandas DataFrame, le calcul de la matrice de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df.corr()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df.corr(method='pearson')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df.corr(method='spearman')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df.corr(method='kendall')</a:t>
            </a:r>
          </a:p>
          <a:p>
            <a:br>
              <a:rPr lang="en-US"/>
            </a:br>
            <a:r>
              <a:rPr lang="en-US"/>
              <a:t>Avec Numpy 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np.corrcoef</a:t>
            </a:r>
            <a:r>
              <a:rPr lang="en-US">
                <a:effectLst/>
              </a:rPr>
              <a:t>(</a:t>
            </a:r>
            <a:r>
              <a:rPr lang="en-US"/>
              <a:t>x</a:t>
            </a:r>
            <a:r>
              <a:rPr lang="en-US">
                <a:effectLst/>
              </a:rPr>
              <a:t>,</a:t>
            </a:r>
            <a:r>
              <a:rPr lang="en-US"/>
              <a:t> y</a:t>
            </a:r>
            <a:r>
              <a:rPr lang="en-US">
                <a:effectLst/>
              </a:rPr>
              <a:t>) # Pearson</a:t>
            </a:r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A364-33AC-6E47-AC2D-9BA2B0A06933}"/>
              </a:ext>
            </a:extLst>
          </p:cNvPr>
          <p:cNvSpPr txBox="1"/>
          <p:nvPr/>
        </p:nvSpPr>
        <p:spPr>
          <a:xfrm>
            <a:off x="7141464" y="2023606"/>
            <a:ext cx="2466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Visualisation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pd.scatter_matrix</a:t>
            </a:r>
            <a:r>
              <a:rPr lang="en-US">
                <a:effectLst/>
              </a:rPr>
              <a:t>(</a:t>
            </a:r>
            <a:r>
              <a:rPr lang="en-US"/>
              <a:t>df</a:t>
            </a:r>
            <a:r>
              <a:rPr lang="en-US"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sns.pairplot(df)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9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8D5D-C496-354D-8E38-14F42AB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correlation is not causation</a:t>
            </a:r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9081E-9EE2-5F46-86EA-8CEC87940FFD}"/>
              </a:ext>
            </a:extLst>
          </p:cNvPr>
          <p:cNvSpPr txBox="1"/>
          <p:nvPr/>
        </p:nvSpPr>
        <p:spPr>
          <a:xfrm>
            <a:off x="1108724" y="1543110"/>
            <a:ext cx="633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Context necessaire (suffisant?) pour que correlation =&gt; causation: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3CDAD-2DB0-524B-BC33-ADA7D211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88" y="2832371"/>
            <a:ext cx="5245100" cy="210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8893D-AF0D-3948-96E1-D26032F2223A}"/>
              </a:ext>
            </a:extLst>
          </p:cNvPr>
          <p:cNvSpPr txBox="1"/>
          <p:nvPr/>
        </p:nvSpPr>
        <p:spPr>
          <a:xfrm>
            <a:off x="7579671" y="3150646"/>
            <a:ext cx="3610912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endParaRPr lang="fr-FR"/>
          </a:p>
          <a:p>
            <a:pPr algn="ctr"/>
            <a:r>
              <a:rPr lang="fr-FR"/>
              <a:t>La causalité implique la corrélation</a:t>
            </a:r>
          </a:p>
          <a:p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2EB1-E258-DB45-A9F7-C4FD38314A96}"/>
              </a:ext>
            </a:extLst>
          </p:cNvPr>
          <p:cNvSpPr/>
          <p:nvPr/>
        </p:nvSpPr>
        <p:spPr>
          <a:xfrm>
            <a:off x="1108724" y="5938078"/>
            <a:ext cx="10767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https://medium.com/causal-data-science/if-correlation-doesnt-imply-causation-then-what-does-c74f20d26438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16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38D89-95F7-224A-A975-E588D22B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769"/>
            <a:ext cx="12192000" cy="48064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E8F297-FA04-C242-AF00-61B195CE2EBD}"/>
              </a:ext>
            </a:extLst>
          </p:cNvPr>
          <p:cNvSpPr/>
          <p:nvPr/>
        </p:nvSpPr>
        <p:spPr>
          <a:xfrm>
            <a:off x="3578820" y="6051542"/>
            <a:ext cx="490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https://www.tylervigen.com/spurious-correlations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1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1891</Words>
  <Application>Microsoft Macintosh PowerPoint</Application>
  <PresentationFormat>Widescreen</PresentationFormat>
  <Paragraphs>352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Montserrat</vt:lpstr>
      <vt:lpstr>Verdana</vt:lpstr>
      <vt:lpstr>Office Theme</vt:lpstr>
      <vt:lpstr>Exploration 2  &amp; Régression linéaire</vt:lpstr>
      <vt:lpstr>Programme: regression lineaire</vt:lpstr>
      <vt:lpstr>Corrélation</vt:lpstr>
      <vt:lpstr>Corrélation de Pearson</vt:lpstr>
      <vt:lpstr>PowerPoint Presentation</vt:lpstr>
      <vt:lpstr>Spearman - Kendall</vt:lpstr>
      <vt:lpstr>Calcul de la corrélation</vt:lpstr>
      <vt:lpstr>correlation is not causation</vt:lpstr>
      <vt:lpstr>PowerPoint Presentation</vt:lpstr>
      <vt:lpstr>PowerPoint Presentation</vt:lpstr>
      <vt:lpstr>Demo: Anscombe Quartet</vt:lpstr>
      <vt:lpstr>A vous: datasaurus dataset</vt:lpstr>
      <vt:lpstr>Régression Linéaire</vt:lpstr>
      <vt:lpstr>Linéarité</vt:lpstr>
      <vt:lpstr>Linear regression - statsmodel</vt:lpstr>
      <vt:lpstr>Linear regression - Vocabulaire</vt:lpstr>
      <vt:lpstr>Advertising dataset</vt:lpstr>
      <vt:lpstr>Application advertsing - statsmodel</vt:lpstr>
      <vt:lpstr>Sales ~ TV</vt:lpstr>
      <vt:lpstr>Interpretation des Coefficients</vt:lpstr>
      <vt:lpstr>PowerPoint Presentation</vt:lpstr>
      <vt:lpstr>R^2</vt:lpstr>
      <vt:lpstr>PowerPoint Presentation</vt:lpstr>
      <vt:lpstr>Diagnostiques graphiques</vt:lpstr>
      <vt:lpstr>Residuals vs Fitted</vt:lpstr>
      <vt:lpstr>Autres métriques</vt:lpstr>
      <vt:lpstr>PowerPoint Presentation</vt:lpstr>
      <vt:lpstr>PowerPoint Presentation</vt:lpstr>
      <vt:lpstr>A vous</vt:lpstr>
      <vt:lpstr>The plot thickens</vt:lpstr>
      <vt:lpstr>Regression versus correlation </vt:lpstr>
      <vt:lpstr>Standardizing your data</vt:lpstr>
      <vt:lpstr>Multivariate</vt:lpstr>
      <vt:lpstr>Sales ~ TV + Radio + Newspaper</vt:lpstr>
      <vt:lpstr>Log likelihood dans le cas gaussien</vt:lpstr>
      <vt:lpstr>Log likelihood dans le cas gaussien</vt:lpstr>
      <vt:lpstr>Ordinary Least Square</vt:lpstr>
      <vt:lpstr>Loss-function of OLS</vt:lpstr>
      <vt:lpstr>Les 5 hypothèses de la régression linéaire</vt:lpstr>
      <vt:lpstr>Hypothèses de la régression linéaire</vt:lpstr>
      <vt:lpstr>Linearité</vt:lpstr>
      <vt:lpstr>Multi-Collinéarité</vt:lpstr>
      <vt:lpstr>Autocorrelation des résidus</vt:lpstr>
      <vt:lpstr>Normalité des résidus</vt:lpstr>
      <vt:lpstr>QQ plot</vt:lpstr>
      <vt:lpstr>Stabilité de la variance des résidus Heteroskedasticité</vt:lpstr>
      <vt:lpstr>Récapitulatif des hypothèses</vt:lpstr>
      <vt:lpstr>Lab: Ozone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2  &amp; Régression linéaire</dc:title>
  <dc:creator>Alex Perrier</dc:creator>
  <cp:lastModifiedBy>Alex Perrier</cp:lastModifiedBy>
  <cp:revision>80</cp:revision>
  <dcterms:created xsi:type="dcterms:W3CDTF">2019-09-10T17:55:17Z</dcterms:created>
  <dcterms:modified xsi:type="dcterms:W3CDTF">2019-09-12T17:22:48Z</dcterms:modified>
</cp:coreProperties>
</file>