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80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066-86F5-C24D-8449-EF6CC0CE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C7862-87EE-CF48-BAE2-4052087F0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BF91-ADE2-3440-91A5-D4088198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1DD1-6DD3-2842-8E65-72FEA524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FFAB-B9A0-D347-86E5-048C7651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3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2998-BEB0-3A4B-93D7-1BD260AB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A203D-03F0-BF43-9097-7B3587DC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F200-1565-EC48-8809-AD68E24A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91784-1595-604C-BD09-F7D91183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9E86-FFA3-DF41-8D42-811C5F84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8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9C311-5F33-B544-A8A6-871A7D24D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BA318-0E72-5B4E-8FDA-1917A1907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9820-56D3-0B43-80A7-A54116E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6B4-F879-394B-830E-579CAFA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0F3B-49B3-3747-9492-AA4E7698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6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67B-E5A7-8842-A334-3B0CC792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541F-6898-7448-A047-1476E9B2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EDAF-D936-D045-A8FC-78C051A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91EF-EA9A-9F48-9F4E-D50B5C1B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A071-BD66-DC42-A5F2-C25F7CB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5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2C31-DCAB-C34C-8789-29584FE3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1FA9-9C28-E848-87DC-A9A246C7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539D-B8AB-AB48-93FB-0F115F1A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D72D-28C1-5A4D-BB25-36B44749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EF5C-FFE1-1148-8681-435F9B49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0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E17D-6FE7-3D4D-AB0E-613D022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5DEE-A954-0F46-A96C-01EF06DF5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2F5D-5512-9449-863E-39E30E08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C7190-CA78-D049-8388-4AC4C9F8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C45A-08BA-7B4C-8915-6FF4C7AA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E667-F982-7245-B5C6-6C85FABF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D221-DE4F-0949-9281-622C077C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3F604-D157-454B-A713-9DCB5D1B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4B22B-0A86-AE44-8CA9-93F87623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A1D66-D9C7-3747-84D1-BEE89E63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64C2-E187-3043-A204-3466F2D6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E68CF-4A6C-7D4B-970C-959A0E2F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FB5B3-DF97-0648-B237-68ED3DE2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C31BE-4D4B-FA43-8961-557BAF1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A6FE-AE1F-424D-B2AA-E86EFBB4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28852-A223-7A40-9236-B978E80C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6A181-4B9A-A046-BDCA-1AD840A6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DA740-5C95-7543-A74E-FF7C7697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AC8D3-1CDE-0247-B7A9-774EDAEA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BE066-E7AE-8043-92E6-F2EEBC46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888DC-D504-1049-A2EB-A67A608A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8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6C9-4224-164C-8E9F-8B4D1FB3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DF22-EDF4-D048-A950-DFF488A0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36EA-2658-BE4A-ADC2-070F5957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2CCF-146C-4B4B-8BAA-03910A03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FD65-46C3-4040-A5CA-55ED6D24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A296-83BC-F14E-B455-C4F8749F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AA78-CA28-644F-B607-253CCCD6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4DEF-26B4-E048-ACB8-427BFFFE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DC1D-0906-BB4B-A22E-8BE62EE7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0D69-E2B2-1841-8B62-0C382EF0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B456-758F-4E4D-97BF-344F316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0E31-D429-2C4B-AD08-D6DCDDF7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5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09EED-9535-3846-B3B9-573EF32A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E8B0-3374-964E-875D-8CCCC33C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F900-83FD-C44F-8884-854C33CE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C81F-295D-AF4C-BB8E-E2CD5460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31A7-025B-A64C-A0A5-EFCCFF5D0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clid.org/euclid.ss/1009213726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7B85-D76A-2E4F-A273-85A16091B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Régression logistique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0A8D-189E-CE4C-9BD4-4BD83E59C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FE59B-EDCF-9949-B814-344CE45726F5}"/>
              </a:ext>
            </a:extLst>
          </p:cNvPr>
          <p:cNvSpPr txBox="1"/>
          <p:nvPr/>
        </p:nvSpPr>
        <p:spPr>
          <a:xfrm>
            <a:off x="1211065" y="688715"/>
            <a:ext cx="102022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</a:rPr>
              <a:t>L'</a:t>
            </a:r>
            <a:r>
              <a:rPr lang="fr-FR">
                <a:solidFill>
                  <a:schemeClr val="bg1"/>
                </a:solidFill>
              </a:rPr>
              <a:t>histogramme des valeurs estimées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donne une bonne indication du pouvoir de séparation du modèle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1ECA1-7342-AE4A-9C2D-FE165D50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688" y="2637258"/>
            <a:ext cx="5945312" cy="3963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910C3-AA33-9E4E-B075-E9B47F7E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6" y="2812203"/>
            <a:ext cx="5682894" cy="3788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3BBE-5AB8-D04B-B22E-E853823E5880}"/>
              </a:ext>
            </a:extLst>
          </p:cNvPr>
          <p:cNvSpPr txBox="1"/>
          <p:nvPr/>
        </p:nvSpPr>
        <p:spPr>
          <a:xfrm>
            <a:off x="2465798" y="2126751"/>
            <a:ext cx="17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Mauvais modèle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65DFF-0BB7-A845-8D9F-96CBE7A64C90}"/>
              </a:ext>
            </a:extLst>
          </p:cNvPr>
          <p:cNvSpPr txBox="1"/>
          <p:nvPr/>
        </p:nvSpPr>
        <p:spPr>
          <a:xfrm>
            <a:off x="7993229" y="2126751"/>
            <a:ext cx="17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Excellent modèle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29B72-DF51-8A4F-82B4-E3BA3995B38E}"/>
              </a:ext>
            </a:extLst>
          </p:cNvPr>
          <p:cNvSpPr/>
          <p:nvPr/>
        </p:nvSpPr>
        <p:spPr>
          <a:xfrm>
            <a:off x="1211065" y="1441299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yhat = results.predict(df[['income', 'balance']])</a:t>
            </a:r>
          </a:p>
        </p:txBody>
      </p:sp>
    </p:spTree>
    <p:extLst>
      <p:ext uri="{BB962C8B-B14F-4D97-AF65-F5344CB8AC3E}">
        <p14:creationId xmlns:p14="http://schemas.microsoft.com/office/powerpoint/2010/main" val="49953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CEF3-B3DC-7F4B-9704-BBA6AA57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Valeurs prédites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C349B-B312-CA47-8C10-5E134550FA1F}"/>
              </a:ext>
            </a:extLst>
          </p:cNvPr>
          <p:cNvSpPr/>
          <p:nvPr/>
        </p:nvSpPr>
        <p:spPr>
          <a:xfrm>
            <a:off x="1211065" y="1441299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yhat = results.predict(df[['income', 'balance']])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F6F37-0148-9140-9D7C-EAA88F48BCE0}"/>
              </a:ext>
            </a:extLst>
          </p:cNvPr>
          <p:cNvSpPr/>
          <p:nvPr/>
        </p:nvSpPr>
        <p:spPr>
          <a:xfrm>
            <a:off x="1211065" y="2009642"/>
            <a:ext cx="1063503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 = 0.5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transforms the list of booleans into an int with 1 = True, 0 = False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predicted_class = (yhat &gt; threshold).astype(int)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print(predicted_class)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[1,1,1,1...,0,0,0]</a:t>
            </a:r>
          </a:p>
        </p:txBody>
      </p:sp>
    </p:spTree>
    <p:extLst>
      <p:ext uri="{BB962C8B-B14F-4D97-AF65-F5344CB8AC3E}">
        <p14:creationId xmlns:p14="http://schemas.microsoft.com/office/powerpoint/2010/main" val="91010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3489-1493-D447-8CD4-270A1CC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Matrice de confusion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9A073-2689-2F44-8631-FF2FCDC64FBE}"/>
              </a:ext>
            </a:extLst>
          </p:cNvPr>
          <p:cNvSpPr txBox="1"/>
          <p:nvPr/>
        </p:nvSpPr>
        <p:spPr>
          <a:xfrm>
            <a:off x="996593" y="2054831"/>
            <a:ext cx="21239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4 cas possibles</a:t>
            </a:r>
          </a:p>
          <a:p>
            <a:endParaRPr lang="fr-FR"/>
          </a:p>
          <a:p>
            <a:r>
              <a:rPr lang="fr-FR"/>
              <a:t>2 bons: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 classé comme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0 classé comme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2 mauvais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 classé comme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0 classé comme 1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998F6-1EB3-2D49-BFEF-4A23321A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89" y="3703157"/>
            <a:ext cx="4376791" cy="29819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353A18-9597-7F4C-BA49-E24B3DB37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97024"/>
              </p:ext>
            </p:extLst>
          </p:nvPr>
        </p:nvGraphicFramePr>
        <p:xfrm>
          <a:off x="6596008" y="1860102"/>
          <a:ext cx="5363964" cy="1280160"/>
        </p:xfrm>
        <a:graphic>
          <a:graphicData uri="http://schemas.openxmlformats.org/drawingml/2006/table">
            <a:tbl>
              <a:tblPr/>
              <a:tblGrid>
                <a:gridCol w="1222625">
                  <a:extLst>
                    <a:ext uri="{9D8B030D-6E8A-4147-A177-3AD203B41FA5}">
                      <a16:colId xmlns:a16="http://schemas.microsoft.com/office/drawing/2014/main" val="4168072483"/>
                    </a:ext>
                  </a:extLst>
                </a:gridCol>
                <a:gridCol w="2003461">
                  <a:extLst>
                    <a:ext uri="{9D8B030D-6E8A-4147-A177-3AD203B41FA5}">
                      <a16:colId xmlns:a16="http://schemas.microsoft.com/office/drawing/2014/main" val="660352268"/>
                    </a:ext>
                  </a:extLst>
                </a:gridCol>
                <a:gridCol w="2137878">
                  <a:extLst>
                    <a:ext uri="{9D8B030D-6E8A-4147-A177-3AD203B41FA5}">
                      <a16:colId xmlns:a16="http://schemas.microsoft.com/office/drawing/2014/main" val="1645935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8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True Positives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False Negatives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29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 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False Positives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True Negatives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615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16D1C2C-FEF5-774E-83C3-1CB25FE4177D}"/>
              </a:ext>
            </a:extLst>
          </p:cNvPr>
          <p:cNvSpPr/>
          <p:nvPr/>
        </p:nvSpPr>
        <p:spPr>
          <a:xfrm>
            <a:off x="996593" y="5373629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results.pred_table()</a:t>
            </a:r>
          </a:p>
        </p:txBody>
      </p:sp>
    </p:spTree>
    <p:extLst>
      <p:ext uri="{BB962C8B-B14F-4D97-AF65-F5344CB8AC3E}">
        <p14:creationId xmlns:p14="http://schemas.microsoft.com/office/powerpoint/2010/main" val="251640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F7A74-BB35-2E40-B293-89BC99441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17750"/>
              </p:ext>
            </p:extLst>
          </p:nvPr>
        </p:nvGraphicFramePr>
        <p:xfrm>
          <a:off x="838200" y="1614608"/>
          <a:ext cx="10515600" cy="12801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470146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1358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5456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9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09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6B8D303-7344-DF44-BC7E-C4F1B038909E}"/>
              </a:ext>
            </a:extLst>
          </p:cNvPr>
          <p:cNvSpPr/>
          <p:nvPr/>
        </p:nvSpPr>
        <p:spPr>
          <a:xfrm>
            <a:off x="1178102" y="3796220"/>
            <a:ext cx="101756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Out of of 333 </a:t>
            </a:r>
            <a:r>
              <a:rPr lang="en-US" b="0" i="1">
                <a:effectLst/>
                <a:latin typeface="Montserrat"/>
              </a:rPr>
              <a:t>default</a:t>
            </a:r>
            <a:r>
              <a:rPr lang="en-US" b="0" i="0">
                <a:effectLst/>
                <a:latin typeface="Montserrat"/>
              </a:rPr>
              <a:t> samples: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286 were correctly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(True positives)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47 were wrongly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non-default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(False Negatives)</a:t>
            </a:r>
          </a:p>
          <a:p>
            <a:endParaRPr lang="en-US" b="0" i="0">
              <a:effectLst/>
              <a:latin typeface="Montserrat"/>
            </a:endParaRPr>
          </a:p>
          <a:p>
            <a:r>
              <a:rPr lang="en-US" b="0" i="0">
                <a:effectLst/>
                <a:latin typeface="Montserrat"/>
              </a:rPr>
              <a:t>And out of 500 </a:t>
            </a:r>
            <a:r>
              <a:rPr lang="en-US" b="0" i="1">
                <a:effectLst/>
                <a:latin typeface="Montserrat"/>
              </a:rPr>
              <a:t>non-default</a:t>
            </a:r>
            <a:r>
              <a:rPr lang="en-US" b="0" i="0">
                <a:effectLst/>
                <a:latin typeface="Montserrat"/>
              </a:rPr>
              <a:t> samples,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460 were correctly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non-default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(True Negatives)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40 were wrongly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(False Positives)</a:t>
            </a:r>
          </a:p>
          <a:p>
            <a:br>
              <a:rPr lang="en-US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7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DD599E-9959-2E42-BF47-3647129C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38811"/>
              </p:ext>
            </p:extLst>
          </p:nvPr>
        </p:nvGraphicFramePr>
        <p:xfrm>
          <a:off x="838200" y="1614608"/>
          <a:ext cx="10515600" cy="12801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470146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1358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5456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9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0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97C601-7CAA-7C40-B6F9-FC4B31FFEDEE}"/>
              </a:ext>
            </a:extLst>
          </p:cNvPr>
          <p:cNvSpPr txBox="1"/>
          <p:nvPr/>
        </p:nvSpPr>
        <p:spPr>
          <a:xfrm>
            <a:off x="934948" y="3963233"/>
            <a:ext cx="292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Accuracy = (TP + TN) / (P + 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2F23D-538F-F346-AD9E-DC500C64DD81}"/>
              </a:ext>
            </a:extLst>
          </p:cNvPr>
          <p:cNvSpPr txBox="1"/>
          <p:nvPr/>
        </p:nvSpPr>
        <p:spPr>
          <a:xfrm>
            <a:off x="934948" y="4479533"/>
            <a:ext cx="351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True Positive Rate = (TP) / (TP + FP)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750F8-0D84-614C-85E0-C5767A98EEC1}"/>
              </a:ext>
            </a:extLst>
          </p:cNvPr>
          <p:cNvSpPr txBox="1"/>
          <p:nvPr/>
        </p:nvSpPr>
        <p:spPr>
          <a:xfrm>
            <a:off x="934947" y="4995833"/>
            <a:ext cx="35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False Positive Rate = (TP) / (TP + FP)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11C1FC-B26A-3B40-AA71-CBF4866E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463" y="3602370"/>
            <a:ext cx="58263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number of samples correctly classified : 460 + 286 = 746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total number of samples : 833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 our 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accuracy is 746 / 833 = 90.0%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Pretty good score!</a:t>
            </a:r>
          </a:p>
        </p:txBody>
      </p:sp>
      <p:pic>
        <p:nvPicPr>
          <p:cNvPr id="3074" name="Picture 2" descr=":D">
            <a:extLst>
              <a:ext uri="{FF2B5EF4-FFF2-40B4-BE49-F238E27FC236}">
                <a16:creationId xmlns:a16="http://schemas.microsoft.com/office/drawing/2014/main" id="{CB047BA4-35BA-C346-A849-7AFC8B4B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258763"/>
            <a:ext cx="2413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54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5711D-9177-9342-9DE7-1DA56734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865"/>
            <a:ext cx="12192000" cy="44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1E2C-EA38-5E4B-BDE1-6615FD7B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 fait le seuil de classification?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A5855-DFAF-AB4C-BF5F-4255A67358E4}"/>
              </a:ext>
            </a:extLst>
          </p:cNvPr>
          <p:cNvSpPr txBox="1"/>
          <p:nvPr/>
        </p:nvSpPr>
        <p:spPr>
          <a:xfrm>
            <a:off x="924674" y="2044557"/>
            <a:ext cx="5329151" cy="92333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Que se passe t il si on change le seuil de classification ?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La matrice de confusion change aussi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41C43-55C4-CF4C-8D16-1F6F2C423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70501"/>
              </p:ext>
            </p:extLst>
          </p:nvPr>
        </p:nvGraphicFramePr>
        <p:xfrm>
          <a:off x="1475197" y="3220935"/>
          <a:ext cx="7494141" cy="1333721"/>
        </p:xfrm>
        <a:graphic>
          <a:graphicData uri="http://schemas.openxmlformats.org/drawingml/2006/table">
            <a:tbl>
              <a:tblPr/>
              <a:tblGrid>
                <a:gridCol w="2363017">
                  <a:extLst>
                    <a:ext uri="{9D8B030D-6E8A-4147-A177-3AD203B41FA5}">
                      <a16:colId xmlns:a16="http://schemas.microsoft.com/office/drawing/2014/main" val="1878723753"/>
                    </a:ext>
                  </a:extLst>
                </a:gridCol>
                <a:gridCol w="2249628">
                  <a:extLst>
                    <a:ext uri="{9D8B030D-6E8A-4147-A177-3AD203B41FA5}">
                      <a16:colId xmlns:a16="http://schemas.microsoft.com/office/drawing/2014/main" val="1318374150"/>
                    </a:ext>
                  </a:extLst>
                </a:gridCol>
                <a:gridCol w="2881496">
                  <a:extLst>
                    <a:ext uri="{9D8B030D-6E8A-4147-A177-3AD203B41FA5}">
                      <a16:colId xmlns:a16="http://schemas.microsoft.com/office/drawing/2014/main" val="4294734627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t = 0.75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Predicted Non-Default</a:t>
                      </a:r>
                    </a:p>
                  </a:txBody>
                  <a:tcPr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327502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243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88280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19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481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9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E6C068-F295-D54F-9A91-4A92CF0836E4}"/>
              </a:ext>
            </a:extLst>
          </p:cNvPr>
          <p:cNvSpPr txBox="1"/>
          <p:nvPr/>
        </p:nvSpPr>
        <p:spPr>
          <a:xfrm>
            <a:off x="1582220" y="4941870"/>
            <a:ext cx="43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Accuracy(t =0.75) = (243 + 481) / 888 = 81 %</a:t>
            </a:r>
          </a:p>
        </p:txBody>
      </p:sp>
    </p:spTree>
    <p:extLst>
      <p:ext uri="{BB962C8B-B14F-4D97-AF65-F5344CB8AC3E}">
        <p14:creationId xmlns:p14="http://schemas.microsoft.com/office/powerpoint/2010/main" val="102262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96B-949D-BB46-B931-069DF819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 fontScale="90000"/>
          </a:bodyPr>
          <a:lstStyle/>
          <a:p>
            <a:r>
              <a:rPr lang="fr-FR"/>
              <a:t>ROC - AUC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66B1-6020-9944-87B4-90459C338C9A}"/>
              </a:ext>
            </a:extLst>
          </p:cNvPr>
          <p:cNvSpPr txBox="1"/>
          <p:nvPr/>
        </p:nvSpPr>
        <p:spPr>
          <a:xfrm>
            <a:off x="554996" y="1205815"/>
            <a:ext cx="4551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Faire varier le seuil de classification impacte aussi le TPR et FPR</a:t>
            </a:r>
          </a:p>
          <a:p>
            <a:r>
              <a:rPr lang="fr-FR"/>
              <a:t>Si on trace la courbe TPR vs FPR en faisant varier le seuil de 0 à 1  on obtient la courbe ROC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9085C-BB17-494C-AF32-B9286FAB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32" y="409162"/>
            <a:ext cx="7113641" cy="403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09636-0BC6-C547-AB3C-75E93A1BA17D}"/>
              </a:ext>
            </a:extLst>
          </p:cNvPr>
          <p:cNvSpPr txBox="1"/>
          <p:nvPr/>
        </p:nvSpPr>
        <p:spPr>
          <a:xfrm>
            <a:off x="554996" y="2883678"/>
            <a:ext cx="328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La surface sous la courbe (Area under the curve) est appelé AUC</a:t>
            </a:r>
          </a:p>
          <a:p>
            <a:r>
              <a:rPr lang="fr-FR"/>
              <a:t>- métrique plus robuste que l'accuracy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DA3AB-CA49-DA4D-BC71-DFB7339AE095}"/>
              </a:ext>
            </a:extLst>
          </p:cNvPr>
          <p:cNvSpPr/>
          <p:nvPr/>
        </p:nvSpPr>
        <p:spPr>
          <a:xfrm>
            <a:off x="838200" y="4646747"/>
            <a:ext cx="100686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yhat= results.predict()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sklearn.metrics import </a:t>
            </a:r>
            <a:r>
              <a:rPr lang="fr-FR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fpr, tpr, thresholds = roc_curve(df['default'], yhat)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sklearn.metrics import </a:t>
            </a:r>
            <a:r>
              <a:rPr lang="fr-FR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= roc_auc_score(y, yhat_proba)</a:t>
            </a:r>
          </a:p>
        </p:txBody>
      </p:sp>
    </p:spTree>
    <p:extLst>
      <p:ext uri="{BB962C8B-B14F-4D97-AF65-F5344CB8AC3E}">
        <p14:creationId xmlns:p14="http://schemas.microsoft.com/office/powerpoint/2010/main" val="238944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A861-5A80-8F47-87D4-7CB73BD1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paradoxe de l'accuracy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74DF2-A0C8-0D4B-9749-A6E0F5F6D83C}"/>
              </a:ext>
            </a:extLst>
          </p:cNvPr>
          <p:cNvSpPr txBox="1"/>
          <p:nvPr/>
        </p:nvSpPr>
        <p:spPr>
          <a:xfrm>
            <a:off x="791110" y="1900719"/>
            <a:ext cx="4900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si on prends le dataset original de credit default on a en fait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sklearn.metrics import roc_curve,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333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9667 non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Un modèle qui prédit tout le temps non default a une accuracy de 96.67%  </a:t>
            </a:r>
          </a:p>
          <a:p>
            <a:r>
              <a:rPr lang="en-US"/>
              <a:t>acc = (9667 + 0) / 10000</a:t>
            </a:r>
          </a:p>
          <a:p>
            <a:r>
              <a:rPr lang="en-US"/>
              <a:t>super!</a:t>
            </a:r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43649-5356-C64C-A93A-20F3B85F1201}"/>
              </a:ext>
            </a:extLst>
          </p:cNvPr>
          <p:cNvSpPr txBox="1"/>
          <p:nvPr/>
        </p:nvSpPr>
        <p:spPr>
          <a:xfrm>
            <a:off x="6256962" y="1952090"/>
            <a:ext cx="4045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 vous</a:t>
            </a:r>
          </a:p>
          <a:p>
            <a:endParaRPr lang="fr-FR"/>
          </a:p>
          <a:p>
            <a:r>
              <a:rPr lang="fr-FR"/>
              <a:t>sur le dataset credit complet</a:t>
            </a:r>
          </a:p>
          <a:p>
            <a:r>
              <a:rPr lang="fr-FR"/>
              <a:t>le modele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'default ~ income + balance + student'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RUC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AUC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30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1EEC-FB92-304D-9BA2-023FC5C9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Prédicteurs catégorique – régression linéaire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610B3-0D04-D144-AF42-1CCBFEC3E438}"/>
              </a:ext>
            </a:extLst>
          </p:cNvPr>
          <p:cNvSpPr txBox="1"/>
          <p:nvPr/>
        </p:nvSpPr>
        <p:spPr>
          <a:xfrm>
            <a:off x="838200" y="1859622"/>
            <a:ext cx="8050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Load auto-mpg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Origin (3) et name (beaucoup) sont des categories non ordonnées (non ordinal)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Comment prendre en compte l'origin comme predicteur dans un modele linéaire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0E41-BA5C-6346-A0EA-322E748CB605}"/>
              </a:ext>
            </a:extLst>
          </p:cNvPr>
          <p:cNvSpPr txBox="1"/>
          <p:nvPr/>
        </p:nvSpPr>
        <p:spPr>
          <a:xfrm>
            <a:off x="924674" y="3143892"/>
            <a:ext cx="5193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Avec Pandas, on crée une variable par catégorie (N-1)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American: 0 ou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European: 0 ou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Japanese: 0 ou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Besoin de N -1 nouvelles variables pour N categories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4AC8F-12B3-2B4F-AAA2-BF0BBD5A5B8B}"/>
              </a:ext>
            </a:extLst>
          </p:cNvPr>
          <p:cNvSpPr/>
          <p:nvPr/>
        </p:nvSpPr>
        <p:spPr>
          <a:xfrm>
            <a:off x="431513" y="5259158"/>
            <a:ext cx="1114746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df.merge(</a:t>
            </a:r>
            <a:r>
              <a:rPr lang="fr-FR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pd.get_dummies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(df.origin), left_index=True, right_index= True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5953E-765B-9245-A932-C90926571076}"/>
              </a:ext>
            </a:extLst>
          </p:cNvPr>
          <p:cNvSpPr txBox="1"/>
          <p:nvPr/>
        </p:nvSpPr>
        <p:spPr>
          <a:xfrm>
            <a:off x="924674" y="5889757"/>
            <a:ext cx="3773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pd.get_dummies() crée les N variables</a:t>
            </a:r>
          </a:p>
          <a:p>
            <a:r>
              <a:rPr lang="fr-FR"/>
              <a:t>On peut maintenant écrire</a:t>
            </a:r>
          </a:p>
          <a:p>
            <a:r>
              <a:rPr lang="fr-FR"/>
              <a:t>mpg ~ American + European</a:t>
            </a:r>
          </a:p>
        </p:txBody>
      </p:sp>
    </p:spTree>
    <p:extLst>
      <p:ext uri="{BB962C8B-B14F-4D97-AF65-F5344CB8AC3E}">
        <p14:creationId xmlns:p14="http://schemas.microsoft.com/office/powerpoint/2010/main" val="302778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91D-57A5-F842-87B4-ACEF45A5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Programme: </a:t>
            </a:r>
            <a:r>
              <a:rPr lang="en-US"/>
              <a:t>Regression logistique </a:t>
            </a:r>
            <a:br>
              <a:rPr lang="en-US"/>
            </a:b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F0BF9-CDA7-5049-B80E-4AC06CBBAD7E}"/>
              </a:ext>
            </a:extLst>
          </p:cNvPr>
          <p:cNvSpPr/>
          <p:nvPr/>
        </p:nvSpPr>
        <p:spPr>
          <a:xfrm>
            <a:off x="2626759" y="233262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Classification ≠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Regression logistique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function logit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Stats vs ML, </a:t>
            </a:r>
            <a:r>
              <a:rPr lang="en-US" u="sng">
                <a:effectLst/>
                <a:hlinkClick r:id="rId2"/>
              </a:rPr>
              <a:t>2 cultures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Logistic regression with scikit / numpy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Categorical predictors,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dummy encoding, binary encoding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98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E0BF-2111-E241-9C9C-DF97927E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Variable discrete dans statsmodel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A5F4-0F53-6E48-BA1E-45BBFBCBB7E5}"/>
              </a:ext>
            </a:extLst>
          </p:cNvPr>
          <p:cNvSpPr txBox="1"/>
          <p:nvPr/>
        </p:nvSpPr>
        <p:spPr>
          <a:xfrm>
            <a:off x="838200" y="1808252"/>
            <a:ext cx="6259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Statsmodels encode les variables categoriques directement avec </a:t>
            </a:r>
          </a:p>
          <a:p>
            <a:endParaRPr lang="fr-FR"/>
          </a:p>
          <a:p>
            <a:r>
              <a:rPr lang="fr-FR"/>
              <a:t>mpg ~ C(origin)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1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1629-345D-3442-BD47-8FAF4E5C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Interpretation des coefficients des catégories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63444-998C-BF4F-922A-3D0F6F6D1F2B}"/>
              </a:ext>
            </a:extLst>
          </p:cNvPr>
          <p:cNvSpPr/>
          <p:nvPr/>
        </p:nvSpPr>
        <p:spPr>
          <a:xfrm>
            <a:off x="838200" y="1858129"/>
            <a:ext cx="900759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df[['mpg','origin']].groupby(by = 'origin').mean().reset_index()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2649A-19C7-104F-A88E-0386A99F15E9}"/>
              </a:ext>
            </a:extLst>
          </p:cNvPr>
          <p:cNvSpPr txBox="1"/>
          <p:nvPr/>
        </p:nvSpPr>
        <p:spPr>
          <a:xfrm>
            <a:off x="838200" y="1488797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La moyenne par catégorie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2D829-14FF-6B4B-A91C-98FF50EA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0647"/>
            <a:ext cx="11010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B7636-8FE2-CD41-97A7-E00EB5579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1523"/>
            <a:ext cx="6832600" cy="165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DE043A-952B-8B4E-869F-0AC93AA8A40A}"/>
              </a:ext>
            </a:extLst>
          </p:cNvPr>
          <p:cNvSpPr/>
          <p:nvPr/>
        </p:nvSpPr>
        <p:spPr>
          <a:xfrm>
            <a:off x="1928117" y="58898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Intercept = mpg_American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origin[T.European] = mpg_European − mpg_American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origin[T.Japanese]  = mpg_Japanese − mpg_American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CA57D-D09D-FF46-8902-DD0278E2B56D}"/>
              </a:ext>
            </a:extLst>
          </p:cNvPr>
          <p:cNvSpPr txBox="1"/>
          <p:nvPr/>
        </p:nvSpPr>
        <p:spPr>
          <a:xfrm>
            <a:off x="838200" y="4234856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mpg ~ C(Origin)</a:t>
            </a:r>
          </a:p>
        </p:txBody>
      </p:sp>
    </p:spTree>
    <p:extLst>
      <p:ext uri="{BB962C8B-B14F-4D97-AF65-F5344CB8AC3E}">
        <p14:creationId xmlns:p14="http://schemas.microsoft.com/office/powerpoint/2010/main" val="339091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0892-71BE-714E-8961-7A2B287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484"/>
          </a:xfrm>
        </p:spPr>
        <p:txBody>
          <a:bodyPr/>
          <a:lstStyle/>
          <a:p>
            <a:r>
              <a:rPr lang="fr-FR"/>
              <a:t>Nombreuses catégories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B9734-C75D-E748-B7ED-9109958371BE}"/>
              </a:ext>
            </a:extLst>
          </p:cNvPr>
          <p:cNvSpPr txBox="1"/>
          <p:nvPr/>
        </p:nvSpPr>
        <p:spPr>
          <a:xfrm>
            <a:off x="887459" y="1134474"/>
            <a:ext cx="481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Comment prendre en compte la marque des voitures dans auto-mpg ?</a:t>
            </a:r>
          </a:p>
          <a:p>
            <a:r>
              <a:rPr lang="fr-FR"/>
              <a:t>On a 36 catégories </a:t>
            </a:r>
          </a:p>
          <a:p>
            <a:r>
              <a:rPr lang="fr-FR"/>
              <a:t>Certaines catégories ont peu d'échantillons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3C4DA-2049-9C4F-93FA-CF5C4DE57605}"/>
              </a:ext>
            </a:extLst>
          </p:cNvPr>
          <p:cNvSpPr txBox="1"/>
          <p:nvPr/>
        </p:nvSpPr>
        <p:spPr>
          <a:xfrm>
            <a:off x="7617660" y="1411875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Binary encoding!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30AB6-57C2-0A42-BA51-93AD6C06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5868"/>
            <a:ext cx="4572000" cy="457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3A1334-4F98-024B-9A54-A35C289489D6}"/>
              </a:ext>
            </a:extLst>
          </p:cNvPr>
          <p:cNvSpPr/>
          <p:nvPr/>
        </p:nvSpPr>
        <p:spPr>
          <a:xfrm>
            <a:off x="6541215" y="2170414"/>
            <a:ext cx="51362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category_encoders as ce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encoder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encoder = ce.BinaryEncoder(cols=['brand'])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encoder.fit_transform(df)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1EE61-D213-3F4E-A695-535E0E2D8480}"/>
              </a:ext>
            </a:extLst>
          </p:cNvPr>
          <p:cNvSpPr/>
          <p:nvPr/>
        </p:nvSpPr>
        <p:spPr>
          <a:xfrm>
            <a:off x="6059488" y="40369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>
                <a:effectLst/>
              </a:rPr>
              <a:t>Au lieu de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mpg ~ brand</a:t>
            </a:r>
          </a:p>
          <a:p>
            <a:endParaRPr lang="en-US"/>
          </a:p>
          <a:p>
            <a:r>
              <a:rPr lang="en-US"/>
              <a:t>on prend le modele</a:t>
            </a:r>
          </a:p>
          <a:p>
            <a:endParaRPr lang="en-US" b="0" i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mpg ~ brand_0 + brand_1 + … + brand_5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2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A131-F68F-D64C-B3F0-1398AF49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Titanic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95BBA-AC28-2E48-8CD3-F6439848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915" y="2362759"/>
            <a:ext cx="4889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93017-CB73-0D46-A696-B6FEADACB603}"/>
              </a:ext>
            </a:extLst>
          </p:cNvPr>
          <p:cNvSpPr txBox="1"/>
          <p:nvPr/>
        </p:nvSpPr>
        <p:spPr>
          <a:xfrm>
            <a:off x="838200" y="1524747"/>
            <a:ext cx="161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1310 passagers</a:t>
            </a:r>
          </a:p>
          <a:p>
            <a:endParaRPr lang="fr-F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730D80-518A-AD4C-BF6A-47E68D147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6954"/>
              </p:ext>
            </p:extLst>
          </p:nvPr>
        </p:nvGraphicFramePr>
        <p:xfrm>
          <a:off x="0" y="2171078"/>
          <a:ext cx="7007571" cy="4040963"/>
        </p:xfrm>
        <a:graphic>
          <a:graphicData uri="http://schemas.openxmlformats.org/drawingml/2006/table">
            <a:tbl>
              <a:tblPr/>
              <a:tblGrid>
                <a:gridCol w="1633591">
                  <a:extLst>
                    <a:ext uri="{9D8B030D-6E8A-4147-A177-3AD203B41FA5}">
                      <a16:colId xmlns:a16="http://schemas.microsoft.com/office/drawing/2014/main" val="1290267190"/>
                    </a:ext>
                  </a:extLst>
                </a:gridCol>
                <a:gridCol w="2989780">
                  <a:extLst>
                    <a:ext uri="{9D8B030D-6E8A-4147-A177-3AD203B41FA5}">
                      <a16:colId xmlns:a16="http://schemas.microsoft.com/office/drawing/2014/main" val="1769495824"/>
                    </a:ext>
                  </a:extLst>
                </a:gridCol>
                <a:gridCol w="2384200">
                  <a:extLst>
                    <a:ext uri="{9D8B030D-6E8A-4147-A177-3AD203B41FA5}">
                      <a16:colId xmlns:a16="http://schemas.microsoft.com/office/drawing/2014/main" val="994885734"/>
                    </a:ext>
                  </a:extLst>
                </a:gridCol>
              </a:tblGrid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223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pclass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2563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029293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2993"/>
                  </a:ext>
                </a:extLst>
              </a:tr>
              <a:tr h="365326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sibsp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# of siblings / spouses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50879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parch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# of parents / children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05648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ticket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9140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fare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75911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cabin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4083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fontAlgn="t"/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embarked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85426" marR="185426" marT="69535" marB="54083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7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81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08A4-A97B-F248-ABF2-C2D4697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fr-FR"/>
              <a:t>A vous: advertising et 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973F9-867E-7F44-872F-7673E1565F76}"/>
              </a:ext>
            </a:extLst>
          </p:cNvPr>
          <p:cNvSpPr txBox="1"/>
          <p:nvPr/>
        </p:nvSpPr>
        <p:spPr>
          <a:xfrm>
            <a:off x="893852" y="1797978"/>
            <a:ext cx="93418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Prenez le dataset advertising</a:t>
            </a:r>
          </a:p>
          <a:p>
            <a:r>
              <a:rPr lang="fr-FR"/>
              <a:t>Considérez toutes les variables predicteurs possibles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termes d'interactions : TV * Radio, TV: Radio, Radio:Newspaper,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polynomes : TV^N, …., TV^N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transformations: log, sqrt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Le but est de trouver le meilleur modèle, le meilleur set de variables qui explique la variable cible.</a:t>
            </a:r>
          </a:p>
          <a:p>
            <a:r>
              <a:rPr lang="fr-FR"/>
              <a:t>Pour chaque modèle prenez en compte</a:t>
            </a:r>
          </a:p>
          <a:p>
            <a:pPr marL="285750" indent="-285750">
              <a:buFontTx/>
              <a:buChar char="-"/>
            </a:pPr>
            <a:r>
              <a:rPr lang="fr-FR"/>
              <a:t>les coefficients, p-value etc …</a:t>
            </a:r>
          </a:p>
          <a:p>
            <a:pPr marL="285750" indent="-285750">
              <a:buFontTx/>
              <a:buChar char="-"/>
            </a:pPr>
            <a:r>
              <a:rPr lang="fr-FR"/>
              <a:t>R-squared et Adj. R-squared</a:t>
            </a:r>
          </a:p>
          <a:p>
            <a:pPr marL="285750" indent="-285750">
              <a:buFontTx/>
              <a:buChar char="-"/>
            </a:pPr>
            <a:r>
              <a:rPr lang="fr-FR"/>
              <a:t>Log likelihood</a:t>
            </a:r>
          </a:p>
          <a:p>
            <a:pPr marL="285750" indent="-285750">
              <a:buFontTx/>
              <a:buChar char="-"/>
            </a:pPr>
            <a:r>
              <a:rPr lang="fr-FR"/>
              <a:t>et RMSE = sum(residuals^2)</a:t>
            </a:r>
          </a:p>
          <a:p>
            <a:endParaRPr lang="fr-FR"/>
          </a:p>
          <a:p>
            <a:r>
              <a:rPr lang="fr-FR"/>
              <a:t>Par exemple: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comparez Sales ~ TV + Radio à Sales ~ sqrt(TV) + Radio + TV:Newspaper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03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0B7C-55E1-A54C-9D79-97AB023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Variable cible est catégorique – classification binaire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8D5C0-3B55-C643-BFD0-89CE11689A71}"/>
              </a:ext>
            </a:extLst>
          </p:cNvPr>
          <p:cNvSpPr txBox="1"/>
          <p:nvPr/>
        </p:nvSpPr>
        <p:spPr>
          <a:xfrm>
            <a:off x="1243172" y="2188382"/>
            <a:ext cx="44939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L'output de la regression linéaire est continue</a:t>
            </a:r>
          </a:p>
          <a:p>
            <a:endParaRPr lang="fr-FR"/>
          </a:p>
          <a:p>
            <a:r>
              <a:rPr lang="fr-FR"/>
              <a:t>Problème: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induire un ordre arbitraire entre les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Chats &lt; Chien ? ou Chien &lt; Chats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Comment choisir un seuil de separation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14DE7-FA31-4343-AC25-3FDA1D352D75}"/>
              </a:ext>
            </a:extLst>
          </p:cNvPr>
          <p:cNvSpPr txBox="1"/>
          <p:nvPr/>
        </p:nvSpPr>
        <p:spPr>
          <a:xfrm>
            <a:off x="6400800" y="2188382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Classification binaire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Utiliser la 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Contraindre l'output de la regression dans [0,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logit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Interpreter le resultat comme probabilité d'appartenance à une catégorie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Définir un seuil arbitraire Tau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Appliquer la règle: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si T&lt; 0.5 =&gt; \hat{y} appartient a classe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sinon =&gt; \hat{y} appartient a classe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FE6782-BE85-144D-A056-13064A0CF923}"/>
              </a:ext>
            </a:extLst>
          </p:cNvPr>
          <p:cNvSpPr/>
          <p:nvPr/>
        </p:nvSpPr>
        <p:spPr>
          <a:xfrm>
            <a:off x="1075361" y="137151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ONE HOT ENCODING </a:t>
            </a:r>
          </a:p>
          <a:p>
            <a:r>
              <a:rPr lang="fr-FR"/>
              <a:t>Comment traduire les variables quantitative en variables numeriques</a:t>
            </a:r>
          </a:p>
          <a:p>
            <a:r>
              <a:rPr lang="fr-FR"/>
              <a:t>Binaires</a:t>
            </a:r>
          </a:p>
          <a:p>
            <a:r>
              <a:rPr lang="fr-FR"/>
              <a:t>Oui/Non;1/0</a:t>
            </a:r>
          </a:p>
          <a:p>
            <a:r>
              <a:rPr lang="fr-FR"/>
              <a:t>Homme / Femme</a:t>
            </a:r>
          </a:p>
          <a:p>
            <a:r>
              <a:rPr lang="fr-FR"/>
              <a:t>Spam / legit</a:t>
            </a:r>
          </a:p>
          <a:p>
            <a:r>
              <a:rPr lang="fr-FR"/>
              <a:t>Action: Achete, enregistre, Identification</a:t>
            </a:r>
          </a:p>
          <a:p>
            <a:r>
              <a:rPr lang="fr-FR"/>
              <a:t>Multinomiales</a:t>
            </a:r>
          </a:p>
          <a:p>
            <a:r>
              <a:rPr lang="fr-FR"/>
              <a:t>liste de villes, pays, destinations, tranche d'age</a:t>
            </a:r>
          </a:p>
          <a:p>
            <a:r>
              <a:rPr lang="fr-FR"/>
              <a:t>niveau d'etude</a:t>
            </a:r>
          </a:p>
          <a:p>
            <a:r>
              <a:rPr lang="fr-FR"/>
              <a:t>marques de voiture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3D78-C05B-B040-9561-D370F02A99CB}"/>
              </a:ext>
            </a:extLst>
          </p:cNvPr>
          <p:cNvSpPr/>
          <p:nvPr/>
        </p:nvSpPr>
        <p:spPr>
          <a:xfrm>
            <a:off x="6059488" y="96216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EXEMPLES</a:t>
            </a:r>
          </a:p>
          <a:p>
            <a:endParaRPr lang="fr-FR"/>
          </a:p>
          <a:p>
            <a:r>
              <a:rPr lang="fr-FR"/>
              <a:t>Marque de voiture: Audi, Renault, Ford, Fiat</a:t>
            </a:r>
          </a:p>
          <a:p>
            <a:r>
              <a:rPr lang="fr-FR"/>
              <a:t>  </a:t>
            </a:r>
          </a:p>
          <a:p>
            <a:r>
              <a:rPr lang="fr-FR"/>
              <a:t> Si on assigne un numero arbitraire à chaque marque de voiture on crée une hiérarchie:</a:t>
            </a:r>
          </a:p>
          <a:p>
            <a:r>
              <a:rPr lang="fr-FR"/>
              <a:t>Audi =&gt;1 , Renault =&gt; 2, Ford =&gt; 3, Fiat =&gt; 4</a:t>
            </a:r>
          </a:p>
          <a:p>
            <a:endParaRPr lang="fr-FR"/>
          </a:p>
          <a:p>
            <a:r>
              <a:rPr lang="fr-FR"/>
              <a:t>De meme:</a:t>
            </a:r>
          </a:p>
          <a:p>
            <a:r>
              <a:rPr lang="fr-FR"/>
              <a:t>chien, chat, souris, poulet =&gt; {1,2,3,4}</a:t>
            </a:r>
          </a:p>
          <a:p>
            <a:r>
              <a:rPr lang="fr-FR"/>
              <a:t>pourquoi le poulet serait 4 fois le chien ? Ca ne fait pas sens.</a:t>
            </a:r>
          </a:p>
          <a:p>
            <a:endParaRPr lang="fr-FR"/>
          </a:p>
          <a:p>
            <a:r>
              <a:rPr lang="fr-FR"/>
              <a:t>Parfois on peut quand meme assigner un chiffre à chaque categorie, catégories ordonnées</a:t>
            </a:r>
          </a:p>
          <a:p>
            <a:r>
              <a:rPr lang="fr-FR"/>
              <a:t>         enfant, jeune, adulte, vieux =&gt; {1,2,3,4} negatif, neutre, positif =&gt; {-1, 0, 1}</a:t>
            </a:r>
          </a:p>
        </p:txBody>
      </p:sp>
    </p:spTree>
    <p:extLst>
      <p:ext uri="{BB962C8B-B14F-4D97-AF65-F5344CB8AC3E}">
        <p14:creationId xmlns:p14="http://schemas.microsoft.com/office/powerpoint/2010/main" val="165809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B448-6A04-1247-AFC6-6289D4C6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67FD2-87F8-6E4F-B027-0AEB7404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26" y="1168684"/>
            <a:ext cx="8250148" cy="5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3183C-51C9-034F-82CD-AE18FEA6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91" y="770561"/>
            <a:ext cx="10122811" cy="54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1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AF73D4-A9FE-4D43-A8EB-7FAF7FED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23" y="2978935"/>
            <a:ext cx="3714730" cy="35441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1D1475-F14C-9E4B-8878-DD36898BC1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Trouver un hyperplan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FC584-03AB-5B4A-93DD-3A1BB963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63347"/>
            <a:ext cx="6278761" cy="2959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6B90A-A236-6745-93E4-AF4B515D87A6}"/>
              </a:ext>
            </a:extLst>
          </p:cNvPr>
          <p:cNvSpPr txBox="1"/>
          <p:nvPr/>
        </p:nvSpPr>
        <p:spPr>
          <a:xfrm>
            <a:off x="1489753" y="235616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a_1 x_1 + a_0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8670-1B56-A441-9D75-07DC7E5E5AD3}"/>
              </a:ext>
            </a:extLst>
          </p:cNvPr>
          <p:cNvSpPr txBox="1"/>
          <p:nvPr/>
        </p:nvSpPr>
        <p:spPr>
          <a:xfrm>
            <a:off x="7593123" y="235616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a_1 x_1 + a_2 x_2 + a_0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DAD05-78A6-5247-9092-273F57128DD6}"/>
              </a:ext>
            </a:extLst>
          </p:cNvPr>
          <p:cNvSpPr txBox="1"/>
          <p:nvPr/>
        </p:nvSpPr>
        <p:spPr>
          <a:xfrm>
            <a:off x="543888" y="2334271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2D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90D82-DB38-B848-849B-A50CEA350272}"/>
              </a:ext>
            </a:extLst>
          </p:cNvPr>
          <p:cNvSpPr txBox="1"/>
          <p:nvPr/>
        </p:nvSpPr>
        <p:spPr>
          <a:xfrm>
            <a:off x="6809412" y="2334271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150097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309-1FB6-F34C-833D-8A50E186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Credit default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60CEF-1D3D-AB4F-B241-1D39872E0B98}"/>
              </a:ext>
            </a:extLst>
          </p:cNvPr>
          <p:cNvSpPr/>
          <p:nvPr/>
        </p:nvSpPr>
        <p:spPr>
          <a:xfrm>
            <a:off x="6059488" y="2256556"/>
            <a:ext cx="6132512" cy="452431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dataset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pd.read_csv(credit_default_sampled.csv')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définir le modèle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smf.logit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('default ~ income + balance', data = df)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the model to the data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= model.fit()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Résultats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results.summary()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796F7-5186-BA42-A27F-AE8170C2B770}"/>
              </a:ext>
            </a:extLst>
          </p:cNvPr>
          <p:cNvSpPr/>
          <p:nvPr/>
        </p:nvSpPr>
        <p:spPr>
          <a:xfrm>
            <a:off x="341376" y="235209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Predicteurs:</a:t>
            </a:r>
          </a:p>
          <a:p>
            <a:endParaRPr lang="en-US" b="0" i="0">
              <a:solidFill>
                <a:srgbClr val="000000"/>
              </a:solidFill>
              <a:effectLst/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continuous variables: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balance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, 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income</a:t>
            </a:r>
            <a:endParaRPr lang="en-US" b="0" i="0">
              <a:solidFill>
                <a:srgbClr val="000000"/>
              </a:solidFill>
              <a:effectLst/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binary variable: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student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which indicates if the person is a student or not</a:t>
            </a:r>
          </a:p>
          <a:p>
            <a:endParaRPr lang="en-US" b="0" i="0">
              <a:effectLst/>
              <a:latin typeface="Montserrat"/>
            </a:endParaRPr>
          </a:p>
          <a:p>
            <a:r>
              <a:rPr lang="en-US" b="0" i="0">
                <a:effectLst/>
                <a:latin typeface="Montserrat"/>
              </a:rPr>
              <a:t>Variable cible:  d</a:t>
            </a:r>
            <a:r>
              <a:rPr lang="en-US" b="0" i="1">
                <a:effectLst/>
                <a:latin typeface="Montserrat"/>
              </a:rPr>
              <a:t>efault</a:t>
            </a:r>
            <a:r>
              <a:rPr lang="en-US" b="0" i="0">
                <a:effectLst/>
                <a:latin typeface="Montserrat"/>
              </a:rPr>
              <a:t> which indicates whether the person defaulted on his/her credit loan. </a:t>
            </a:r>
          </a:p>
          <a:p>
            <a:endParaRPr lang="en-US">
              <a:latin typeface="Montserrat"/>
            </a:endParaRPr>
          </a:p>
          <a:p>
            <a:r>
              <a:rPr lang="en-US" b="0" i="1">
                <a:effectLst/>
                <a:latin typeface="Montserrat"/>
              </a:rPr>
              <a:t>Default</a:t>
            </a:r>
            <a:r>
              <a:rPr lang="en-US" b="0" i="0">
                <a:effectLst/>
                <a:latin typeface="Montserrat"/>
              </a:rPr>
              <a:t> is a binary variable that takes the values yes and no. with the following counts:</a:t>
            </a:r>
          </a:p>
          <a:p>
            <a:endParaRPr lang="en-US" b="0" i="0">
              <a:effectLst/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No (0) 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Yes (1) 333</a:t>
            </a:r>
          </a:p>
        </p:txBody>
      </p:sp>
    </p:spTree>
    <p:extLst>
      <p:ext uri="{BB962C8B-B14F-4D97-AF65-F5344CB8AC3E}">
        <p14:creationId xmlns:p14="http://schemas.microsoft.com/office/powerpoint/2010/main" val="360659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C9C-1DA2-A345-B2F7-A91B9D0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fr-FR"/>
              <a:t>default ~ income +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7405C-3845-F34C-988E-1B2B0AD0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73" y="2094765"/>
            <a:ext cx="9400854" cy="4233133"/>
          </a:xfrm>
          <a:prstGeom prst="rect">
            <a:avLst/>
          </a:prstGeom>
        </p:spPr>
      </p:pic>
      <p:sp>
        <p:nvSpPr>
          <p:cNvPr id="6" name="Bent-Up Arrow 5">
            <a:extLst>
              <a:ext uri="{FF2B5EF4-FFF2-40B4-BE49-F238E27FC236}">
                <a16:creationId xmlns:a16="http://schemas.microsoft.com/office/drawing/2014/main" id="{D0C21626-E981-6E4C-8E5D-E5831BCC3FEA}"/>
              </a:ext>
            </a:extLst>
          </p:cNvPr>
          <p:cNvSpPr/>
          <p:nvPr/>
        </p:nvSpPr>
        <p:spPr>
          <a:xfrm>
            <a:off x="6226141" y="1651184"/>
            <a:ext cx="2702385" cy="2066795"/>
          </a:xfrm>
          <a:prstGeom prst="bentUpArrow">
            <a:avLst>
              <a:gd name="adj1" fmla="val 3046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A173F-5E08-6F4C-A26A-31629919F707}"/>
              </a:ext>
            </a:extLst>
          </p:cNvPr>
          <p:cNvSpPr txBox="1"/>
          <p:nvPr/>
        </p:nvSpPr>
        <p:spPr>
          <a:xfrm>
            <a:off x="8146423" y="1277655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R-squared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819E44-24D7-C14D-8B2D-C60D7C47C439}"/>
              </a:ext>
            </a:extLst>
          </p:cNvPr>
          <p:cNvCxnSpPr/>
          <p:nvPr/>
        </p:nvCxnSpPr>
        <p:spPr>
          <a:xfrm>
            <a:off x="6205591" y="3666609"/>
            <a:ext cx="1648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05C36442-D618-1E40-AB34-63C84B8511CA}"/>
              </a:ext>
            </a:extLst>
          </p:cNvPr>
          <p:cNvSpPr/>
          <p:nvPr/>
        </p:nvSpPr>
        <p:spPr>
          <a:xfrm>
            <a:off x="7853819" y="2814595"/>
            <a:ext cx="3591592" cy="1425124"/>
          </a:xfrm>
          <a:prstGeom prst="bentUpArrow">
            <a:avLst>
              <a:gd name="adj1" fmla="val 5208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5C0B6-8D44-FD4D-8473-A1FB1D0A2ABB}"/>
              </a:ext>
            </a:extLst>
          </p:cNvPr>
          <p:cNvSpPr txBox="1"/>
          <p:nvPr/>
        </p:nvSpPr>
        <p:spPr>
          <a:xfrm>
            <a:off x="10993348" y="2239766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F-statistic</a:t>
            </a:r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F74DEEE1-E64B-8546-83F0-468773B40385}"/>
              </a:ext>
            </a:extLst>
          </p:cNvPr>
          <p:cNvSpPr/>
          <p:nvPr/>
        </p:nvSpPr>
        <p:spPr>
          <a:xfrm rot="5400000">
            <a:off x="6545547" y="5253774"/>
            <a:ext cx="1588120" cy="1425124"/>
          </a:xfrm>
          <a:prstGeom prst="bentUpArrow">
            <a:avLst>
              <a:gd name="adj1" fmla="val 5208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D91BBC-F211-A947-9FE1-914090478494}"/>
              </a:ext>
            </a:extLst>
          </p:cNvPr>
          <p:cNvSpPr txBox="1"/>
          <p:nvPr/>
        </p:nvSpPr>
        <p:spPr>
          <a:xfrm>
            <a:off x="8135915" y="6402147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t-statistique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C54880DB-A16C-6E4A-8CC3-8FCD771D3DC8}"/>
              </a:ext>
            </a:extLst>
          </p:cNvPr>
          <p:cNvSpPr/>
          <p:nvPr/>
        </p:nvSpPr>
        <p:spPr>
          <a:xfrm>
            <a:off x="6044219" y="3942126"/>
            <a:ext cx="1809600" cy="578504"/>
          </a:xfrm>
          <a:prstGeom prst="brace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7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1362</Words>
  <Application>Microsoft Macintosh PowerPoint</Application>
  <PresentationFormat>Widescreen</PresentationFormat>
  <Paragraphs>280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inherit</vt:lpstr>
      <vt:lpstr>Montserrat</vt:lpstr>
      <vt:lpstr>Verdana</vt:lpstr>
      <vt:lpstr>Office Theme</vt:lpstr>
      <vt:lpstr>Régression logistique</vt:lpstr>
      <vt:lpstr>Programme: Regression logistique  </vt:lpstr>
      <vt:lpstr>Variable cible est catégorique – classification binaire</vt:lpstr>
      <vt:lpstr>PowerPoint Presentation</vt:lpstr>
      <vt:lpstr>Logistic function</vt:lpstr>
      <vt:lpstr>PowerPoint Presentation</vt:lpstr>
      <vt:lpstr>PowerPoint Presentation</vt:lpstr>
      <vt:lpstr>Credit default dataset</vt:lpstr>
      <vt:lpstr>default ~ income + balance</vt:lpstr>
      <vt:lpstr>PowerPoint Presentation</vt:lpstr>
      <vt:lpstr>Valeurs prédites</vt:lpstr>
      <vt:lpstr>Matrice de confusion</vt:lpstr>
      <vt:lpstr>PowerPoint Presentation</vt:lpstr>
      <vt:lpstr>PowerPoint Presentation</vt:lpstr>
      <vt:lpstr>PowerPoint Presentation</vt:lpstr>
      <vt:lpstr>Au fait le seuil de classification?</vt:lpstr>
      <vt:lpstr>ROC - AUC</vt:lpstr>
      <vt:lpstr>Le paradoxe de l'accuracy</vt:lpstr>
      <vt:lpstr>Prédicteurs catégorique – régression linéaire</vt:lpstr>
      <vt:lpstr>Variable discrete dans statsmodel</vt:lpstr>
      <vt:lpstr>Interpretation des coefficients des catégories</vt:lpstr>
      <vt:lpstr>Nombreuses catégories</vt:lpstr>
      <vt:lpstr>A vous: Titanic</vt:lpstr>
      <vt:lpstr>A vous: advertising et feature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Régression logistique</dc:title>
  <dc:creator>Alex Perrier</dc:creator>
  <cp:lastModifiedBy>Alex Perrier</cp:lastModifiedBy>
  <cp:revision>52</cp:revision>
  <dcterms:created xsi:type="dcterms:W3CDTF">2019-09-12T14:30:20Z</dcterms:created>
  <dcterms:modified xsi:type="dcterms:W3CDTF">2019-09-12T21:21:59Z</dcterms:modified>
</cp:coreProperties>
</file>