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00"/>
    <a:srgbClr val="D7FFFE"/>
    <a:srgbClr val="C69C01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 showGuides="1">
      <p:cViewPr varScale="1">
        <p:scale>
          <a:sx n="100" d="100"/>
          <a:sy n="100" d="100"/>
        </p:scale>
        <p:origin x="1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117-0944-F241-B41C-2569D0E9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1374-E7EB-534F-8D19-1EB04280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C404-ED9C-FB44-80D9-6172321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3C7-2839-1B45-90EC-FB6AEB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B9CF-B9C6-6F44-A03A-8996DF22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B4F-478E-3E41-8E40-2A56E24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C404-9F6C-134D-A287-898EFE4D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3C5-946C-1748-89B6-28C745F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B18-30BE-1046-8F88-427AF81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8C3C-8359-1F46-B240-CBB0B7C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F1D07-981C-0C4A-8F9B-1C2E6271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A31D-54D6-DA49-AD96-3362E3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125B-0B37-3440-9A89-C4F85B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EBEC-E308-294A-A640-CD9A792C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E582-9959-6E44-8794-17E8D43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0EE9-76A8-8D42-9FAF-75CE8337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FD94-C620-DB4D-91D3-8DA16A9E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94F-3C9D-934C-BEB5-666952B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EAEC-688A-584B-A036-BF31944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916-8D0B-0A46-8A14-722473D1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88E5-0E9B-2843-9C89-1D0BAB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C821-99F2-6440-9C7C-747B8FE7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507F-5893-B24C-8B62-E074E53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9E3F-0895-A048-A8F2-C6A9F60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052-349E-954B-823A-8FA4BD00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E32-CC3B-DC43-BED6-3A67557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447D-0A75-B64A-8515-739FFF17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D9B5-5CB7-CB4F-9734-95341C00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9B26-B148-F843-A4FF-EC2DBC3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648A-F058-074B-9D60-82C947D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2B2D-C4EB-B142-BF1F-A79EEF16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0C60-D732-3745-B94D-A248853B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93E7-0233-8B4E-92C3-ED3BC59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928D-8219-C44B-A438-3A8435D1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F0B0-3D93-2C4D-B97A-E0E58FDF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D340C-0F14-AE45-9970-06B7D62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1C7A-53AB-034E-86AA-A19B825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7F33B-43D3-974A-BA11-F059E7D8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67FD-D433-1947-AD78-EA33A28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A629-6C4B-3A4F-BAC6-54C2121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E985-3FC1-DF47-990A-53CA6E7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AB54-67BD-AE4A-9EC5-2DCB504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FC79-0BEC-F74A-9863-7630D54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2C06-244A-5F4C-B20B-E57F0620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6028-E962-AE40-A209-9AF8064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2546-44D9-0244-A335-1472941B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CA50-18A8-8140-8005-45660839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FDE5-3B5D-2049-8F95-00AC6337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BE2E-672C-D14F-863A-4C976B5E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4931-0BCE-0041-9809-B8AA8B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248C-97E9-0A48-ADD4-CE3C92A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4E70-DF4F-0B45-8D74-FC433E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6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0D8F-573C-FF49-BF00-667418F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8F3A9-7A94-B445-9363-CCE3D90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B6B-8B76-674C-AA2E-BAA8DF7C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386C-483E-FD42-8581-79566C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8E35-7981-7F4D-A51C-E2AB9D0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AB6-B858-8D42-BBE4-E0695007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BDE3-C0AB-F04A-87B6-DF915E5E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AF5D-A989-574D-A063-7DE62713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2651-94DE-9245-A88B-0AA691F9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4E26-8F1B-294E-B862-6442840EC858}" type="datetimeFigureOut">
              <a:t>10/1/19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D57-BD2A-B049-AFF6-CC4BF0F3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AA-731B-2048-B3A0-757E98E7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1D23-0E4C-1642-A731-A5FC8DF9C1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sgd_early_stopping.html#early-stopping-of-stochastic-gradient-descent" TargetMode="External"/><Relationship Id="rId2" Type="http://schemas.openxmlformats.org/officeDocument/2006/relationships/hyperlink" Target="https://scikit-learn.org/stable/auto_examples/linear_model/plot_sgd_early_stopping.html#sphx-glr-auto-examples-linear-model-plot-sgd-early-stopping-p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888/notebooks/notebooks/gradient_stochastic_cars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sgd.html#mathematical-formulati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DFB-4D95-B140-8D5E-E3141D0F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Stochastic Gradient &amp; Weak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DFC3-8702-2C48-9BC9-537F6A2A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679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 gradient est approximé à chaque itération par l'erreur de prédiction</a:t>
            </a:r>
          </a:p>
          <a:p>
            <a:r>
              <a:rPr lang="fr-FR"/>
              <a:t>Ca marche parce que l'erreur de prediction tend vers le gradient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3705-A502-794B-90C4-AC995307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37" y="2402809"/>
            <a:ext cx="5980614" cy="43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9E473-D063-BB4A-9436-6F02C35B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9" y="3819347"/>
            <a:ext cx="5791200" cy="113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26A73-DF68-BE4C-A85D-88209087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9" y="2552278"/>
            <a:ext cx="52324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5D71-BD37-9C47-91F9-012AAAC72609}"/>
              </a:ext>
            </a:extLst>
          </p:cNvPr>
          <p:cNvSpPr txBox="1"/>
          <p:nvPr/>
        </p:nvSpPr>
        <p:spPr>
          <a:xfrm>
            <a:off x="8246742" y="3798646"/>
            <a:ext cx="1326004" cy="769441"/>
          </a:xfrm>
          <a:prstGeom prst="rect">
            <a:avLst/>
          </a:prstGeom>
          <a:solidFill>
            <a:srgbClr val="D7FFFE"/>
          </a:solidFill>
        </p:spPr>
        <p:txBody>
          <a:bodyPr wrap="none" rtlCol="0">
            <a:spAutoFit/>
          </a:bodyPr>
          <a:lstStyle/>
          <a:p>
            <a:r>
              <a:rPr lang="fr-FR" sz="4400">
                <a:solidFill>
                  <a:srgbClr val="FF0000"/>
                </a:solidFill>
              </a:rPr>
              <a:t>1951</a:t>
            </a:r>
          </a:p>
        </p:txBody>
      </p:sp>
    </p:spTree>
    <p:extLst>
      <p:ext uri="{BB962C8B-B14F-4D97-AF65-F5344CB8AC3E}">
        <p14:creationId xmlns:p14="http://schemas.microsoft.com/office/powerpoint/2010/main" val="109545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D29-BEF5-F744-A7F7-5234871CD121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gradient stochastique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BA4E-78AF-1D40-99BE-9D57CC306A73}"/>
              </a:ext>
            </a:extLst>
          </p:cNvPr>
          <p:cNvSpPr txBox="1"/>
          <p:nvPr/>
        </p:nvSpPr>
        <p:spPr>
          <a:xfrm>
            <a:off x="924674" y="1060320"/>
            <a:ext cx="224478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Choix du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75D7-398E-E44D-A109-6E08572A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0" y="1175097"/>
            <a:ext cx="5406944" cy="4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4971-6371-E048-80A1-0EB2D14D718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stochastic 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FBA0-B9BC-9041-A133-1C1C40939A9B}"/>
              </a:ext>
            </a:extLst>
          </p:cNvPr>
          <p:cNvSpPr txBox="1"/>
          <p:nvPr/>
        </p:nvSpPr>
        <p:spPr>
          <a:xfrm>
            <a:off x="1240077" y="1352811"/>
            <a:ext cx="4110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dataset: adult.csv 32k binary classification</a:t>
            </a:r>
          </a:p>
          <a:p>
            <a:endParaRPr lang="fr-FR"/>
          </a:p>
          <a:p>
            <a:r>
              <a:rPr lang="fr-FR"/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constant learning rate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decaying 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tune exponential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2"/>
              </a:rPr>
              <a:t>Early stopping</a:t>
            </a:r>
            <a:endParaRPr lang="fr-FR"/>
          </a:p>
          <a:p>
            <a:endParaRPr lang="fr-FR"/>
          </a:p>
          <a:p>
            <a:r>
              <a:rPr lang="fr-FR"/>
              <a:t>Mini batch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D4BCF-3431-D34E-8044-124D52E9BA30}"/>
              </a:ext>
            </a:extLst>
          </p:cNvPr>
          <p:cNvSpPr txBox="1"/>
          <p:nvPr/>
        </p:nvSpPr>
        <p:spPr>
          <a:xfrm>
            <a:off x="1490472" y="4837176"/>
            <a:ext cx="8677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Early stopping of Stochastic Gradient Descent</a:t>
            </a:r>
            <a:r>
              <a:rPr lang="en-US" b="1">
                <a:hlinkClick r:id="rId3" tooltip="Permalink to this headline"/>
              </a:rPr>
              <a:t>¶</a:t>
            </a:r>
            <a:endParaRPr lang="en-US" b="1"/>
          </a:p>
          <a:p>
            <a:br>
              <a:rPr lang="en-US"/>
            </a:br>
            <a:r>
              <a:rPr lang="en-US">
                <a:hlinkClick r:id="rId2"/>
              </a:rPr>
              <a:t>https://scikit-learn.org/stable/auto_examples/linear_model/plot_sgd_early_stopping.html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8126-9D9A-8048-A437-AB9E8E73C522}"/>
              </a:ext>
            </a:extLst>
          </p:cNvPr>
          <p:cNvSpPr txBox="1"/>
          <p:nvPr/>
        </p:nvSpPr>
        <p:spPr>
          <a:xfrm>
            <a:off x="7360920" y="1874520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notebooks/gradient_stochastic_cars.ipynb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CB8-2BDB-BF45-890B-BA657A7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Bagging and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4151-8B96-B847-B4FB-75996B93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Weak learners</a:t>
            </a:r>
          </a:p>
        </p:txBody>
      </p:sp>
    </p:spTree>
    <p:extLst>
      <p:ext uri="{BB962C8B-B14F-4D97-AF65-F5344CB8AC3E}">
        <p14:creationId xmlns:p14="http://schemas.microsoft.com/office/powerpoint/2010/main" val="30954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305E-1E42-A14A-96A2-A43E229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6" y="1589007"/>
            <a:ext cx="7512174" cy="49059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409C0B-ECB0-1B45-BC34-4525253EA052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tx2">
                    <a:lumMod val="20000"/>
                    <a:lumOff val="80000"/>
                  </a:schemeClr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0CD8-F64E-B341-ACEC-B0F6437B5690}"/>
              </a:ext>
            </a:extLst>
          </p:cNvPr>
          <p:cNvSpPr txBox="1"/>
          <p:nvPr/>
        </p:nvSpPr>
        <p:spPr>
          <a:xfrm>
            <a:off x="155573" y="843677"/>
            <a:ext cx="5742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/>
              <a:t>Bootstrap le dataset de training (échantilloner avec remplacement)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Sur chaque subset, entrainer un </a:t>
            </a:r>
            <a:r>
              <a:rPr lang="fr-FR" b="1" i="1"/>
              <a:t>weak learner</a:t>
            </a:r>
            <a:r>
              <a:rPr lang="fr-FR"/>
              <a:t> (fort biais) 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Aggreger les predictions de tous les weak learners soit en prenant la </a:t>
            </a:r>
            <a:r>
              <a:rPr lang="fr-FR" b="1"/>
              <a:t>moyenne</a:t>
            </a:r>
            <a:r>
              <a:rPr lang="fr-FR"/>
              <a:t> soit par </a:t>
            </a:r>
            <a:r>
              <a:rPr lang="fr-FR" b="1"/>
              <a:t>vote</a:t>
            </a:r>
          </a:p>
          <a:p>
            <a:endParaRPr lang="fr-FR"/>
          </a:p>
          <a:p>
            <a:r>
              <a:rPr lang="fr-FR"/>
              <a:t>Excellente technique de réduction de la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1298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8D47BB-120E-3949-84AD-DCC89173A628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Bagging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BC148-3897-A84B-98F3-47991F5D553A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sklearn.tree.</a:t>
            </a:r>
            <a:r>
              <a:rPr lang="en-US" b="1"/>
              <a:t> BaggingClassifier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Creer les train et test 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comme baseline: arbre de decision simple, not pruned, quel accuracy sur le test set ?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maintenant prendre 20 arbres, en limitant la taille a 2 niveaux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pour chaque arbre, predire les probas des echantillons du test set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puis moyenner les proba et utiliser le resultat pour determiner la classe predite.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quel accuracy sur le test set ?</a:t>
            </a:r>
          </a:p>
        </p:txBody>
      </p:sp>
    </p:spTree>
    <p:extLst>
      <p:ext uri="{BB962C8B-B14F-4D97-AF65-F5344CB8AC3E}">
        <p14:creationId xmlns:p14="http://schemas.microsoft.com/office/powerpoint/2010/main" val="8147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B3358-DD5B-5D48-8577-402EB4E3A5B4}"/>
              </a:ext>
            </a:extLst>
          </p:cNvPr>
          <p:cNvSpPr txBox="1"/>
          <p:nvPr/>
        </p:nvSpPr>
        <p:spPr>
          <a:xfrm>
            <a:off x="2042605" y="2188396"/>
            <a:ext cx="2081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stochastic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DDADC-31D6-D641-856B-59538646726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C04E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Aujourd'hui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680A-316B-EE43-A6DC-36CECB8BE2A7}"/>
              </a:ext>
            </a:extLst>
          </p:cNvPr>
          <p:cNvSpPr txBox="1"/>
          <p:nvPr/>
        </p:nvSpPr>
        <p:spPr>
          <a:xfrm>
            <a:off x="6283203" y="2188396"/>
            <a:ext cx="4043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Ensembling weak learners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bagging or bootstrap aggregating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29B3-854A-DA4F-A8D1-DAD85C7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0ECC-DF34-F84A-84DD-DD4302923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326-E076-CE48-A5F4-854C46F1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56D62-404E-5349-B4C2-5CBD00E7A322}"/>
              </a:ext>
            </a:extLst>
          </p:cNvPr>
          <p:cNvSpPr/>
          <p:nvPr/>
        </p:nvSpPr>
        <p:spPr>
          <a:xfrm>
            <a:off x="390095" y="5450978"/>
            <a:ext cx="848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https://scikit-learn.org/stable/modules/sgd.html#mathematical-formulation</a:t>
            </a:r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C3DBB-968A-784B-8D1B-C61E078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" y="1843708"/>
            <a:ext cx="11411810" cy="31705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6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A40C3-DA80-7942-9A08-AC77213F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6" y="4658894"/>
            <a:ext cx="10185400" cy="130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185B0F-971B-F747-94A6-673D66C6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74" y="-5170"/>
            <a:ext cx="12202274" cy="646331"/>
          </a:xfrm>
          <a:solidFill>
            <a:srgbClr val="00FDFF"/>
          </a:solidFill>
        </p:spPr>
        <p:txBody>
          <a:bodyPr>
            <a:normAutofit fontScale="90000"/>
          </a:bodyPr>
          <a:lstStyle/>
          <a:p>
            <a:r>
              <a:rPr lang="fr-FR"/>
              <a:t>Fonction</a:t>
            </a:r>
            <a:r>
              <a:rPr lang="fr-FR">
                <a:solidFill>
                  <a:srgbClr val="C00000"/>
                </a:solidFill>
              </a:rPr>
              <a:t>s</a:t>
            </a:r>
            <a:r>
              <a:rPr lang="fr-FR"/>
              <a:t> de cout &amp; régularisation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09A9F-2FA7-5B4C-9C4E-D4A0695E7907}"/>
              </a:ext>
            </a:extLst>
          </p:cNvPr>
          <p:cNvSpPr/>
          <p:nvPr/>
        </p:nvSpPr>
        <p:spPr>
          <a:xfrm>
            <a:off x="1691667" y="1847855"/>
            <a:ext cx="986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L entail different classifiers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Log: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/>
              </a:rPr>
              <a:t>Least-Squares: Ridge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0D683-7A93-CF42-85C3-A8BD67FEBBD5}"/>
              </a:ext>
            </a:extLst>
          </p:cNvPr>
          <p:cNvSpPr/>
          <p:nvPr/>
        </p:nvSpPr>
        <p:spPr>
          <a:xfrm>
            <a:off x="1562236" y="4289562"/>
            <a:ext cx="628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1D1F22"/>
                </a:solidFill>
                <a:effectLst/>
                <a:latin typeface="Helvetica" pitchFamily="2" charset="0"/>
              </a:rPr>
              <a:t>Different choices for R entail different regularization such as</a:t>
            </a:r>
          </a:p>
        </p:txBody>
      </p:sp>
    </p:spTree>
    <p:extLst>
      <p:ext uri="{BB962C8B-B14F-4D97-AF65-F5344CB8AC3E}">
        <p14:creationId xmlns:p14="http://schemas.microsoft.com/office/powerpoint/2010/main" val="1111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200416" y="1227551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méthode du gradient permet de minimiser toute fonction qui soit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réel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continue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convexe pour n'avoir qu'un minimum</a:t>
            </a:r>
          </a:p>
          <a:p>
            <a:pPr marL="342900" indent="-342900">
              <a:buFont typeface="+mj-lt"/>
              <a:buAutoNum type="arabicPeriod"/>
            </a:pPr>
            <a:endParaRPr lang="fr-FR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0A82-E798-DC42-BB93-DA6E4E5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65" y="3429000"/>
            <a:ext cx="43561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39E14-EAF8-554D-8B67-AB6E8111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65" y="950279"/>
            <a:ext cx="3864888" cy="2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15ABEE-3CB2-3441-AE02-FF56531DB0A4}"/>
              </a:ext>
            </a:extLst>
          </p:cNvPr>
          <p:cNvSpPr/>
          <p:nvPr/>
        </p:nvSpPr>
        <p:spPr>
          <a:xfrm>
            <a:off x="571928" y="20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Soit une function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dont on souhaite trouver le minimum.</a:t>
            </a: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Si f est dérivable et convexe, pour </a:t>
            </a:r>
            <a:r>
              <a:rPr lang="el-GR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α</a:t>
            </a:r>
            <a:r>
              <a:rPr lang="el-GR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assez petit et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alors</a:t>
            </a:r>
          </a:p>
          <a:p>
            <a:pPr algn="ctr" fontAlgn="base"/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</a:t>
            </a:r>
            <a:r>
              <a:rPr lang="en-US" u="none" strike="noStrike">
                <a:effectLst/>
                <a:latin typeface="STIXGeneral-Regular" pitchFamily="2" charset="2"/>
              </a:rPr>
              <a:t>+1)=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− </a:t>
            </a:r>
            <a:r>
              <a:rPr lang="el-GR" u="none" strike="noStrike">
                <a:effectLst/>
                <a:latin typeface="STIXGeneral-Italic" pitchFamily="2" charset="2"/>
              </a:rPr>
              <a:t>α</a:t>
            </a:r>
            <a:r>
              <a:rPr lang="en-US" u="none" strike="noStrike">
                <a:effectLst/>
                <a:latin typeface="STIXGeneral-Italic" pitchFamily="2" charset="2"/>
              </a:rPr>
              <a:t> </a:t>
            </a:r>
            <a:r>
              <a:rPr lang="en-US" u="none" strike="noStrike">
                <a:effectLst/>
                <a:latin typeface="STIXGeneral-Regular" pitchFamily="2" charset="2"/>
              </a:rPr>
              <a:t>∇̂ 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Italic" pitchFamily="2" charset="2"/>
              </a:rPr>
              <a:t>t)</a:t>
            </a:r>
            <a:r>
              <a:rPr lang="en-US" u="none" strike="noStrike">
                <a:effectLst/>
                <a:latin typeface="STIXGeneral-Regular" pitchFamily="2" charset="2"/>
              </a:rPr>
              <a:t>)</a:t>
            </a:r>
            <a:endParaRPr lang="en-US">
              <a:effectLst/>
            </a:endParaRPr>
          </a:p>
          <a:p>
            <a:pPr fontAlgn="base"/>
            <a:endParaRPr lang="en-US" b="1" i="0" u="none" strike="noStrike">
              <a:solidFill>
                <a:srgbClr val="222222"/>
              </a:solidFill>
              <a:effectLst/>
              <a:latin typeface="STIXGeneral" pitchFamily="2" charset="2"/>
            </a:endParaRPr>
          </a:p>
          <a:p>
            <a:pPr fontAlgn="base"/>
            <a:r>
              <a:rPr lang="en-US" b="1" i="0" u="none" strike="noStrike">
                <a:solidFill>
                  <a:srgbClr val="222222"/>
                </a:solidFill>
                <a:effectLst/>
                <a:latin typeface="STIXGeneral" pitchFamily="2" charset="2"/>
              </a:rPr>
              <a:t>w(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t)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converge vers le minima de 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STIXGeneral-Italic" pitchFamily="2" charset="2"/>
              </a:rPr>
              <a:t>f</a:t>
            </a:r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 a</a:t>
            </a:r>
          </a:p>
          <a:p>
            <a:pPr algn="ctr" fontAlgn="base"/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0))≥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1))≥</a:t>
            </a:r>
            <a:r>
              <a:rPr lang="en-US" u="none" strike="noStrike">
                <a:effectLst/>
                <a:latin typeface="STIXGeneral-Italic" pitchFamily="2" charset="2"/>
              </a:rPr>
              <a:t>f</a:t>
            </a:r>
            <a:r>
              <a:rPr lang="en-US" u="none" strike="noStrike">
                <a:effectLst/>
                <a:latin typeface="STIXGeneral-Regular" pitchFamily="2" charset="2"/>
              </a:rPr>
              <a:t>(</a:t>
            </a:r>
            <a:r>
              <a:rPr lang="en-US" b="1" u="none" strike="noStrike">
                <a:effectLst/>
                <a:latin typeface="STIXGeneral" pitchFamily="2" charset="2"/>
              </a:rPr>
              <a:t>w(</a:t>
            </a:r>
            <a:r>
              <a:rPr lang="en-US" u="none" strike="noStrike">
                <a:effectLst/>
                <a:latin typeface="STIXGeneral-Regular" pitchFamily="2" charset="2"/>
              </a:rPr>
              <a:t>2))≥⋯,</a:t>
            </a:r>
            <a:endParaRPr lang="en-US">
              <a:effectLst/>
            </a:endParaRPr>
          </a:p>
          <a:p>
            <a:pPr fontAlgn="base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9ADB8-4A4F-6F4E-9B09-3A4C3CB0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401604"/>
            <a:ext cx="4445000" cy="476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669A59-911B-F441-AF60-CFA7964F3AC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136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B940-896E-C04D-A8A1-0B806DB7F291}"/>
              </a:ext>
            </a:extLst>
          </p:cNvPr>
          <p:cNvSpPr/>
          <p:nvPr/>
        </p:nvSpPr>
        <p:spPr>
          <a:xfrm>
            <a:off x="-10274" y="641161"/>
            <a:ext cx="12380358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cur_x       = 6       # The algorithm starts at x=6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alpha       = 0.01    # step size multiplier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max_iters   = 10000.  # maximum number of iterations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iters       = 0       #iteration counter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precision   = 0.00001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dérivée de la fonction à minimiser</a:t>
            </a:r>
          </a:p>
          <a:p>
            <a:r>
              <a:rPr lang="fr-FR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fct = lambda x: 4 * x**3 - 9 * x**2</a:t>
            </a:r>
          </a:p>
          <a:p>
            <a:r>
              <a:rPr lang="fr-FR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x_0 = 6</a:t>
            </a:r>
          </a:p>
          <a:p>
            <a:r>
              <a:rPr lang="fr-FR">
                <a:solidFill>
                  <a:schemeClr val="bg1"/>
                </a:solidFill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x_t+1 = x_t - alpha * fct(x_t)</a:t>
            </a:r>
          </a:p>
          <a:p>
            <a:endParaRPr lang="fr-FR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(delta &gt; precision) &amp; (iters &lt; max_iters):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x.append(cur_x)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prev_x = cur_x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cur_x -= alpha * fct(prev_x)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print(cur_x, delta)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delta = abs(cur_x - prev_x)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iters+=1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 minimum est {:.4f}", cur_x)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print("En x = {:.4f}, le min de la fonction est {:.4f}  ".format(cur_x, fct(cur_x))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72069D-39C1-A747-9669-B9E82FFF75DE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 –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610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E79D2-C958-E046-8980-44A9A50AE2DC}"/>
              </a:ext>
            </a:extLst>
          </p:cNvPr>
          <p:cNvSpPr txBox="1"/>
          <p:nvPr/>
        </p:nvSpPr>
        <p:spPr>
          <a:xfrm>
            <a:off x="190142" y="909052"/>
            <a:ext cx="946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3 types d'algorithmes gradient descent </a:t>
            </a:r>
          </a:p>
          <a:p>
            <a:pPr lvl="1"/>
            <a:endParaRPr lang="fr-FR" sz="2400"/>
          </a:p>
          <a:p>
            <a:r>
              <a:rPr lang="fr-FR" sz="2400"/>
              <a:t>A chaque itération: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Batch: nécessite de calculer le gradient sur tout le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guarantie et rapide</a:t>
            </a:r>
            <a:br>
              <a:rPr lang="fr-FR" sz="2400"/>
            </a:br>
            <a:r>
              <a:rPr lang="fr-FR" sz="2400"/>
              <a:t>mais: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Gourmand en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Ne peut prendre en compte des nouvelles données (online)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Stochastique: approxime le gradient en ne prennant qu'un échantillon à chaque itération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Convergence approximative, lente, chaotique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Peu de mémoire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online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/>
              <a:t>Mini-batch: approxime le gradient avec N échantillons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BFE0B0-9747-2945-B5FE-CFD989DC411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Méthode du gradient – 3 types de gradient</a:t>
            </a:r>
          </a:p>
        </p:txBody>
      </p:sp>
    </p:spTree>
    <p:extLst>
      <p:ext uri="{BB962C8B-B14F-4D97-AF65-F5344CB8AC3E}">
        <p14:creationId xmlns:p14="http://schemas.microsoft.com/office/powerpoint/2010/main" val="226087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497</Words>
  <Application>Microsoft Macintosh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Source Sans Pro</vt:lpstr>
      <vt:lpstr>STIXGeneral</vt:lpstr>
      <vt:lpstr>STIXGeneral-Italic</vt:lpstr>
      <vt:lpstr>STIXGeneral-Regular</vt:lpstr>
      <vt:lpstr>Office Theme</vt:lpstr>
      <vt:lpstr>Stochastic Gradient &amp; Weak Learners</vt:lpstr>
      <vt:lpstr>PowerPoint Presentation</vt:lpstr>
      <vt:lpstr>Stochastic gradient descent</vt:lpstr>
      <vt:lpstr>Fonctions de cout &amp; régularisation</vt:lpstr>
      <vt:lpstr>Fonctions de cout &amp; régularisation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Bagging and Boosting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&amp; Weak Learners</dc:title>
  <dc:creator>Alex Perrier</dc:creator>
  <cp:lastModifiedBy>Alex Perrier</cp:lastModifiedBy>
  <cp:revision>43</cp:revision>
  <dcterms:created xsi:type="dcterms:W3CDTF">2019-09-13T13:29:32Z</dcterms:created>
  <dcterms:modified xsi:type="dcterms:W3CDTF">2019-10-02T10:13:42Z</dcterms:modified>
</cp:coreProperties>
</file>