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70" r:id="rId15"/>
    <p:sldId id="271" r:id="rId16"/>
    <p:sldId id="275" r:id="rId17"/>
    <p:sldId id="272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803CD-86CB-6D44-8CCF-802991715C7C}" type="datetimeFigureOut">
              <a:t>9/7/19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EF777-BF61-8449-AA70-169498084196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970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Tour de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F777-BF61-8449-AA70-169498084196}" type="slidenum"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45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0456-EAE3-2A45-9038-3BCD968B5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3ACC8-7F2A-C54A-A2F5-846952703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4DB99-C44C-3244-B4A5-CE83DD9F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5283-C03F-D944-96B9-2000C443DDB0}" type="datetimeFigureOut">
              <a:t>9/7/19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7604D-C1AD-C44F-BD00-001EA29C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23681-2942-6D46-A746-0A27AEB1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C0E0-5C62-9445-8908-A4F4033A649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94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6361-742B-044E-8B66-67A7F769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7559-353F-1A48-A615-BFFFB1DD7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AFBD6-8F8C-A547-B9ED-5C357CBC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5283-C03F-D944-96B9-2000C443DDB0}" type="datetimeFigureOut">
              <a:t>9/7/19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A905F-2E03-E24E-A895-1916BAD3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AEA3E-F594-474C-8CD8-F44F6AD9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C0E0-5C62-9445-8908-A4F4033A649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15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77C98-301D-9342-ABC5-D29E8981A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23629-0D79-DA49-9866-9FC8C90EA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61E7-687A-9642-AB72-05CC8C9A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5283-C03F-D944-96B9-2000C443DDB0}" type="datetimeFigureOut">
              <a:t>9/7/19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E1E1-59FA-0D45-B442-810C0F31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AD15C-ACE2-A440-AC6C-A4D68CA6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C0E0-5C62-9445-8908-A4F4033A649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48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7B3B-6BB5-4741-A552-460C64BB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EF4D-2944-4146-BB8C-C9B7E561B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7E0E5-A8F2-194A-954B-12AE7168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5283-C03F-D944-96B9-2000C443DDB0}" type="datetimeFigureOut">
              <a:t>9/7/19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FDF93-83E1-0146-A6B6-CEE4B9C7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669FC-A9D1-8A4A-A40E-2521278E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C0E0-5C62-9445-8908-A4F4033A649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1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BE8F-F491-6F45-89B5-E22B589D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D9EFD-537B-5940-B30D-9B461315C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2901-2148-8D4D-A1D8-67ABD3F7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5283-C03F-D944-96B9-2000C443DDB0}" type="datetimeFigureOut">
              <a:t>9/7/19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1B46A-27CA-6549-9ECD-D2FD8C51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7761-F5EE-214B-87D7-8A035BBD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C0E0-5C62-9445-8908-A4F4033A649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0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B609-3415-6547-9EC0-F8746809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4AA3-F295-4B41-99E5-9FA822A61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4137F-C18A-994E-91DE-259D67DD4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DDB23-6E74-AB4F-92DD-DBACE205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5283-C03F-D944-96B9-2000C443DDB0}" type="datetimeFigureOut">
              <a:t>9/7/19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D4DBB-1EB7-B747-AB0E-F671D21D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00128-8C2F-D848-86A0-210702B1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C0E0-5C62-9445-8908-A4F4033A649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51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4DFA-03ED-DC4A-97B5-5E981EA1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E4B85-A071-9F4F-8C7E-D83323E94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A94DC-1DCC-AF48-B9CB-27E0995E3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73D4F-5E7F-504F-A459-91BCBE357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FD0DF-EABA-7245-8EA0-204AC61A4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99E51-01AE-1C4E-8FFD-56CEA24C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5283-C03F-D944-96B9-2000C443DDB0}" type="datetimeFigureOut">
              <a:t>9/7/19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AB938-217E-AE4E-BCC5-AB8FA68E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9892D-8664-394C-A8E3-9E49CC96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C0E0-5C62-9445-8908-A4F4033A649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11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C455-BBF4-3A47-99F2-91ACDC8E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C1396-8B32-A041-9F35-72B3F368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5283-C03F-D944-96B9-2000C443DDB0}" type="datetimeFigureOut">
              <a:t>9/7/19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9423D-761B-E248-B497-BFCCD10C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2F49E-8032-B440-810D-C7F600E6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C0E0-5C62-9445-8908-A4F4033A649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96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ED085-3465-9743-84DF-5F62EB19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5283-C03F-D944-96B9-2000C443DDB0}" type="datetimeFigureOut">
              <a:t>9/7/19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52CE1-AB6F-D840-8080-D8548DB8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4931E-58A2-DC43-BF79-7C2D83EE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C0E0-5C62-9445-8908-A4F4033A649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96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AFE1-4011-F94D-9426-534D607E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91D7-0EA2-5942-92EA-C71CF545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DFF82-7AE1-5A46-B072-B5E14A084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CE51A-1067-C04A-ACB9-067B604B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5283-C03F-D944-96B9-2000C443DDB0}" type="datetimeFigureOut">
              <a:t>9/7/19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11044-6374-4F4C-A5C0-C75554E4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F0ACC-57B8-EB4D-9965-BEB3303A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C0E0-5C62-9445-8908-A4F4033A649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9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5CA9-AA43-C94C-93D9-F0014D22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0731D-65F9-974E-B70B-1B8E0ED5B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F15BD-5D14-624A-A3FB-2B9C58FA1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5F754-E913-814B-A496-B7BBD2A0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5283-C03F-D944-96B9-2000C443DDB0}" type="datetimeFigureOut">
              <a:t>9/7/19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25E8B-6D2D-7245-AFF1-7E1FD4BB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3CC06-87FC-424C-8F14-4610AEEB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C0E0-5C62-9445-8908-A4F4033A649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76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F659F8-5C3A-FF4F-991D-C4CFC5663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AE125-F81E-AE47-B027-649801677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221A0-331D-2449-BA6F-A47E4F93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65283-C03F-D944-96B9-2000C443DDB0}" type="datetimeFigureOut">
              <a:t>9/7/19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21463-F2AA-0B48-8081-58DA9D6D6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E90A9-D93F-A04E-AF6A-B63BAFAAA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DC0E0-5C62-9445-8908-A4F4033A649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2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the-difference-between-Data-Analytics-Data-Analysis-Data-Mining-Data-Science-Machine-Learning-and-Big-Data-1" TargetMode="External"/><Relationship Id="rId2" Type="http://schemas.openxmlformats.org/officeDocument/2006/relationships/hyperlink" Target="https://blog.fastforwardlabs.com/2019/09/05/transfer-learning-from-the-ground-up.html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epindex.org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lexis.perrier@pm.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alexip" TargetMode="External"/><Relationship Id="rId4" Type="http://schemas.openxmlformats.org/officeDocument/2006/relationships/hyperlink" Target="http://www.linkedin.com/in/alexisperrie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lexisperrier" TargetMode="External"/><Relationship Id="rId2" Type="http://schemas.openxmlformats.org/officeDocument/2006/relationships/hyperlink" Target="mailto:alexis.perrier@pm.me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gif"/><Relationship Id="rId4" Type="http://schemas.openxmlformats.org/officeDocument/2006/relationships/hyperlink" Target="https://twitter.com/alexi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A45D12-B38B-D845-93BB-9AB48BC47AC1}"/>
              </a:ext>
            </a:extLst>
          </p:cNvPr>
          <p:cNvSpPr/>
          <p:nvPr/>
        </p:nvSpPr>
        <p:spPr>
          <a:xfrm>
            <a:off x="3599235" y="6098663"/>
            <a:ext cx="5186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Lucida"/>
              </a:rPr>
              <a:t>https://imgs.xkcd.com/comics/machine_learning.png</a:t>
            </a:r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833D3F-580E-5443-9157-FD2F143C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402" y="390005"/>
            <a:ext cx="47117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99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7658D0-6428-EE4A-B8A8-388574F52191}"/>
              </a:ext>
            </a:extLst>
          </p:cNvPr>
          <p:cNvSpPr/>
          <p:nvPr/>
        </p:nvSpPr>
        <p:spPr>
          <a:xfrm>
            <a:off x="308010" y="96255"/>
            <a:ext cx="113770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Application sur des données existantes</a:t>
            </a:r>
          </a:p>
          <a:p>
            <a:endParaRPr lang="en-US" sz="24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212121"/>
                </a:solidFill>
              </a:rPr>
              <a:t>Data Analysis, Data Mining </a:t>
            </a:r>
            <a:r>
              <a:rPr lang="en-US" sz="2400">
                <a:solidFill>
                  <a:srgbClr val="212121"/>
                </a:solidFill>
              </a:rPr>
              <a:t>: Exploration, trouver les tendances, les evolutions, les anomalies, etudier les corrélations =&gt; data visualization, analyse non supervisée</a:t>
            </a:r>
          </a:p>
          <a:p>
            <a:endParaRPr lang="en-US" sz="2400">
              <a:solidFill>
                <a:srgbClr val="21212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212121"/>
                </a:solidFill>
              </a:rPr>
              <a:t>Statistiques </a:t>
            </a:r>
            <a:r>
              <a:rPr lang="en-US" sz="2400">
                <a:solidFill>
                  <a:srgbClr val="212121"/>
                </a:solidFill>
              </a:rPr>
              <a:t>: </a:t>
            </a:r>
            <a:r>
              <a:rPr lang="en-US" sz="2400">
                <a:solidFill>
                  <a:srgbClr val="FF0000"/>
                </a:solidFill>
              </a:rPr>
              <a:t>Trouver le modèle qui explique au mieux </a:t>
            </a:r>
            <a:r>
              <a:rPr lang="en-US" sz="2400" u="sng">
                <a:solidFill>
                  <a:srgbClr val="FF0000"/>
                </a:solidFill>
              </a:rPr>
              <a:t>toutes</a:t>
            </a:r>
            <a:r>
              <a:rPr lang="en-US" sz="2400">
                <a:solidFill>
                  <a:srgbClr val="FF0000"/>
                </a:solidFill>
              </a:rPr>
              <a:t> les données </a:t>
            </a:r>
          </a:p>
          <a:p>
            <a:endParaRPr lang="en-US" sz="2400">
              <a:solidFill>
                <a:srgbClr val="FF0000"/>
              </a:solidFill>
            </a:endParaRPr>
          </a:p>
          <a:p>
            <a:r>
              <a:rPr lang="en-US" sz="2400" b="1">
                <a:solidFill>
                  <a:schemeClr val="accent1"/>
                </a:solidFill>
              </a:rPr>
              <a:t>Application a des données nouvelles (unseen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Machine learning</a:t>
            </a:r>
            <a:r>
              <a:rPr lang="en-US" sz="2400" b="1">
                <a:solidFill>
                  <a:srgbClr val="212121"/>
                </a:solidFill>
              </a:rPr>
              <a:t> </a:t>
            </a:r>
            <a:r>
              <a:rPr lang="en-US" sz="2400">
                <a:solidFill>
                  <a:srgbClr val="212121"/>
                </a:solidFill>
              </a:rPr>
              <a:t>: Le modèle apprend automatiquement à partir des données. 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apprentissage automatique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212121"/>
                </a:solidFill>
              </a:rPr>
              <a:t>Analyse prédictive</a:t>
            </a:r>
            <a:r>
              <a:rPr lang="en-US" sz="2400">
                <a:solidFill>
                  <a:srgbClr val="212121"/>
                </a:solidFill>
              </a:rPr>
              <a:t>: Construire ou entrainer des modèles qui peuvent </a:t>
            </a:r>
            <a:r>
              <a:rPr lang="en-US" sz="2400" i="1">
                <a:solidFill>
                  <a:srgbClr val="212121"/>
                </a:solidFill>
              </a:rPr>
              <a:t>"prédire" </a:t>
            </a:r>
            <a:r>
              <a:rPr lang="en-US" sz="2400" u="sng">
                <a:solidFill>
                  <a:srgbClr val="212121"/>
                </a:solidFill>
              </a:rPr>
              <a:t>sur des nouvelles données </a:t>
            </a:r>
            <a:r>
              <a:rPr lang="en-US" sz="2400">
                <a:solidFill>
                  <a:srgbClr val="212121"/>
                </a:solidFill>
              </a:rPr>
              <a:t>à partir de données existantes.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212121"/>
                </a:solidFill>
              </a:rPr>
              <a:t>Deep Learning </a:t>
            </a:r>
            <a:r>
              <a:rPr lang="en-US" sz="2400">
                <a:solidFill>
                  <a:srgbClr val="212121"/>
                </a:solidFill>
              </a:rPr>
              <a:t>: Analyse prédictive supervisée avec des réseaux de neurones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12121"/>
                </a:solidFill>
              </a:rPr>
              <a:t>Autres variantes: </a:t>
            </a:r>
            <a:r>
              <a:rPr lang="en-US" sz="2400">
                <a:solidFill>
                  <a:srgbClr val="212121"/>
                </a:solidFill>
                <a:hlinkClick r:id="rId2"/>
              </a:rPr>
              <a:t>Transfer learning</a:t>
            </a:r>
            <a:r>
              <a:rPr lang="en-US" sz="2400">
                <a:solidFill>
                  <a:srgbClr val="212121"/>
                </a:solidFill>
              </a:rPr>
              <a:t>, reinforcement learning, …</a:t>
            </a:r>
          </a:p>
          <a:p>
            <a:endParaRPr lang="en-US" sz="2400">
              <a:solidFill>
                <a:srgbClr val="212121"/>
              </a:solidFill>
            </a:endParaRPr>
          </a:p>
          <a:p>
            <a:r>
              <a:rPr lang="en-US" sz="2400" b="1">
                <a:solidFill>
                  <a:srgbClr val="212121"/>
                </a:solidFill>
              </a:rPr>
              <a:t>Data Science:</a:t>
            </a:r>
            <a:endParaRPr lang="en-US" sz="2400">
              <a:solidFill>
                <a:srgbClr val="21212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12121"/>
                </a:solidFill>
              </a:rPr>
              <a:t>Comprend toutes les</a:t>
            </a:r>
            <a:r>
              <a:rPr lang="en-US" sz="2400"/>
              <a:t> techniques connues pour extraire de l'info des données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CA1230-0D6B-0746-A98F-6261DCFF4AE7}"/>
              </a:ext>
            </a:extLst>
          </p:cNvPr>
          <p:cNvSpPr/>
          <p:nvPr/>
        </p:nvSpPr>
        <p:spPr>
          <a:xfrm>
            <a:off x="308010" y="6467230"/>
            <a:ext cx="11640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What is the difference between Data Analytics, Data Analysis, Data Mining, Data Science, Machine Learning, and Big Data?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55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6D358D-4921-884C-929F-64ED947FD9C3}"/>
              </a:ext>
            </a:extLst>
          </p:cNvPr>
          <p:cNvSpPr/>
          <p:nvPr/>
        </p:nvSpPr>
        <p:spPr>
          <a:xfrm>
            <a:off x="425382" y="221955"/>
            <a:ext cx="763096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212121"/>
                </a:solidFill>
                <a:latin typeface="SourceSansPro"/>
              </a:rPr>
              <a:t>2001 Leo Breiman, Berkeley, publishes “</a:t>
            </a:r>
            <a:r>
              <a:rPr lang="en-US">
                <a:solidFill>
                  <a:srgbClr val="2875DB"/>
                </a:solidFill>
                <a:latin typeface="SourceSansPro"/>
              </a:rPr>
              <a:t>Statistical Modeling: The Two Cultures</a:t>
            </a:r>
            <a:r>
              <a:rPr lang="en-US">
                <a:solidFill>
                  <a:srgbClr val="212121"/>
                </a:solidFill>
                <a:latin typeface="SourceSansPro"/>
              </a:rPr>
              <a:t>”: </a:t>
            </a:r>
          </a:p>
          <a:p>
            <a:endParaRPr lang="en-US"/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“</a:t>
            </a:r>
            <a:r>
              <a:rPr lang="en-US" i="1">
                <a:solidFill>
                  <a:srgbClr val="212121"/>
                </a:solidFill>
                <a:latin typeface="SourceSansPro"/>
              </a:rPr>
              <a:t>There are two cultures in the use of statistical modeling to reach conclusions from data. </a:t>
            </a:r>
          </a:p>
          <a:p>
            <a:endParaRPr lang="en-US"/>
          </a:p>
          <a:p>
            <a:r>
              <a:rPr lang="en-US" b="1">
                <a:solidFill>
                  <a:srgbClr val="212121"/>
                </a:solidFill>
                <a:latin typeface="SourceSansPro"/>
              </a:rPr>
              <a:t>One assumes that the data are generated by a given stochastic data model. The other uses algorithmic models and treats the data mechanism as unknown. </a:t>
            </a:r>
            <a:endParaRPr lang="en-US"/>
          </a:p>
          <a:p>
            <a:endParaRPr lang="en-US" i="1">
              <a:solidFill>
                <a:srgbClr val="212121"/>
              </a:solidFill>
              <a:latin typeface="SourceSansPro"/>
            </a:endParaRPr>
          </a:p>
          <a:p>
            <a:r>
              <a:rPr lang="en-US" i="1">
                <a:solidFill>
                  <a:srgbClr val="212121"/>
                </a:solidFill>
                <a:latin typeface="SourceSansPro"/>
              </a:rPr>
              <a:t>The statistical community has been committed to the almost exclusive use of data models. </a:t>
            </a:r>
          </a:p>
          <a:p>
            <a:endParaRPr lang="en-US"/>
          </a:p>
          <a:p>
            <a:r>
              <a:rPr lang="en-US" i="1">
                <a:solidFill>
                  <a:srgbClr val="212121"/>
                </a:solidFill>
                <a:latin typeface="SourceSansPro"/>
              </a:rPr>
              <a:t>This commitment has led to 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  <a:latin typeface="SourceSansPro"/>
              </a:rPr>
              <a:t>irrelevant theory</a:t>
            </a:r>
            <a:r>
              <a:rPr lang="en-US" i="1">
                <a:solidFill>
                  <a:srgbClr val="212121"/>
                </a:solidFill>
                <a:latin typeface="SourceSansPro"/>
              </a:rPr>
              <a:t>, </a:t>
            </a:r>
            <a:r>
              <a:rPr lang="en-US" i="1">
                <a:solidFill>
                  <a:schemeClr val="accent6">
                    <a:lumMod val="75000"/>
                  </a:schemeClr>
                </a:solidFill>
                <a:latin typeface="SourceSansPro"/>
              </a:rPr>
              <a:t>questionable conclusions</a:t>
            </a:r>
            <a:r>
              <a:rPr lang="en-US" i="1">
                <a:solidFill>
                  <a:srgbClr val="212121"/>
                </a:solidFill>
                <a:latin typeface="SourceSansPro"/>
              </a:rPr>
              <a:t>, and has kept statisticians from working on a large range of interesting current problems. </a:t>
            </a:r>
            <a:br>
              <a:rPr lang="en-US" i="1">
                <a:solidFill>
                  <a:srgbClr val="212121"/>
                </a:solidFill>
                <a:latin typeface="SourceSansPro"/>
              </a:rPr>
            </a:br>
            <a:br>
              <a:rPr lang="en-US" i="1">
                <a:solidFill>
                  <a:srgbClr val="212121"/>
                </a:solidFill>
                <a:latin typeface="SourceSansPro"/>
              </a:rPr>
            </a:br>
            <a:r>
              <a:rPr lang="en-US" i="1">
                <a:solidFill>
                  <a:srgbClr val="212121"/>
                </a:solidFill>
                <a:latin typeface="SourceSansPro"/>
              </a:rPr>
              <a:t>Algorithmic modeling, both in theory and practice, has developed rapidly in fields outside statistics. It can be used both on large complex data sets and as a more accurate and informative alternative to data modeling on smaller data sets. </a:t>
            </a:r>
            <a:br>
              <a:rPr lang="en-US" i="1">
                <a:solidFill>
                  <a:srgbClr val="212121"/>
                </a:solidFill>
                <a:latin typeface="SourceSansPro"/>
              </a:rPr>
            </a:br>
            <a:br>
              <a:rPr lang="en-US" i="1">
                <a:solidFill>
                  <a:srgbClr val="212121"/>
                </a:solidFill>
                <a:latin typeface="SourceSansPro"/>
              </a:rPr>
            </a:br>
            <a:r>
              <a:rPr lang="en-US" i="1">
                <a:solidFill>
                  <a:srgbClr val="212121"/>
                </a:solidFill>
                <a:latin typeface="SourceSansPro"/>
              </a:rPr>
              <a:t>If our goal as a field is to use data to solve problems, then we need to move away from exclusive dependence on data models and adopt a more diverse set of tools.</a:t>
            </a:r>
            <a:r>
              <a:rPr lang="en-US">
                <a:solidFill>
                  <a:srgbClr val="212121"/>
                </a:solidFill>
                <a:latin typeface="SourceSansPro"/>
              </a:rPr>
              <a:t>” 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A77E8-A859-344B-998D-5DD9CB92F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092" y="1352550"/>
            <a:ext cx="4231907" cy="33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5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978B-8A50-6E4F-AD8C-4009BD07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Data Science c'est quoi finallement?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3D0C1-E095-DB43-8B59-C485976CE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48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FC833C-8EA3-8546-A0F7-12207F679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177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A592FA-1649-3347-92E7-52C1CBB78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915" y="0"/>
            <a:ext cx="3910640" cy="373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5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658B6B-DD2B-7F4F-A17A-7286F1858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107950"/>
            <a:ext cx="6680200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1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9C679C-959B-A841-9603-58AE3C4B10DC}"/>
              </a:ext>
            </a:extLst>
          </p:cNvPr>
          <p:cNvSpPr/>
          <p:nvPr/>
        </p:nvSpPr>
        <p:spPr>
          <a:xfrm>
            <a:off x="567891" y="997565"/>
            <a:ext cx="857610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>
                <a:effectLst/>
                <a:latin typeface="SourceSansPro"/>
              </a:rPr>
              <a:t>C</a:t>
            </a:r>
            <a:r>
              <a:rPr lang="en-US" sz="4000" b="1">
                <a:solidFill>
                  <a:srgbClr val="212121"/>
                </a:solidFill>
                <a:effectLst/>
                <a:latin typeface="SourceSansPro"/>
              </a:rPr>
              <a:t>HA</a:t>
            </a:r>
            <a:r>
              <a:rPr lang="en-US" sz="4000" b="1">
                <a:effectLst/>
                <a:latin typeface="SourceSansPro"/>
              </a:rPr>
              <a:t>MPS</a:t>
            </a:r>
            <a:r>
              <a:rPr lang="en-US" sz="4000" b="1">
                <a:solidFill>
                  <a:srgbClr val="212121"/>
                </a:solidFill>
                <a:effectLst/>
                <a:latin typeface="SourceSansPro"/>
              </a:rPr>
              <a:t> </a:t>
            </a:r>
            <a:r>
              <a:rPr lang="en-US" sz="4000" b="1">
                <a:effectLst/>
                <a:latin typeface="SourceSansPro"/>
              </a:rPr>
              <a:t>D</a:t>
            </a:r>
            <a:r>
              <a:rPr lang="en-US" sz="4000" b="1">
                <a:solidFill>
                  <a:srgbClr val="212121"/>
                </a:solidFill>
                <a:effectLst/>
                <a:latin typeface="SourceSansPro"/>
              </a:rPr>
              <a:t>'</a:t>
            </a:r>
            <a:r>
              <a:rPr lang="en-US" sz="4000" b="1">
                <a:effectLst/>
                <a:latin typeface="SourceSansPro"/>
              </a:rPr>
              <a:t>AP</a:t>
            </a:r>
            <a:r>
              <a:rPr lang="en-US" sz="4000" b="1">
                <a:solidFill>
                  <a:srgbClr val="212121"/>
                </a:solidFill>
                <a:effectLst/>
                <a:latin typeface="SourceSansPro"/>
              </a:rPr>
              <a:t>P</a:t>
            </a:r>
            <a:r>
              <a:rPr lang="en-US" sz="4000" b="1">
                <a:effectLst/>
                <a:latin typeface="SourceSansPro"/>
              </a:rPr>
              <a:t>LI</a:t>
            </a:r>
            <a:r>
              <a:rPr lang="en-US" sz="4000" b="1">
                <a:solidFill>
                  <a:srgbClr val="212121"/>
                </a:solidFill>
                <a:effectLst/>
                <a:latin typeface="SourceSansPro"/>
              </a:rPr>
              <a:t>CAT</a:t>
            </a:r>
            <a:r>
              <a:rPr lang="en-US" sz="4000" b="1">
                <a:effectLst/>
                <a:latin typeface="SourceSansPro"/>
              </a:rPr>
              <a:t>I</a:t>
            </a:r>
            <a:r>
              <a:rPr lang="en-US" sz="4000" b="1">
                <a:solidFill>
                  <a:srgbClr val="212121"/>
                </a:solidFill>
                <a:effectLst/>
                <a:latin typeface="SourceSansPro"/>
              </a:rPr>
              <a:t>O</a:t>
            </a:r>
            <a:r>
              <a:rPr lang="en-US" sz="4000" b="1">
                <a:effectLst/>
                <a:latin typeface="SourceSansPro"/>
              </a:rPr>
              <a:t>NS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12121"/>
                </a:solidFill>
                <a:latin typeface="SourceSansPro"/>
              </a:rPr>
              <a:t>Predictions</a:t>
            </a:r>
            <a:r>
              <a:rPr lang="en-US">
                <a:solidFill>
                  <a:srgbClr val="212121"/>
                </a:solidFill>
                <a:latin typeface="SourceSansPro"/>
              </a:rPr>
              <a:t>: market, demand, supply prices, population, weather, earthquakes,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12121"/>
                </a:solidFill>
                <a:latin typeface="SourceSansPro"/>
              </a:rPr>
              <a:t>Patterns</a:t>
            </a:r>
            <a:r>
              <a:rPr lang="en-US">
                <a:solidFill>
                  <a:srgbClr val="212121"/>
                </a:solidFill>
                <a:latin typeface="SourceSansPro"/>
              </a:rPr>
              <a:t>: customer behavior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12121"/>
                </a:solidFill>
                <a:latin typeface="SourceSansPro"/>
              </a:rPr>
              <a:t>Detection</a:t>
            </a:r>
            <a:r>
              <a:rPr lang="en-US">
                <a:solidFill>
                  <a:srgbClr val="212121"/>
                </a:solidFill>
                <a:latin typeface="SourceSansPro"/>
              </a:rPr>
              <a:t>: Spam, Fraud, Failures, Cyber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12121"/>
                </a:solidFill>
                <a:latin typeface="SourceSansPro"/>
              </a:rPr>
              <a:t>Extracting meaning </a:t>
            </a:r>
            <a:r>
              <a:rPr lang="en-US">
                <a:solidFill>
                  <a:srgbClr val="212121"/>
                </a:solidFill>
                <a:latin typeface="SourceSansPro"/>
              </a:rPr>
              <a:t>from large sets of data: handwritten health records, exoplanets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12121"/>
                </a:solidFill>
                <a:latin typeface="SourceSansPro"/>
              </a:rPr>
              <a:t>NLP</a:t>
            </a:r>
            <a:r>
              <a:rPr lang="en-US">
                <a:solidFill>
                  <a:srgbClr val="212121"/>
                </a:solidFill>
                <a:latin typeface="SourceSansPro"/>
              </a:rPr>
              <a:t>: translation, speech to text, speech recognition, sentiment analysis, topic modeling, spell checking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12121"/>
                </a:solidFill>
                <a:latin typeface="SourceSansPro"/>
              </a:rPr>
              <a:t>Recommender systems</a:t>
            </a:r>
            <a:r>
              <a:rPr lang="en-US">
                <a:solidFill>
                  <a:srgbClr val="212121"/>
                </a:solidFill>
                <a:latin typeface="SourceSansPro"/>
              </a:rPr>
              <a:t>: Netflix, Spotify, Amazon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12121"/>
                </a:solidFill>
                <a:latin typeface="SourceSansPro"/>
              </a:rPr>
              <a:t>Ranking systems</a:t>
            </a:r>
            <a:r>
              <a:rPr lang="en-US">
                <a:solidFill>
                  <a:srgbClr val="212121"/>
                </a:solidFill>
                <a:latin typeface="SourceSansPro"/>
              </a:rPr>
              <a:t>: search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12121"/>
                </a:solidFill>
                <a:latin typeface="SourceSansPro"/>
              </a:rPr>
              <a:t>Autonomous systems </a:t>
            </a:r>
            <a:r>
              <a:rPr lang="en-US">
                <a:solidFill>
                  <a:srgbClr val="212121"/>
                </a:solidFill>
                <a:latin typeface="SourceSansPro"/>
              </a:rPr>
              <a:t>(reinforcement learning / AI): playing games, self driving cars, drones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12121"/>
                </a:solidFill>
                <a:latin typeface="SourceSansPro"/>
              </a:rPr>
              <a:t>Time series</a:t>
            </a:r>
            <a:r>
              <a:rPr lang="en-US">
                <a:solidFill>
                  <a:srgbClr val="212121"/>
                </a:solidFill>
                <a:latin typeface="SourceSansPro"/>
              </a:rPr>
              <a:t>: algorithmic trading, signal processing, IoT, sales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12121"/>
                </a:solidFill>
                <a:latin typeface="SourceSansPro"/>
              </a:rPr>
              <a:t>Image / Video</a:t>
            </a:r>
            <a:r>
              <a:rPr lang="en-US">
                <a:solidFill>
                  <a:srgbClr val="212121"/>
                </a:solidFill>
                <a:latin typeface="SourceSansPro"/>
              </a:rPr>
              <a:t>: automatic captionning, face and object recognition, ...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84110F-7230-5C45-BC33-2A2D3554B49F}"/>
              </a:ext>
            </a:extLst>
          </p:cNvPr>
          <p:cNvSpPr/>
          <p:nvPr/>
        </p:nvSpPr>
        <p:spPr>
          <a:xfrm>
            <a:off x="1161855" y="5491103"/>
            <a:ext cx="1167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effectLst/>
                <a:hlinkClick r:id="rId2"/>
              </a:rPr>
              <a:t>deepindex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641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B8C2-99E4-8E4E-BF03-125C4CF4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3639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B2AB-AD92-A74E-A43D-5FDBD100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Data science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22856-1CD5-754F-B4DB-AC585D941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701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C7E8E4-B41F-CE4A-89F3-8EF4191EF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93850"/>
            <a:ext cx="102870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29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A76380-2329-E345-AA60-A17FCCA27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034"/>
            <a:ext cx="12192000" cy="637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8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0403-C9B7-0942-9937-5DE6116C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D749-3C5E-BC4B-81CF-464899DEF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0768" cy="2948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Alexis Perrier</a:t>
            </a:r>
          </a:p>
          <a:p>
            <a:r>
              <a:rPr lang="fr-FR"/>
              <a:t>Data Scientist</a:t>
            </a:r>
          </a:p>
          <a:p>
            <a:r>
              <a:rPr lang="fr-FR"/>
              <a:t>PhD telecomParis 95' – Eric Moulines</a:t>
            </a:r>
          </a:p>
          <a:p>
            <a:r>
              <a:rPr lang="fr-FR"/>
              <a:t>Paris - Boston (Berklee) – DC (freelance)</a:t>
            </a:r>
          </a:p>
          <a:p>
            <a:r>
              <a:rPr lang="fr-FR"/>
              <a:t>Openclassrooms, UPEM, PCC @Polytechnique</a:t>
            </a:r>
          </a:p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67405E-3432-3B4F-A489-88EE394C5DA7}"/>
              </a:ext>
            </a:extLst>
          </p:cNvPr>
          <p:cNvSpPr/>
          <p:nvPr/>
        </p:nvSpPr>
        <p:spPr>
          <a:xfrm>
            <a:off x="6096000" y="490906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>
                <a:hlinkClick r:id="rId3"/>
              </a:rPr>
              <a:t>alexis.perrier@pm.me</a:t>
            </a:r>
            <a:r>
              <a:rPr lang="fr-FR" sz="2800"/>
              <a:t> </a:t>
            </a:r>
          </a:p>
          <a:p>
            <a:r>
              <a:rPr lang="fr-FR" sz="2800">
                <a:hlinkClick r:id="rId4"/>
              </a:rPr>
              <a:t>linkedin.com/in/alexisperrier</a:t>
            </a:r>
            <a:r>
              <a:rPr lang="fr-FR" sz="2800"/>
              <a:t> </a:t>
            </a:r>
          </a:p>
          <a:p>
            <a:r>
              <a:rPr lang="fr-FR" sz="2800"/>
              <a:t>twitter: </a:t>
            </a:r>
            <a:r>
              <a:rPr lang="fr-FR" sz="2800">
                <a:hlinkClick r:id="rId5"/>
              </a:rPr>
              <a:t>@alexip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1670633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BAD39-71DD-8F46-A23D-D850CB684096}"/>
              </a:ext>
            </a:extLst>
          </p:cNvPr>
          <p:cNvSpPr/>
          <p:nvPr/>
        </p:nvSpPr>
        <p:spPr>
          <a:xfrm>
            <a:off x="872691" y="1659285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>
                <a:effectLst/>
                <a:latin typeface="SourceSansPro"/>
              </a:rPr>
              <a:t>A</a:t>
            </a:r>
            <a:r>
              <a:rPr lang="en-US" sz="2000" b="1">
                <a:solidFill>
                  <a:srgbClr val="212121"/>
                </a:solidFill>
                <a:effectLst/>
                <a:latin typeface="SourceSansPro"/>
              </a:rPr>
              <a:t>)</a:t>
            </a:r>
            <a:r>
              <a:rPr lang="en-US" sz="2000" b="1">
                <a:effectLst/>
                <a:latin typeface="SourceSansPro"/>
              </a:rPr>
              <a:t> </a:t>
            </a:r>
            <a:r>
              <a:rPr lang="en-US" sz="2000" b="1">
                <a:solidFill>
                  <a:srgbClr val="212121"/>
                </a:solidFill>
                <a:effectLst/>
                <a:latin typeface="SourceSansPro"/>
              </a:rPr>
              <a:t>LE</a:t>
            </a:r>
            <a:r>
              <a:rPr lang="en-US" sz="2000" b="1">
                <a:effectLst/>
                <a:latin typeface="SourceSansPro"/>
              </a:rPr>
              <a:t>S</a:t>
            </a:r>
            <a:r>
              <a:rPr lang="en-US" sz="2000" b="1">
                <a:solidFill>
                  <a:srgbClr val="212121"/>
                </a:solidFill>
                <a:effectLst/>
                <a:latin typeface="SourceSansPro"/>
              </a:rPr>
              <a:t> </a:t>
            </a:r>
            <a:r>
              <a:rPr lang="en-US" sz="2000" b="1">
                <a:effectLst/>
                <a:latin typeface="SourceSansPro"/>
              </a:rPr>
              <a:t>D</a:t>
            </a:r>
            <a:r>
              <a:rPr lang="en-US" sz="2000" b="1">
                <a:solidFill>
                  <a:srgbClr val="212121"/>
                </a:solidFill>
                <a:effectLst/>
                <a:latin typeface="SourceSansPro"/>
              </a:rPr>
              <a:t>O</a:t>
            </a:r>
            <a:r>
              <a:rPr lang="en-US" sz="2000" b="1">
                <a:effectLst/>
                <a:latin typeface="SourceSansPro"/>
              </a:rPr>
              <a:t>N</a:t>
            </a:r>
            <a:r>
              <a:rPr lang="en-US" sz="2000" b="1">
                <a:solidFill>
                  <a:srgbClr val="212121"/>
                </a:solidFill>
                <a:effectLst/>
                <a:latin typeface="SourceSansPro"/>
              </a:rPr>
              <a:t>NÉ</a:t>
            </a:r>
            <a:r>
              <a:rPr lang="en-US" sz="2000" b="1">
                <a:effectLst/>
                <a:latin typeface="SourceSansPro"/>
              </a:rPr>
              <a:t>ES </a:t>
            </a:r>
            <a:endParaRPr lang="en-US"/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1) Définir le problème</a:t>
            </a:r>
            <a:br>
              <a:rPr lang="en-US">
                <a:solidFill>
                  <a:srgbClr val="212121"/>
                </a:solidFill>
                <a:latin typeface="SourceSansPro"/>
              </a:rPr>
            </a:br>
            <a:r>
              <a:rPr lang="en-US">
                <a:solidFill>
                  <a:srgbClr val="212121"/>
                </a:solidFill>
                <a:latin typeface="SourceSansPro"/>
              </a:rPr>
              <a:t>2) ETL: Extraction Transform Load </a:t>
            </a:r>
            <a:br>
              <a:rPr lang="en-US">
                <a:solidFill>
                  <a:srgbClr val="212121"/>
                </a:solidFill>
                <a:latin typeface="SourceSansPro"/>
              </a:rPr>
            </a:br>
            <a:r>
              <a:rPr lang="en-US">
                <a:solidFill>
                  <a:srgbClr val="212121"/>
                </a:solidFill>
                <a:latin typeface="SourceSansPro"/>
              </a:rPr>
              <a:t>3) Travailler sur les variables </a:t>
            </a:r>
            <a:endParaRPr lang="en-US"/>
          </a:p>
          <a:p>
            <a:r>
              <a:rPr lang="en-US" sz="2000" b="1">
                <a:solidFill>
                  <a:srgbClr val="212121"/>
                </a:solidFill>
                <a:effectLst/>
                <a:latin typeface="SourceSansPro"/>
              </a:rPr>
              <a:t>B)</a:t>
            </a:r>
            <a:r>
              <a:rPr lang="en-US" sz="2000" b="1">
                <a:effectLst/>
                <a:latin typeface="SourceSansPro"/>
              </a:rPr>
              <a:t> </a:t>
            </a:r>
            <a:r>
              <a:rPr lang="en-US" sz="2000" b="1">
                <a:solidFill>
                  <a:srgbClr val="212121"/>
                </a:solidFill>
                <a:effectLst/>
                <a:latin typeface="SourceSansPro"/>
              </a:rPr>
              <a:t>M</a:t>
            </a:r>
            <a:r>
              <a:rPr lang="en-US" sz="2000" b="1">
                <a:effectLst/>
                <a:latin typeface="SourceSansPro"/>
              </a:rPr>
              <a:t>A</a:t>
            </a:r>
            <a:r>
              <a:rPr lang="en-US" sz="2000" b="1">
                <a:solidFill>
                  <a:srgbClr val="212121"/>
                </a:solidFill>
                <a:effectLst/>
                <a:latin typeface="SourceSansPro"/>
              </a:rPr>
              <a:t>CHINE</a:t>
            </a:r>
            <a:r>
              <a:rPr lang="en-US" sz="2000" b="1">
                <a:effectLst/>
                <a:latin typeface="SourceSansPro"/>
              </a:rPr>
              <a:t> LEA</a:t>
            </a:r>
            <a:r>
              <a:rPr lang="en-US" sz="2000" b="1">
                <a:solidFill>
                  <a:srgbClr val="212121"/>
                </a:solidFill>
                <a:effectLst/>
                <a:latin typeface="SourceSansPro"/>
              </a:rPr>
              <a:t>RNIN</a:t>
            </a:r>
            <a:r>
              <a:rPr lang="en-US" sz="2000" b="1">
                <a:effectLst/>
                <a:latin typeface="SourceSansPro"/>
              </a:rPr>
              <a:t>G </a:t>
            </a:r>
            <a:endParaRPr lang="en-US"/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4) Outils et plateforme</a:t>
            </a:r>
            <a:br>
              <a:rPr lang="en-US">
                <a:solidFill>
                  <a:srgbClr val="212121"/>
                </a:solidFill>
                <a:latin typeface="SourceSansPro"/>
              </a:rPr>
            </a:br>
            <a:r>
              <a:rPr lang="en-US">
                <a:solidFill>
                  <a:srgbClr val="212121"/>
                </a:solidFill>
                <a:latin typeface="SourceSansPro"/>
              </a:rPr>
              <a:t>5) Modélisation</a:t>
            </a:r>
            <a:br>
              <a:rPr lang="en-US">
                <a:solidFill>
                  <a:srgbClr val="212121"/>
                </a:solidFill>
                <a:latin typeface="SourceSansPro"/>
              </a:rPr>
            </a:br>
            <a:r>
              <a:rPr lang="en-US">
                <a:solidFill>
                  <a:srgbClr val="212121"/>
                </a:solidFill>
                <a:latin typeface="SourceSansPro"/>
              </a:rPr>
              <a:t>6) Le test des nouvelles données </a:t>
            </a:r>
            <a:endParaRPr lang="en-US"/>
          </a:p>
          <a:p>
            <a:r>
              <a:rPr lang="en-US" sz="2000" b="1">
                <a:effectLst/>
                <a:latin typeface="SourceSansPro"/>
              </a:rPr>
              <a:t>C</a:t>
            </a:r>
            <a:r>
              <a:rPr lang="en-US" sz="2000" b="1">
                <a:solidFill>
                  <a:srgbClr val="212121"/>
                </a:solidFill>
                <a:effectLst/>
                <a:latin typeface="SourceSansPro"/>
              </a:rPr>
              <a:t>)</a:t>
            </a:r>
            <a:r>
              <a:rPr lang="en-US" sz="2000" b="1">
                <a:effectLst/>
                <a:latin typeface="SourceSansPro"/>
              </a:rPr>
              <a:t> </a:t>
            </a:r>
            <a:r>
              <a:rPr lang="en-US" sz="2000" b="1">
                <a:solidFill>
                  <a:srgbClr val="212121"/>
                </a:solidFill>
                <a:effectLst/>
                <a:latin typeface="SourceSansPro"/>
              </a:rPr>
              <a:t>NO</a:t>
            </a:r>
            <a:r>
              <a:rPr lang="en-US" sz="2000" b="1">
                <a:effectLst/>
                <a:latin typeface="SourceSansPro"/>
              </a:rPr>
              <a:t>U</a:t>
            </a:r>
            <a:r>
              <a:rPr lang="en-US" sz="2000" b="1">
                <a:solidFill>
                  <a:srgbClr val="212121"/>
                </a:solidFill>
                <a:effectLst/>
                <a:latin typeface="SourceSansPro"/>
              </a:rPr>
              <a:t>VE</a:t>
            </a:r>
            <a:r>
              <a:rPr lang="en-US" sz="2000" b="1">
                <a:effectLst/>
                <a:latin typeface="SourceSansPro"/>
              </a:rPr>
              <a:t>LL</a:t>
            </a:r>
            <a:r>
              <a:rPr lang="en-US" sz="2000" b="1">
                <a:solidFill>
                  <a:srgbClr val="212121"/>
                </a:solidFill>
                <a:effectLst/>
                <a:latin typeface="SourceSansPro"/>
              </a:rPr>
              <a:t>E</a:t>
            </a:r>
            <a:r>
              <a:rPr lang="en-US" sz="2000" b="1">
                <a:effectLst/>
                <a:latin typeface="SourceSansPro"/>
              </a:rPr>
              <a:t> IT</a:t>
            </a:r>
            <a:r>
              <a:rPr lang="en-US" sz="2000" b="1">
                <a:solidFill>
                  <a:srgbClr val="212121"/>
                </a:solidFill>
                <a:effectLst/>
                <a:latin typeface="SourceSansPro"/>
              </a:rPr>
              <a:t>É</a:t>
            </a:r>
            <a:r>
              <a:rPr lang="en-US" sz="2000" b="1">
                <a:effectLst/>
                <a:latin typeface="SourceSansPro"/>
              </a:rPr>
              <a:t>RA</a:t>
            </a:r>
            <a:r>
              <a:rPr lang="en-US" sz="2000" b="1">
                <a:solidFill>
                  <a:srgbClr val="212121"/>
                </a:solidFill>
                <a:effectLst/>
                <a:latin typeface="SourceSansPro"/>
              </a:rPr>
              <a:t>TI</a:t>
            </a:r>
            <a:r>
              <a:rPr lang="en-US" sz="2000" b="1">
                <a:effectLst/>
                <a:latin typeface="SourceSansPro"/>
              </a:rPr>
              <a:t>O</a:t>
            </a:r>
            <a:r>
              <a:rPr lang="en-US" sz="2000" b="1">
                <a:solidFill>
                  <a:srgbClr val="212121"/>
                </a:solidFill>
                <a:effectLst/>
                <a:latin typeface="SourceSansPro"/>
              </a:rPr>
              <a:t>N</a:t>
            </a:r>
            <a:br>
              <a:rPr lang="en-US" sz="2000" b="1">
                <a:solidFill>
                  <a:srgbClr val="212121"/>
                </a:solidFill>
                <a:effectLst/>
                <a:latin typeface="SourceSansPro"/>
              </a:rPr>
            </a:br>
            <a:r>
              <a:rPr lang="en-US">
                <a:solidFill>
                  <a:srgbClr val="212121"/>
                </a:solidFill>
                <a:latin typeface="SourceSansPro"/>
              </a:rPr>
              <a:t>7) Présentation des résultats </a:t>
            </a:r>
            <a:endParaRPr lang="en-US"/>
          </a:p>
          <a:p>
            <a:r>
              <a:rPr lang="en-US">
                <a:solidFill>
                  <a:srgbClr val="212121"/>
                </a:solidFill>
                <a:latin typeface="SourceSansPro"/>
              </a:rPr>
              <a:t>8) reprendre le problème </a:t>
            </a:r>
            <a:endParaRPr lang="en-US"/>
          </a:p>
          <a:p>
            <a:r>
              <a:rPr lang="en-US" sz="2000" b="1">
                <a:effectLst/>
                <a:latin typeface="SourceSansPro"/>
              </a:rPr>
              <a:t>D)</a:t>
            </a:r>
            <a:r>
              <a:rPr lang="en-US" sz="2000" b="1">
                <a:solidFill>
                  <a:srgbClr val="212121"/>
                </a:solidFill>
                <a:effectLst/>
                <a:latin typeface="SourceSansPro"/>
              </a:rPr>
              <a:t> </a:t>
            </a:r>
            <a:r>
              <a:rPr lang="en-US" sz="2000" b="1">
                <a:effectLst/>
                <a:latin typeface="SourceSansPro"/>
              </a:rPr>
              <a:t>MI</a:t>
            </a:r>
            <a:r>
              <a:rPr lang="en-US" sz="2000" b="1">
                <a:solidFill>
                  <a:srgbClr val="212121"/>
                </a:solidFill>
                <a:effectLst/>
                <a:latin typeface="SourceSansPro"/>
              </a:rPr>
              <a:t>S</a:t>
            </a:r>
            <a:r>
              <a:rPr lang="en-US" sz="2000" b="1">
                <a:effectLst/>
                <a:latin typeface="SourceSansPro"/>
              </a:rPr>
              <a:t>E</a:t>
            </a:r>
            <a:r>
              <a:rPr lang="en-US" sz="2000" b="1">
                <a:solidFill>
                  <a:srgbClr val="212121"/>
                </a:solidFill>
                <a:effectLst/>
                <a:latin typeface="SourceSansPro"/>
              </a:rPr>
              <a:t> </a:t>
            </a:r>
            <a:r>
              <a:rPr lang="en-US" sz="2000" b="1">
                <a:effectLst/>
                <a:latin typeface="SourceSansPro"/>
              </a:rPr>
              <a:t>E</a:t>
            </a:r>
            <a:r>
              <a:rPr lang="en-US" sz="2000" b="1">
                <a:solidFill>
                  <a:srgbClr val="212121"/>
                </a:solidFill>
                <a:effectLst/>
                <a:latin typeface="SourceSansPro"/>
              </a:rPr>
              <a:t>N</a:t>
            </a:r>
            <a:r>
              <a:rPr lang="en-US" sz="2000" b="1">
                <a:effectLst/>
                <a:latin typeface="SourceSansPro"/>
              </a:rPr>
              <a:t> PR</a:t>
            </a:r>
            <a:r>
              <a:rPr lang="en-US" sz="2000" b="1">
                <a:solidFill>
                  <a:srgbClr val="212121"/>
                </a:solidFill>
                <a:effectLst/>
                <a:latin typeface="SourceSansPro"/>
              </a:rPr>
              <a:t>OD</a:t>
            </a:r>
            <a:r>
              <a:rPr lang="en-US" sz="2000" b="1">
                <a:effectLst/>
                <a:latin typeface="SourceSansPro"/>
              </a:rPr>
              <a:t>U</a:t>
            </a:r>
            <a:r>
              <a:rPr lang="en-US" sz="2000" b="1">
                <a:solidFill>
                  <a:srgbClr val="212121"/>
                </a:solidFill>
                <a:effectLst/>
                <a:latin typeface="SourceSansPro"/>
              </a:rPr>
              <a:t>C</a:t>
            </a:r>
            <a:r>
              <a:rPr lang="en-US" sz="2000" b="1">
                <a:effectLst/>
                <a:latin typeface="SourceSansPro"/>
              </a:rPr>
              <a:t>TI</a:t>
            </a:r>
            <a:r>
              <a:rPr lang="en-US" sz="2000" b="1">
                <a:solidFill>
                  <a:srgbClr val="212121"/>
                </a:solidFill>
                <a:effectLst/>
                <a:latin typeface="SourceSansPro"/>
              </a:rPr>
              <a:t>ON 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7B787-C855-AC44-B187-6DF40B521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875" y="1225550"/>
            <a:ext cx="6184900" cy="4406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A2B1B6-593A-DE44-9EA2-64E284A89F42}"/>
              </a:ext>
            </a:extLst>
          </p:cNvPr>
          <p:cNvSpPr txBox="1"/>
          <p:nvPr/>
        </p:nvSpPr>
        <p:spPr>
          <a:xfrm>
            <a:off x="914400" y="375385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Les etapes d'un projet de Data Science</a:t>
            </a:r>
          </a:p>
        </p:txBody>
      </p:sp>
    </p:spTree>
    <p:extLst>
      <p:ext uri="{BB962C8B-B14F-4D97-AF65-F5344CB8AC3E}">
        <p14:creationId xmlns:p14="http://schemas.microsoft.com/office/powerpoint/2010/main" val="405504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90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9581-C5AD-CA47-A383-F023DE02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Programme Data Science 2019 -2020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C3CD2F-8304-AE4D-98C9-6F665408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1300"/>
              </p:ext>
            </p:extLst>
          </p:nvPr>
        </p:nvGraphicFramePr>
        <p:xfrm>
          <a:off x="838200" y="2201956"/>
          <a:ext cx="106832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373">
                  <a:extLst>
                    <a:ext uri="{9D8B030D-6E8A-4147-A177-3AD203B41FA5}">
                      <a16:colId xmlns:a16="http://schemas.microsoft.com/office/drawing/2014/main" val="3016124247"/>
                    </a:ext>
                  </a:extLst>
                </a:gridCol>
                <a:gridCol w="5236143">
                  <a:extLst>
                    <a:ext uri="{9D8B030D-6E8A-4147-A177-3AD203B41FA5}">
                      <a16:colId xmlns:a16="http://schemas.microsoft.com/office/drawing/2014/main" val="1351065310"/>
                    </a:ext>
                  </a:extLst>
                </a:gridCol>
                <a:gridCol w="3628724">
                  <a:extLst>
                    <a:ext uri="{9D8B030D-6E8A-4147-A177-3AD203B41FA5}">
                      <a16:colId xmlns:a16="http://schemas.microsoft.com/office/drawing/2014/main" val="3147573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Semaine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quoi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qui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23/09 au 27/09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stats et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4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30/09 au 04/10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analyse predictive supervisée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2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07/10 au 11/10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non supervisé et intro au 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Laurent Risser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1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14/10 au 18/10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SVM – machines a vecteurs de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Alice Martin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9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25/11 au 29/11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NLP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49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16/12 au 20/12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Deep learning et datacamp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Chafik Samir et Eric Moulines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62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27/01 au 31/01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Méthodes statistiques pour les expériences simulées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Fabrice Gamboa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33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24/02 au 28/02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Analyse bayésienne et la programmation probabiliste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19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88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4C7D-7E68-C04B-95BB-022B9E77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57" y="118920"/>
            <a:ext cx="10515600" cy="615538"/>
          </a:xfrm>
        </p:spPr>
        <p:txBody>
          <a:bodyPr>
            <a:normAutofit fontScale="90000"/>
          </a:bodyPr>
          <a:lstStyle/>
          <a:p>
            <a:r>
              <a:rPr lang="fr-FR"/>
              <a:t>Des stats au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FB7CE-4F57-BE47-8696-C3F19B708806}"/>
              </a:ext>
            </a:extLst>
          </p:cNvPr>
          <p:cNvSpPr txBox="1"/>
          <p:nvPr/>
        </p:nvSpPr>
        <p:spPr>
          <a:xfrm>
            <a:off x="436060" y="2840344"/>
            <a:ext cx="42949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Linéarité et corrélation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tests statistiques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régression lineaire univariée, multivariée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classification, régression logistique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interpretation, diagnostique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hypothèses de la 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bases mathématiques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642AFE-E905-5F46-BA6D-9BC9290380B2}"/>
              </a:ext>
            </a:extLst>
          </p:cNvPr>
          <p:cNvSpPr/>
          <p:nvPr/>
        </p:nvSpPr>
        <p:spPr>
          <a:xfrm>
            <a:off x="446825" y="1654746"/>
            <a:ext cx="56491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jupyter notebook, colab, kaggle kernel, anaconda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librairies: numpy, scipy, statsmodel, scikit-learn, pandas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3F815-A4B6-AC49-93E2-F153A6B5F017}"/>
              </a:ext>
            </a:extLst>
          </p:cNvPr>
          <p:cNvSpPr/>
          <p:nvPr/>
        </p:nvSpPr>
        <p:spPr>
          <a:xfrm>
            <a:off x="7081233" y="1698213"/>
            <a:ext cx="36084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Analyse prédictive et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GLM &amp; régression polynomiale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décomposition biais-variance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overfitting: détection et 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2D3D4-622E-4F40-8C1C-9E69BCB2E418}"/>
              </a:ext>
            </a:extLst>
          </p:cNvPr>
          <p:cNvSpPr txBox="1"/>
          <p:nvPr/>
        </p:nvSpPr>
        <p:spPr>
          <a:xfrm>
            <a:off x="8222071" y="2916654"/>
            <a:ext cx="3495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Gradient stochastique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cross validation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4A1FA-F2D5-AB45-B65A-A5F590383264}"/>
              </a:ext>
            </a:extLst>
          </p:cNvPr>
          <p:cNvSpPr txBox="1"/>
          <p:nvPr/>
        </p:nvSpPr>
        <p:spPr>
          <a:xfrm>
            <a:off x="6976922" y="3959458"/>
            <a:ext cx="24902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Arbres de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ensembling / bagging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random forests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imbalanced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A775BC-0F9E-954C-B1F7-4B249BED5204}"/>
              </a:ext>
            </a:extLst>
          </p:cNvPr>
          <p:cNvSpPr txBox="1"/>
          <p:nvPr/>
        </p:nvSpPr>
        <p:spPr>
          <a:xfrm>
            <a:off x="8222071" y="5556260"/>
            <a:ext cx="1951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Boosting =&gt;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XGBoost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LightGBM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CatBoost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F0051D-D4A6-CD43-A4D2-325E45C8745A}"/>
              </a:ext>
            </a:extLst>
          </p:cNvPr>
          <p:cNvSpPr/>
          <p:nvPr/>
        </p:nvSpPr>
        <p:spPr>
          <a:xfrm>
            <a:off x="6096000" y="1207812"/>
            <a:ext cx="375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accent1"/>
                </a:solidFill>
              </a:rPr>
              <a:t>L'approche machine learning – 5 jours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DD15FF-DA4E-3644-B36C-76E5560DD636}"/>
              </a:ext>
            </a:extLst>
          </p:cNvPr>
          <p:cNvSpPr/>
          <p:nvPr/>
        </p:nvSpPr>
        <p:spPr>
          <a:xfrm>
            <a:off x="446825" y="1207812"/>
            <a:ext cx="3105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solidFill>
                  <a:schemeClr val="accent1"/>
                </a:solidFill>
              </a:rPr>
              <a:t>L'approche statistique – 3 jours</a:t>
            </a:r>
          </a:p>
        </p:txBody>
      </p:sp>
    </p:spTree>
    <p:extLst>
      <p:ext uri="{BB962C8B-B14F-4D97-AF65-F5344CB8AC3E}">
        <p14:creationId xmlns:p14="http://schemas.microsoft.com/office/powerpoint/2010/main" val="300007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4D5F-7B06-BB46-8B78-784A1F30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Questions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8417B9-1721-1E4A-8B86-3FB04DBEC721}"/>
              </a:ext>
            </a:extLst>
          </p:cNvPr>
          <p:cNvSpPr txBox="1"/>
          <p:nvPr/>
        </p:nvSpPr>
        <p:spPr>
          <a:xfrm>
            <a:off x="1126156" y="2223436"/>
            <a:ext cx="469506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Tour de table </a:t>
            </a:r>
          </a:p>
          <a:p>
            <a:pPr marL="285750" indent="-285750">
              <a:buFontTx/>
              <a:buChar char="-"/>
            </a:pPr>
            <a:r>
              <a:rPr lang="fr-FR"/>
              <a:t>C'est quoi le data science ?</a:t>
            </a:r>
          </a:p>
          <a:p>
            <a:pPr marL="285750" indent="-285750">
              <a:buFontTx/>
              <a:buChar char="-"/>
            </a:pPr>
            <a:r>
              <a:rPr lang="fr-FR"/>
              <a:t>Pourquoi avoir choisi cette option ?</a:t>
            </a:r>
          </a:p>
          <a:p>
            <a:pPr marL="285750" indent="-285750">
              <a:buFontTx/>
              <a:buChar char="-"/>
            </a:pPr>
            <a:r>
              <a:rPr lang="fr-FR"/>
              <a:t>Niveau en stats ?</a:t>
            </a:r>
          </a:p>
          <a:p>
            <a:pPr marL="285750" indent="-285750">
              <a:buFontTx/>
              <a:buChar char="-"/>
            </a:pPr>
            <a:r>
              <a:rPr lang="fr-FR"/>
              <a:t>Niveau en python ?</a:t>
            </a:r>
          </a:p>
          <a:p>
            <a:pPr marL="285750" indent="-285750">
              <a:buFontTx/>
              <a:buChar char="-"/>
            </a:pPr>
            <a:r>
              <a:rPr lang="fr-FR"/>
              <a:t>Github ?</a:t>
            </a:r>
          </a:p>
          <a:p>
            <a:pPr marL="285750" indent="-285750">
              <a:buFontTx/>
              <a:buChar char="-"/>
            </a:pPr>
            <a:r>
              <a:rPr lang="fr-FR"/>
              <a:t>Manque t il des choses dans ce programme ?</a:t>
            </a:r>
          </a:p>
          <a:p>
            <a:pPr marL="285750" indent="-285750">
              <a:buFontTx/>
              <a:buChar char="-"/>
            </a:pPr>
            <a:r>
              <a:rPr lang="fr-FR"/>
              <a:t>twitter ? kaggle ? insta ? linkedin ?</a:t>
            </a:r>
          </a:p>
          <a:p>
            <a:pPr marL="285750" indent="-285750">
              <a:buFontTx/>
              <a:buChar char="-"/>
            </a:pPr>
            <a:r>
              <a:rPr lang="fr-FR"/>
              <a:t>laptop ?</a:t>
            </a:r>
          </a:p>
          <a:p>
            <a:pPr marL="285750" indent="-285750">
              <a:buFontTx/>
              <a:buChar char="-"/>
            </a:pPr>
            <a:r>
              <a:rPr lang="fr-FR" b="1"/>
              <a:t>Votre question</a:t>
            </a:r>
          </a:p>
          <a:p>
            <a:pPr marL="285750" indent="-285750">
              <a:buFontTx/>
              <a:buChar char="-"/>
            </a:pPr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82525-2B4B-5247-AF75-93A9CEF34C37}"/>
              </a:ext>
            </a:extLst>
          </p:cNvPr>
          <p:cNvSpPr txBox="1"/>
          <p:nvPr/>
        </p:nvSpPr>
        <p:spPr>
          <a:xfrm>
            <a:off x="6862814" y="2415940"/>
            <a:ext cx="4498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hlinkClick r:id="rId2"/>
              </a:rPr>
              <a:t>alexis.perrier@pm.me</a:t>
            </a:r>
            <a:r>
              <a:rPr lang="fr-FR" sz="2400"/>
              <a:t> </a:t>
            </a:r>
          </a:p>
          <a:p>
            <a:r>
              <a:rPr lang="fr-FR" sz="2400">
                <a:hlinkClick r:id="rId3"/>
              </a:rPr>
              <a:t>linkedin.com/in/alexisperrier</a:t>
            </a:r>
            <a:r>
              <a:rPr lang="fr-FR" sz="2400"/>
              <a:t> </a:t>
            </a:r>
          </a:p>
          <a:p>
            <a:r>
              <a:rPr lang="fr-FR" sz="2400"/>
              <a:t>twitter: </a:t>
            </a:r>
            <a:r>
              <a:rPr lang="fr-FR" sz="2400">
                <a:hlinkClick r:id="rId4"/>
              </a:rPr>
              <a:t>@alexip</a:t>
            </a:r>
            <a:endParaRPr lang="fr-FR" sz="2400"/>
          </a:p>
          <a:p>
            <a:endParaRPr lang="fr-FR"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915916-AD11-6345-805A-BDC4E3302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123" y="12994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9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702B-AD8E-7448-86E8-21234DFF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Outils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C0622-7D66-7C41-9DE5-333E1D31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Moodle</a:t>
            </a:r>
          </a:p>
          <a:p>
            <a:r>
              <a:rPr lang="fr-FR"/>
              <a:t>github </a:t>
            </a:r>
          </a:p>
          <a:p>
            <a:r>
              <a:rPr lang="fr-FR"/>
              <a:t>Slack ?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52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63FB-DD55-F146-B642-6157B4AF5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401" y="306621"/>
            <a:ext cx="7088339" cy="6036427"/>
          </a:xfrm>
        </p:spPr>
        <p:txBody>
          <a:bodyPr>
            <a:normAutofit/>
          </a:bodyPr>
          <a:lstStyle/>
          <a:p>
            <a:r>
              <a:rPr lang="en-US"/>
              <a:t>data science - machine learning - predictive analytics - intelligence artificielle - deep learning – statistiques ?</a:t>
            </a:r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905A4-DB2E-CB4C-A0A4-9D6BC7134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349" y="1108684"/>
            <a:ext cx="44450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8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ADE7B-FE23-2140-A63E-28B49868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571500"/>
            <a:ext cx="77343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2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234A-5214-1540-9961-D8024997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Don't believe the hype?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FA95F-BDE8-A449-8ECA-C682876CD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750" y="2077244"/>
            <a:ext cx="7556500" cy="3848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DA28C6-58B2-544B-AC21-1786987FF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966" y="500856"/>
            <a:ext cx="23495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6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6810</TotalTime>
  <Words>743</Words>
  <Application>Microsoft Macintosh PowerPoint</Application>
  <PresentationFormat>Widescreen</PresentationFormat>
  <Paragraphs>136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Lucida</vt:lpstr>
      <vt:lpstr>SourceSansPro</vt:lpstr>
      <vt:lpstr>Office Theme</vt:lpstr>
      <vt:lpstr>PowerPoint Presentation</vt:lpstr>
      <vt:lpstr>Présentations</vt:lpstr>
      <vt:lpstr>Programme Data Science 2019 -2020</vt:lpstr>
      <vt:lpstr>Des stats au machine learning</vt:lpstr>
      <vt:lpstr>Questions ?</vt:lpstr>
      <vt:lpstr>Outils</vt:lpstr>
      <vt:lpstr>data science - machine learning - predictive analytics - intelligence artificielle - deep learning – statistiques ?</vt:lpstr>
      <vt:lpstr>PowerPoint Presentation</vt:lpstr>
      <vt:lpstr>Don't believe the hype?</vt:lpstr>
      <vt:lpstr>PowerPoint Presentation</vt:lpstr>
      <vt:lpstr>PowerPoint Presentation</vt:lpstr>
      <vt:lpstr>la Data Science c'est quoi finallement?</vt:lpstr>
      <vt:lpstr>PowerPoint Presentation</vt:lpstr>
      <vt:lpstr>PowerPoint Presentation</vt:lpstr>
      <vt:lpstr>PowerPoint Presentation</vt:lpstr>
      <vt:lpstr>Questions?</vt:lpstr>
      <vt:lpstr>Data science workflow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</dc:title>
  <dc:creator>Alex Perrier</dc:creator>
  <cp:lastModifiedBy>Alex Perrier</cp:lastModifiedBy>
  <cp:revision>17</cp:revision>
  <dcterms:created xsi:type="dcterms:W3CDTF">2019-09-02T17:48:11Z</dcterms:created>
  <dcterms:modified xsi:type="dcterms:W3CDTF">2019-09-07T15:21:29Z</dcterms:modified>
</cp:coreProperties>
</file>