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9C48-061C-C843-A433-8CE6F078E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DD054-915E-1042-8421-849DE4154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50E-E42A-AB4B-A97D-6C7730B5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A7BB-350A-BF48-A513-4CB6516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909D-104C-9F46-81F2-ABF8B496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1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9AE8-7861-CF40-A2F7-28F53429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FED9C-B447-A24F-BB53-42F9604F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11A7-E703-F14A-A820-99C12B3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6AF5-0C31-904D-AE40-21856735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5A9D-E6F8-4849-9BD5-AC63EBCE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9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9BB5F-F5B6-7F4D-8B53-5A13D18FB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B014E-5543-9C43-9580-96EEB590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ABA0-D77B-4E41-97AF-49C54E80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1802-75C0-DD41-A03F-D952DACF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FCB2-3123-3F47-8A3C-46F93797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4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C85E-FB93-2942-A99D-3689A927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44B0-4E4B-BC45-8E6B-2B58D9DB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2267-EA1E-F444-AC2E-B9B4EC49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8C13-6984-2F48-80E8-02F47E72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0D0D-44A1-C341-8B0E-9C19EAB1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0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24B6-D597-4042-958C-D9CBD190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13F1A-7F2E-1248-BE8F-E25C62BF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CCE6-8CF1-744B-96D5-27BA8D76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F0E8-A7C3-1D42-825E-78578C35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B2BF-B0D7-C944-A21C-D291FEBA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70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960E-BE1C-DE42-ADD5-876FD9DA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498B-9A75-5049-8F10-85C665A1E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03D5B-3885-9746-9B7D-673EE79CB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907B-3736-FE40-8ED8-B4340652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2E82-95B0-E547-8F37-57237565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BD831-57E8-C44E-934E-71D612B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27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E355-993F-264C-A599-A6D902AB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FA16-6CD4-5544-A21E-1F5E6E18F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52E88-0BBF-7F48-9F52-020C0B37D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4A182-5978-F04A-BAF4-758BC9A0B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ED000-6E87-C94E-A615-858C4F51E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13D3C-8B51-9743-AAD1-F26A8A5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CCCD8-9C87-8F40-B223-7840C6F1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3D1EE-F749-1A4A-9B11-7029A036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6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E08B-2A19-D842-BDE4-50953523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3DDEC-4517-E442-8DDA-A0C17F77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5FBC9-675A-2949-AD88-05634AF4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5A86D-5323-394E-B9B4-354AF54D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DCE9-8252-3044-919D-9D65402D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68CF8-F967-A745-AB24-5BB9DA62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CF1B3-025C-3142-8006-DB23C3BF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BC13-DC58-1B43-A726-2E4F1A82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B975-234E-224F-B201-45E7F284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4BE4E-B2E7-0348-8F1D-AB8D19E67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70DA3-ACFE-8841-A58B-E1A330EE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04B37-2672-BD45-90E6-87EAFDC1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49ED7-F720-9E46-B2D7-DD627B35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1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1DAB-757F-EB44-A413-B8F35E53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DFCFD-38DD-A549-A786-055D8F9E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0117B-8343-C84E-8B71-40E9A3CDE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F4529-4AC2-2645-B38C-FD8A813D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339E-7057-D140-9A4A-39B05CBB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9E6B-1490-204F-9746-78D2FF11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9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24490-1A1B-C346-B51B-D48E5AE3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D6543-3457-2B41-A02B-07C6CAF1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8B93-9ED6-334C-B2AE-F2445A9F4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E30E-61A3-AD45-86BD-B08561A4B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D210-BF7D-9C4E-9435-9814AF91E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8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4FE-845C-5244-A926-C4D178064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Arbres et Forets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DCA0C-6B3C-7C4D-A8FB-8FD65917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0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EE625-F67A-024F-9098-B682B9627E2C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OUT OF BAG - OOB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When boostrapping, in each experiment will use only approx. 2/3rd of the available samples.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Which leaves 1/3rd that we can use to estimate the validation error of each tree.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This is called OOB Out of Bag error.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can be shown that with B sufficiently large, OOB error is virtually equivalent to leave-one-out cross-validation error.</a:t>
            </a:r>
          </a:p>
        </p:txBody>
      </p:sp>
    </p:spTree>
    <p:extLst>
      <p:ext uri="{BB962C8B-B14F-4D97-AF65-F5344CB8AC3E}">
        <p14:creationId xmlns:p14="http://schemas.microsoft.com/office/powerpoint/2010/main" val="297101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7E34EA6-D154-0A43-B55C-0C2603854BD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tx2">
                    <a:lumMod val="20000"/>
                    <a:lumOff val="80000"/>
                  </a:schemeClr>
                </a:solidFill>
              </a:rPr>
              <a:t>Random Forests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CB4064-0A7D-B642-9ED2-D9AB1B9C1D7C}"/>
              </a:ext>
            </a:extLst>
          </p:cNvPr>
          <p:cNvSpPr/>
          <p:nvPr/>
        </p:nvSpPr>
        <p:spPr>
          <a:xfrm>
            <a:off x="1195227" y="100819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Extension of bootstrapping to features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inherit"/>
              </a:rPr>
              <a:t>In random forests, each tree in the ensemble is built from a sample drawn with replacement (i.e., a bootstrap sample) from the training set.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inherit"/>
              </a:rPr>
              <a:t>In addition, when splitting a node during the construction of the tree, the split that is picked is the best split among </a:t>
            </a: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a random subset of the features</a:t>
            </a:r>
            <a:r>
              <a:rPr lang="en-US" b="0" i="0">
                <a:solidFill>
                  <a:srgbClr val="222222"/>
                </a:solidFill>
                <a:effectLst/>
                <a:latin typeface="inherit"/>
              </a:rPr>
              <a:t>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=&gt; The </a:t>
            </a: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bias slightly increases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compared to the bias of a single non-random tree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=&gt; but, due to averaging, </a:t>
            </a: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its variance decreases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usually more than compensating for the increase in bias, hence yielding an overall better model.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 </a:t>
            </a: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Random Forest is a generalization of Bagging that is specific to Decision Trees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At each branch in the decision tree, Random Forest training also subsamples the features in addition to the training examples.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Intuitively, this process further de-correlates the individual trees, which is good for Bagging.</a:t>
            </a:r>
          </a:p>
        </p:txBody>
      </p:sp>
    </p:spTree>
    <p:extLst>
      <p:ext uri="{BB962C8B-B14F-4D97-AF65-F5344CB8AC3E}">
        <p14:creationId xmlns:p14="http://schemas.microsoft.com/office/powerpoint/2010/main" val="204673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7E34EA6-D154-0A43-B55C-0C2603854BD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tx2">
                    <a:lumMod val="20000"/>
                    <a:lumOff val="80000"/>
                  </a:schemeClr>
                </a:solidFill>
              </a:rPr>
              <a:t>Random Forests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CB4064-0A7D-B642-9ED2-D9AB1B9C1D7C}"/>
              </a:ext>
            </a:extLst>
          </p:cNvPr>
          <p:cNvSpPr/>
          <p:nvPr/>
        </p:nvSpPr>
        <p:spPr>
          <a:xfrm>
            <a:off x="1195227" y="100819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cap="all"/>
              <a:t>FEATURE IMPORTANCE</a:t>
            </a:r>
          </a:p>
          <a:p>
            <a:pPr fontAlgn="base"/>
            <a:r>
              <a:rPr lang="en-US"/>
              <a:t>When the </a:t>
            </a:r>
            <a:r>
              <a:rPr lang="en-US" i="1"/>
              <a:t>max_features &lt; total number of features</a:t>
            </a:r>
            <a:r>
              <a:rPr lang="en-US"/>
              <a:t>.</a:t>
            </a:r>
          </a:p>
          <a:p>
            <a:pPr fontAlgn="base"/>
            <a:r>
              <a:rPr lang="en-US"/>
              <a:t>=&gt; Some features are left out of the splitting decision in each node.</a:t>
            </a:r>
          </a:p>
          <a:p>
            <a:pPr fontAlgn="base"/>
            <a:r>
              <a:rPr lang="en-US"/>
              <a:t>Relative Feature importance can be deduced from the delta in MSE associated to the features included vs left out.</a:t>
            </a: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0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744E-8D66-B043-8630-3CB53E42C409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426BAD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4AED7-9C03-2647-BC80-7945D16B5F10}"/>
              </a:ext>
            </a:extLst>
          </p:cNvPr>
          <p:cNvSpPr txBox="1"/>
          <p:nvPr/>
        </p:nvSpPr>
        <p:spPr>
          <a:xfrm>
            <a:off x="863029" y="753628"/>
            <a:ext cx="4551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Arbres de décisions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Imbalanced datasets et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Multinomial classification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DBBF8-8F8A-AB4C-8176-086492A5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2" y="2396011"/>
            <a:ext cx="8162175" cy="44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0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D1FD-153C-FF4E-A501-1D4940DF3B14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Arbres de décision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E7724-76E8-FD4E-9490-276C703F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33499"/>
            <a:ext cx="6801492" cy="42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3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D1FD-153C-FF4E-A501-1D4940DF3B14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Arbres de décision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D65EA-8453-2E44-8CC3-E6FBF68C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64" y="1089061"/>
            <a:ext cx="9047472" cy="4918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2335FC-8772-B043-BAD2-D4FC9197DF09}"/>
              </a:ext>
            </a:extLst>
          </p:cNvPr>
          <p:cNvSpPr txBox="1"/>
          <p:nvPr/>
        </p:nvSpPr>
        <p:spPr>
          <a:xfrm>
            <a:off x="832207" y="1212351"/>
            <a:ext cx="239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Appliqué au dataset Iris</a:t>
            </a:r>
          </a:p>
        </p:txBody>
      </p:sp>
    </p:spTree>
    <p:extLst>
      <p:ext uri="{BB962C8B-B14F-4D97-AF65-F5344CB8AC3E}">
        <p14:creationId xmlns:p14="http://schemas.microsoft.com/office/powerpoint/2010/main" val="86421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D1FD-153C-FF4E-A501-1D4940DF3B14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Arbres de décision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5250B-507A-0141-985C-652EDFAF2145}"/>
              </a:ext>
            </a:extLst>
          </p:cNvPr>
          <p:cNvSpPr/>
          <p:nvPr/>
        </p:nvSpPr>
        <p:spPr>
          <a:xfrm>
            <a:off x="428090" y="1093713"/>
            <a:ext cx="100515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AVANTAGES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Robustes, rapides et interpretables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Simple to understand and to interpret. Trees can be visualised.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Requires little data preparation. (missing values, scaling, dummy variables, ...)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Can handle both numerical and categorical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Possible to validate a model using statistical tests.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Uses a </a:t>
            </a:r>
            <a:r>
              <a:rPr lang="en-US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white box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model. An observed situation can simply be explained by boolean logic.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82A5F-550D-9A4C-A27C-263F1C8C5AAF}"/>
              </a:ext>
            </a:extLst>
          </p:cNvPr>
          <p:cNvSpPr/>
          <p:nvPr/>
        </p:nvSpPr>
        <p:spPr>
          <a:xfrm>
            <a:off x="6090863" y="357759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MAIS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high overfitting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for over-complex trees that do not generalise the data well.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Decision trees can be </a:t>
            </a: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unstable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because small variations in the data might result in a completely different tree being generated.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no globally optimal 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DA92F-4251-B14B-889B-EFE030E1FFD9}"/>
              </a:ext>
            </a:extLst>
          </p:cNvPr>
          <p:cNvSpPr txBox="1"/>
          <p:nvPr/>
        </p:nvSpPr>
        <p:spPr>
          <a:xfrm>
            <a:off x="428090" y="5764287"/>
            <a:ext cx="400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Pruning</a:t>
            </a:r>
            <a:r>
              <a:rPr lang="fr-FR"/>
              <a:t>: limiter la profondeur des arbres</a:t>
            </a:r>
          </a:p>
        </p:txBody>
      </p:sp>
    </p:spTree>
    <p:extLst>
      <p:ext uri="{BB962C8B-B14F-4D97-AF65-F5344CB8AC3E}">
        <p14:creationId xmlns:p14="http://schemas.microsoft.com/office/powerpoint/2010/main" val="380366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D1FD-153C-FF4E-A501-1D4940DF3B14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Arbres de décision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008A5B-0E5F-F840-82F7-D96CA27CCFC2}"/>
              </a:ext>
            </a:extLst>
          </p:cNvPr>
          <p:cNvSpPr/>
          <p:nvPr/>
        </p:nvSpPr>
        <p:spPr>
          <a:xfrm>
            <a:off x="500009" y="9289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Set these params to control the tree complexity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max_depth</a:t>
            </a:r>
            <a:r>
              <a:rPr lang="en-US" b="0" i="0">
                <a:solidFill>
                  <a:srgbClr val="222222"/>
                </a:solidFill>
                <a:effectLst/>
                <a:latin typeface="inherit"/>
              </a:rPr>
              <a:t> (pruning): The maximum depth of the tree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min_samples_split</a:t>
            </a:r>
            <a:r>
              <a:rPr lang="en-US" b="0" i="0">
                <a:solidFill>
                  <a:srgbClr val="222222"/>
                </a:solidFill>
                <a:effectLst/>
                <a:latin typeface="inherit"/>
              </a:rPr>
              <a:t>: The minimum number of samples required to split an internal node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min_samples_leaf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The minimum number of samples required to be at a leaf node.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max_features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The number of features to consider when looking for the best split</a:t>
            </a:r>
          </a:p>
        </p:txBody>
      </p:sp>
    </p:spTree>
    <p:extLst>
      <p:ext uri="{BB962C8B-B14F-4D97-AF65-F5344CB8AC3E}">
        <p14:creationId xmlns:p14="http://schemas.microsoft.com/office/powerpoint/2010/main" val="56810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0A8B-FC44-D345-9B37-2D3A3DB7D5A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Arbres de décision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90ADE-317F-8748-8B48-8F6A8716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96" y="1604394"/>
            <a:ext cx="12192000" cy="1491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AFA964-62D4-AB4C-947B-2F0896C2315F}"/>
              </a:ext>
            </a:extLst>
          </p:cNvPr>
          <p:cNvSpPr/>
          <p:nvPr/>
        </p:nvSpPr>
        <p:spPr>
          <a:xfrm>
            <a:off x="6407650" y="359763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BIAIS - VARIANCE</a:t>
            </a:r>
          </a:p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DEEP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Low bias, high variance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Overfitting</a:t>
            </a:r>
          </a:p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SHALLOW (SHORT)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High bias, low variance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Underfitting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Shallow decision trees have high bias and low variance.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Deep decision trees have low bias and high variance.</a:t>
            </a:r>
          </a:p>
        </p:txBody>
      </p:sp>
    </p:spTree>
    <p:extLst>
      <p:ext uri="{BB962C8B-B14F-4D97-AF65-F5344CB8AC3E}">
        <p14:creationId xmlns:p14="http://schemas.microsoft.com/office/powerpoint/2010/main" val="117890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FA62-0511-3D42-B34B-42C21E5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Random Forests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16DBF-9ADD-A449-B815-4C9423D87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Bagging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5295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7E34EA6-D154-0A43-B55C-0C2603854BDA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tx2">
                    <a:lumMod val="20000"/>
                    <a:lumOff val="80000"/>
                  </a:schemeClr>
                </a:solidFill>
              </a:rPr>
              <a:t>Bagging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C8F3B-D49C-684A-8DB1-4E24D3332B1D}"/>
              </a:ext>
            </a:extLst>
          </p:cNvPr>
          <p:cNvSpPr txBox="1"/>
          <p:nvPr/>
        </p:nvSpPr>
        <p:spPr>
          <a:xfrm>
            <a:off x="606175" y="1263721"/>
            <a:ext cx="7582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Arbres profond =&gt; overfitting</a:t>
            </a:r>
          </a:p>
          <a:p>
            <a:pPr algn="ctr"/>
            <a:endParaRPr lang="fr-FR"/>
          </a:p>
          <a:p>
            <a:r>
              <a:rPr lang="fr-FR"/>
              <a:t>Ensemble : moyenne de la prédiction de chaque arbre sur un echantillon bootstrappé</a:t>
            </a:r>
          </a:p>
          <a:p>
            <a:r>
              <a:rPr lang="fr-FR"/>
              <a:t>reduit l'overfit</a:t>
            </a:r>
          </a:p>
          <a:p>
            <a:endParaRPr lang="fr-FR"/>
          </a:p>
          <a:p>
            <a:r>
              <a:rPr lang="fr-FR"/>
              <a:t>Arbres peu profond</a:t>
            </a:r>
          </a:p>
          <a:p>
            <a:endParaRPr lang="fr-FR"/>
          </a:p>
          <a:p>
            <a:r>
              <a:rPr lang="fr-FR"/>
              <a:t>Ensemble: Réduit le biais, améliore la performance</a:t>
            </a:r>
          </a:p>
          <a:p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C5E18-9E66-2841-9491-1BF89EC26A5B}"/>
              </a:ext>
            </a:extLst>
          </p:cNvPr>
          <p:cNvSpPr txBox="1"/>
          <p:nvPr/>
        </p:nvSpPr>
        <p:spPr>
          <a:xfrm>
            <a:off x="4078840" y="4695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=&gt; lab / demo</a:t>
            </a:r>
          </a:p>
        </p:txBody>
      </p:sp>
    </p:spTree>
    <p:extLst>
      <p:ext uri="{BB962C8B-B14F-4D97-AF65-F5344CB8AC3E}">
        <p14:creationId xmlns:p14="http://schemas.microsoft.com/office/powerpoint/2010/main" val="42462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324</Words>
  <Application>Microsoft Macintosh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Source Sans Pro</vt:lpstr>
      <vt:lpstr>Office Theme</vt:lpstr>
      <vt:lpstr>Arbres et Forets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Arbres et Forets</dc:title>
  <dc:creator>Alex Perrier</dc:creator>
  <cp:lastModifiedBy>Alex Perrier</cp:lastModifiedBy>
  <cp:revision>16</cp:revision>
  <dcterms:created xsi:type="dcterms:W3CDTF">2019-09-13T16:37:46Z</dcterms:created>
  <dcterms:modified xsi:type="dcterms:W3CDTF">2019-09-13T18:16:31Z</dcterms:modified>
</cp:coreProperties>
</file>