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5" r:id="rId4"/>
    <p:sldId id="271" r:id="rId5"/>
    <p:sldId id="272" r:id="rId6"/>
    <p:sldId id="274" r:id="rId7"/>
    <p:sldId id="292" r:id="rId8"/>
    <p:sldId id="273" r:id="rId9"/>
    <p:sldId id="276" r:id="rId10"/>
    <p:sldId id="286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3522F-218A-4C04-A209-96BCBE10B979}" type="datetimeFigureOut">
              <a:rPr lang="en-US" smtClean="0"/>
              <a:pPr/>
              <a:t>04/09/2020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5053-E1B9-44DB-B238-23C1CDF050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829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05053-E1B9-44DB-B238-23C1CDF0504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47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05053-E1B9-44DB-B238-23C1CDF050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47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B3B0-102C-4905-8282-67DD860EE851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942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7209-8231-4ABE-AED9-BBDFBF699A8F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298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C2D8-3FBF-41FB-BCF9-8AC0B555C2DD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35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16113"/>
            <a:ext cx="7696200" cy="1939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08438"/>
            <a:ext cx="7696200" cy="1941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EE31C6E-8DE2-4B6B-AD0A-9A5F4A9BBBD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0"/>
            <a:ext cx="6870700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16113"/>
            <a:ext cx="3771900" cy="4033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16113"/>
            <a:ext cx="3771900" cy="4033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078E68-2B2E-4D21-80E8-58E6C5544A6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8278-3113-4AAE-AFA7-F0B6E3F35621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27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B208-4713-4727-A830-80BA2023D8E6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949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C7FC-99A1-4A77-963F-B183B87C8A54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26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F91C-1582-4882-86A2-4B86A56D82CF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61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2977-93BA-4CA0-B3B4-E0E55BA543AC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064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72F1-7788-4CA4-B9AF-488E856E1624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686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50B9-288A-4D6A-8278-3FF55F89298F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6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06EF-392B-43B3-89BD-329438AF0EAD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340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22A0-290A-4945-884F-FCE315C2D075}" type="datetime1">
              <a:rPr lang="en-US" smtClean="0"/>
              <a:pPr/>
              <a:t>04/09/2020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7288-0BBD-41EF-94D8-6A1CF38DA2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7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Generalise</a:t>
            </a:r>
            <a:r>
              <a:rPr lang="en-US" dirty="0" smtClean="0"/>
              <a:t>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08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Generalized List Application Example</a:t>
            </a:r>
          </a:p>
        </p:txBody>
      </p:sp>
      <p:graphicFrame>
        <p:nvGraphicFramePr>
          <p:cNvPr id="34918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019175" y="2038350"/>
          <a:ext cx="6535738" cy="385763"/>
        </p:xfrm>
        <a:graphic>
          <a:graphicData uri="http://schemas.openxmlformats.org/presentationml/2006/ole">
            <p:oleObj spid="_x0000_s1026" name="方程式" r:id="rId3" imgW="3873240" imgH="228600" progId="Equation.3">
              <p:embed/>
            </p:oleObj>
          </a:graphicData>
        </a:graphic>
      </p:graphicFrame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627313"/>
            <a:ext cx="7696200" cy="3322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/>
              <a:t>Consider the polynomial </a:t>
            </a:r>
            <a:r>
              <a:rPr lang="en-US" altLang="zh-TW" sz="2800" i="1">
                <a:latin typeface="Times New Roman" pitchFamily="18" charset="0"/>
              </a:rPr>
              <a:t>P(x, y, z)</a:t>
            </a:r>
            <a:r>
              <a:rPr lang="en-US" altLang="zh-TW" sz="2800"/>
              <a:t> with various variables. It is obvious the sequential representation is not suitable to this.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What if a linear list is used? </a:t>
            </a:r>
          </a:p>
          <a:p>
            <a:pPr lvl="1">
              <a:lnSpc>
                <a:spcPct val="90000"/>
              </a:lnSpc>
            </a:pPr>
            <a:r>
              <a:rPr lang="en-US" altLang="zh-TW" sz="2400"/>
              <a:t>The size of the node will vary in size, causing problems in storage management.</a:t>
            </a:r>
          </a:p>
          <a:p>
            <a:pPr>
              <a:lnSpc>
                <a:spcPct val="90000"/>
              </a:lnSpc>
            </a:pPr>
            <a:r>
              <a:rPr lang="en-US" altLang="zh-TW" sz="2800"/>
              <a:t>Let</a:t>
            </a:r>
            <a:r>
              <a:rPr lang="en-US" altLang="zh-TW" sz="2800">
                <a:latin typeface="Arial"/>
              </a:rPr>
              <a:t>’</a:t>
            </a:r>
            <a:r>
              <a:rPr lang="en-US" altLang="zh-TW" sz="2800"/>
              <a:t>s try the generalized list.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Generalized List Application Example</a:t>
            </a:r>
            <a:endParaRPr lang="zh-TW" altLang="en-US" sz="400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16113"/>
            <a:ext cx="7696200" cy="4033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i="1">
                <a:latin typeface="Times New Roman" pitchFamily="18" charset="0"/>
              </a:rPr>
              <a:t>P(x, y, z)</a:t>
            </a:r>
            <a:r>
              <a:rPr lang="en-US" altLang="zh-TW" sz="2000"/>
              <a:t> can be rewritten as follows:</a:t>
            </a:r>
          </a:p>
          <a:p>
            <a:pPr>
              <a:lnSpc>
                <a:spcPct val="90000"/>
              </a:lnSpc>
            </a:pPr>
            <a:endParaRPr lang="zh-TW" altLang="en-US" sz="2000"/>
          </a:p>
          <a:p>
            <a:pPr>
              <a:lnSpc>
                <a:spcPct val="90000"/>
              </a:lnSpc>
            </a:pPr>
            <a:endParaRPr lang="zh-TW" altLang="en-US" sz="2000"/>
          </a:p>
          <a:p>
            <a:pPr>
              <a:lnSpc>
                <a:spcPct val="90000"/>
              </a:lnSpc>
            </a:pPr>
            <a:endParaRPr lang="zh-TW" altLang="en-US" sz="2000"/>
          </a:p>
          <a:p>
            <a:pPr>
              <a:lnSpc>
                <a:spcPct val="90000"/>
              </a:lnSpc>
            </a:pPr>
            <a:r>
              <a:rPr lang="en-US" altLang="zh-TW" sz="2000"/>
              <a:t>The above can be written as</a:t>
            </a:r>
            <a:r>
              <a:rPr lang="en-US" altLang="zh-TW" sz="2000" i="1">
                <a:latin typeface="Times New Roman" pitchFamily="18" charset="0"/>
              </a:rPr>
              <a:t> Cz</a:t>
            </a:r>
            <a:r>
              <a:rPr lang="en-US" altLang="zh-TW" sz="2000" i="1" baseline="30000">
                <a:latin typeface="Times New Roman" pitchFamily="18" charset="0"/>
              </a:rPr>
              <a:t>2</a:t>
            </a:r>
            <a:r>
              <a:rPr lang="en-US" altLang="zh-TW" sz="2000" i="1">
                <a:latin typeface="Times New Roman" pitchFamily="18" charset="0"/>
              </a:rPr>
              <a:t> + Dz. </a:t>
            </a:r>
            <a:r>
              <a:rPr lang="en-US" altLang="zh-TW" sz="2000"/>
              <a:t>Both </a:t>
            </a:r>
            <a:r>
              <a:rPr lang="en-US" altLang="zh-TW" sz="2000" i="1">
                <a:latin typeface="Times New Roman" pitchFamily="18" charset="0"/>
              </a:rPr>
              <a:t>C </a:t>
            </a:r>
            <a:r>
              <a:rPr lang="en-US" altLang="zh-TW" sz="2000"/>
              <a:t>and</a:t>
            </a:r>
            <a:r>
              <a:rPr lang="en-US" altLang="zh-TW" sz="2000" i="1">
                <a:latin typeface="Times New Roman" pitchFamily="18" charset="0"/>
              </a:rPr>
              <a:t> D </a:t>
            </a:r>
            <a:r>
              <a:rPr lang="en-US" altLang="zh-TW" sz="2000"/>
              <a:t>are polynomials themselves but with variables </a:t>
            </a:r>
            <a:r>
              <a:rPr lang="en-US" altLang="zh-TW" sz="2000" i="1">
                <a:latin typeface="Times New Roman" pitchFamily="18" charset="0"/>
              </a:rPr>
              <a:t>x</a:t>
            </a:r>
            <a:r>
              <a:rPr lang="en-US" altLang="zh-TW" sz="2000"/>
              <a:t> and </a:t>
            </a:r>
            <a:r>
              <a:rPr lang="en-US" altLang="zh-TW" sz="2000" i="1">
                <a:latin typeface="Times New Roman" pitchFamily="18" charset="0"/>
              </a:rPr>
              <a:t>y</a:t>
            </a:r>
            <a:r>
              <a:rPr lang="en-US" altLang="zh-TW" sz="2000"/>
              <a:t> only.</a:t>
            </a:r>
          </a:p>
          <a:p>
            <a:pPr>
              <a:lnSpc>
                <a:spcPct val="90000"/>
              </a:lnSpc>
            </a:pPr>
            <a:r>
              <a:rPr lang="en-US" altLang="zh-TW" sz="2000"/>
              <a:t>If we look at polynomial C only, it is actually of the form </a:t>
            </a:r>
            <a:r>
              <a:rPr lang="en-US" altLang="zh-TW" sz="2000" i="1">
                <a:latin typeface="Times New Roman" pitchFamily="18" charset="0"/>
              </a:rPr>
              <a:t>Ey</a:t>
            </a:r>
            <a:r>
              <a:rPr lang="en-US" altLang="zh-TW" sz="2000" i="1" baseline="30000">
                <a:latin typeface="Times New Roman" pitchFamily="18" charset="0"/>
              </a:rPr>
              <a:t>3</a:t>
            </a:r>
            <a:r>
              <a:rPr lang="en-US" altLang="zh-TW" sz="2000" i="1">
                <a:latin typeface="Times New Roman" pitchFamily="18" charset="0"/>
              </a:rPr>
              <a:t> + Fy</a:t>
            </a:r>
            <a:r>
              <a:rPr lang="en-US" altLang="zh-TW" sz="2000" i="1" baseline="30000">
                <a:latin typeface="Times New Roman" pitchFamily="18" charset="0"/>
              </a:rPr>
              <a:t>2</a:t>
            </a:r>
            <a:r>
              <a:rPr lang="en-US" altLang="zh-TW" sz="2000"/>
              <a:t>, where </a:t>
            </a:r>
            <a:r>
              <a:rPr lang="en-US" altLang="zh-TW" sz="2000" i="1">
                <a:latin typeface="Times New Roman" pitchFamily="18" charset="0"/>
              </a:rPr>
              <a:t>E</a:t>
            </a:r>
            <a:r>
              <a:rPr lang="en-US" altLang="zh-TW" sz="2000"/>
              <a:t> and </a:t>
            </a:r>
            <a:r>
              <a:rPr lang="en-US" altLang="zh-TW" sz="2000" i="1">
                <a:latin typeface="Times New Roman" pitchFamily="18" charset="0"/>
              </a:rPr>
              <a:t>F</a:t>
            </a:r>
            <a:r>
              <a:rPr lang="en-US" altLang="zh-TW" sz="2000"/>
              <a:t> are polynomial of </a:t>
            </a:r>
            <a:r>
              <a:rPr lang="en-US" altLang="zh-TW" sz="2000" i="1">
                <a:latin typeface="Times New Roman" pitchFamily="18" charset="0"/>
              </a:rPr>
              <a:t>x</a:t>
            </a:r>
            <a:r>
              <a:rPr lang="en-US" altLang="zh-TW" sz="2000"/>
              <a:t> only.</a:t>
            </a:r>
          </a:p>
          <a:p>
            <a:pPr>
              <a:lnSpc>
                <a:spcPct val="90000"/>
              </a:lnSpc>
            </a:pPr>
            <a:r>
              <a:rPr lang="en-US" altLang="zh-TW" sz="2000"/>
              <a:t>Continuing this way, every polynomial consists of a variable plus coefficient-exponent pairs. Each coefficient is itself a polynomial.</a:t>
            </a:r>
          </a:p>
          <a:p>
            <a:pPr>
              <a:lnSpc>
                <a:spcPct val="90000"/>
              </a:lnSpc>
            </a:pPr>
            <a:endParaRPr lang="zh-TW" altLang="en-US" sz="2000"/>
          </a:p>
          <a:p>
            <a:pPr>
              <a:lnSpc>
                <a:spcPct val="90000"/>
              </a:lnSpc>
            </a:pPr>
            <a:endParaRPr lang="zh-TW" altLang="en-US" sz="2000"/>
          </a:p>
        </p:txBody>
      </p:sp>
      <p:graphicFrame>
        <p:nvGraphicFramePr>
          <p:cNvPr id="3502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69988" y="2628900"/>
          <a:ext cx="5473700" cy="423863"/>
        </p:xfrm>
        <a:graphic>
          <a:graphicData uri="http://schemas.openxmlformats.org/presentationml/2006/ole">
            <p:oleObj spid="_x0000_s2050" name="Equation" r:id="rId3" imgW="2958840" imgH="228600" progId="Equation.3">
              <p:embed/>
            </p:oleObj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PolyNode</a:t>
            </a:r>
            <a:r>
              <a:rPr lang="en-US" altLang="zh-TW" dirty="0"/>
              <a:t> </a:t>
            </a:r>
            <a:r>
              <a:rPr lang="en-US" altLang="zh-TW" dirty="0" smtClean="0"/>
              <a:t> structure  </a:t>
            </a:r>
            <a:endParaRPr lang="en-US" altLang="zh-TW" dirty="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b="1" dirty="0" err="1">
                <a:latin typeface="Arial" charset="0"/>
              </a:rPr>
              <a:t>enum</a:t>
            </a:r>
            <a:r>
              <a:rPr lang="en-US" altLang="zh-TW" sz="2000" dirty="0">
                <a:latin typeface="Arial" charset="0"/>
              </a:rPr>
              <a:t> Triple{ </a:t>
            </a:r>
            <a:r>
              <a:rPr lang="en-US" altLang="zh-TW" sz="2000" dirty="0" err="1">
                <a:latin typeface="Arial" charset="0"/>
              </a:rPr>
              <a:t>var</a:t>
            </a:r>
            <a:r>
              <a:rPr lang="en-US" altLang="zh-TW" sz="2000" dirty="0">
                <a:latin typeface="Arial" charset="0"/>
              </a:rPr>
              <a:t>, </a:t>
            </a:r>
            <a:r>
              <a:rPr lang="en-US" altLang="zh-TW" sz="2000" dirty="0" err="1">
                <a:latin typeface="Arial" charset="0"/>
              </a:rPr>
              <a:t>ptr</a:t>
            </a:r>
            <a:r>
              <a:rPr lang="en-US" altLang="zh-TW" sz="2000" dirty="0">
                <a:latin typeface="Arial" charset="0"/>
              </a:rPr>
              <a:t>, no 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b="1" dirty="0" err="1" smtClean="0">
                <a:latin typeface="Arial" charset="0"/>
              </a:rPr>
              <a:t>Struct</a:t>
            </a:r>
            <a:r>
              <a:rPr lang="en-US" altLang="zh-TW" sz="2000" b="1" dirty="0" smtClean="0">
                <a:latin typeface="Arial" charset="0"/>
              </a:rPr>
              <a:t> </a:t>
            </a:r>
            <a:r>
              <a:rPr lang="en-US" altLang="zh-TW" sz="2000" dirty="0" smtClean="0">
                <a:latin typeface="Arial" charset="0"/>
              </a:rPr>
              <a:t> </a:t>
            </a:r>
            <a:r>
              <a:rPr lang="en-US" altLang="zh-TW" sz="2000" dirty="0" err="1">
                <a:latin typeface="Arial" charset="0"/>
              </a:rPr>
              <a:t>PolyNode</a:t>
            </a:r>
            <a:endParaRPr lang="en-US" altLang="zh-TW" sz="20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</a:t>
            </a:r>
            <a:r>
              <a:rPr lang="en-US" altLang="zh-TW" sz="2000" dirty="0" err="1">
                <a:latin typeface="Arial" charset="0"/>
              </a:rPr>
              <a:t>PolyNode</a:t>
            </a:r>
            <a:r>
              <a:rPr lang="en-US" altLang="zh-TW" sz="2000" dirty="0">
                <a:latin typeface="Arial" charset="0"/>
              </a:rPr>
              <a:t> *link;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</a:t>
            </a:r>
            <a:r>
              <a:rPr lang="en-US" altLang="zh-TW" sz="2000" b="1" dirty="0" err="1">
                <a:latin typeface="Arial" charset="0"/>
              </a:rPr>
              <a:t>int</a:t>
            </a:r>
            <a:r>
              <a:rPr lang="en-US" altLang="zh-TW" sz="2000" dirty="0">
                <a:latin typeface="Arial" charset="0"/>
              </a:rPr>
              <a:t> exp;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Triple trio;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</a:t>
            </a:r>
            <a:r>
              <a:rPr lang="en-US" altLang="zh-TW" sz="2000" b="1" dirty="0">
                <a:latin typeface="Arial" charset="0"/>
              </a:rPr>
              <a:t>union</a:t>
            </a:r>
            <a:r>
              <a:rPr lang="en-US" altLang="zh-TW" sz="2000" dirty="0">
                <a:latin typeface="Arial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	</a:t>
            </a:r>
            <a:r>
              <a:rPr lang="en-US" altLang="zh-TW" sz="2000" b="1" dirty="0">
                <a:latin typeface="Arial" charset="0"/>
              </a:rPr>
              <a:t>char</a:t>
            </a:r>
            <a:r>
              <a:rPr lang="en-US" altLang="zh-TW" sz="2000" dirty="0">
                <a:latin typeface="Arial" charset="0"/>
              </a:rPr>
              <a:t> </a:t>
            </a:r>
            <a:r>
              <a:rPr lang="en-US" altLang="zh-TW" sz="2000" dirty="0" err="1">
                <a:latin typeface="Arial" charset="0"/>
              </a:rPr>
              <a:t>vble</a:t>
            </a:r>
            <a:r>
              <a:rPr lang="en-US" altLang="zh-TW" sz="2000" dirty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	</a:t>
            </a:r>
            <a:r>
              <a:rPr lang="en-US" altLang="zh-TW" sz="2000" dirty="0" err="1">
                <a:latin typeface="Arial" charset="0"/>
              </a:rPr>
              <a:t>PolyNode</a:t>
            </a:r>
            <a:r>
              <a:rPr lang="en-US" altLang="zh-TW" sz="2000" dirty="0">
                <a:latin typeface="Arial" charset="0"/>
              </a:rPr>
              <a:t> *</a:t>
            </a:r>
            <a:r>
              <a:rPr lang="en-US" altLang="zh-TW" sz="2000" dirty="0" err="1">
                <a:latin typeface="Arial" charset="0"/>
              </a:rPr>
              <a:t>dlink</a:t>
            </a:r>
            <a:r>
              <a:rPr lang="en-US" altLang="zh-TW" sz="2000" dirty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	</a:t>
            </a:r>
            <a:r>
              <a:rPr lang="en-US" altLang="zh-TW" sz="2000" b="1" dirty="0" err="1">
                <a:latin typeface="Arial" charset="0"/>
              </a:rPr>
              <a:t>int</a:t>
            </a:r>
            <a:r>
              <a:rPr lang="en-US" altLang="zh-TW" sz="2000" dirty="0">
                <a:latin typeface="Arial" charset="0"/>
              </a:rPr>
              <a:t> </a:t>
            </a:r>
            <a:r>
              <a:rPr lang="en-US" altLang="zh-TW" sz="2000" dirty="0" err="1">
                <a:latin typeface="Arial" charset="0"/>
              </a:rPr>
              <a:t>coef</a:t>
            </a:r>
            <a:r>
              <a:rPr lang="en-US" altLang="zh-TW" sz="2000" dirty="0">
                <a:latin typeface="Arial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	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>
                <a:latin typeface="Arial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PolyNode</a:t>
            </a:r>
            <a:r>
              <a:rPr lang="en-US" altLang="zh-TW" dirty="0"/>
              <a:t> in </a:t>
            </a:r>
            <a:r>
              <a:rPr lang="en-US" altLang="zh-TW" dirty="0" smtClean="0"/>
              <a:t>C</a:t>
            </a:r>
            <a:endParaRPr lang="en-US" altLang="zh-TW" dirty="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latin typeface="Arial" charset="0"/>
              </a:rPr>
              <a:t>trio == var</a:t>
            </a:r>
            <a:r>
              <a:rPr lang="en-US" altLang="zh-TW" sz="2400"/>
              <a:t>: the node is a head node.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vble indicates the name of the variable. Or it is an integer point to the variable in a variable table.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exp is set to 0.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latin typeface="Arial" charset="0"/>
              </a:rPr>
              <a:t>trio == ptr</a:t>
            </a:r>
            <a:r>
              <a:rPr lang="en-US" altLang="zh-TW" sz="2400"/>
              <a:t>: coefficient itself is a list and is pointed by the field </a:t>
            </a:r>
            <a:r>
              <a:rPr lang="en-US" altLang="zh-TW" sz="2400">
                <a:latin typeface="Arial" charset="0"/>
              </a:rPr>
              <a:t>dlink</a:t>
            </a:r>
            <a:r>
              <a:rPr lang="en-US" altLang="zh-TW" sz="2400"/>
              <a:t>. </a:t>
            </a:r>
            <a:r>
              <a:rPr lang="en-US" altLang="zh-TW" sz="2400">
                <a:latin typeface="Arial" charset="0"/>
              </a:rPr>
              <a:t>exp</a:t>
            </a:r>
            <a:r>
              <a:rPr lang="en-US" altLang="zh-TW" sz="2400"/>
              <a:t> is the exponent of the variable on which the list is based on.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latin typeface="Arial" charset="0"/>
              </a:rPr>
              <a:t>trio == no</a:t>
            </a:r>
            <a:r>
              <a:rPr lang="en-US" altLang="zh-TW" sz="2400"/>
              <a:t>, coefficient is an integer and is stored in </a:t>
            </a:r>
            <a:r>
              <a:rPr lang="en-US" altLang="zh-TW" sz="2400">
                <a:latin typeface="Arial" charset="0"/>
              </a:rPr>
              <a:t>coef</a:t>
            </a:r>
            <a:r>
              <a:rPr lang="en-US" altLang="zh-TW" sz="2400"/>
              <a:t>. </a:t>
            </a:r>
            <a:r>
              <a:rPr lang="en-US" altLang="zh-TW" sz="2400">
                <a:latin typeface="Arial" charset="0"/>
              </a:rPr>
              <a:t>exp</a:t>
            </a:r>
            <a:r>
              <a:rPr lang="en-US" altLang="zh-TW" sz="2400"/>
              <a:t> is the exponent of the variable on which the list is based 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Representing </a:t>
            </a:r>
            <a:r>
              <a:rPr lang="en-US" altLang="zh-TW">
                <a:latin typeface="Times New Roman" pitchFamily="18" charset="0"/>
              </a:rPr>
              <a:t>3x</a:t>
            </a:r>
            <a:r>
              <a:rPr lang="en-US" altLang="zh-TW" baseline="30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y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841375" y="2743200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err="1"/>
              <a:t>var</a:t>
            </a:r>
            <a:endParaRPr lang="en-US" altLang="zh-TW" dirty="0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392238" y="2743200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y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1943100" y="2743200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2493963" y="2743200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3713163" y="2743200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err="1"/>
              <a:t>ptr</a:t>
            </a:r>
            <a:endParaRPr lang="en-US" altLang="zh-TW" dirty="0"/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4264025" y="2743200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4814888" y="2743200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1</a:t>
            </a:r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5365750" y="2743200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3713163" y="3890963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 err="1"/>
              <a:t>var</a:t>
            </a:r>
            <a:endParaRPr lang="en-US" altLang="zh-TW" dirty="0"/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4264025" y="3890963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x</a:t>
            </a:r>
          </a:p>
        </p:txBody>
      </p:sp>
      <p:sp>
        <p:nvSpPr>
          <p:cNvPr id="353293" name="Rectangle 13"/>
          <p:cNvSpPr>
            <a:spLocks noChangeArrowheads="1"/>
          </p:cNvSpPr>
          <p:nvPr/>
        </p:nvSpPr>
        <p:spPr bwMode="auto">
          <a:xfrm>
            <a:off x="4814888" y="3890963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5365750" y="3890963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295" name="Rectangle 15"/>
          <p:cNvSpPr>
            <a:spLocks noChangeArrowheads="1"/>
          </p:cNvSpPr>
          <p:nvPr/>
        </p:nvSpPr>
        <p:spPr bwMode="auto">
          <a:xfrm>
            <a:off x="6727825" y="3890963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no</a:t>
            </a:r>
          </a:p>
        </p:txBody>
      </p:sp>
      <p:sp>
        <p:nvSpPr>
          <p:cNvPr id="353296" name="Rectangle 16"/>
          <p:cNvSpPr>
            <a:spLocks noChangeArrowheads="1"/>
          </p:cNvSpPr>
          <p:nvPr/>
        </p:nvSpPr>
        <p:spPr bwMode="auto">
          <a:xfrm>
            <a:off x="7278688" y="3890963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dirty="0"/>
              <a:t>3</a:t>
            </a:r>
          </a:p>
        </p:txBody>
      </p:sp>
      <p:sp>
        <p:nvSpPr>
          <p:cNvPr id="353297" name="Rectangle 17"/>
          <p:cNvSpPr>
            <a:spLocks noChangeArrowheads="1"/>
          </p:cNvSpPr>
          <p:nvPr/>
        </p:nvSpPr>
        <p:spPr bwMode="auto">
          <a:xfrm>
            <a:off x="7829550" y="3890963"/>
            <a:ext cx="550863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2</a:t>
            </a:r>
          </a:p>
        </p:txBody>
      </p:sp>
      <p:sp>
        <p:nvSpPr>
          <p:cNvPr id="353298" name="Rectangle 18"/>
          <p:cNvSpPr>
            <a:spLocks noChangeArrowheads="1"/>
          </p:cNvSpPr>
          <p:nvPr/>
        </p:nvSpPr>
        <p:spPr bwMode="auto">
          <a:xfrm>
            <a:off x="8380413" y="3890963"/>
            <a:ext cx="550862" cy="53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/>
              <a:t>0</a:t>
            </a:r>
          </a:p>
        </p:txBody>
      </p:sp>
      <p:sp>
        <p:nvSpPr>
          <p:cNvPr id="353299" name="Line 19"/>
          <p:cNvSpPr>
            <a:spLocks noChangeShapeType="1"/>
          </p:cNvSpPr>
          <p:nvPr/>
        </p:nvSpPr>
        <p:spPr bwMode="auto">
          <a:xfrm>
            <a:off x="2786063" y="3005138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00" name="Line 20"/>
          <p:cNvSpPr>
            <a:spLocks noChangeShapeType="1"/>
          </p:cNvSpPr>
          <p:nvPr/>
        </p:nvSpPr>
        <p:spPr bwMode="auto">
          <a:xfrm>
            <a:off x="5800725" y="4192588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01" name="Line 21"/>
          <p:cNvSpPr>
            <a:spLocks noChangeShapeType="1"/>
          </p:cNvSpPr>
          <p:nvPr/>
        </p:nvSpPr>
        <p:spPr bwMode="auto">
          <a:xfrm>
            <a:off x="4529138" y="3005138"/>
            <a:ext cx="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02" name="Line 22"/>
          <p:cNvSpPr>
            <a:spLocks noChangeShapeType="1"/>
          </p:cNvSpPr>
          <p:nvPr/>
        </p:nvSpPr>
        <p:spPr bwMode="auto">
          <a:xfrm flipH="1" flipV="1">
            <a:off x="304800" y="3005138"/>
            <a:ext cx="0" cy="1187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03" name="Line 23"/>
          <p:cNvSpPr>
            <a:spLocks noChangeShapeType="1"/>
          </p:cNvSpPr>
          <p:nvPr/>
        </p:nvSpPr>
        <p:spPr bwMode="auto">
          <a:xfrm>
            <a:off x="304800" y="3005138"/>
            <a:ext cx="53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3304" name="Text Box 24"/>
          <p:cNvSpPr txBox="1">
            <a:spLocks noChangeArrowheads="1"/>
          </p:cNvSpPr>
          <p:nvPr/>
        </p:nvSpPr>
        <p:spPr bwMode="auto">
          <a:xfrm>
            <a:off x="174625" y="4294188"/>
            <a:ext cx="3794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</a:t>
            </a:r>
          </a:p>
        </p:txBody>
      </p:sp>
      <p:sp>
        <p:nvSpPr>
          <p:cNvPr id="353305" name="Text Box 25"/>
          <p:cNvSpPr txBox="1">
            <a:spLocks noChangeArrowheads="1"/>
          </p:cNvSpPr>
          <p:nvPr/>
        </p:nvSpPr>
        <p:spPr bwMode="auto">
          <a:xfrm>
            <a:off x="811213" y="2373313"/>
            <a:ext cx="655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trio</a:t>
            </a:r>
          </a:p>
        </p:txBody>
      </p:sp>
      <p:sp>
        <p:nvSpPr>
          <p:cNvPr id="353306" name="Text Box 26"/>
          <p:cNvSpPr txBox="1">
            <a:spLocks noChangeArrowheads="1"/>
          </p:cNvSpPr>
          <p:nvPr/>
        </p:nvSpPr>
        <p:spPr bwMode="auto">
          <a:xfrm>
            <a:off x="1331913" y="2373313"/>
            <a:ext cx="655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vble</a:t>
            </a:r>
          </a:p>
        </p:txBody>
      </p:sp>
      <p:sp>
        <p:nvSpPr>
          <p:cNvPr id="353307" name="Text Box 27"/>
          <p:cNvSpPr txBox="1">
            <a:spLocks noChangeArrowheads="1"/>
          </p:cNvSpPr>
          <p:nvPr/>
        </p:nvSpPr>
        <p:spPr bwMode="auto">
          <a:xfrm>
            <a:off x="1911350" y="2373313"/>
            <a:ext cx="655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exp</a:t>
            </a:r>
          </a:p>
        </p:txBody>
      </p:sp>
      <p:sp>
        <p:nvSpPr>
          <p:cNvPr id="353308" name="Text Box 28"/>
          <p:cNvSpPr txBox="1">
            <a:spLocks noChangeArrowheads="1"/>
          </p:cNvSpPr>
          <p:nvPr/>
        </p:nvSpPr>
        <p:spPr bwMode="auto">
          <a:xfrm>
            <a:off x="2446338" y="2373313"/>
            <a:ext cx="655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link</a:t>
            </a:r>
          </a:p>
        </p:txBody>
      </p:sp>
      <p:sp>
        <p:nvSpPr>
          <p:cNvPr id="353309" name="Text Box 29"/>
          <p:cNvSpPr txBox="1">
            <a:spLocks noChangeArrowheads="1"/>
          </p:cNvSpPr>
          <p:nvPr/>
        </p:nvSpPr>
        <p:spPr bwMode="auto">
          <a:xfrm>
            <a:off x="3698875" y="2341563"/>
            <a:ext cx="655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trio</a:t>
            </a:r>
          </a:p>
        </p:txBody>
      </p:sp>
      <p:sp>
        <p:nvSpPr>
          <p:cNvPr id="353310" name="Text Box 30"/>
          <p:cNvSpPr txBox="1">
            <a:spLocks noChangeArrowheads="1"/>
          </p:cNvSpPr>
          <p:nvPr/>
        </p:nvSpPr>
        <p:spPr bwMode="auto">
          <a:xfrm>
            <a:off x="4219575" y="2341563"/>
            <a:ext cx="655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vble</a:t>
            </a:r>
          </a:p>
        </p:txBody>
      </p:sp>
      <p:sp>
        <p:nvSpPr>
          <p:cNvPr id="353311" name="Text Box 31"/>
          <p:cNvSpPr txBox="1">
            <a:spLocks noChangeArrowheads="1"/>
          </p:cNvSpPr>
          <p:nvPr/>
        </p:nvSpPr>
        <p:spPr bwMode="auto">
          <a:xfrm>
            <a:off x="4799013" y="2341563"/>
            <a:ext cx="655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exp</a:t>
            </a:r>
          </a:p>
        </p:txBody>
      </p:sp>
      <p:sp>
        <p:nvSpPr>
          <p:cNvPr id="353312" name="Text Box 32"/>
          <p:cNvSpPr txBox="1">
            <a:spLocks noChangeArrowheads="1"/>
          </p:cNvSpPr>
          <p:nvPr/>
        </p:nvSpPr>
        <p:spPr bwMode="auto">
          <a:xfrm>
            <a:off x="5334000" y="2341563"/>
            <a:ext cx="655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link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Representation of </a:t>
            </a:r>
            <a:r>
              <a:rPr lang="en-US" altLang="zh-TW" i="1">
                <a:latin typeface="Times New Roman" pitchFamily="18" charset="0"/>
              </a:rPr>
              <a:t>P(x, y, z)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07950" y="27813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v</a:t>
            </a: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23850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z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39750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755650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1189038" y="2781300"/>
            <a:ext cx="215900" cy="215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p</a:t>
            </a:r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1404938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1620838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dirty="0"/>
              <a:t>2</a:t>
            </a:r>
          </a:p>
        </p:txBody>
      </p:sp>
      <p:sp>
        <p:nvSpPr>
          <p:cNvPr id="354314" name="Rectangle 10"/>
          <p:cNvSpPr>
            <a:spLocks noChangeArrowheads="1"/>
          </p:cNvSpPr>
          <p:nvPr/>
        </p:nvSpPr>
        <p:spPr bwMode="auto">
          <a:xfrm>
            <a:off x="1836738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15" name="Rectangle 11"/>
          <p:cNvSpPr>
            <a:spLocks noChangeArrowheads="1"/>
          </p:cNvSpPr>
          <p:nvPr/>
        </p:nvSpPr>
        <p:spPr bwMode="auto">
          <a:xfrm>
            <a:off x="4860925" y="2781300"/>
            <a:ext cx="215900" cy="215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p</a:t>
            </a:r>
          </a:p>
        </p:txBody>
      </p:sp>
      <p:sp>
        <p:nvSpPr>
          <p:cNvPr id="354316" name="Rectangle 12"/>
          <p:cNvSpPr>
            <a:spLocks noChangeArrowheads="1"/>
          </p:cNvSpPr>
          <p:nvPr/>
        </p:nvSpPr>
        <p:spPr bwMode="auto">
          <a:xfrm>
            <a:off x="5076825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5292725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dirty="0"/>
              <a:t>1</a:t>
            </a:r>
          </a:p>
        </p:txBody>
      </p:sp>
      <p:sp>
        <p:nvSpPr>
          <p:cNvPr id="354318" name="Rectangle 14"/>
          <p:cNvSpPr>
            <a:spLocks noChangeArrowheads="1"/>
          </p:cNvSpPr>
          <p:nvPr/>
        </p:nvSpPr>
        <p:spPr bwMode="auto">
          <a:xfrm>
            <a:off x="5508625" y="27813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19" name="Rectangle 15"/>
          <p:cNvSpPr>
            <a:spLocks noChangeArrowheads="1"/>
          </p:cNvSpPr>
          <p:nvPr/>
        </p:nvSpPr>
        <p:spPr bwMode="auto">
          <a:xfrm>
            <a:off x="1189038" y="34290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v</a:t>
            </a:r>
          </a:p>
        </p:txBody>
      </p:sp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14049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y</a:t>
            </a:r>
          </a:p>
        </p:txBody>
      </p:sp>
      <p:sp>
        <p:nvSpPr>
          <p:cNvPr id="354321" name="Rectangle 17"/>
          <p:cNvSpPr>
            <a:spLocks noChangeArrowheads="1"/>
          </p:cNvSpPr>
          <p:nvPr/>
        </p:nvSpPr>
        <p:spPr bwMode="auto">
          <a:xfrm>
            <a:off x="16208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22" name="Rectangle 18"/>
          <p:cNvSpPr>
            <a:spLocks noChangeArrowheads="1"/>
          </p:cNvSpPr>
          <p:nvPr/>
        </p:nvSpPr>
        <p:spPr bwMode="auto">
          <a:xfrm>
            <a:off x="18367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23" name="Rectangle 19"/>
          <p:cNvSpPr>
            <a:spLocks noChangeArrowheads="1"/>
          </p:cNvSpPr>
          <p:nvPr/>
        </p:nvSpPr>
        <p:spPr bwMode="auto">
          <a:xfrm>
            <a:off x="4860925" y="34290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v</a:t>
            </a:r>
          </a:p>
        </p:txBody>
      </p:sp>
      <p:sp>
        <p:nvSpPr>
          <p:cNvPr id="354324" name="Rectangle 20"/>
          <p:cNvSpPr>
            <a:spLocks noChangeArrowheads="1"/>
          </p:cNvSpPr>
          <p:nvPr/>
        </p:nvSpPr>
        <p:spPr bwMode="auto">
          <a:xfrm>
            <a:off x="5076825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y</a:t>
            </a:r>
          </a:p>
        </p:txBody>
      </p:sp>
      <p:sp>
        <p:nvSpPr>
          <p:cNvPr id="354325" name="Rectangle 21"/>
          <p:cNvSpPr>
            <a:spLocks noChangeArrowheads="1"/>
          </p:cNvSpPr>
          <p:nvPr/>
        </p:nvSpPr>
        <p:spPr bwMode="auto">
          <a:xfrm>
            <a:off x="5292725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26" name="Rectangle 22"/>
          <p:cNvSpPr>
            <a:spLocks noChangeArrowheads="1"/>
          </p:cNvSpPr>
          <p:nvPr/>
        </p:nvSpPr>
        <p:spPr bwMode="auto">
          <a:xfrm>
            <a:off x="5508625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27" name="Rectangle 23"/>
          <p:cNvSpPr>
            <a:spLocks noChangeArrowheads="1"/>
          </p:cNvSpPr>
          <p:nvPr/>
        </p:nvSpPr>
        <p:spPr bwMode="auto">
          <a:xfrm>
            <a:off x="2268538" y="3429000"/>
            <a:ext cx="215900" cy="215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p</a:t>
            </a:r>
          </a:p>
        </p:txBody>
      </p:sp>
      <p:sp>
        <p:nvSpPr>
          <p:cNvPr id="354328" name="Rectangle 24"/>
          <p:cNvSpPr>
            <a:spLocks noChangeArrowheads="1"/>
          </p:cNvSpPr>
          <p:nvPr/>
        </p:nvSpPr>
        <p:spPr bwMode="auto">
          <a:xfrm>
            <a:off x="24844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29" name="Rectangle 25"/>
          <p:cNvSpPr>
            <a:spLocks noChangeArrowheads="1"/>
          </p:cNvSpPr>
          <p:nvPr/>
        </p:nvSpPr>
        <p:spPr bwMode="auto">
          <a:xfrm>
            <a:off x="27003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dirty="0"/>
              <a:t>3</a:t>
            </a:r>
          </a:p>
        </p:txBody>
      </p:sp>
      <p:sp>
        <p:nvSpPr>
          <p:cNvPr id="354330" name="Rectangle 26"/>
          <p:cNvSpPr>
            <a:spLocks noChangeArrowheads="1"/>
          </p:cNvSpPr>
          <p:nvPr/>
        </p:nvSpPr>
        <p:spPr bwMode="auto">
          <a:xfrm>
            <a:off x="29162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31" name="Rectangle 27"/>
          <p:cNvSpPr>
            <a:spLocks noChangeArrowheads="1"/>
          </p:cNvSpPr>
          <p:nvPr/>
        </p:nvSpPr>
        <p:spPr bwMode="auto">
          <a:xfrm>
            <a:off x="3348038" y="3429000"/>
            <a:ext cx="215900" cy="215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p</a:t>
            </a:r>
          </a:p>
        </p:txBody>
      </p:sp>
      <p:sp>
        <p:nvSpPr>
          <p:cNvPr id="354332" name="Rectangle 28"/>
          <p:cNvSpPr>
            <a:spLocks noChangeArrowheads="1"/>
          </p:cNvSpPr>
          <p:nvPr/>
        </p:nvSpPr>
        <p:spPr bwMode="auto">
          <a:xfrm>
            <a:off x="35639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33" name="Rectangle 29"/>
          <p:cNvSpPr>
            <a:spLocks noChangeArrowheads="1"/>
          </p:cNvSpPr>
          <p:nvPr/>
        </p:nvSpPr>
        <p:spPr bwMode="auto">
          <a:xfrm>
            <a:off x="37798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 dirty="0"/>
              <a:t>2</a:t>
            </a:r>
          </a:p>
        </p:txBody>
      </p:sp>
      <p:sp>
        <p:nvSpPr>
          <p:cNvPr id="354334" name="Rectangle 30"/>
          <p:cNvSpPr>
            <a:spLocks noChangeArrowheads="1"/>
          </p:cNvSpPr>
          <p:nvPr/>
        </p:nvSpPr>
        <p:spPr bwMode="auto">
          <a:xfrm>
            <a:off x="3995738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35" name="Rectangle 31"/>
          <p:cNvSpPr>
            <a:spLocks noChangeArrowheads="1"/>
          </p:cNvSpPr>
          <p:nvPr/>
        </p:nvSpPr>
        <p:spPr bwMode="auto">
          <a:xfrm>
            <a:off x="5940425" y="3429000"/>
            <a:ext cx="215900" cy="215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p</a:t>
            </a:r>
          </a:p>
        </p:txBody>
      </p:sp>
      <p:sp>
        <p:nvSpPr>
          <p:cNvPr id="354336" name="Rectangle 32"/>
          <p:cNvSpPr>
            <a:spLocks noChangeArrowheads="1"/>
          </p:cNvSpPr>
          <p:nvPr/>
        </p:nvSpPr>
        <p:spPr bwMode="auto">
          <a:xfrm>
            <a:off x="6156325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37" name="Rectangle 33"/>
          <p:cNvSpPr>
            <a:spLocks noChangeArrowheads="1"/>
          </p:cNvSpPr>
          <p:nvPr/>
        </p:nvSpPr>
        <p:spPr bwMode="auto">
          <a:xfrm>
            <a:off x="6372225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4</a:t>
            </a:r>
          </a:p>
        </p:txBody>
      </p: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6588125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39" name="Rectangle 35"/>
          <p:cNvSpPr>
            <a:spLocks noChangeArrowheads="1"/>
          </p:cNvSpPr>
          <p:nvPr/>
        </p:nvSpPr>
        <p:spPr bwMode="auto">
          <a:xfrm>
            <a:off x="7021513" y="3429000"/>
            <a:ext cx="215900" cy="2159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p</a:t>
            </a:r>
          </a:p>
        </p:txBody>
      </p:sp>
      <p:sp>
        <p:nvSpPr>
          <p:cNvPr id="354340" name="Rectangle 36"/>
          <p:cNvSpPr>
            <a:spLocks noChangeArrowheads="1"/>
          </p:cNvSpPr>
          <p:nvPr/>
        </p:nvSpPr>
        <p:spPr bwMode="auto">
          <a:xfrm>
            <a:off x="7237413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41" name="Rectangle 37"/>
          <p:cNvSpPr>
            <a:spLocks noChangeArrowheads="1"/>
          </p:cNvSpPr>
          <p:nvPr/>
        </p:nvSpPr>
        <p:spPr bwMode="auto">
          <a:xfrm>
            <a:off x="7453313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1</a:t>
            </a:r>
          </a:p>
        </p:txBody>
      </p:sp>
      <p:sp>
        <p:nvSpPr>
          <p:cNvPr id="354342" name="Rectangle 38"/>
          <p:cNvSpPr>
            <a:spLocks noChangeArrowheads="1"/>
          </p:cNvSpPr>
          <p:nvPr/>
        </p:nvSpPr>
        <p:spPr bwMode="auto">
          <a:xfrm>
            <a:off x="7669213" y="34290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43" name="Rectangle 39"/>
          <p:cNvSpPr>
            <a:spLocks noChangeArrowheads="1"/>
          </p:cNvSpPr>
          <p:nvPr/>
        </p:nvSpPr>
        <p:spPr bwMode="auto">
          <a:xfrm>
            <a:off x="2268538" y="47244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v</a:t>
            </a:r>
          </a:p>
        </p:txBody>
      </p:sp>
      <p:sp>
        <p:nvSpPr>
          <p:cNvPr id="354344" name="Rectangle 40"/>
          <p:cNvSpPr>
            <a:spLocks noChangeArrowheads="1"/>
          </p:cNvSpPr>
          <p:nvPr/>
        </p:nvSpPr>
        <p:spPr bwMode="auto">
          <a:xfrm>
            <a:off x="2484438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x</a:t>
            </a:r>
          </a:p>
        </p:txBody>
      </p:sp>
      <p:sp>
        <p:nvSpPr>
          <p:cNvPr id="354345" name="Rectangle 41"/>
          <p:cNvSpPr>
            <a:spLocks noChangeArrowheads="1"/>
          </p:cNvSpPr>
          <p:nvPr/>
        </p:nvSpPr>
        <p:spPr bwMode="auto">
          <a:xfrm>
            <a:off x="2700338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46" name="Rectangle 42"/>
          <p:cNvSpPr>
            <a:spLocks noChangeArrowheads="1"/>
          </p:cNvSpPr>
          <p:nvPr/>
        </p:nvSpPr>
        <p:spPr bwMode="auto">
          <a:xfrm>
            <a:off x="2916238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47" name="Rectangle 43"/>
          <p:cNvSpPr>
            <a:spLocks noChangeArrowheads="1"/>
          </p:cNvSpPr>
          <p:nvPr/>
        </p:nvSpPr>
        <p:spPr bwMode="auto">
          <a:xfrm>
            <a:off x="3348038" y="40767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v</a:t>
            </a:r>
          </a:p>
        </p:txBody>
      </p:sp>
      <p:sp>
        <p:nvSpPr>
          <p:cNvPr id="354348" name="Rectangle 44"/>
          <p:cNvSpPr>
            <a:spLocks noChangeArrowheads="1"/>
          </p:cNvSpPr>
          <p:nvPr/>
        </p:nvSpPr>
        <p:spPr bwMode="auto">
          <a:xfrm>
            <a:off x="3563938" y="40767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x</a:t>
            </a:r>
          </a:p>
        </p:txBody>
      </p: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3779838" y="40767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50" name="Rectangle 46"/>
          <p:cNvSpPr>
            <a:spLocks noChangeArrowheads="1"/>
          </p:cNvSpPr>
          <p:nvPr/>
        </p:nvSpPr>
        <p:spPr bwMode="auto">
          <a:xfrm>
            <a:off x="3995738" y="40767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51" name="Rectangle 47"/>
          <p:cNvSpPr>
            <a:spLocks noChangeArrowheads="1"/>
          </p:cNvSpPr>
          <p:nvPr/>
        </p:nvSpPr>
        <p:spPr bwMode="auto">
          <a:xfrm>
            <a:off x="3348038" y="472440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n</a:t>
            </a:r>
          </a:p>
        </p:txBody>
      </p:sp>
      <p:sp>
        <p:nvSpPr>
          <p:cNvPr id="354352" name="Rectangle 48"/>
          <p:cNvSpPr>
            <a:spLocks noChangeArrowheads="1"/>
          </p:cNvSpPr>
          <p:nvPr/>
        </p:nvSpPr>
        <p:spPr bwMode="auto">
          <a:xfrm>
            <a:off x="3563938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1</a:t>
            </a:r>
          </a:p>
        </p:txBody>
      </p:sp>
      <p:sp>
        <p:nvSpPr>
          <p:cNvPr id="354353" name="Rectangle 49"/>
          <p:cNvSpPr>
            <a:spLocks noChangeArrowheads="1"/>
          </p:cNvSpPr>
          <p:nvPr/>
        </p:nvSpPr>
        <p:spPr bwMode="auto">
          <a:xfrm>
            <a:off x="3779838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10</a:t>
            </a:r>
          </a:p>
        </p:txBody>
      </p:sp>
      <p:sp>
        <p:nvSpPr>
          <p:cNvPr id="354354" name="Rectangle 50"/>
          <p:cNvSpPr>
            <a:spLocks noChangeArrowheads="1"/>
          </p:cNvSpPr>
          <p:nvPr/>
        </p:nvSpPr>
        <p:spPr bwMode="auto">
          <a:xfrm>
            <a:off x="3995738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55" name="Rectangle 51"/>
          <p:cNvSpPr>
            <a:spLocks noChangeArrowheads="1"/>
          </p:cNvSpPr>
          <p:nvPr/>
        </p:nvSpPr>
        <p:spPr bwMode="auto">
          <a:xfrm>
            <a:off x="4429125" y="407670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n</a:t>
            </a:r>
          </a:p>
        </p:txBody>
      </p:sp>
      <p:sp>
        <p:nvSpPr>
          <p:cNvPr id="354356" name="Rectangle 52"/>
          <p:cNvSpPr>
            <a:spLocks noChangeArrowheads="1"/>
          </p:cNvSpPr>
          <p:nvPr/>
        </p:nvSpPr>
        <p:spPr bwMode="auto">
          <a:xfrm>
            <a:off x="4645025" y="40767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3</a:t>
            </a:r>
          </a:p>
        </p:txBody>
      </p:sp>
      <p:sp>
        <p:nvSpPr>
          <p:cNvPr id="354357" name="Rectangle 53"/>
          <p:cNvSpPr>
            <a:spLocks noChangeArrowheads="1"/>
          </p:cNvSpPr>
          <p:nvPr/>
        </p:nvSpPr>
        <p:spPr bwMode="auto">
          <a:xfrm>
            <a:off x="4860925" y="40767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8</a:t>
            </a:r>
          </a:p>
        </p:txBody>
      </p:sp>
      <p:sp>
        <p:nvSpPr>
          <p:cNvPr id="354358" name="Rectangle 54"/>
          <p:cNvSpPr>
            <a:spLocks noChangeArrowheads="1"/>
          </p:cNvSpPr>
          <p:nvPr/>
        </p:nvSpPr>
        <p:spPr bwMode="auto">
          <a:xfrm>
            <a:off x="5076825" y="40767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59" name="Rectangle 55"/>
          <p:cNvSpPr>
            <a:spLocks noChangeArrowheads="1"/>
          </p:cNvSpPr>
          <p:nvPr/>
        </p:nvSpPr>
        <p:spPr bwMode="auto">
          <a:xfrm>
            <a:off x="4429125" y="472440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n</a:t>
            </a:r>
          </a:p>
        </p:txBody>
      </p:sp>
      <p:sp>
        <p:nvSpPr>
          <p:cNvPr id="354360" name="Rectangle 56"/>
          <p:cNvSpPr>
            <a:spLocks noChangeArrowheads="1"/>
          </p:cNvSpPr>
          <p:nvPr/>
        </p:nvSpPr>
        <p:spPr bwMode="auto">
          <a:xfrm>
            <a:off x="464502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2</a:t>
            </a:r>
          </a:p>
        </p:txBody>
      </p:sp>
      <p:sp>
        <p:nvSpPr>
          <p:cNvPr id="354361" name="Rectangle 57"/>
          <p:cNvSpPr>
            <a:spLocks noChangeArrowheads="1"/>
          </p:cNvSpPr>
          <p:nvPr/>
        </p:nvSpPr>
        <p:spPr bwMode="auto">
          <a:xfrm>
            <a:off x="486092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8</a:t>
            </a:r>
          </a:p>
        </p:txBody>
      </p:sp>
      <p:sp>
        <p:nvSpPr>
          <p:cNvPr id="354362" name="Rectangle 58"/>
          <p:cNvSpPr>
            <a:spLocks noChangeArrowheads="1"/>
          </p:cNvSpPr>
          <p:nvPr/>
        </p:nvSpPr>
        <p:spPr bwMode="auto">
          <a:xfrm>
            <a:off x="507682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63" name="Rectangle 59"/>
          <p:cNvSpPr>
            <a:spLocks noChangeArrowheads="1"/>
          </p:cNvSpPr>
          <p:nvPr/>
        </p:nvSpPr>
        <p:spPr bwMode="auto">
          <a:xfrm>
            <a:off x="7021513" y="4005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v</a:t>
            </a:r>
          </a:p>
        </p:txBody>
      </p:sp>
      <p:sp>
        <p:nvSpPr>
          <p:cNvPr id="354364" name="Rectangle 60"/>
          <p:cNvSpPr>
            <a:spLocks noChangeArrowheads="1"/>
          </p:cNvSpPr>
          <p:nvPr/>
        </p:nvSpPr>
        <p:spPr bwMode="auto">
          <a:xfrm>
            <a:off x="7237413" y="40052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x</a:t>
            </a:r>
          </a:p>
        </p:txBody>
      </p:sp>
      <p:sp>
        <p:nvSpPr>
          <p:cNvPr id="354365" name="Rectangle 61"/>
          <p:cNvSpPr>
            <a:spLocks noChangeArrowheads="1"/>
          </p:cNvSpPr>
          <p:nvPr/>
        </p:nvSpPr>
        <p:spPr bwMode="auto">
          <a:xfrm>
            <a:off x="7453313" y="40052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66" name="Rectangle 62"/>
          <p:cNvSpPr>
            <a:spLocks noChangeArrowheads="1"/>
          </p:cNvSpPr>
          <p:nvPr/>
        </p:nvSpPr>
        <p:spPr bwMode="auto">
          <a:xfrm>
            <a:off x="7669213" y="40052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67" name="Rectangle 63"/>
          <p:cNvSpPr>
            <a:spLocks noChangeArrowheads="1"/>
          </p:cNvSpPr>
          <p:nvPr/>
        </p:nvSpPr>
        <p:spPr bwMode="auto">
          <a:xfrm>
            <a:off x="8029575" y="4005263"/>
            <a:ext cx="215900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n</a:t>
            </a:r>
          </a:p>
        </p:txBody>
      </p:sp>
      <p:sp>
        <p:nvSpPr>
          <p:cNvPr id="354368" name="Rectangle 64"/>
          <p:cNvSpPr>
            <a:spLocks noChangeArrowheads="1"/>
          </p:cNvSpPr>
          <p:nvPr/>
        </p:nvSpPr>
        <p:spPr bwMode="auto">
          <a:xfrm>
            <a:off x="8245475" y="40052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2</a:t>
            </a:r>
          </a:p>
        </p:txBody>
      </p:sp>
      <p:sp>
        <p:nvSpPr>
          <p:cNvPr id="354369" name="Rectangle 65"/>
          <p:cNvSpPr>
            <a:spLocks noChangeArrowheads="1"/>
          </p:cNvSpPr>
          <p:nvPr/>
        </p:nvSpPr>
        <p:spPr bwMode="auto">
          <a:xfrm>
            <a:off x="8461375" y="40052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70" name="Rectangle 66"/>
          <p:cNvSpPr>
            <a:spLocks noChangeArrowheads="1"/>
          </p:cNvSpPr>
          <p:nvPr/>
        </p:nvSpPr>
        <p:spPr bwMode="auto">
          <a:xfrm>
            <a:off x="8677275" y="4005263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71" name="Rectangle 67"/>
          <p:cNvSpPr>
            <a:spLocks noChangeArrowheads="1"/>
          </p:cNvSpPr>
          <p:nvPr/>
        </p:nvSpPr>
        <p:spPr bwMode="auto">
          <a:xfrm>
            <a:off x="5940425" y="47244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v</a:t>
            </a:r>
          </a:p>
        </p:txBody>
      </p:sp>
      <p:sp>
        <p:nvSpPr>
          <p:cNvPr id="354372" name="Rectangle 68"/>
          <p:cNvSpPr>
            <a:spLocks noChangeArrowheads="1"/>
          </p:cNvSpPr>
          <p:nvPr/>
        </p:nvSpPr>
        <p:spPr bwMode="auto">
          <a:xfrm>
            <a:off x="615632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x</a:t>
            </a:r>
          </a:p>
        </p:txBody>
      </p:sp>
      <p:sp>
        <p:nvSpPr>
          <p:cNvPr id="354373" name="Rectangle 69"/>
          <p:cNvSpPr>
            <a:spLocks noChangeArrowheads="1"/>
          </p:cNvSpPr>
          <p:nvPr/>
        </p:nvSpPr>
        <p:spPr bwMode="auto">
          <a:xfrm>
            <a:off x="637222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74" name="Rectangle 70"/>
          <p:cNvSpPr>
            <a:spLocks noChangeArrowheads="1"/>
          </p:cNvSpPr>
          <p:nvPr/>
        </p:nvSpPr>
        <p:spPr bwMode="auto">
          <a:xfrm>
            <a:off x="658812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75" name="Rectangle 71"/>
          <p:cNvSpPr>
            <a:spLocks noChangeArrowheads="1"/>
          </p:cNvSpPr>
          <p:nvPr/>
        </p:nvSpPr>
        <p:spPr bwMode="auto">
          <a:xfrm>
            <a:off x="7021513" y="472440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n</a:t>
            </a:r>
          </a:p>
        </p:txBody>
      </p:sp>
      <p:sp>
        <p:nvSpPr>
          <p:cNvPr id="354376" name="Rectangle 72"/>
          <p:cNvSpPr>
            <a:spLocks noChangeArrowheads="1"/>
          </p:cNvSpPr>
          <p:nvPr/>
        </p:nvSpPr>
        <p:spPr bwMode="auto">
          <a:xfrm>
            <a:off x="7237413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1</a:t>
            </a:r>
          </a:p>
        </p:txBody>
      </p:sp>
      <p:sp>
        <p:nvSpPr>
          <p:cNvPr id="354377" name="Rectangle 73"/>
          <p:cNvSpPr>
            <a:spLocks noChangeArrowheads="1"/>
          </p:cNvSpPr>
          <p:nvPr/>
        </p:nvSpPr>
        <p:spPr bwMode="auto">
          <a:xfrm>
            <a:off x="7453313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4</a:t>
            </a:r>
          </a:p>
        </p:txBody>
      </p:sp>
      <p:sp>
        <p:nvSpPr>
          <p:cNvPr id="354378" name="Rectangle 74"/>
          <p:cNvSpPr>
            <a:spLocks noChangeArrowheads="1"/>
          </p:cNvSpPr>
          <p:nvPr/>
        </p:nvSpPr>
        <p:spPr bwMode="auto">
          <a:xfrm>
            <a:off x="7669213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79" name="Rectangle 75"/>
          <p:cNvSpPr>
            <a:spLocks noChangeArrowheads="1"/>
          </p:cNvSpPr>
          <p:nvPr/>
        </p:nvSpPr>
        <p:spPr bwMode="auto">
          <a:xfrm>
            <a:off x="8029575" y="4724400"/>
            <a:ext cx="215900" cy="215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n</a:t>
            </a:r>
          </a:p>
        </p:txBody>
      </p:sp>
      <p:sp>
        <p:nvSpPr>
          <p:cNvPr id="354380" name="Rectangle 76"/>
          <p:cNvSpPr>
            <a:spLocks noChangeArrowheads="1"/>
          </p:cNvSpPr>
          <p:nvPr/>
        </p:nvSpPr>
        <p:spPr bwMode="auto">
          <a:xfrm>
            <a:off x="824547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6</a:t>
            </a:r>
          </a:p>
        </p:txBody>
      </p:sp>
      <p:sp>
        <p:nvSpPr>
          <p:cNvPr id="354381" name="Rectangle 77"/>
          <p:cNvSpPr>
            <a:spLocks noChangeArrowheads="1"/>
          </p:cNvSpPr>
          <p:nvPr/>
        </p:nvSpPr>
        <p:spPr bwMode="auto">
          <a:xfrm>
            <a:off x="846137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3</a:t>
            </a:r>
          </a:p>
        </p:txBody>
      </p:sp>
      <p:sp>
        <p:nvSpPr>
          <p:cNvPr id="354382" name="Rectangle 78"/>
          <p:cNvSpPr>
            <a:spLocks noChangeArrowheads="1"/>
          </p:cNvSpPr>
          <p:nvPr/>
        </p:nvSpPr>
        <p:spPr bwMode="auto">
          <a:xfrm>
            <a:off x="8677275" y="4724400"/>
            <a:ext cx="2159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1400"/>
              <a:t>0</a:t>
            </a:r>
          </a:p>
        </p:txBody>
      </p:sp>
      <p:sp>
        <p:nvSpPr>
          <p:cNvPr id="354383" name="Line 79"/>
          <p:cNvSpPr>
            <a:spLocks noChangeShapeType="1"/>
          </p:cNvSpPr>
          <p:nvPr/>
        </p:nvSpPr>
        <p:spPr bwMode="auto">
          <a:xfrm>
            <a:off x="828675" y="29241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84" name="Line 80"/>
          <p:cNvSpPr>
            <a:spLocks noChangeShapeType="1"/>
          </p:cNvSpPr>
          <p:nvPr/>
        </p:nvSpPr>
        <p:spPr bwMode="auto">
          <a:xfrm>
            <a:off x="1908175" y="292417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85" name="Line 81"/>
          <p:cNvSpPr>
            <a:spLocks noChangeShapeType="1"/>
          </p:cNvSpPr>
          <p:nvPr/>
        </p:nvSpPr>
        <p:spPr bwMode="auto">
          <a:xfrm>
            <a:off x="1476375" y="29241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86" name="Line 82"/>
          <p:cNvSpPr>
            <a:spLocks noChangeShapeType="1"/>
          </p:cNvSpPr>
          <p:nvPr/>
        </p:nvSpPr>
        <p:spPr bwMode="auto">
          <a:xfrm>
            <a:off x="2628900" y="35004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87" name="Line 83"/>
          <p:cNvSpPr>
            <a:spLocks noChangeShapeType="1"/>
          </p:cNvSpPr>
          <p:nvPr/>
        </p:nvSpPr>
        <p:spPr bwMode="auto">
          <a:xfrm>
            <a:off x="3636963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88" name="Line 84"/>
          <p:cNvSpPr>
            <a:spLocks noChangeShapeType="1"/>
          </p:cNvSpPr>
          <p:nvPr/>
        </p:nvSpPr>
        <p:spPr bwMode="auto">
          <a:xfrm>
            <a:off x="4068763" y="42211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89" name="Line 85"/>
          <p:cNvSpPr>
            <a:spLocks noChangeShapeType="1"/>
          </p:cNvSpPr>
          <p:nvPr/>
        </p:nvSpPr>
        <p:spPr bwMode="auto">
          <a:xfrm>
            <a:off x="4068763" y="48688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0" name="Line 86"/>
          <p:cNvSpPr>
            <a:spLocks noChangeShapeType="1"/>
          </p:cNvSpPr>
          <p:nvPr/>
        </p:nvSpPr>
        <p:spPr bwMode="auto">
          <a:xfrm>
            <a:off x="5148263" y="29241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1" name="Line 87"/>
          <p:cNvSpPr>
            <a:spLocks noChangeShapeType="1"/>
          </p:cNvSpPr>
          <p:nvPr/>
        </p:nvSpPr>
        <p:spPr bwMode="auto">
          <a:xfrm>
            <a:off x="5653088" y="35718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2" name="Line 88"/>
          <p:cNvSpPr>
            <a:spLocks noChangeShapeType="1"/>
          </p:cNvSpPr>
          <p:nvPr/>
        </p:nvSpPr>
        <p:spPr bwMode="auto">
          <a:xfrm>
            <a:off x="6661150" y="35718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3" name="Line 89"/>
          <p:cNvSpPr>
            <a:spLocks noChangeShapeType="1"/>
          </p:cNvSpPr>
          <p:nvPr/>
        </p:nvSpPr>
        <p:spPr bwMode="auto">
          <a:xfrm>
            <a:off x="6300788" y="3571875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4" name="Line 90"/>
          <p:cNvSpPr>
            <a:spLocks noChangeShapeType="1"/>
          </p:cNvSpPr>
          <p:nvPr/>
        </p:nvSpPr>
        <p:spPr bwMode="auto">
          <a:xfrm>
            <a:off x="7308850" y="35718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5" name="Line 91"/>
          <p:cNvSpPr>
            <a:spLocks noChangeShapeType="1"/>
          </p:cNvSpPr>
          <p:nvPr/>
        </p:nvSpPr>
        <p:spPr bwMode="auto">
          <a:xfrm>
            <a:off x="7813675" y="41481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6" name="Line 92"/>
          <p:cNvSpPr>
            <a:spLocks noChangeShapeType="1"/>
          </p:cNvSpPr>
          <p:nvPr/>
        </p:nvSpPr>
        <p:spPr bwMode="auto">
          <a:xfrm>
            <a:off x="6661150" y="48688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7" name="Line 93"/>
          <p:cNvSpPr>
            <a:spLocks noChangeShapeType="1"/>
          </p:cNvSpPr>
          <p:nvPr/>
        </p:nvSpPr>
        <p:spPr bwMode="auto">
          <a:xfrm>
            <a:off x="7813675" y="48688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8" name="Line 94"/>
          <p:cNvSpPr>
            <a:spLocks noChangeShapeType="1"/>
          </p:cNvSpPr>
          <p:nvPr/>
        </p:nvSpPr>
        <p:spPr bwMode="auto">
          <a:xfrm>
            <a:off x="1908175" y="35718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399" name="Line 95"/>
          <p:cNvSpPr>
            <a:spLocks noChangeShapeType="1"/>
          </p:cNvSpPr>
          <p:nvPr/>
        </p:nvSpPr>
        <p:spPr bwMode="auto">
          <a:xfrm>
            <a:off x="3060700" y="35718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400" name="Line 96"/>
          <p:cNvSpPr>
            <a:spLocks noChangeShapeType="1"/>
          </p:cNvSpPr>
          <p:nvPr/>
        </p:nvSpPr>
        <p:spPr bwMode="auto">
          <a:xfrm>
            <a:off x="3060700" y="48688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4401" name="Text Box 97"/>
          <p:cNvSpPr txBox="1">
            <a:spLocks noChangeArrowheads="1"/>
          </p:cNvSpPr>
          <p:nvPr/>
        </p:nvSpPr>
        <p:spPr bwMode="auto">
          <a:xfrm>
            <a:off x="0" y="1916113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/>
              <a:t>P(x, y, z)</a:t>
            </a:r>
            <a:endParaRPr lang="zh-TW" altLang="en-US" i="1"/>
          </a:p>
        </p:txBody>
      </p:sp>
      <p:sp>
        <p:nvSpPr>
          <p:cNvPr id="354402" name="Line 98"/>
          <p:cNvSpPr>
            <a:spLocks noChangeShapeType="1"/>
          </p:cNvSpPr>
          <p:nvPr/>
        </p:nvSpPr>
        <p:spPr bwMode="auto">
          <a:xfrm>
            <a:off x="576263" y="2349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07963"/>
            <a:ext cx="7939087" cy="803275"/>
          </a:xfrm>
        </p:spPr>
        <p:txBody>
          <a:bodyPr anchor="b"/>
          <a:lstStyle/>
          <a:p>
            <a:pPr eaLnBrk="1" hangingPunct="1"/>
            <a:r>
              <a:rPr lang="en-US" altLang="zh-TW" smtClean="0"/>
              <a:t>Generalized Lists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696200" cy="4759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generalized list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is a finite sequence of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≥ 0 elements,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baseline="-25000" dirty="0" smtClean="0"/>
              <a:t>0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i="1" baseline="-25000" dirty="0" smtClean="0"/>
              <a:t>n</a:t>
            </a:r>
            <a:r>
              <a:rPr lang="en-US" altLang="zh-TW" sz="2800" baseline="-25000" dirty="0" smtClean="0"/>
              <a:t>-1</a:t>
            </a:r>
            <a:r>
              <a:rPr lang="en-US" altLang="zh-TW" sz="2800" dirty="0" smtClean="0"/>
              <a:t>, where </a:t>
            </a:r>
            <a:r>
              <a:rPr lang="en-US" altLang="zh-TW" sz="2800" dirty="0" err="1" smtClean="0">
                <a:sym typeface="Symbol" pitchFamily="18" charset="2"/>
              </a:rPr>
              <a:t>a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>, is either an atom or a list. The elements a</a:t>
            </a:r>
            <a:r>
              <a:rPr lang="en-US" altLang="zh-TW" sz="2800" i="1" baseline="-25000" dirty="0" smtClean="0"/>
              <a:t>i</a:t>
            </a:r>
            <a:r>
              <a:rPr lang="en-US" altLang="zh-TW" sz="2800" i="1" dirty="0" smtClean="0"/>
              <a:t>,0 </a:t>
            </a:r>
            <a:r>
              <a:rPr lang="en-US" altLang="zh-TW" sz="2800" i="1" dirty="0" smtClean="0">
                <a:cs typeface="Times New Roman" pitchFamily="18" charset="0"/>
              </a:rPr>
              <a:t>≤ </a:t>
            </a:r>
            <a:r>
              <a:rPr lang="en-US" altLang="zh-TW" sz="2800" i="1" dirty="0" err="1" smtClean="0">
                <a:cs typeface="Times New Roman" pitchFamily="18" charset="0"/>
              </a:rPr>
              <a:t>i</a:t>
            </a:r>
            <a:r>
              <a:rPr lang="en-US" altLang="zh-TW" sz="2800" i="1" dirty="0" smtClean="0">
                <a:cs typeface="Times New Roman" pitchFamily="18" charset="0"/>
              </a:rPr>
              <a:t> ≤ n – </a:t>
            </a:r>
            <a:r>
              <a:rPr lang="en-US" altLang="zh-TW" sz="2800" dirty="0" smtClean="0">
                <a:cs typeface="Times New Roman" pitchFamily="18" charset="0"/>
              </a:rPr>
              <a:t>1, that are not atoms are said to be the </a:t>
            </a:r>
            <a:r>
              <a:rPr lang="en-US" altLang="zh-TW" sz="2800" u="sng" dirty="0" err="1" smtClean="0">
                <a:solidFill>
                  <a:srgbClr val="FF0000"/>
                </a:solidFill>
                <a:cs typeface="Times New Roman" pitchFamily="18" charset="0"/>
              </a:rPr>
              <a:t>sublists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r>
              <a:rPr lang="en-US" altLang="zh-TW" sz="2800" dirty="0" smtClean="0">
                <a:cs typeface="Times New Roman" pitchFamily="18" charset="0"/>
              </a:rPr>
              <a:t> of </a:t>
            </a:r>
            <a:r>
              <a:rPr lang="en-US" altLang="zh-TW" sz="2800" i="1" dirty="0" smtClean="0">
                <a:cs typeface="Times New Roman" pitchFamily="18" charset="0"/>
              </a:rPr>
              <a:t>A</a:t>
            </a:r>
            <a:r>
              <a:rPr lang="en-US" altLang="zh-TW" sz="28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cs typeface="Times New Roman" pitchFamily="18" charset="0"/>
              </a:rPr>
              <a:t>A list </a:t>
            </a:r>
            <a:r>
              <a:rPr lang="en-US" altLang="zh-TW" sz="2800" i="1" dirty="0" smtClean="0">
                <a:cs typeface="Times New Roman" pitchFamily="18" charset="0"/>
              </a:rPr>
              <a:t>A</a:t>
            </a:r>
            <a:r>
              <a:rPr lang="en-US" altLang="zh-TW" sz="2800" dirty="0" smtClean="0">
                <a:cs typeface="Times New Roman" pitchFamily="18" charset="0"/>
              </a:rPr>
              <a:t> is written as </a:t>
            </a:r>
            <a:r>
              <a:rPr lang="en-US" altLang="zh-TW" sz="2800" i="1" dirty="0" smtClean="0">
                <a:cs typeface="Times New Roman" pitchFamily="18" charset="0"/>
              </a:rPr>
              <a:t>A =</a:t>
            </a:r>
            <a:r>
              <a:rPr lang="en-US" altLang="zh-TW" sz="2800" dirty="0" smtClean="0">
                <a:cs typeface="Times New Roman" pitchFamily="18" charset="0"/>
              </a:rPr>
              <a:t> (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baseline="-25000" dirty="0" smtClean="0"/>
              <a:t>0</a:t>
            </a:r>
            <a:r>
              <a:rPr lang="en-US" altLang="zh-TW" sz="2800" dirty="0" smtClean="0"/>
              <a:t>, …,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i="1" baseline="-25000" dirty="0" smtClean="0"/>
              <a:t>n</a:t>
            </a:r>
            <a:r>
              <a:rPr lang="en-US" altLang="zh-TW" sz="2800" baseline="-25000" dirty="0" smtClean="0"/>
              <a:t>-1</a:t>
            </a:r>
            <a:r>
              <a:rPr lang="en-US" altLang="zh-TW" sz="2800" dirty="0" smtClean="0">
                <a:cs typeface="Times New Roman" pitchFamily="18" charset="0"/>
              </a:rPr>
              <a:t> ), and the length of the list is </a:t>
            </a:r>
            <a:r>
              <a:rPr lang="en-US" altLang="zh-TW" sz="2800" i="1" dirty="0" smtClean="0">
                <a:cs typeface="Times New Roman" pitchFamily="18" charset="0"/>
              </a:rPr>
              <a:t>n</a:t>
            </a:r>
            <a:r>
              <a:rPr lang="en-US" altLang="zh-TW" sz="2800" dirty="0" smtClean="0">
                <a:cs typeface="Times New Roman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cs typeface="Times New Roman" pitchFamily="18" charset="0"/>
              </a:rPr>
              <a:t>A list name is represented by a capital letter and an atom is represented by a lowercase letter.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>
                <a:cs typeface="Times New Roman" pitchFamily="18" charset="0"/>
              </a:rPr>
              <a:t> </a:t>
            </a:r>
            <a:r>
              <a:rPr lang="en-US" altLang="zh-TW" sz="2800" i="1" dirty="0" smtClean="0"/>
              <a:t>a</a:t>
            </a:r>
            <a:r>
              <a:rPr lang="en-US" altLang="zh-TW" sz="2800" baseline="-25000" dirty="0" smtClean="0"/>
              <a:t>0 </a:t>
            </a:r>
            <a:r>
              <a:rPr lang="en-US" altLang="zh-TW" sz="2800" dirty="0" smtClean="0"/>
              <a:t>is the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head</a:t>
            </a:r>
            <a:r>
              <a:rPr lang="en-US" altLang="zh-TW" sz="2800" dirty="0" smtClean="0"/>
              <a:t> of list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the rest (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…, </a:t>
            </a:r>
            <a:br>
              <a:rPr lang="en-US" altLang="zh-TW" sz="2800" dirty="0" smtClean="0"/>
            </a:b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i="1" baseline="-25000" dirty="0" smtClean="0"/>
              <a:t>n</a:t>
            </a:r>
            <a:r>
              <a:rPr lang="en-US" altLang="zh-TW" sz="2800" baseline="-25000" dirty="0" smtClean="0"/>
              <a:t>-1</a:t>
            </a:r>
            <a:r>
              <a:rPr lang="en-US" altLang="zh-TW" sz="2800" dirty="0" smtClean="0"/>
              <a:t>) is the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tail</a:t>
            </a:r>
            <a:r>
              <a:rPr lang="en-US" altLang="zh-TW" sz="2800" dirty="0" smtClean="0"/>
              <a:t> of list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.</a:t>
            </a:r>
            <a:endParaRPr lang="en-US" altLang="zh-TW" sz="28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dirty="0" smtClean="0"/>
          </a:p>
        </p:txBody>
      </p:sp>
      <p:sp>
        <p:nvSpPr>
          <p:cNvPr id="20484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4-</a:t>
            </a:r>
            <a:fld id="{8CEAD7DD-EFEF-42B5-A8D3-32DE2E79E8B3}" type="slidenum">
              <a:rPr lang="zh-TW" altLang="en-US" smtClean="0"/>
              <a:pPr/>
              <a:t>2</a:t>
            </a:fld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07963"/>
            <a:ext cx="7939087" cy="803275"/>
          </a:xfrm>
        </p:spPr>
        <p:txBody>
          <a:bodyPr anchor="b"/>
          <a:lstStyle/>
          <a:p>
            <a:pPr eaLnBrk="1" hangingPunct="1"/>
            <a:r>
              <a:rPr lang="en-US" altLang="zh-TW" smtClean="0"/>
              <a:t>Examples of Generalized Lists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696200" cy="53054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= ( ): the null, or empty, list; its length is zero.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=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(</a:t>
            </a:r>
            <a:r>
              <a:rPr lang="en-US" altLang="zh-TW" sz="2800" i="1" dirty="0" smtClean="0"/>
              <a:t>b, c</a:t>
            </a:r>
            <a:r>
              <a:rPr lang="en-US" altLang="zh-TW" sz="2800" dirty="0" smtClean="0"/>
              <a:t>)): a list of length two; its first element is the atom</a:t>
            </a:r>
            <a:r>
              <a:rPr lang="en-US" altLang="zh-TW" sz="2800" i="1" dirty="0" smtClean="0"/>
              <a:t> a</a:t>
            </a:r>
            <a:r>
              <a:rPr lang="en-US" altLang="zh-TW" sz="2800" dirty="0" smtClean="0"/>
              <a:t>, and its second element is the linear list (</a:t>
            </a:r>
            <a:r>
              <a:rPr lang="en-US" altLang="zh-TW" sz="2800" i="1" dirty="0" smtClean="0"/>
              <a:t>b, c</a:t>
            </a:r>
            <a:r>
              <a:rPr lang="en-US" altLang="zh-TW" sz="2800" dirty="0" smtClean="0"/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 = (</a:t>
            </a:r>
            <a:r>
              <a:rPr lang="en-US" altLang="zh-TW" sz="2800" i="1" dirty="0" smtClean="0"/>
              <a:t>B, B, </a:t>
            </a:r>
            <a:r>
              <a:rPr lang="en-US" altLang="zh-TW" sz="2800" dirty="0" smtClean="0"/>
              <a:t>( )): A list of length three whose first two elements are the list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, and the third element is the null list.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i="1" dirty="0" smtClean="0"/>
              <a:t>D</a:t>
            </a:r>
            <a:r>
              <a:rPr lang="en-US" altLang="zh-TW" sz="2800" dirty="0" smtClean="0"/>
              <a:t> = (</a:t>
            </a:r>
            <a:r>
              <a:rPr lang="en-US" altLang="zh-TW" sz="2800" i="1" dirty="0" smtClean="0"/>
              <a:t>a, D</a:t>
            </a:r>
            <a:r>
              <a:rPr lang="en-US" altLang="zh-TW" sz="2800" dirty="0" smtClean="0"/>
              <a:t>): is a recursive list of length two; </a:t>
            </a:r>
            <a:r>
              <a:rPr lang="en-US" altLang="zh-TW" sz="2800" i="1" dirty="0" smtClean="0"/>
              <a:t>D</a:t>
            </a:r>
            <a:r>
              <a:rPr lang="en-US" altLang="zh-TW" sz="2800" dirty="0" smtClean="0"/>
              <a:t> corresponds to the infinite list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=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, …))).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head(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) = </a:t>
            </a:r>
            <a:r>
              <a:rPr lang="en-US" altLang="zh-TW" sz="2800" dirty="0" smtClean="0">
                <a:latin typeface="Arial" charset="0"/>
              </a:rPr>
              <a:t>‘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>
                <a:latin typeface="Arial" charset="0"/>
              </a:rPr>
              <a:t>’</a:t>
            </a:r>
            <a:r>
              <a:rPr lang="en-US" altLang="zh-TW" sz="2800" dirty="0" smtClean="0"/>
              <a:t> and tail(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) = (</a:t>
            </a:r>
            <a:r>
              <a:rPr lang="en-US" altLang="zh-TW" sz="2800" i="1" dirty="0" smtClean="0"/>
              <a:t>b, c</a:t>
            </a:r>
            <a:r>
              <a:rPr lang="en-US" altLang="zh-TW" sz="2800" dirty="0" smtClean="0"/>
              <a:t>), head(tail(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))=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tail(tail(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)) = ( 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Lists may be shared by other lists.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Lists may be </a:t>
            </a:r>
            <a:r>
              <a:rPr lang="en-US" altLang="zh-TW" sz="2800" u="sng" dirty="0" smtClean="0">
                <a:solidFill>
                  <a:srgbClr val="FF0000"/>
                </a:solidFill>
              </a:rPr>
              <a:t>recursive</a:t>
            </a:r>
            <a:r>
              <a:rPr lang="en-US" altLang="zh-TW" sz="2800" dirty="0" smtClean="0"/>
              <a:t>.</a:t>
            </a:r>
          </a:p>
        </p:txBody>
      </p:sp>
      <p:sp>
        <p:nvSpPr>
          <p:cNvPr id="21508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4-</a:t>
            </a:r>
            <a:fld id="{9914D80B-58E7-4B4A-87CE-2910EF92D954}" type="slidenum">
              <a:rPr lang="zh-TW" altLang="en-US" smtClean="0"/>
              <a:pPr/>
              <a:t>3</a:t>
            </a:fld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generalized list </a:t>
            </a:r>
            <a:r>
              <a:rPr lang="en-US" dirty="0" smtClean="0"/>
              <a:t>is a list in which the individual list items are permitted to be </a:t>
            </a:r>
            <a:r>
              <a:rPr lang="en-US" dirty="0" err="1" smtClean="0"/>
              <a:t>sublists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sz="2800" i="1" dirty="0" smtClean="0"/>
              <a:t>(a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a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, (b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(c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c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), b</a:t>
            </a:r>
            <a:r>
              <a:rPr lang="en-US" sz="2800" i="1" baseline="-25000" dirty="0" smtClean="0"/>
              <a:t>3</a:t>
            </a:r>
            <a:r>
              <a:rPr lang="en-US" sz="2800" i="1" dirty="0" smtClean="0"/>
              <a:t>), a</a:t>
            </a:r>
            <a:r>
              <a:rPr lang="en-US" sz="2800" i="1" baseline="-25000" dirty="0" smtClean="0"/>
              <a:t>4</a:t>
            </a:r>
            <a:r>
              <a:rPr lang="en-US" sz="2800" i="1" dirty="0" smtClean="0"/>
              <a:t>, (d</a:t>
            </a:r>
            <a:r>
              <a:rPr lang="en-US" sz="2800" i="1" baseline="-25000" dirty="0" smtClean="0"/>
              <a:t>1</a:t>
            </a:r>
            <a:r>
              <a:rPr lang="en-US" sz="2800" i="1" dirty="0" smtClean="0"/>
              <a:t>, d</a:t>
            </a:r>
            <a:r>
              <a:rPr lang="en-US" sz="2800" i="1" baseline="-25000" dirty="0" smtClean="0"/>
              <a:t>2</a:t>
            </a:r>
            <a:r>
              <a:rPr lang="en-US" sz="2800" i="1" dirty="0" smtClean="0"/>
              <a:t>), a</a:t>
            </a:r>
            <a:r>
              <a:rPr lang="en-US" sz="2800" i="1" baseline="-25000" dirty="0" smtClean="0"/>
              <a:t>6</a:t>
            </a:r>
            <a:r>
              <a:rPr lang="en-US" sz="2800" i="1" dirty="0" smtClean="0"/>
              <a:t>)</a:t>
            </a:r>
          </a:p>
          <a:p>
            <a:r>
              <a:rPr lang="en-US" sz="2800" dirty="0" smtClean="0"/>
              <a:t>If a list item is not a </a:t>
            </a:r>
            <a:r>
              <a:rPr lang="en-US" sz="2800" dirty="0" err="1" smtClean="0"/>
              <a:t>sublist</a:t>
            </a:r>
            <a:r>
              <a:rPr lang="en-US" sz="2800" dirty="0" smtClean="0"/>
              <a:t>, it is said to be </a:t>
            </a:r>
            <a:r>
              <a:rPr lang="en-US" sz="2800" b="1" dirty="0" smtClean="0"/>
              <a:t>atomic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Generalized lists can be represented by sequential or linked representations.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26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</a:t>
            </a:r>
            <a:r>
              <a:rPr lang="en-US" dirty="0" smtClean="0"/>
              <a:t>Generalized </a:t>
            </a:r>
            <a:r>
              <a:rPr lang="en-US" dirty="0" smtClean="0"/>
              <a:t>Lists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9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generalized list </a:t>
            </a:r>
            <a:r>
              <a:rPr lang="en-US" sz="2800" i="1" dirty="0" smtClean="0"/>
              <a:t>L=(  ( (1,2,3), 4 )  , 5, 6, (7)  ) </a:t>
            </a:r>
            <a:r>
              <a:rPr lang="en-US" sz="2800" dirty="0" smtClean="0"/>
              <a:t>can be represented without shared </a:t>
            </a:r>
            <a:r>
              <a:rPr lang="en-US" sz="2800" dirty="0" err="1" smtClean="0"/>
              <a:t>sublists</a:t>
            </a:r>
            <a:r>
              <a:rPr lang="en-US" sz="2800" dirty="0" smtClean="0"/>
              <a:t> as follows: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8336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8250" y="33483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6292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2442" y="33483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1264" y="3346351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9400" y="337974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3848" y="3340481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6117" y="3348386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8897" y="33403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10498" y="33483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4897" y="3348837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80312" y="3336767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34693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09092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80312" y="337974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6117" y="3380195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3371661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395535" y="3552791"/>
            <a:ext cx="613865" cy="11619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2429641" y="3556327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81910" y="3538604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22096" y="3584213"/>
            <a:ext cx="624304" cy="0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1264" y="29656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2494" y="2965677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74688" y="2997683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3041" y="297701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56116" y="2997683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80312" y="29656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80758" y="2979505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60470" y="2997683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73779" y="297701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01538" y="2990922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2370" y="300232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95645" y="2977019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8336" y="2948277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68412" y="3375928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01674" y="3384989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82280" y="443711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9371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33770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14031" y="443711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68412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8897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346400" y="4418586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004448" y="44185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73779" y="441419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48448" y="404925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12838" y="404925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25893" y="406778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3" idx="0"/>
          </p:cNvCxnSpPr>
          <p:nvPr/>
        </p:nvCxnSpPr>
        <p:spPr>
          <a:xfrm>
            <a:off x="8271891" y="3584213"/>
            <a:ext cx="1" cy="465041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39824" y="4634610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8514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59371" y="4044859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8167" y="51533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14031" y="406639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3801538" y="404485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21598" y="404485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32834" y="3506061"/>
            <a:ext cx="1" cy="465041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68412" y="4454211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004448" y="4429892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50305" y="4458478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16586" y="444994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2279" y="446847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04183" y="551723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59371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33770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996570" y="4682779"/>
            <a:ext cx="1" cy="465041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86833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77757" y="551715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32138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6537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356117" y="551723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10498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84897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810283" y="514790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88643" y="514790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82280" y="51533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18274" y="51533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2280" y="4075985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199208" y="409469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381897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460470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2505691" y="5724642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586096" y="5723266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53518" y="5542867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31193" y="5548590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95724" y="5538600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92698" y="5153377"/>
            <a:ext cx="4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94250" y="4052971"/>
            <a:ext cx="4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555548" y="3019956"/>
            <a:ext cx="4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06537" y="4067780"/>
            <a:ext cx="4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04183" y="554713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279898" y="554859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60303" y="5526572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Data Structures and Programming Techniques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2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Lists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90" y="155375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generalized list </a:t>
            </a:r>
            <a:r>
              <a:rPr lang="en-US" sz="2800" i="1" dirty="0" smtClean="0"/>
              <a:t>L=(((1, 2, 3), (1, 2, 3), (2, 3), 6), 4, 5, ((2, 3), 6) </a:t>
            </a:r>
            <a:r>
              <a:rPr lang="en-US" sz="2800" dirty="0" smtClean="0"/>
              <a:t>can be represented with shared </a:t>
            </a:r>
            <a:r>
              <a:rPr lang="en-US" sz="2800" dirty="0" err="1" smtClean="0"/>
              <a:t>sublists</a:t>
            </a:r>
            <a:r>
              <a:rPr lang="en-US" sz="2800" dirty="0" smtClean="0"/>
              <a:t> as follows: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8336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08250" y="33483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6292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2442" y="33483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1264" y="3346351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9400" y="337974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3848" y="3340481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56117" y="3348386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8897" y="33403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10498" y="33483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4897" y="3348837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80312" y="3336767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34693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509092" y="334048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80312" y="337974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56117" y="3380195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3371661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9" idx="1"/>
          </p:cNvCxnSpPr>
          <p:nvPr/>
        </p:nvCxnSpPr>
        <p:spPr>
          <a:xfrm>
            <a:off x="395535" y="3552791"/>
            <a:ext cx="613865" cy="11619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1"/>
          </p:cNvCxnSpPr>
          <p:nvPr/>
        </p:nvCxnSpPr>
        <p:spPr>
          <a:xfrm flipV="1">
            <a:off x="2429641" y="3556327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81910" y="3538604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722096" y="3584213"/>
            <a:ext cx="624304" cy="0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41264" y="29656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42494" y="2965677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174688" y="2997683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03041" y="297701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356116" y="2997683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80312" y="29656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80758" y="2979505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60470" y="2997683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73779" y="297701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01538" y="2990922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952370" y="300232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95645" y="2977019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58336" y="2948277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68412" y="3375928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01674" y="3384989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82280" y="443711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9371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33770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14031" y="443711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68412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348897" y="4440203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346400" y="4418586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004448" y="4418586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73779" y="4414191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48448" y="404925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912838" y="404925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425893" y="406778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2439824" y="4634610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78514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759371" y="4044859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218167" y="51533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214031" y="406639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321598" y="404485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932834" y="3506061"/>
            <a:ext cx="1" cy="465041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04448" y="4429892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50305" y="4458478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16586" y="444994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82279" y="446847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104183" y="551723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59371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233770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996570" y="4682779"/>
            <a:ext cx="1" cy="465041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86833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277757" y="551715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932138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6537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356117" y="551723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10498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84897" y="551723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810283" y="514790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888643" y="514790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082280" y="51533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18274" y="5153377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2280" y="4075985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218166" y="4066399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381897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460470" y="514782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2505691" y="5724642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4586096" y="5723266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753518" y="5542867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31193" y="5548590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995724" y="5538600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92698" y="5153377"/>
            <a:ext cx="4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494250" y="4052971"/>
            <a:ext cx="4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555548" y="3019956"/>
            <a:ext cx="458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04183" y="5547134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279898" y="554859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60303" y="5526572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356117" y="4405472"/>
            <a:ext cx="654381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001674" y="440547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84897" y="4405472"/>
            <a:ext cx="474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722096" y="4617371"/>
            <a:ext cx="624304" cy="0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581909" y="4626191"/>
            <a:ext cx="774207" cy="8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356116" y="4024340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995724" y="4024340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881895" y="4054731"/>
            <a:ext cx="45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59296" y="3547138"/>
            <a:ext cx="1312596" cy="846534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363042" y="4054731"/>
            <a:ext cx="71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708169" y="4682779"/>
            <a:ext cx="1389641" cy="843793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4880936" y="4638877"/>
            <a:ext cx="1357937" cy="878275"/>
          </a:xfrm>
          <a:prstGeom prst="straightConnector1">
            <a:avLst/>
          </a:prstGeom>
          <a:ln w="127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55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2286000"/>
            <a:ext cx="36431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General_Linked_list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Atom  ; // 0 or 1</a:t>
            </a:r>
          </a:p>
          <a:p>
            <a:r>
              <a:rPr lang="en-US" dirty="0" smtClean="0"/>
              <a:t>   union  </a:t>
            </a:r>
          </a:p>
          <a:p>
            <a:r>
              <a:rPr lang="en-US" dirty="0" smtClean="0"/>
              <a:t>    {  </a:t>
            </a:r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 err="1" smtClean="0"/>
              <a:t>Generl_Linked_list</a:t>
            </a:r>
            <a:r>
              <a:rPr lang="en-US" dirty="0" smtClean="0"/>
              <a:t>  *</a:t>
            </a:r>
            <a:r>
              <a:rPr lang="en-US" dirty="0" err="1" smtClean="0"/>
              <a:t>dptr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data;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Generl_Linked_list</a:t>
            </a:r>
            <a:r>
              <a:rPr lang="en-US" dirty="0" smtClean="0"/>
              <a:t>  *link;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Generalized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GenListNode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*L)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GenListNode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*G;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(“(“);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G=L;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while (G != NULL){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if (G-&gt;Atom){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(“%d”, G-&gt;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SubNode.Item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 else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(G-&gt;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SubNode.SubList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if (G-&gt;Link != NULL)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(“,”);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G=G-&gt;Link;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(“)”);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467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Generalized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Artificial Intelligence programming languages LISP and Prolog offer generalized lists as a language construct.</a:t>
            </a:r>
          </a:p>
          <a:p>
            <a:endParaRPr lang="en-US" dirty="0"/>
          </a:p>
          <a:p>
            <a:r>
              <a:rPr lang="en-US" dirty="0" smtClean="0"/>
              <a:t>Generalized lists are often used in Artificial Intelligence applications.</a:t>
            </a:r>
          </a:p>
          <a:p>
            <a:endParaRPr lang="en-US" dirty="0"/>
          </a:p>
          <a:p>
            <a:r>
              <a:rPr lang="en-US" dirty="0" smtClean="0"/>
              <a:t>More in the courses “Artificial Intelligence” and “Logic Programming”.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 and Programming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7288-0BBD-41EF-94D8-6A1CF38DA2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700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1102</Words>
  <Application>Microsoft Office PowerPoint</Application>
  <PresentationFormat>On-screen Show (4:3)</PresentationFormat>
  <Paragraphs>294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方程式</vt:lpstr>
      <vt:lpstr>Equation</vt:lpstr>
      <vt:lpstr>Generalise linked list</vt:lpstr>
      <vt:lpstr>Generalized Lists</vt:lpstr>
      <vt:lpstr>Examples of Generalized Lists</vt:lpstr>
      <vt:lpstr>Generalized Lists</vt:lpstr>
      <vt:lpstr>        Generalized Lists (cont’d)</vt:lpstr>
      <vt:lpstr>Generalized Lists (cont’d)</vt:lpstr>
      <vt:lpstr>Slide 7</vt:lpstr>
      <vt:lpstr>Printing Generalized Lists</vt:lpstr>
      <vt:lpstr>Applications of Generalized Lists</vt:lpstr>
      <vt:lpstr>Generalized List Application Example</vt:lpstr>
      <vt:lpstr>Generalized List Application Example</vt:lpstr>
      <vt:lpstr>PolyNode  structure  </vt:lpstr>
      <vt:lpstr>PolyNode in C</vt:lpstr>
      <vt:lpstr>Representing 3x2y</vt:lpstr>
      <vt:lpstr>Representation of P(x, y, z)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koubarak</dc:creator>
  <cp:lastModifiedBy>ProNet</cp:lastModifiedBy>
  <cp:revision>91</cp:revision>
  <dcterms:created xsi:type="dcterms:W3CDTF">2016-02-19T08:42:43Z</dcterms:created>
  <dcterms:modified xsi:type="dcterms:W3CDTF">2020-09-04T06:55:19Z</dcterms:modified>
</cp:coreProperties>
</file>