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414" r:id="rId2"/>
    <p:sldId id="383" r:id="rId3"/>
    <p:sldId id="416" r:id="rId4"/>
    <p:sldId id="417" r:id="rId5"/>
    <p:sldId id="418" r:id="rId6"/>
    <p:sldId id="419" r:id="rId7"/>
    <p:sldId id="343" r:id="rId8"/>
  </p:sldIdLst>
  <p:sldSz cx="9144000" cy="6858000" type="screen4x3"/>
  <p:notesSz cx="6858000" cy="9144000"/>
  <p:embeddedFontLst>
    <p:embeddedFont>
      <p:font typeface="Archivo Narrow" pitchFamily="2" charset="77"/>
      <p:regular r:id="rId10"/>
      <p:bold r:id="rId11"/>
      <p:italic r:id="rId12"/>
      <p:boldItalic r:id="rId13"/>
    </p:embeddedFont>
    <p:embeddedFont>
      <p:font typeface="Georgia" panose="02040502050405020303"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94694"/>
  </p:normalViewPr>
  <p:slideViewPr>
    <p:cSldViewPr snapToGrid="0">
      <p:cViewPr varScale="1">
        <p:scale>
          <a:sx n="121" d="100"/>
          <a:sy n="121" d="100"/>
        </p:scale>
        <p:origin x="1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Font typeface="Arial"/>
              <a:buChar char="●"/>
              <a:defRPr sz="1100" b="0" i="0" u="none" strike="noStrike" cap="none"/>
            </a:lvl1pPr>
            <a:lvl2pPr marL="914400" marR="0" lvl="1" indent="-317500" algn="l" rtl="0">
              <a:spcBef>
                <a:spcPts val="0"/>
              </a:spcBef>
              <a:spcAft>
                <a:spcPts val="0"/>
              </a:spcAft>
              <a:buSzPts val="1400"/>
              <a:buFont typeface="Arial"/>
              <a:buChar char="○"/>
              <a:defRPr sz="1100" b="0" i="0" u="none" strike="noStrike" cap="none"/>
            </a:lvl2pPr>
            <a:lvl3pPr marL="1371600" marR="0" lvl="2" indent="-317500" algn="l" rtl="0">
              <a:spcBef>
                <a:spcPts val="0"/>
              </a:spcBef>
              <a:spcAft>
                <a:spcPts val="0"/>
              </a:spcAft>
              <a:buSzPts val="1400"/>
              <a:buFont typeface="Arial"/>
              <a:buChar char="■"/>
              <a:defRPr sz="1100" b="0" i="0" u="none" strike="noStrike" cap="none"/>
            </a:lvl3pPr>
            <a:lvl4pPr marL="1828800" marR="0" lvl="3" indent="-317500" algn="l" rtl="0">
              <a:spcBef>
                <a:spcPts val="0"/>
              </a:spcBef>
              <a:spcAft>
                <a:spcPts val="0"/>
              </a:spcAft>
              <a:buSzPts val="1400"/>
              <a:buFont typeface="Arial"/>
              <a:buChar char="●"/>
              <a:defRPr sz="1100" b="0" i="0" u="none" strike="noStrike" cap="none"/>
            </a:lvl4pPr>
            <a:lvl5pPr marL="2286000" marR="0" lvl="4" indent="-317500" algn="l" rtl="0">
              <a:spcBef>
                <a:spcPts val="0"/>
              </a:spcBef>
              <a:spcAft>
                <a:spcPts val="0"/>
              </a:spcAft>
              <a:buSzPts val="1400"/>
              <a:buFont typeface="Arial"/>
              <a:buChar char="○"/>
              <a:defRPr sz="1100" b="0" i="0" u="none" strike="noStrike" cap="none"/>
            </a:lvl5pPr>
            <a:lvl6pPr marL="2743200" marR="0" lvl="5" indent="-317500" algn="l" rtl="0">
              <a:spcBef>
                <a:spcPts val="0"/>
              </a:spcBef>
              <a:spcAft>
                <a:spcPts val="0"/>
              </a:spcAft>
              <a:buSzPts val="1400"/>
              <a:buFont typeface="Arial"/>
              <a:buChar char="■"/>
              <a:defRPr sz="1100" b="0" i="0" u="none" strike="noStrike" cap="none"/>
            </a:lvl6pPr>
            <a:lvl7pPr marL="3200400" marR="0" lvl="6" indent="-317500" algn="l" rtl="0">
              <a:spcBef>
                <a:spcPts val="0"/>
              </a:spcBef>
              <a:spcAft>
                <a:spcPts val="0"/>
              </a:spcAft>
              <a:buSzPts val="1400"/>
              <a:buFont typeface="Arial"/>
              <a:buChar char="●"/>
              <a:defRPr sz="1100" b="0" i="0" u="none" strike="noStrike" cap="none"/>
            </a:lvl7pPr>
            <a:lvl8pPr marL="3657600" marR="0" lvl="7" indent="-317500" algn="l" rtl="0">
              <a:spcBef>
                <a:spcPts val="0"/>
              </a:spcBef>
              <a:spcAft>
                <a:spcPts val="0"/>
              </a:spcAft>
              <a:buSzPts val="1400"/>
              <a:buFont typeface="Arial"/>
              <a:buChar char="○"/>
              <a:defRPr sz="1100" b="0" i="0" u="none" strike="noStrike" cap="none"/>
            </a:lvl8pPr>
            <a:lvl9pPr marL="4114800" marR="0" lvl="8" indent="-317500" algn="l" rtl="0">
              <a:spcBef>
                <a:spcPts val="0"/>
              </a:spcBef>
              <a:spcAft>
                <a:spcPts val="0"/>
              </a:spcAft>
              <a:buSzPts val="14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D132-42CA-1CEE-0A01-038ECE31BF49}"/>
              </a:ext>
            </a:extLst>
          </p:cNvPr>
          <p:cNvSpPr>
            <a:spLocks noGrp="1"/>
          </p:cNvSpPr>
          <p:nvPr>
            <p:ph type="ctrTitle"/>
          </p:nvPr>
        </p:nvSpPr>
        <p:spPr/>
        <p:txBody>
          <a:bodyPr/>
          <a:lstStyle/>
          <a:p>
            <a:r>
              <a:rPr lang="en-IN" dirty="0"/>
              <a:t>WeCare</a:t>
            </a:r>
          </a:p>
        </p:txBody>
      </p:sp>
      <p:sp>
        <p:nvSpPr>
          <p:cNvPr id="3" name="Subtitle 2">
            <a:extLst>
              <a:ext uri="{FF2B5EF4-FFF2-40B4-BE49-F238E27FC236}">
                <a16:creationId xmlns:a16="http://schemas.microsoft.com/office/drawing/2014/main" id="{5C25D1AA-8000-359E-AF9F-4E76DAD2F0A0}"/>
              </a:ext>
            </a:extLst>
          </p:cNvPr>
          <p:cNvSpPr>
            <a:spLocks noGrp="1"/>
          </p:cNvSpPr>
          <p:nvPr>
            <p:ph type="subTitle" idx="1"/>
          </p:nvPr>
        </p:nvSpPr>
        <p:spPr>
          <a:xfrm>
            <a:off x="2998340" y="3986223"/>
            <a:ext cx="8615484" cy="1443616"/>
          </a:xfrm>
        </p:spPr>
        <p:txBody>
          <a:bodyPr/>
          <a:lstStyle/>
          <a:p>
            <a:pPr marL="374650" indent="-285750" algn="l">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Rishabh Nahar- 2141131</a:t>
            </a:r>
          </a:p>
          <a:p>
            <a:pPr marL="374650" indent="-285750" algn="l">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Nikhil Mishra - 2141123</a:t>
            </a:r>
          </a:p>
        </p:txBody>
      </p:sp>
    </p:spTree>
    <p:extLst>
      <p:ext uri="{BB962C8B-B14F-4D97-AF65-F5344CB8AC3E}">
        <p14:creationId xmlns:p14="http://schemas.microsoft.com/office/powerpoint/2010/main" val="158597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96F9-B84A-2CFB-F2CD-1ABC87CEF4EB}"/>
              </a:ext>
            </a:extLst>
          </p:cNvPr>
          <p:cNvSpPr>
            <a:spLocks noGrp="1"/>
          </p:cNvSpPr>
          <p:nvPr>
            <p:ph type="title"/>
          </p:nvPr>
        </p:nvSpPr>
        <p:spPr/>
        <p:txBody>
          <a:bodyPr/>
          <a:lstStyle/>
          <a:p>
            <a:r>
              <a:rPr lang="en-US" dirty="0">
                <a:solidFill>
                  <a:schemeClr val="tx1"/>
                </a:solidFill>
              </a:rPr>
              <a:t>Introduction</a:t>
            </a:r>
          </a:p>
        </p:txBody>
      </p:sp>
      <p:sp>
        <p:nvSpPr>
          <p:cNvPr id="3" name="Text Placeholder 2">
            <a:extLst>
              <a:ext uri="{FF2B5EF4-FFF2-40B4-BE49-F238E27FC236}">
                <a16:creationId xmlns:a16="http://schemas.microsoft.com/office/drawing/2014/main" id="{7C41AE3A-9D16-C6AC-7315-61F546F6C1D4}"/>
              </a:ext>
            </a:extLst>
          </p:cNvPr>
          <p:cNvSpPr>
            <a:spLocks noGrp="1"/>
          </p:cNvSpPr>
          <p:nvPr>
            <p:ph type="body" idx="1"/>
          </p:nvPr>
        </p:nvSpPr>
        <p:spPr/>
        <p:txBody>
          <a:bodyPr/>
          <a:lstStyle/>
          <a:p>
            <a:pPr marL="88900" indent="0" algn="just">
              <a:lnSpc>
                <a:spcPct val="150000"/>
              </a:lnSpc>
              <a:buNone/>
            </a:pPr>
            <a:r>
              <a:rPr lang="en-US" sz="1600" dirty="0">
                <a:latin typeface="Times New Roman" panose="02020603050405020304" pitchFamily="18" charset="0"/>
                <a:cs typeface="Times New Roman" panose="02020603050405020304" pitchFamily="18" charset="0"/>
              </a:rPr>
              <a:t>In today's rapidly evolving healthcare landscape, efficient hospital logistics is pivotal for ensuring seamless operations and optimal productivity. An online hospital logistics system serves as a comprehensive solution that streamlines various administrative tasks and optimizes resource allocation. This system provides effective tools and features for managing hospital transport for staff and patients, along with overseeing the inventory and allocation of medical equipment. </a:t>
            </a:r>
          </a:p>
          <a:p>
            <a:pPr marL="88900" indent="0" algn="just">
              <a:lnSpc>
                <a:spcPct val="150000"/>
              </a:lnSpc>
              <a:buNone/>
            </a:pPr>
            <a:r>
              <a:rPr lang="en-US" sz="1600" dirty="0">
                <a:latin typeface="Times New Roman" panose="02020603050405020304" pitchFamily="18" charset="0"/>
                <a:cs typeface="Times New Roman" panose="02020603050405020304" pitchFamily="18" charset="0"/>
              </a:rPr>
              <a:t>Essential components of the system:</a:t>
            </a:r>
          </a:p>
          <a:p>
            <a:pPr marL="88900" indent="0" algn="just">
              <a:lnSpc>
                <a:spcPct val="150000"/>
              </a:lnSpc>
              <a:buNone/>
            </a:pPr>
            <a:r>
              <a:rPr lang="en-US" sz="1600" dirty="0">
                <a:latin typeface="Times New Roman" panose="02020603050405020304" pitchFamily="18" charset="0"/>
                <a:cs typeface="Times New Roman" panose="02020603050405020304" pitchFamily="18" charset="0"/>
              </a:rPr>
              <a:t>● Hospital Transport Handling</a:t>
            </a:r>
          </a:p>
          <a:p>
            <a:pPr marL="88900" indent="0" algn="just">
              <a:lnSpc>
                <a:spcPct val="150000"/>
              </a:lnSpc>
              <a:buNone/>
            </a:pPr>
            <a:r>
              <a:rPr lang="en-US" sz="1600" dirty="0">
                <a:latin typeface="Times New Roman" panose="02020603050405020304" pitchFamily="18" charset="0"/>
                <a:cs typeface="Times New Roman" panose="02020603050405020304" pitchFamily="18" charset="0"/>
              </a:rPr>
              <a:t>● Medical Equipment Inventory Management</a:t>
            </a:r>
          </a:p>
          <a:p>
            <a:pPr marL="88900" indent="0" algn="just">
              <a:lnSpc>
                <a:spcPct val="150000"/>
              </a:lnSpc>
              <a:buNone/>
            </a:pPr>
            <a:r>
              <a:rPr lang="en-US" sz="1600">
                <a:latin typeface="Times New Roman" panose="02020603050405020304" pitchFamily="18" charset="0"/>
                <a:cs typeface="Times New Roman" panose="02020603050405020304" pitchFamily="18" charset="0"/>
              </a:rPr>
              <a:t>Furthermore, our </a:t>
            </a:r>
            <a:r>
              <a:rPr lang="en-US" sz="1600" dirty="0">
                <a:latin typeface="Times New Roman" panose="02020603050405020304" pitchFamily="18" charset="0"/>
                <a:cs typeface="Times New Roman" panose="02020603050405020304" pitchFamily="18" charset="0"/>
              </a:rPr>
              <a:t>web application “WeCare” will be implemented with cloud services which will include chatbot and other services as the project progresses.</a:t>
            </a:r>
          </a:p>
        </p:txBody>
      </p:sp>
    </p:spTree>
    <p:extLst>
      <p:ext uri="{BB962C8B-B14F-4D97-AF65-F5344CB8AC3E}">
        <p14:creationId xmlns:p14="http://schemas.microsoft.com/office/powerpoint/2010/main" val="62697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A52E-C6DF-BDCB-D3D3-1822746171E1}"/>
              </a:ext>
            </a:extLst>
          </p:cNvPr>
          <p:cNvSpPr>
            <a:spLocks noGrp="1"/>
          </p:cNvSpPr>
          <p:nvPr>
            <p:ph type="title"/>
          </p:nvPr>
        </p:nvSpPr>
        <p:spPr>
          <a:xfrm>
            <a:off x="388882" y="593367"/>
            <a:ext cx="8443417" cy="520730"/>
          </a:xfrm>
        </p:spPr>
        <p:txBody>
          <a:bodyPr/>
          <a:lstStyle/>
          <a:p>
            <a:r>
              <a:rPr lang="en-US" dirty="0"/>
              <a:t>Overview Of The Proposed System</a:t>
            </a:r>
          </a:p>
        </p:txBody>
      </p:sp>
      <p:sp>
        <p:nvSpPr>
          <p:cNvPr id="3" name="Text Placeholder 2">
            <a:extLst>
              <a:ext uri="{FF2B5EF4-FFF2-40B4-BE49-F238E27FC236}">
                <a16:creationId xmlns:a16="http://schemas.microsoft.com/office/drawing/2014/main" id="{57CACEC3-7107-C860-9864-2B5AD01D6EBE}"/>
              </a:ext>
            </a:extLst>
          </p:cNvPr>
          <p:cNvSpPr>
            <a:spLocks noGrp="1"/>
          </p:cNvSpPr>
          <p:nvPr>
            <p:ph type="body" idx="1"/>
          </p:nvPr>
        </p:nvSpPr>
        <p:spPr>
          <a:xfrm>
            <a:off x="311700" y="1114097"/>
            <a:ext cx="8520599" cy="4977736"/>
          </a:xfrm>
        </p:spPr>
        <p:txBody>
          <a:bodyPr/>
          <a:lstStyle/>
          <a:p>
            <a:pPr marL="88900" indent="0" algn="just">
              <a:lnSpc>
                <a:spcPct val="150000"/>
              </a:lnSpc>
              <a:buNone/>
            </a:pPr>
            <a:r>
              <a:rPr lang="en-US" sz="1600" dirty="0">
                <a:latin typeface="Times New Roman" panose="02020603050405020304" pitchFamily="18" charset="0"/>
                <a:cs typeface="Times New Roman" panose="02020603050405020304" pitchFamily="18" charset="0"/>
              </a:rPr>
              <a:t>System will consist of three users-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Logistic Providers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Hospital Chains</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Admin</a:t>
            </a:r>
            <a:r>
              <a:rPr lang="en-US" sz="1600" dirty="0">
                <a:latin typeface="Times New Roman" panose="02020603050405020304" pitchFamily="18" charset="0"/>
                <a:cs typeface="Times New Roman" panose="02020603050405020304" pitchFamily="18" charset="0"/>
              </a:rPr>
              <a:t>: The admin will manage the system, ensuring its security and integrity. Admin functions will include creating and maintaining user profiles,</a:t>
            </a:r>
          </a:p>
          <a:p>
            <a:pPr marL="88900" indent="0" algn="just">
              <a:lnSpc>
                <a:spcPct val="150000"/>
              </a:lnSpc>
              <a:buNone/>
            </a:pPr>
            <a:r>
              <a:rPr lang="en-US" sz="1600" dirty="0">
                <a:latin typeface="Times New Roman" panose="02020603050405020304" pitchFamily="18" charset="0"/>
                <a:cs typeface="Times New Roman" panose="02020603050405020304" pitchFamily="18" charset="0"/>
              </a:rPr>
              <a:t>granting appropriate access levels and permissions, and managing user roles</a:t>
            </a:r>
          </a:p>
          <a:p>
            <a:pPr marL="88900" indent="0" algn="just">
              <a:lnSpc>
                <a:spcPct val="150000"/>
              </a:lnSpc>
              <a:buNone/>
            </a:pPr>
            <a:r>
              <a:rPr lang="en-US" sz="1600" dirty="0">
                <a:latin typeface="Times New Roman" panose="02020603050405020304" pitchFamily="18" charset="0"/>
                <a:cs typeface="Times New Roman" panose="02020603050405020304" pitchFamily="18" charset="0"/>
              </a:rPr>
              <a:t>and responsibilities.</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Logistic Providers</a:t>
            </a:r>
            <a:r>
              <a:rPr lang="en-US" sz="1600" dirty="0">
                <a:latin typeface="Times New Roman" panose="02020603050405020304" pitchFamily="18" charset="0"/>
                <a:cs typeface="Times New Roman" panose="02020603050405020304" pitchFamily="18" charset="0"/>
              </a:rPr>
              <a:t>: Shuttle and Ambulance rental companies and medical equipment buying and leasing local vendors will be logistic providers of the system.</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Hospital Chains</a:t>
            </a:r>
            <a:r>
              <a:rPr lang="en-US" sz="1600" dirty="0">
                <a:latin typeface="Times New Roman" panose="02020603050405020304" pitchFamily="18" charset="0"/>
                <a:cs typeface="Times New Roman" panose="02020603050405020304" pitchFamily="18" charset="0"/>
              </a:rPr>
              <a:t>: These are the hospital chains and individual hospitals who will require these services in there hospital premises. They will use the system to rent ambulance, shuttles, and buy different medical equipment needed for their operations.</a:t>
            </a:r>
          </a:p>
        </p:txBody>
      </p:sp>
    </p:spTree>
    <p:extLst>
      <p:ext uri="{BB962C8B-B14F-4D97-AF65-F5344CB8AC3E}">
        <p14:creationId xmlns:p14="http://schemas.microsoft.com/office/powerpoint/2010/main" val="16150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7EAF-2E15-D2B6-D79B-5A053175BB51}"/>
              </a:ext>
            </a:extLst>
          </p:cNvPr>
          <p:cNvSpPr>
            <a:spLocks noGrp="1"/>
          </p:cNvSpPr>
          <p:nvPr>
            <p:ph type="title"/>
          </p:nvPr>
        </p:nvSpPr>
        <p:spPr/>
        <p:txBody>
          <a:bodyPr/>
          <a:lstStyle/>
          <a:p>
            <a:r>
              <a:rPr lang="en-US" dirty="0"/>
              <a:t>Additional Features</a:t>
            </a:r>
          </a:p>
        </p:txBody>
      </p:sp>
      <p:sp>
        <p:nvSpPr>
          <p:cNvPr id="3" name="Text Placeholder 2">
            <a:extLst>
              <a:ext uri="{FF2B5EF4-FFF2-40B4-BE49-F238E27FC236}">
                <a16:creationId xmlns:a16="http://schemas.microsoft.com/office/drawing/2014/main" id="{C17682F7-6579-D14B-D02E-BBE2633CF143}"/>
              </a:ext>
            </a:extLst>
          </p:cNvPr>
          <p:cNvSpPr>
            <a:spLocks noGrp="1"/>
          </p:cNvSpPr>
          <p:nvPr>
            <p:ph type="body" idx="1"/>
          </p:nvPr>
        </p:nvSpPr>
        <p:spPr/>
        <p:txBody>
          <a:bodyPr/>
          <a:lstStyle/>
          <a:p>
            <a:pPr marL="88900" indent="0">
              <a:lnSpc>
                <a:spcPct val="150000"/>
              </a:lnSpc>
              <a:buNone/>
            </a:pPr>
            <a:r>
              <a:rPr lang="en-US" sz="1600" b="1" dirty="0">
                <a:latin typeface="Times New Roman" panose="02020603050405020304" pitchFamily="18" charset="0"/>
                <a:cs typeface="Times New Roman" panose="02020603050405020304" pitchFamily="18" charset="0"/>
              </a:rPr>
              <a:t>Cloud Services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web app will be implemented with different cloud services more scalable, flexible, and reliable. Leveraging cloud services such as Amazon Web Services (AWS) allows us to utilize their infrastructure, storage, and computing power to enhance the performance and accessibility of our web application. </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cloud services offer scalability, enabling our app to handle varying workloads and user demands without compromising on speed or performance. </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Additionally, they provide robust security measures, ensuring the safety and confidentiality of user data. </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utilizing these cloud services, we aim to achieve higher availability, seamless integration, and efficient management of our web app, ultimately delivering an enhanced user experience.</a:t>
            </a:r>
          </a:p>
        </p:txBody>
      </p:sp>
    </p:spTree>
    <p:extLst>
      <p:ext uri="{BB962C8B-B14F-4D97-AF65-F5344CB8AC3E}">
        <p14:creationId xmlns:p14="http://schemas.microsoft.com/office/powerpoint/2010/main" val="34580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169D7C-E802-F83A-6A90-CB732C4ED3F3}"/>
              </a:ext>
            </a:extLst>
          </p:cNvPr>
          <p:cNvSpPr>
            <a:spLocks noGrp="1"/>
          </p:cNvSpPr>
          <p:nvPr>
            <p:ph type="body" idx="1"/>
          </p:nvPr>
        </p:nvSpPr>
        <p:spPr>
          <a:xfrm>
            <a:off x="399392" y="798786"/>
            <a:ext cx="8432907" cy="5293047"/>
          </a:xfrm>
        </p:spPr>
        <p:txBody>
          <a:bodyPr/>
          <a:lstStyle/>
          <a:p>
            <a:pPr marL="88900" indent="0">
              <a:lnSpc>
                <a:spcPct val="150000"/>
              </a:lnSpc>
              <a:buNone/>
            </a:pPr>
            <a:r>
              <a:rPr lang="en-US" sz="1600" b="1" dirty="0">
                <a:latin typeface="Times New Roman" panose="02020603050405020304" pitchFamily="18" charset="0"/>
                <a:cs typeface="Times New Roman" panose="02020603050405020304" pitchFamily="18" charset="0"/>
              </a:rPr>
              <a:t>Notification System </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will send notifications transport logistics teams, hospital chains and rental companies regarding  renting details, scheduled orders, updates, etc.</a:t>
            </a:r>
          </a:p>
          <a:p>
            <a:pPr marL="88900" indent="0">
              <a:lnSpc>
                <a:spcPct val="150000"/>
              </a:lnSpc>
              <a:buNone/>
            </a:pPr>
            <a:r>
              <a:rPr lang="en-US" sz="1600" b="1" dirty="0">
                <a:latin typeface="Times New Roman" panose="02020603050405020304" pitchFamily="18" charset="0"/>
                <a:cs typeface="Times New Roman" panose="02020603050405020304" pitchFamily="18" charset="0"/>
              </a:rPr>
              <a:t>Feedback System</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Hospital chains will be given the option to rate and provide feedback on the services that they’ll acquire.</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They will have the option to rate and give feedback on their renting and buying experience on both transportation and medical equipment.</a:t>
            </a:r>
          </a:p>
          <a:p>
            <a:pPr marL="88900" indent="0">
              <a:lnSpc>
                <a:spcPct val="150000"/>
              </a:lnSpc>
              <a:buNone/>
            </a:pPr>
            <a:r>
              <a:rPr lang="en-US" sz="1600" b="1" dirty="0">
                <a:latin typeface="Times New Roman" panose="02020603050405020304" pitchFamily="18" charset="0"/>
                <a:cs typeface="Times New Roman" panose="02020603050405020304" pitchFamily="18" charset="0"/>
              </a:rPr>
              <a:t>Data Analytics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System will have efficient data reports for analysis and it will be available for different users.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will be presented in form of different charts such as pie chart, line chart etc. to simplify the interpretations.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Representation in form charts will be done by using Google Visualization APIs.</a:t>
            </a:r>
          </a:p>
        </p:txBody>
      </p:sp>
    </p:spTree>
    <p:extLst>
      <p:ext uri="{BB962C8B-B14F-4D97-AF65-F5344CB8AC3E}">
        <p14:creationId xmlns:p14="http://schemas.microsoft.com/office/powerpoint/2010/main" val="9286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1441-CABE-0BBE-322E-705F403C9BCB}"/>
              </a:ext>
            </a:extLst>
          </p:cNvPr>
          <p:cNvSpPr>
            <a:spLocks noGrp="1"/>
          </p:cNvSpPr>
          <p:nvPr>
            <p:ph type="title"/>
          </p:nvPr>
        </p:nvSpPr>
        <p:spPr/>
        <p:txBody>
          <a:bodyPr/>
          <a:lstStyle/>
          <a:p>
            <a:r>
              <a:rPr lang="en-US" dirty="0"/>
              <a:t>Tools Proposed</a:t>
            </a:r>
          </a:p>
        </p:txBody>
      </p:sp>
      <p:sp>
        <p:nvSpPr>
          <p:cNvPr id="3" name="Text Placeholder 2">
            <a:extLst>
              <a:ext uri="{FF2B5EF4-FFF2-40B4-BE49-F238E27FC236}">
                <a16:creationId xmlns:a16="http://schemas.microsoft.com/office/drawing/2014/main" id="{6A45EC92-D7B7-BB9F-FEF2-F839D8184560}"/>
              </a:ext>
            </a:extLst>
          </p:cNvPr>
          <p:cNvSpPr>
            <a:spLocks noGrp="1"/>
          </p:cNvSpPr>
          <p:nvPr>
            <p:ph type="body" idx="1"/>
          </p:nvPr>
        </p:nvSpPr>
        <p:spPr>
          <a:xfrm>
            <a:off x="311700" y="1072055"/>
            <a:ext cx="8601072" cy="5192578"/>
          </a:xfrm>
        </p:spPr>
        <p:txBody>
          <a:bodyPr/>
          <a:lstStyle/>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Frontend</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HTML5</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CSS3</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Java Script</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Backend</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PHP</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Framework</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Bootstrap</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Database</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MySQL</a:t>
            </a:r>
          </a:p>
          <a:p>
            <a:pPr marL="88900" indent="0" algn="just">
              <a:lnSpc>
                <a:spcPct val="150000"/>
              </a:lnSpc>
              <a:buNone/>
            </a:pPr>
            <a:r>
              <a:rPr lang="en-US" sz="1600" b="1" dirty="0">
                <a:latin typeface="Times New Roman" panose="02020603050405020304" pitchFamily="18" charset="0"/>
                <a:cs typeface="Times New Roman" panose="02020603050405020304" pitchFamily="18" charset="0"/>
              </a:rPr>
              <a:t>Service for Cloud Integration</a:t>
            </a:r>
          </a:p>
          <a:p>
            <a:pPr algn="just">
              <a:lnSpc>
                <a:spcPct val="150000"/>
              </a:lnSpc>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AWS SDK Client Libraries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API </a:t>
            </a:r>
            <a:r>
              <a:rPr lang="en-US" sz="1600">
                <a:latin typeface="Times New Roman" panose="02020603050405020304" pitchFamily="18" charset="0"/>
                <a:cs typeface="Times New Roman" panose="02020603050405020304" pitchFamily="18" charset="0"/>
              </a:rPr>
              <a:t>Gateway Services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77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5DE-A3AC-150E-0FFB-A92DBA44FB6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BE323E4-E677-D11E-BA3F-6FF1720E95FC}"/>
              </a:ext>
            </a:extLst>
          </p:cNvPr>
          <p:cNvSpPr>
            <a:spLocks noGrp="1"/>
          </p:cNvSpPr>
          <p:nvPr>
            <p:ph type="body" idx="1"/>
          </p:nvPr>
        </p:nvSpPr>
        <p:spPr/>
        <p:txBody>
          <a:bodyPr/>
          <a:lstStyle/>
          <a:p>
            <a:endParaRPr lang="en-IN" dirty="0"/>
          </a:p>
        </p:txBody>
      </p:sp>
      <p:sp>
        <p:nvSpPr>
          <p:cNvPr id="4" name="Rectangle 3">
            <a:extLst>
              <a:ext uri="{FF2B5EF4-FFF2-40B4-BE49-F238E27FC236}">
                <a16:creationId xmlns:a16="http://schemas.microsoft.com/office/drawing/2014/main" id="{95D48F18-8BE1-F25B-00DF-117904A0A815}"/>
              </a:ext>
            </a:extLst>
          </p:cNvPr>
          <p:cNvSpPr/>
          <p:nvPr/>
        </p:nvSpPr>
        <p:spPr>
          <a:xfrm>
            <a:off x="820011" y="2644170"/>
            <a:ext cx="7503977" cy="1569660"/>
          </a:xfrm>
          <a:prstGeom prst="rect">
            <a:avLst/>
          </a:prstGeom>
          <a:solidFill>
            <a:schemeClr val="bg1"/>
          </a:solidFill>
          <a:ln>
            <a:solidFill>
              <a:schemeClr val="bg1"/>
            </a:solidFill>
          </a:ln>
        </p:spPr>
        <p:txBody>
          <a:bodyPr wrap="none" lIns="91440" tIns="45720" rIns="91440" bIns="45720">
            <a:spAutoFit/>
          </a:bodyPr>
          <a:lstStyle/>
          <a:p>
            <a:pPr algn="ctr"/>
            <a:r>
              <a:rPr lang="en-US" sz="9600" b="1" cap="none" spc="0" dirty="0">
                <a:ln w="12700">
                  <a:solidFill>
                    <a:schemeClr val="accent6">
                      <a:lumMod val="75000"/>
                    </a:schemeClr>
                  </a:solidFill>
                  <a:prstDash val="solid"/>
                </a:ln>
                <a:solidFill>
                  <a:srgbClr val="7030A0"/>
                </a:solid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465829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517</Words>
  <Application>Microsoft Macintosh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Archivo Narrow</vt:lpstr>
      <vt:lpstr>Arial</vt:lpstr>
      <vt:lpstr>Times New Roman</vt:lpstr>
      <vt:lpstr>Georgia</vt:lpstr>
      <vt:lpstr>Simple Light</vt:lpstr>
      <vt:lpstr>WeCare</vt:lpstr>
      <vt:lpstr>Introduction</vt:lpstr>
      <vt:lpstr>Overview Of The Proposed System</vt:lpstr>
      <vt:lpstr>Additional Features</vt:lpstr>
      <vt:lpstr>PowerPoint Presentation</vt:lpstr>
      <vt:lpstr>Tools Proposed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Industry</dc:title>
  <dc:creator>Rhea</dc:creator>
  <cp:lastModifiedBy>2141123 NIKHIL MISHRA</cp:lastModifiedBy>
  <cp:revision>53</cp:revision>
  <dcterms:modified xsi:type="dcterms:W3CDTF">2023-12-08T16:28:35Z</dcterms:modified>
</cp:coreProperties>
</file>