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C68B-7095-296E-E5F8-96B7E8D9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178CD-2B41-1416-EFC3-DB3D208C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6712-04FF-16BD-78B6-CC9EE758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CFE6-4515-18A5-282D-1E39679B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788A-489D-1A01-23EC-D906B7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93838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43D-360C-F18D-A7F7-1A13C874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8148A-BC97-7138-12EE-160739EB6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C95B-36B7-05A8-1404-9CCBCFC7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3122-C322-1E35-C402-FC145E0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8D6F-795E-6835-D39C-0F457D80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79597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1425B-2FB1-8C56-54A7-0E34CBC1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50C9-CD18-BC86-E5FE-59542EE4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BEDB-E00E-63A1-A486-09DD486C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8A68-5B17-B4AA-7FE9-2D36573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B6B0-3C72-08F1-7A3A-5885F26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446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1344" y="1691462"/>
            <a:ext cx="70040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201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8075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6B89-A24B-3224-77E0-A11A9516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08CE-996E-C76A-A5F0-F8A8F9ED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4420-7D66-57CE-8A2A-5DAA9F3C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74B6-52E8-B90B-E04E-BF2D935B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07E1-741D-438D-B304-406D141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0937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FF2-3724-5038-602B-B24A81B1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CC54-A676-38D3-617C-D5161CCD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8E0-29FC-92AA-A9A8-5E6F7776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B232-72C7-8D02-F81C-6DCB1E82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4138-E324-08B8-C6CB-8FB25751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1339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7B80-8E3D-31E5-0449-4C9C1BB0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644C-A36A-F4BD-0FB8-19DE26D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CD97F-0825-2CBC-0406-A7DEC13A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624B0-5687-C081-3084-B05A1C3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3BD72-88C6-B4E9-0E00-D9F4C222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3A97-5696-6E4B-083D-30BDB2A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424650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A544-F824-6697-76BF-040A90C0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111A-0A2B-A7BC-AF51-FF3A3247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2F41-9118-502F-CC65-18BE9A80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F6FDA-710A-CC4A-EBD7-7D61B12C5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A740B-8A64-B125-226C-A64234DB5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F48F-402F-88F0-B83C-5DB452F7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9FDBF-0F97-F37D-2FAB-1AC37E0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E4239-D000-2C6F-F1E9-A5AFCFA0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3382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3A38-6C8B-8125-A699-53A015D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A744A-C0F0-5A03-851A-70859C40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03DC8-080F-D1F6-3063-BAE24828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B1D4-930E-7025-B942-C1173596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1091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F3E5-6A8C-700D-3481-7AF3CF7C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E7E3-C613-ADEE-2DF6-82D9B573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7CBB-6E4E-E343-3250-16414ECD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6303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CA0-5798-13BC-F419-F7DA6560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E041-FEDD-9E79-5826-5D32E092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9079A-0FFE-E654-E349-F2B8F509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899A-97AA-2714-DA07-66AFFACD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83D53-E945-C057-F9EA-741B6AB2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BE27-53C5-ACF4-6B52-D76D26F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0243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EA83-CABB-0505-9D65-700F6B45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1B34-C95B-7255-628D-25916B4C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3E580-6DC5-ECF5-250A-BC97395F0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AC64-3C03-4B88-92F4-7DDB1628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519A8-F587-6D84-3677-A5DD483E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EBEF-CAC0-2289-AD7A-D56E612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23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B552-0A78-83B9-3579-34F68727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917D-A354-DD4E-7E93-0D5D5B02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3464-0F3B-687D-DEF7-A3AF061E3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C0BF-A888-D382-75D2-34108971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D4EA-D26F-909B-5664-FCAD0AAD0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1565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53B5F"/>
                </a:solidFill>
              </a:rPr>
              <a:t>Lecture</a:t>
            </a:r>
            <a:r>
              <a:rPr spc="-80" dirty="0">
                <a:solidFill>
                  <a:srgbClr val="353B5F"/>
                </a:solidFill>
              </a:rPr>
              <a:t> </a:t>
            </a:r>
            <a:r>
              <a:rPr dirty="0">
                <a:solidFill>
                  <a:srgbClr val="353B5F"/>
                </a:solidFill>
              </a:rPr>
              <a:t>11:</a:t>
            </a:r>
            <a:r>
              <a:rPr spc="-150" dirty="0">
                <a:solidFill>
                  <a:srgbClr val="353B5F"/>
                </a:solidFill>
              </a:rPr>
              <a:t> </a:t>
            </a:r>
            <a:r>
              <a:rPr dirty="0">
                <a:solidFill>
                  <a:srgbClr val="353B5F"/>
                </a:solidFill>
              </a:rPr>
              <a:t>Sampling</a:t>
            </a:r>
            <a:r>
              <a:rPr spc="-80" dirty="0">
                <a:solidFill>
                  <a:srgbClr val="353B5F"/>
                </a:solidFill>
              </a:rPr>
              <a:t> </a:t>
            </a:r>
            <a:r>
              <a:rPr dirty="0">
                <a:solidFill>
                  <a:srgbClr val="353B5F"/>
                </a:solidFill>
              </a:rPr>
              <a:t>and</a:t>
            </a:r>
            <a:r>
              <a:rPr spc="-95" dirty="0">
                <a:solidFill>
                  <a:srgbClr val="353B5F"/>
                </a:solidFill>
              </a:rPr>
              <a:t> </a:t>
            </a:r>
            <a:r>
              <a:rPr dirty="0">
                <a:solidFill>
                  <a:srgbClr val="353B5F"/>
                </a:solidFill>
              </a:rPr>
              <a:t>Sampling</a:t>
            </a:r>
            <a:r>
              <a:rPr spc="-85" dirty="0">
                <a:solidFill>
                  <a:srgbClr val="353B5F"/>
                </a:solidFill>
              </a:rPr>
              <a:t> </a:t>
            </a:r>
            <a:r>
              <a:rPr spc="-10" dirty="0">
                <a:solidFill>
                  <a:srgbClr val="353B5F"/>
                </a:solidFill>
              </a:rPr>
              <a:t>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670553" y="2558325"/>
            <a:ext cx="1803400" cy="4819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100" b="1" dirty="0">
                <a:solidFill>
                  <a:srgbClr val="353B5F"/>
                </a:solidFill>
                <a:latin typeface="Calibri"/>
                <a:cs typeface="Calibri"/>
              </a:rPr>
              <a:t>Dr.</a:t>
            </a:r>
            <a:r>
              <a:rPr sz="1100" b="1" spc="-25" dirty="0">
                <a:solidFill>
                  <a:srgbClr val="353B5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353B5F"/>
                </a:solidFill>
                <a:latin typeface="Calibri"/>
                <a:cs typeface="Calibri"/>
              </a:rPr>
              <a:t>A.</a:t>
            </a:r>
            <a:r>
              <a:rPr sz="1100" b="1" spc="-10" dirty="0">
                <a:solidFill>
                  <a:srgbClr val="353B5F"/>
                </a:solidFill>
                <a:latin typeface="Calibri"/>
                <a:cs typeface="Calibri"/>
              </a:rPr>
              <a:t> Ramesh</a:t>
            </a:r>
            <a:endParaRPr sz="1100">
              <a:latin typeface="Calibri"/>
              <a:cs typeface="Calibri"/>
            </a:endParaRPr>
          </a:p>
          <a:p>
            <a:pPr marL="12065" marR="5080" algn="ctr">
              <a:lnSpc>
                <a:spcPct val="110000"/>
              </a:lnSpc>
              <a:spcBef>
                <a:spcPts val="10"/>
              </a:spcBef>
            </a:pP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DEPARTMENT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 OF</a:t>
            </a:r>
            <a:r>
              <a:rPr sz="800" b="1" spc="55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MANAGEMENT</a:t>
            </a:r>
            <a:r>
              <a:rPr sz="800" b="1" spc="10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STUDIES</a:t>
            </a:r>
            <a:r>
              <a:rPr sz="800" b="1" spc="500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5183B8"/>
                </a:solidFill>
                <a:latin typeface="Calibri"/>
                <a:cs typeface="Calibri"/>
              </a:rPr>
              <a:t>IIT</a:t>
            </a:r>
            <a:r>
              <a:rPr sz="800" b="1" spc="-20" dirty="0">
                <a:solidFill>
                  <a:srgbClr val="5183B8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5183B8"/>
                </a:solidFill>
                <a:latin typeface="Calibri"/>
                <a:cs typeface="Calibri"/>
              </a:rPr>
              <a:t>ROORKEE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167" y="385648"/>
            <a:ext cx="442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Random</a:t>
            </a:r>
            <a:r>
              <a:rPr spc="-80" dirty="0"/>
              <a:t> </a:t>
            </a:r>
            <a:r>
              <a:rPr dirty="0"/>
              <a:t>Sampling</a:t>
            </a:r>
            <a:r>
              <a:rPr spc="-8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309496"/>
            <a:ext cx="3215640" cy="2922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Stratified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6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Proportionate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68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Disproportionate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Systematic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Cluster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spc="-85" dirty="0"/>
              <a:t> </a:t>
            </a:r>
            <a:r>
              <a:rPr dirty="0"/>
              <a:t>Random</a:t>
            </a:r>
            <a:r>
              <a:rPr spc="-80" dirty="0"/>
              <a:t> </a:t>
            </a:r>
            <a:r>
              <a:rPr spc="-10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8839"/>
            <a:ext cx="7959725" cy="25253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equal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chance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independently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Samples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obtained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10100"/>
              </a:lnSpc>
              <a:spcBef>
                <a:spcPts val="95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833" rIns="0" bIns="0" rtlCol="0">
            <a:spAutoFit/>
          </a:bodyPr>
          <a:lstStyle/>
          <a:p>
            <a:pPr marL="525145" marR="5080" indent="30353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Simple</a:t>
            </a:r>
            <a:r>
              <a:rPr sz="2500" spc="-100" dirty="0"/>
              <a:t> </a:t>
            </a:r>
            <a:r>
              <a:rPr sz="2500" dirty="0"/>
              <a:t>Random</a:t>
            </a:r>
            <a:r>
              <a:rPr sz="2500" spc="-100" dirty="0"/>
              <a:t> </a:t>
            </a:r>
            <a:r>
              <a:rPr sz="2500" spc="-10" dirty="0"/>
              <a:t>Sample: Numbered</a:t>
            </a:r>
            <a:r>
              <a:rPr sz="2500" spc="-65" dirty="0"/>
              <a:t> </a:t>
            </a:r>
            <a:r>
              <a:rPr sz="2500" spc="-10" dirty="0"/>
              <a:t>Population</a:t>
            </a:r>
            <a:r>
              <a:rPr sz="2500" spc="-90" dirty="0"/>
              <a:t> </a:t>
            </a:r>
            <a:r>
              <a:rPr sz="2500" spc="-20" dirty="0"/>
              <a:t>Frame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338325" y="1451228"/>
            <a:ext cx="5670550" cy="2187575"/>
          </a:xfrm>
          <a:custGeom>
            <a:avLst/>
            <a:gdLst/>
            <a:ahLst/>
            <a:cxnLst/>
            <a:rect l="l" t="t" r="r" b="b"/>
            <a:pathLst>
              <a:path w="5670550" h="2187575">
                <a:moveTo>
                  <a:pt x="0" y="2187321"/>
                </a:moveTo>
                <a:lnTo>
                  <a:pt x="5670169" y="2187321"/>
                </a:lnTo>
                <a:lnTo>
                  <a:pt x="5670169" y="0"/>
                </a:lnTo>
                <a:lnTo>
                  <a:pt x="0" y="0"/>
                </a:lnTo>
                <a:lnTo>
                  <a:pt x="0" y="2187321"/>
                </a:lnTo>
                <a:close/>
              </a:path>
            </a:pathLst>
          </a:custGeom>
          <a:ln w="762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6425" y="1596390"/>
            <a:ext cx="55943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20510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20675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Andhra</a:t>
            </a:r>
            <a:r>
              <a:rPr sz="12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Pradesh</a:t>
            </a:r>
            <a:endParaRPr sz="1200">
              <a:latin typeface="Arial"/>
              <a:cs typeface="Arial"/>
            </a:endParaRPr>
          </a:p>
          <a:p>
            <a:pPr marL="327025" indent="-211454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Himachal</a:t>
            </a:r>
            <a:r>
              <a:rPr sz="1200" b="1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Pradesh</a:t>
            </a:r>
            <a:endParaRPr sz="1200">
              <a:latin typeface="Arial"/>
              <a:cs typeface="Arial"/>
            </a:endParaRPr>
          </a:p>
          <a:p>
            <a:pPr marL="327025" indent="-211454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Gujrath</a:t>
            </a:r>
            <a:endParaRPr sz="1200">
              <a:latin typeface="Arial"/>
              <a:cs typeface="Arial"/>
            </a:endParaRPr>
          </a:p>
          <a:p>
            <a:pPr marL="368935" indent="-253365">
              <a:lnSpc>
                <a:spcPct val="100000"/>
              </a:lnSpc>
              <a:buAutoNum type="arabicPeriod"/>
              <a:tabLst>
                <a:tab pos="368935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Maharashtra</a:t>
            </a:r>
            <a:endParaRPr sz="1200">
              <a:latin typeface="Arial"/>
              <a:cs typeface="Arial"/>
            </a:endParaRPr>
          </a:p>
          <a:p>
            <a:pPr marL="326390" indent="-210820">
              <a:lnSpc>
                <a:spcPct val="100000"/>
              </a:lnSpc>
              <a:buAutoNum type="arabicPeriod"/>
              <a:tabLst>
                <a:tab pos="32639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Nagaland</a:t>
            </a:r>
            <a:endParaRPr sz="1200">
              <a:latin typeface="Arial"/>
              <a:cs typeface="Arial"/>
            </a:endParaRPr>
          </a:p>
          <a:p>
            <a:pPr marL="326390" indent="-210820">
              <a:lnSpc>
                <a:spcPct val="100000"/>
              </a:lnSpc>
              <a:buAutoNum type="arabicPeriod"/>
              <a:tabLst>
                <a:tab pos="326390" algn="l"/>
              </a:tabLst>
            </a:pPr>
            <a:r>
              <a:rPr sz="1200" b="1" spc="-25" dirty="0">
                <a:solidFill>
                  <a:srgbClr val="00AF50"/>
                </a:solidFill>
                <a:latin typeface="Arial"/>
                <a:cs typeface="Arial"/>
              </a:rPr>
              <a:t>Goa</a:t>
            </a:r>
            <a:endParaRPr sz="1200">
              <a:latin typeface="Arial"/>
              <a:cs typeface="Arial"/>
            </a:endParaRPr>
          </a:p>
          <a:p>
            <a:pPr marL="326390" indent="-210820">
              <a:lnSpc>
                <a:spcPct val="100000"/>
              </a:lnSpc>
              <a:buAutoNum type="arabicPeriod"/>
              <a:tabLst>
                <a:tab pos="326390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West</a:t>
            </a:r>
            <a:r>
              <a:rPr sz="12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bengal</a:t>
            </a:r>
            <a:endParaRPr sz="1200">
              <a:latin typeface="Arial"/>
              <a:cs typeface="Arial"/>
            </a:endParaRPr>
          </a:p>
          <a:p>
            <a:pPr marL="327025" indent="-211454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Haryana</a:t>
            </a:r>
            <a:endParaRPr sz="1200">
              <a:latin typeface="Arial"/>
              <a:cs typeface="Arial"/>
            </a:endParaRPr>
          </a:p>
          <a:p>
            <a:pPr marL="326390" indent="-210820">
              <a:lnSpc>
                <a:spcPct val="100000"/>
              </a:lnSpc>
              <a:buAutoNum type="arabicPeriod"/>
              <a:tabLst>
                <a:tab pos="32639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Punjab</a:t>
            </a:r>
            <a:endParaRPr sz="12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10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AF50"/>
                </a:solidFill>
                <a:latin typeface="Arial"/>
                <a:cs typeface="Arial"/>
              </a:rPr>
              <a:t>Delhi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6566" y="1540255"/>
            <a:ext cx="1929764" cy="2048510"/>
          </a:xfrm>
          <a:custGeom>
            <a:avLst/>
            <a:gdLst/>
            <a:ahLst/>
            <a:cxnLst/>
            <a:rect l="l" t="t" r="r" b="b"/>
            <a:pathLst>
              <a:path w="1929764" h="2048510">
                <a:moveTo>
                  <a:pt x="0" y="2048129"/>
                </a:moveTo>
                <a:lnTo>
                  <a:pt x="1929764" y="2048129"/>
                </a:lnTo>
                <a:lnTo>
                  <a:pt x="1929764" y="0"/>
                </a:lnTo>
                <a:lnTo>
                  <a:pt x="0" y="0"/>
                </a:lnTo>
                <a:lnTo>
                  <a:pt x="0" y="204812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2916" y="1660397"/>
            <a:ext cx="191706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201930">
              <a:lnSpc>
                <a:spcPct val="100000"/>
              </a:lnSpc>
              <a:spcBef>
                <a:spcPts val="100"/>
              </a:spcBef>
              <a:buAutoNum type="arabicPlain" startAt="11"/>
              <a:tabLst>
                <a:tab pos="332740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Madhya</a:t>
            </a:r>
            <a:r>
              <a:rPr sz="1200" b="1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Pradesh</a:t>
            </a:r>
            <a:endParaRPr sz="1200">
              <a:latin typeface="Arial"/>
              <a:cs typeface="Arial"/>
            </a:endParaRPr>
          </a:p>
          <a:p>
            <a:pPr marL="342265" indent="-211454">
              <a:lnSpc>
                <a:spcPct val="100000"/>
              </a:lnSpc>
              <a:buAutoNum type="arabicPlain" startAt="11"/>
              <a:tabLst>
                <a:tab pos="342265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Uttar</a:t>
            </a:r>
            <a:r>
              <a:rPr sz="12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Pradesh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Bihar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Rajasthan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J</a:t>
            </a: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F50"/>
                </a:solidFill>
                <a:latin typeface="Arial"/>
                <a:cs typeface="Arial"/>
              </a:rPr>
              <a:t>&amp; </a:t>
            </a:r>
            <a:r>
              <a:rPr sz="1200" b="1" spc="-50" dirty="0">
                <a:solidFill>
                  <a:srgbClr val="00AF50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Tamil</a:t>
            </a:r>
            <a:r>
              <a:rPr sz="1200" b="1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AF50"/>
                </a:solidFill>
                <a:latin typeface="Arial"/>
                <a:cs typeface="Arial"/>
              </a:rPr>
              <a:t>Nadu</a:t>
            </a:r>
            <a:endParaRPr sz="1200">
              <a:latin typeface="Arial"/>
              <a:cs typeface="Arial"/>
            </a:endParaRPr>
          </a:p>
          <a:p>
            <a:pPr marL="342265" indent="-211454">
              <a:lnSpc>
                <a:spcPct val="100000"/>
              </a:lnSpc>
              <a:buAutoNum type="arabicPlain" startAt="11"/>
              <a:tabLst>
                <a:tab pos="342265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Karantaka</a:t>
            </a:r>
            <a:endParaRPr sz="1200">
              <a:latin typeface="Arial"/>
              <a:cs typeface="Arial"/>
            </a:endParaRPr>
          </a:p>
          <a:p>
            <a:pPr marL="342265" indent="-211454">
              <a:lnSpc>
                <a:spcPct val="100000"/>
              </a:lnSpc>
              <a:spcBef>
                <a:spcPts val="5"/>
              </a:spcBef>
              <a:buAutoNum type="arabicPlain" startAt="11"/>
              <a:tabLst>
                <a:tab pos="342265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Kerala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Orissa</a:t>
            </a:r>
            <a:endParaRPr sz="1200">
              <a:latin typeface="Arial"/>
              <a:cs typeface="Arial"/>
            </a:endParaRPr>
          </a:p>
          <a:p>
            <a:pPr marL="341630" indent="-210820">
              <a:lnSpc>
                <a:spcPct val="100000"/>
              </a:lnSpc>
              <a:buAutoNum type="arabicPlain" startAt="11"/>
              <a:tabLst>
                <a:tab pos="341630" algn="l"/>
              </a:tabLst>
            </a:pPr>
            <a:r>
              <a:rPr sz="1200" b="1" spc="-10" dirty="0">
                <a:solidFill>
                  <a:srgbClr val="00AF50"/>
                </a:solidFill>
                <a:latin typeface="Arial"/>
                <a:cs typeface="Arial"/>
              </a:rPr>
              <a:t>Manipur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5330" marR="5080" indent="-23241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spc="-45" dirty="0"/>
              <a:t> </a:t>
            </a:r>
            <a:r>
              <a:rPr dirty="0"/>
              <a:t>Random</a:t>
            </a:r>
            <a:r>
              <a:rPr spc="-40" dirty="0"/>
              <a:t> </a:t>
            </a:r>
            <a:r>
              <a:rPr spc="-10" dirty="0"/>
              <a:t>Sampling: </a:t>
            </a:r>
            <a:r>
              <a:rPr dirty="0"/>
              <a:t>Random</a:t>
            </a:r>
            <a:r>
              <a:rPr spc="-105" dirty="0"/>
              <a:t> </a:t>
            </a:r>
            <a:r>
              <a:rPr dirty="0"/>
              <a:t>Number</a:t>
            </a:r>
            <a:r>
              <a:rPr spc="-100" dirty="0"/>
              <a:t> </a:t>
            </a:r>
            <a:r>
              <a:rPr spc="-1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05000" y="1585849"/>
          <a:ext cx="6352523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03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16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822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160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76200">
                      <a:solidFill>
                        <a:srgbClr val="F6BE69"/>
                      </a:solidFill>
                      <a:prstDash val="solid"/>
                    </a:lnL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6BE6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6BE6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6BE6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6BE6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050" b="1" spc="-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7285" marR="5080" indent="-50165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spc="-45" dirty="0"/>
              <a:t> </a:t>
            </a:r>
            <a:r>
              <a:rPr dirty="0"/>
              <a:t>Random</a:t>
            </a:r>
            <a:r>
              <a:rPr spc="-40" dirty="0"/>
              <a:t> </a:t>
            </a:r>
            <a:r>
              <a:rPr spc="-10" dirty="0"/>
              <a:t>Sample: </a:t>
            </a:r>
            <a:r>
              <a:rPr dirty="0"/>
              <a:t>Sample</a:t>
            </a:r>
            <a:r>
              <a:rPr spc="-100" dirty="0"/>
              <a:t> </a:t>
            </a:r>
            <a:r>
              <a:rPr spc="-1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026" y="4037482"/>
            <a:ext cx="106426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395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100" i="1" dirty="0">
                <a:latin typeface="Calibri"/>
                <a:cs typeface="Calibri"/>
              </a:rPr>
              <a:t>N</a:t>
            </a:r>
            <a:r>
              <a:rPr sz="2100" i="1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20</a:t>
            </a:r>
            <a:endParaRPr sz="2100">
              <a:latin typeface="Calibri"/>
              <a:cs typeface="Calibri"/>
            </a:endParaRPr>
          </a:p>
          <a:p>
            <a:pPr marL="354965" indent="-342265">
              <a:lnSpc>
                <a:spcPts val="2395"/>
              </a:lnSpc>
              <a:buFont typeface="Microsoft Sans Serif"/>
              <a:buChar char="•"/>
              <a:tabLst>
                <a:tab pos="354965" algn="l"/>
              </a:tabLst>
            </a:pPr>
            <a:r>
              <a:rPr sz="2100" i="1" dirty="0">
                <a:latin typeface="Calibri"/>
                <a:cs typeface="Calibri"/>
              </a:rPr>
              <a:t>n</a:t>
            </a:r>
            <a:r>
              <a:rPr sz="2100" i="1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4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0203" y="1709673"/>
            <a:ext cx="1970405" cy="1942464"/>
          </a:xfrm>
          <a:custGeom>
            <a:avLst/>
            <a:gdLst/>
            <a:ahLst/>
            <a:cxnLst/>
            <a:rect l="l" t="t" r="r" b="b"/>
            <a:pathLst>
              <a:path w="1970404" h="1942464">
                <a:moveTo>
                  <a:pt x="1970151" y="0"/>
                </a:moveTo>
                <a:lnTo>
                  <a:pt x="0" y="0"/>
                </a:lnTo>
                <a:lnTo>
                  <a:pt x="0" y="1941957"/>
                </a:lnTo>
                <a:lnTo>
                  <a:pt x="1970151" y="1941957"/>
                </a:lnTo>
                <a:lnTo>
                  <a:pt x="1970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4525" y="1638300"/>
          <a:ext cx="5945504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154305">
                        <a:lnSpc>
                          <a:spcPts val="1405"/>
                        </a:lnSpc>
                        <a:spcBef>
                          <a:spcPts val="13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</a:t>
                      </a:r>
                      <a:r>
                        <a:rPr sz="120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Andhra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Pradesh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76200">
                      <a:solidFill>
                        <a:srgbClr val="F6BE69"/>
                      </a:solidFill>
                      <a:prstDash val="solid"/>
                    </a:lnL>
                    <a:lnT w="762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405"/>
                        </a:lnSpc>
                        <a:spcBef>
                          <a:spcPts val="1305"/>
                        </a:spcBef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200" b="1" spc="-8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Madhya</a:t>
                      </a:r>
                      <a:r>
                        <a:rPr sz="1200" b="1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Pradesh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R w="76200">
                      <a:solidFill>
                        <a:srgbClr val="F6BE69"/>
                      </a:solidFill>
                      <a:prstDash val="solid"/>
                    </a:lnR>
                    <a:lnT w="76200">
                      <a:solidFill>
                        <a:srgbClr val="F6BE6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02</a:t>
                      </a:r>
                      <a:r>
                        <a:rPr sz="1200" b="1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Himachal</a:t>
                      </a:r>
                      <a:r>
                        <a:rPr sz="1200" b="1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Pradesh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Uttar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Pradesh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03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Gujrath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200" b="1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Bihar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04</a:t>
                      </a:r>
                      <a:r>
                        <a:rPr sz="1200" b="1" spc="3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Maharashtra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Rajasthan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05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Nagaland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2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06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Goa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200" b="1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Tamil</a:t>
                      </a:r>
                      <a:r>
                        <a:rPr sz="1200" b="1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Nadu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07</a:t>
                      </a:r>
                      <a:r>
                        <a:rPr sz="1200" b="1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West</a:t>
                      </a:r>
                      <a:r>
                        <a:rPr sz="1200" b="1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bengal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Karantaka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4305">
                        <a:lnSpc>
                          <a:spcPts val="1345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08</a:t>
                      </a:r>
                      <a:r>
                        <a:rPr sz="12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Haryana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5"/>
                        </a:lnSpc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12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Kerala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5430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09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Punjab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Orissa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154305">
                        <a:lnSpc>
                          <a:spcPts val="1375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Delhi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F6BE69"/>
                      </a:solidFill>
                      <a:prstDash val="solid"/>
                    </a:lnL>
                    <a:lnB w="762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7695">
                        <a:lnSpc>
                          <a:spcPts val="1375"/>
                        </a:lnSpc>
                      </a:pPr>
                      <a:r>
                        <a:rPr sz="12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200" b="1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Manipur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6200">
                      <a:solidFill>
                        <a:srgbClr val="F6BE69"/>
                      </a:solidFill>
                      <a:prstDash val="solid"/>
                    </a:lnR>
                    <a:lnB w="76200">
                      <a:solidFill>
                        <a:srgbClr val="F6BE6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Stratified</a:t>
            </a:r>
            <a:r>
              <a:rPr spc="-65" dirty="0"/>
              <a:t> </a:t>
            </a:r>
            <a:r>
              <a:rPr dirty="0"/>
              <a:t>Random</a:t>
            </a:r>
            <a:r>
              <a:rPr spc="-80" dirty="0"/>
              <a:t> </a:t>
            </a:r>
            <a:r>
              <a:rPr spc="-10" dirty="0"/>
              <a:t>Sample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143986"/>
            <a:ext cx="7946390" cy="27692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non-overlapping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subpopulations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stratum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Potential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Proportionate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stratum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percentage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stratum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355600" marR="706755" indent="-34290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Disproportionate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357" y="157683"/>
            <a:ext cx="488251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454025">
              <a:lnSpc>
                <a:spcPts val="2690"/>
              </a:lnSpc>
              <a:spcBef>
                <a:spcPts val="745"/>
              </a:spcBef>
            </a:pPr>
            <a:r>
              <a:rPr spc="-10" dirty="0"/>
              <a:t>Stratified</a:t>
            </a:r>
            <a:r>
              <a:rPr spc="-65" dirty="0"/>
              <a:t> </a:t>
            </a:r>
            <a:r>
              <a:rPr dirty="0"/>
              <a:t>Random</a:t>
            </a:r>
            <a:r>
              <a:rPr spc="-80" dirty="0"/>
              <a:t> </a:t>
            </a:r>
            <a:r>
              <a:rPr spc="-10" dirty="0"/>
              <a:t>Sample: </a:t>
            </a:r>
            <a:r>
              <a:rPr dirty="0"/>
              <a:t>Population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FM</a:t>
            </a:r>
            <a:r>
              <a:rPr spc="-65" dirty="0"/>
              <a:t> </a:t>
            </a:r>
            <a:r>
              <a:rPr dirty="0"/>
              <a:t>Radio</a:t>
            </a:r>
            <a:r>
              <a:rPr spc="-50" dirty="0"/>
              <a:t> </a:t>
            </a:r>
            <a:r>
              <a:rPr spc="-10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681162"/>
            <a:ext cx="2453005" cy="681355"/>
          </a:xfrm>
          <a:prstGeom prst="rect">
            <a:avLst/>
          </a:prstGeom>
          <a:solidFill>
            <a:srgbClr val="00AF50"/>
          </a:solidFill>
          <a:ln w="25400">
            <a:solidFill>
              <a:srgbClr val="EDEBE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08610" marR="303530" indent="1270" algn="ctr">
              <a:lnSpc>
                <a:spcPct val="100000"/>
              </a:lnSpc>
              <a:spcBef>
                <a:spcPts val="210"/>
              </a:spcBef>
            </a:pP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20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-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30</a:t>
            </a:r>
            <a:r>
              <a:rPr sz="1350" b="1" spc="-2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years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old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(homogeneous</a:t>
            </a:r>
            <a:r>
              <a:rPr sz="1350" b="1" spc="-6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EDEBE0"/>
                </a:solidFill>
                <a:latin typeface="Arial"/>
                <a:cs typeface="Arial"/>
              </a:rPr>
              <a:t>within) (alike)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526" y="2609786"/>
            <a:ext cx="2453005" cy="681355"/>
          </a:xfrm>
          <a:prstGeom prst="rect">
            <a:avLst/>
          </a:prstGeom>
          <a:solidFill>
            <a:srgbClr val="00AF50"/>
          </a:solidFill>
          <a:ln w="25400">
            <a:solidFill>
              <a:srgbClr val="EDEBE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08610" marR="303530" indent="1270" algn="ctr">
              <a:lnSpc>
                <a:spcPct val="100000"/>
              </a:lnSpc>
              <a:spcBef>
                <a:spcPts val="215"/>
              </a:spcBef>
            </a:pP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30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-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40</a:t>
            </a:r>
            <a:r>
              <a:rPr sz="1350" b="1" spc="-2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years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old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(homogeneous</a:t>
            </a:r>
            <a:r>
              <a:rPr sz="1350" b="1" spc="-6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EDEBE0"/>
                </a:solidFill>
                <a:latin typeface="Arial"/>
                <a:cs typeface="Arial"/>
              </a:rPr>
              <a:t>within) (alike)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526" y="3538537"/>
            <a:ext cx="2453005" cy="681355"/>
          </a:xfrm>
          <a:prstGeom prst="rect">
            <a:avLst/>
          </a:prstGeom>
          <a:solidFill>
            <a:srgbClr val="00AF50"/>
          </a:solidFill>
          <a:ln w="25400">
            <a:solidFill>
              <a:srgbClr val="EDEBE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08610" marR="303530" indent="1270" algn="ctr">
              <a:lnSpc>
                <a:spcPct val="100000"/>
              </a:lnSpc>
              <a:spcBef>
                <a:spcPts val="215"/>
              </a:spcBef>
            </a:pP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40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-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50</a:t>
            </a:r>
            <a:r>
              <a:rPr sz="1350" b="1" spc="-2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years</a:t>
            </a:r>
            <a:r>
              <a:rPr sz="1350" b="1" spc="-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old </a:t>
            </a:r>
            <a:r>
              <a:rPr sz="1350" b="1" dirty="0">
                <a:solidFill>
                  <a:srgbClr val="EDEBE0"/>
                </a:solidFill>
                <a:latin typeface="Arial"/>
                <a:cs typeface="Arial"/>
              </a:rPr>
              <a:t>(homogeneous</a:t>
            </a:r>
            <a:r>
              <a:rPr sz="1350" b="1" spc="-60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EDEBE0"/>
                </a:solidFill>
                <a:latin typeface="Arial"/>
                <a:cs typeface="Arial"/>
              </a:rPr>
              <a:t>within) (alike)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4157" y="2028443"/>
            <a:ext cx="1707514" cy="1984375"/>
          </a:xfrm>
          <a:custGeom>
            <a:avLst/>
            <a:gdLst/>
            <a:ahLst/>
            <a:cxnLst/>
            <a:rect l="l" t="t" r="r" b="b"/>
            <a:pathLst>
              <a:path w="1707514" h="1984375">
                <a:moveTo>
                  <a:pt x="1707388" y="1478788"/>
                </a:moveTo>
                <a:lnTo>
                  <a:pt x="1691805" y="1426006"/>
                </a:lnTo>
                <a:lnTo>
                  <a:pt x="1697863" y="1399159"/>
                </a:lnTo>
                <a:lnTo>
                  <a:pt x="231343" y="1067346"/>
                </a:lnTo>
                <a:lnTo>
                  <a:pt x="233248" y="1058926"/>
                </a:lnTo>
                <a:lnTo>
                  <a:pt x="248158" y="993013"/>
                </a:lnTo>
                <a:lnTo>
                  <a:pt x="0" y="1054100"/>
                </a:lnTo>
                <a:lnTo>
                  <a:pt x="197739" y="1216025"/>
                </a:lnTo>
                <a:lnTo>
                  <a:pt x="214541" y="1141653"/>
                </a:lnTo>
                <a:lnTo>
                  <a:pt x="1553337" y="1444574"/>
                </a:lnTo>
                <a:lnTo>
                  <a:pt x="215658" y="1837702"/>
                </a:lnTo>
                <a:lnTo>
                  <a:pt x="194183" y="1764665"/>
                </a:lnTo>
                <a:lnTo>
                  <a:pt x="7112" y="1938718"/>
                </a:lnTo>
                <a:lnTo>
                  <a:pt x="258699" y="1983930"/>
                </a:lnTo>
                <a:lnTo>
                  <a:pt x="240347" y="1921560"/>
                </a:lnTo>
                <a:lnTo>
                  <a:pt x="237185" y="1910829"/>
                </a:lnTo>
                <a:lnTo>
                  <a:pt x="1707388" y="1478788"/>
                </a:lnTo>
                <a:close/>
              </a:path>
              <a:path w="1707514" h="1984375">
                <a:moveTo>
                  <a:pt x="1707388" y="485775"/>
                </a:moveTo>
                <a:lnTo>
                  <a:pt x="1691792" y="433044"/>
                </a:lnTo>
                <a:lnTo>
                  <a:pt x="1697863" y="406146"/>
                </a:lnTo>
                <a:lnTo>
                  <a:pt x="231343" y="74333"/>
                </a:lnTo>
                <a:lnTo>
                  <a:pt x="233248" y="65913"/>
                </a:lnTo>
                <a:lnTo>
                  <a:pt x="248158" y="0"/>
                </a:lnTo>
                <a:lnTo>
                  <a:pt x="0" y="61087"/>
                </a:lnTo>
                <a:lnTo>
                  <a:pt x="197739" y="223012"/>
                </a:lnTo>
                <a:lnTo>
                  <a:pt x="214515" y="148767"/>
                </a:lnTo>
                <a:lnTo>
                  <a:pt x="1553565" y="451612"/>
                </a:lnTo>
                <a:lnTo>
                  <a:pt x="215671" y="844727"/>
                </a:lnTo>
                <a:lnTo>
                  <a:pt x="194183" y="771652"/>
                </a:lnTo>
                <a:lnTo>
                  <a:pt x="7112" y="945769"/>
                </a:lnTo>
                <a:lnTo>
                  <a:pt x="258699" y="990981"/>
                </a:lnTo>
                <a:lnTo>
                  <a:pt x="240347" y="928624"/>
                </a:lnTo>
                <a:lnTo>
                  <a:pt x="237185" y="917892"/>
                </a:lnTo>
                <a:lnTo>
                  <a:pt x="1707388" y="4857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7350" y="1143000"/>
            <a:ext cx="5829300" cy="3257550"/>
          </a:xfrm>
          <a:prstGeom prst="rect">
            <a:avLst/>
          </a:prstGeom>
          <a:ln w="76200">
            <a:solidFill>
              <a:srgbClr val="F6BE69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225"/>
              </a:spcBef>
            </a:pPr>
            <a:r>
              <a:rPr sz="1350" b="1" dirty="0">
                <a:solidFill>
                  <a:srgbClr val="00AF50"/>
                </a:solidFill>
                <a:latin typeface="Arial"/>
                <a:cs typeface="Arial"/>
              </a:rPr>
              <a:t>Stratified</a:t>
            </a:r>
            <a:r>
              <a:rPr sz="135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0AF50"/>
                </a:solidFill>
                <a:latin typeface="Arial"/>
                <a:cs typeface="Arial"/>
              </a:rPr>
              <a:t>by</a:t>
            </a:r>
            <a:r>
              <a:rPr sz="1350" b="1" spc="-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00AF50"/>
                </a:solidFill>
                <a:latin typeface="Arial"/>
                <a:cs typeface="Arial"/>
              </a:rPr>
              <a:t>Age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350">
              <a:latin typeface="Arial"/>
              <a:cs typeface="Arial"/>
            </a:endParaRPr>
          </a:p>
          <a:p>
            <a:pPr marL="4367530" marR="201295" algn="ctr">
              <a:lnSpc>
                <a:spcPct val="100000"/>
              </a:lnSpc>
            </a:pPr>
            <a:r>
              <a:rPr sz="1350" b="1" spc="-10" dirty="0">
                <a:solidFill>
                  <a:srgbClr val="00AF50"/>
                </a:solidFill>
                <a:latin typeface="Arial"/>
                <a:cs typeface="Arial"/>
              </a:rPr>
              <a:t>Heterogeneous (different) between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350">
              <a:latin typeface="Arial"/>
              <a:cs typeface="Arial"/>
            </a:endParaRPr>
          </a:p>
          <a:p>
            <a:pPr marL="4367530" marR="201295" algn="ctr">
              <a:lnSpc>
                <a:spcPct val="100000"/>
              </a:lnSpc>
            </a:pPr>
            <a:r>
              <a:rPr sz="1350" b="1" spc="-10" dirty="0">
                <a:solidFill>
                  <a:srgbClr val="00AF50"/>
                </a:solidFill>
                <a:latin typeface="Arial"/>
                <a:cs typeface="Arial"/>
              </a:rPr>
              <a:t>Heterogeneous (different) between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Systematic</a:t>
            </a:r>
            <a:r>
              <a:rPr spc="-55" dirty="0"/>
              <a:t> </a:t>
            </a:r>
            <a:r>
              <a:rPr spc="-10" dirty="0"/>
              <a:t>Sampling</a:t>
            </a:r>
          </a:p>
        </p:txBody>
      </p:sp>
      <p:sp>
        <p:nvSpPr>
          <p:cNvPr id="3" name="object 3"/>
          <p:cNvSpPr/>
          <p:nvPr/>
        </p:nvSpPr>
        <p:spPr>
          <a:xfrm>
            <a:off x="387324" y="1063180"/>
            <a:ext cx="4761865" cy="3442335"/>
          </a:xfrm>
          <a:custGeom>
            <a:avLst/>
            <a:gdLst/>
            <a:ahLst/>
            <a:cxnLst/>
            <a:rect l="l" t="t" r="r" b="b"/>
            <a:pathLst>
              <a:path w="4761865" h="3442335">
                <a:moveTo>
                  <a:pt x="4761357" y="0"/>
                </a:moveTo>
                <a:lnTo>
                  <a:pt x="0" y="0"/>
                </a:lnTo>
                <a:lnTo>
                  <a:pt x="0" y="3442208"/>
                </a:lnTo>
                <a:lnTo>
                  <a:pt x="4761357" y="3442208"/>
                </a:lnTo>
                <a:lnTo>
                  <a:pt x="4761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671" y="1067562"/>
            <a:ext cx="4631690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6615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Convenient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administer</a:t>
            </a:r>
            <a:endParaRPr sz="2000">
              <a:latin typeface="Calibri"/>
              <a:cs typeface="Calibri"/>
            </a:endParaRPr>
          </a:p>
          <a:p>
            <a:pPr marL="355600" marR="548005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ordered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conceptually).</a:t>
            </a:r>
            <a:endParaRPr sz="2000">
              <a:latin typeface="Calibri"/>
              <a:cs typeface="Calibri"/>
            </a:endParaRPr>
          </a:p>
          <a:p>
            <a:pPr marL="355600" marR="509905" indent="-342900" algn="just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  <a:tab pos="358140" algn="l"/>
              </a:tabLst>
            </a:pPr>
            <a:r>
              <a:rPr sz="2000" dirty="0">
                <a:latin typeface="Calibri"/>
                <a:cs typeface="Calibri"/>
              </a:rPr>
              <a:t>	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elements.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Thereafter,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ordered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3095" y="1141730"/>
            <a:ext cx="2834005" cy="2405380"/>
            <a:chOff x="5713095" y="1141730"/>
            <a:chExt cx="2834005" cy="2405380"/>
          </a:xfrm>
        </p:grpSpPr>
        <p:sp>
          <p:nvSpPr>
            <p:cNvPr id="6" name="object 6"/>
            <p:cNvSpPr/>
            <p:nvPr/>
          </p:nvSpPr>
          <p:spPr>
            <a:xfrm>
              <a:off x="5751195" y="1179830"/>
              <a:ext cx="2757805" cy="2329180"/>
            </a:xfrm>
            <a:custGeom>
              <a:avLst/>
              <a:gdLst/>
              <a:ahLst/>
              <a:cxnLst/>
              <a:rect l="l" t="t" r="r" b="b"/>
              <a:pathLst>
                <a:path w="2757804" h="2329179">
                  <a:moveTo>
                    <a:pt x="0" y="2328926"/>
                  </a:moveTo>
                  <a:lnTo>
                    <a:pt x="2757551" y="2328926"/>
                  </a:lnTo>
                  <a:lnTo>
                    <a:pt x="2757551" y="0"/>
                  </a:lnTo>
                  <a:lnTo>
                    <a:pt x="0" y="0"/>
                  </a:lnTo>
                  <a:lnTo>
                    <a:pt x="0" y="2328926"/>
                  </a:lnTo>
                  <a:close/>
                </a:path>
              </a:pathLst>
            </a:custGeom>
            <a:ln w="762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3762" y="156806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583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52159" y="1442669"/>
            <a:ext cx="3206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k</a:t>
            </a:r>
            <a:r>
              <a:rPr sz="1500" b="1" spc="27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=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7985" y="1173434"/>
            <a:ext cx="150495" cy="711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500" b="1" spc="-5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6661" y="1442669"/>
            <a:ext cx="660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Arial"/>
                <a:cs typeface="Arial"/>
              </a:rPr>
              <a:t>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0890" y="1946529"/>
            <a:ext cx="254635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where:</a:t>
            </a:r>
            <a:endParaRPr sz="1500">
              <a:latin typeface="Arial"/>
              <a:cs typeface="Arial"/>
            </a:endParaRPr>
          </a:p>
          <a:p>
            <a:pPr marL="1905">
              <a:lnSpc>
                <a:spcPct val="100000"/>
              </a:lnSpc>
              <a:spcBef>
                <a:spcPts val="1080"/>
              </a:spcBef>
            </a:pPr>
            <a:r>
              <a:rPr sz="1500" b="1" dirty="0">
                <a:latin typeface="Arial"/>
                <a:cs typeface="Arial"/>
              </a:rPr>
              <a:t>n</a:t>
            </a:r>
            <a:r>
              <a:rPr sz="1500" b="1" spc="-114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sample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size</a:t>
            </a:r>
            <a:endParaRPr sz="15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1085"/>
              </a:spcBef>
            </a:pPr>
            <a:r>
              <a:rPr sz="1500" b="1" dirty="0">
                <a:latin typeface="Arial"/>
                <a:cs typeface="Arial"/>
              </a:rPr>
              <a:t>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9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population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size</a:t>
            </a:r>
            <a:endParaRPr sz="1500">
              <a:latin typeface="Arial"/>
              <a:cs typeface="Arial"/>
            </a:endParaRPr>
          </a:p>
          <a:p>
            <a:pPr marL="3175">
              <a:lnSpc>
                <a:spcPct val="100000"/>
              </a:lnSpc>
              <a:spcBef>
                <a:spcPts val="1080"/>
              </a:spcBef>
            </a:pPr>
            <a:r>
              <a:rPr sz="1500" b="1" dirty="0">
                <a:latin typeface="Arial"/>
                <a:cs typeface="Arial"/>
              </a:rPr>
              <a:t>k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size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selection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interval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385648"/>
            <a:ext cx="4642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6929" algn="l"/>
              </a:tabLst>
            </a:pPr>
            <a:r>
              <a:rPr spc="-20" dirty="0"/>
              <a:t>Systematic</a:t>
            </a:r>
            <a:r>
              <a:rPr spc="-55" dirty="0"/>
              <a:t> </a:t>
            </a:r>
            <a:r>
              <a:rPr spc="-10" dirty="0"/>
              <a:t>Sampling:</a:t>
            </a:r>
            <a:r>
              <a:rPr dirty="0"/>
              <a:t>	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04340"/>
            <a:ext cx="7938134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Purchase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previous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fiscal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serialized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10,000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10,000).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fifty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purchases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audit.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i="1" dirty="0">
                <a:latin typeface="Calibri"/>
                <a:cs typeface="Calibri"/>
              </a:rPr>
              <a:t>k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10,000/50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200</a:t>
            </a:r>
            <a:endParaRPr sz="2000">
              <a:latin typeface="Calibri"/>
              <a:cs typeface="Calibri"/>
            </a:endParaRPr>
          </a:p>
          <a:p>
            <a:pPr marL="355600" marR="587375" indent="-34290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purchase </a:t>
            </a:r>
            <a:r>
              <a:rPr sz="2000" dirty="0">
                <a:latin typeface="Calibri"/>
                <a:cs typeface="Calibri"/>
              </a:rPr>
              <a:t>orders.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45th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purchase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Subsequent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sample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elements: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245,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445,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645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196975">
              <a:lnSpc>
                <a:spcPct val="100000"/>
              </a:lnSpc>
              <a:spcBef>
                <a:spcPts val="95"/>
              </a:spcBef>
            </a:pPr>
            <a:r>
              <a:rPr dirty="0"/>
              <a:t>Cluster</a:t>
            </a:r>
            <a:r>
              <a:rPr spc="-125" dirty="0"/>
              <a:t> </a:t>
            </a:r>
            <a:r>
              <a:rPr spc="-10" dirty="0"/>
              <a:t>Sampling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20902"/>
            <a:ext cx="7666355" cy="3451225"/>
          </a:xfrm>
          <a:custGeom>
            <a:avLst/>
            <a:gdLst/>
            <a:ahLst/>
            <a:cxnLst/>
            <a:rect l="l" t="t" r="r" b="b"/>
            <a:pathLst>
              <a:path w="7666355" h="3451225">
                <a:moveTo>
                  <a:pt x="7666228" y="0"/>
                </a:moveTo>
                <a:lnTo>
                  <a:pt x="0" y="0"/>
                </a:lnTo>
                <a:lnTo>
                  <a:pt x="0" y="3451098"/>
                </a:lnTo>
                <a:lnTo>
                  <a:pt x="7666228" y="3451098"/>
                </a:lnTo>
                <a:lnTo>
                  <a:pt x="76662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230249"/>
            <a:ext cx="738314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non-overlapping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miniature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subset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desired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subdivided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subjected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114" y="385648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Lecture</a:t>
            </a:r>
            <a:r>
              <a:rPr spc="-1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75233" y="947013"/>
            <a:ext cx="7946390" cy="21939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latin typeface="Calibri"/>
                <a:cs typeface="Calibri"/>
              </a:rPr>
              <a:t>After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completing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lecture,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you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able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1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descriptive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inferential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mean,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29" y="352120"/>
            <a:ext cx="2847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Cluster</a:t>
            </a:r>
            <a:r>
              <a:rPr sz="3200" spc="-114" dirty="0"/>
              <a:t> </a:t>
            </a:r>
            <a:r>
              <a:rPr sz="3200" spc="-10" dirty="0"/>
              <a:t>Sampling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1028700"/>
            <a:ext cx="7707630" cy="3429000"/>
          </a:xfrm>
          <a:custGeom>
            <a:avLst/>
            <a:gdLst/>
            <a:ahLst/>
            <a:cxnLst/>
            <a:rect l="l" t="t" r="r" b="b"/>
            <a:pathLst>
              <a:path w="7707630" h="3429000">
                <a:moveTo>
                  <a:pt x="7707503" y="0"/>
                </a:moveTo>
                <a:lnTo>
                  <a:pt x="0" y="0"/>
                </a:lnTo>
                <a:lnTo>
                  <a:pt x="0" y="3429000"/>
                </a:lnTo>
                <a:lnTo>
                  <a:pt x="7707503" y="3429000"/>
                </a:lnTo>
                <a:lnTo>
                  <a:pt x="7707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971656"/>
            <a:ext cx="7589520" cy="31946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5"/>
              </a:spcBef>
              <a:buClr>
                <a:srgbClr val="1F487C"/>
              </a:buClr>
              <a:buSzPct val="75000"/>
              <a:buFont typeface="Wingdings"/>
              <a:buChar char="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Advantages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har char="•"/>
              <a:tabLst>
                <a:tab pos="756285" algn="l"/>
              </a:tabLst>
            </a:pPr>
            <a:r>
              <a:rPr sz="1950" dirty="0">
                <a:latin typeface="Calibri"/>
                <a:cs typeface="Calibri"/>
              </a:rPr>
              <a:t>More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convenient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geographically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dispersed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populations</a:t>
            </a:r>
            <a:endParaRPr sz="19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</a:tabLst>
            </a:pPr>
            <a:r>
              <a:rPr sz="1950" dirty="0">
                <a:latin typeface="Calibri"/>
                <a:cs typeface="Calibri"/>
              </a:rPr>
              <a:t>Reduced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travel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costs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contact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sample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elements</a:t>
            </a:r>
            <a:endParaRPr sz="19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</a:tabLst>
            </a:pPr>
            <a:r>
              <a:rPr sz="1950" dirty="0">
                <a:latin typeface="Calibri"/>
                <a:cs typeface="Calibri"/>
              </a:rPr>
              <a:t>Simplified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administration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survey</a:t>
            </a:r>
            <a:endParaRPr sz="1950">
              <a:latin typeface="Calibri"/>
              <a:cs typeface="Calibri"/>
            </a:endParaRPr>
          </a:p>
          <a:p>
            <a:pPr marL="756285" marR="594360" lvl="1" indent="-287020">
              <a:lnSpc>
                <a:spcPts val="2110"/>
              </a:lnSpc>
              <a:spcBef>
                <a:spcPts val="495"/>
              </a:spcBef>
              <a:buChar char="•"/>
              <a:tabLst>
                <a:tab pos="756285" algn="l"/>
              </a:tabLst>
            </a:pPr>
            <a:r>
              <a:rPr sz="1950" spc="-10" dirty="0">
                <a:latin typeface="Calibri"/>
                <a:cs typeface="Calibri"/>
              </a:rPr>
              <a:t>Unavailability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sampling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frame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prohibits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using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random </a:t>
            </a:r>
            <a:r>
              <a:rPr sz="1950" dirty="0">
                <a:latin typeface="Calibri"/>
                <a:cs typeface="Calibri"/>
              </a:rPr>
              <a:t>sampling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methods</a:t>
            </a:r>
            <a:endParaRPr sz="19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Clr>
                <a:srgbClr val="1F487C"/>
              </a:buClr>
              <a:buSzPct val="75000"/>
              <a:buFont typeface="Wingdings"/>
              <a:buChar char="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Disadvantages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har char="•"/>
              <a:tabLst>
                <a:tab pos="756285" algn="l"/>
              </a:tabLst>
            </a:pPr>
            <a:r>
              <a:rPr sz="1950" spc="-10" dirty="0">
                <a:latin typeface="Calibri"/>
                <a:cs typeface="Calibri"/>
              </a:rPr>
              <a:t>Statistically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less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efficient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when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cluster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elements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similar</a:t>
            </a:r>
            <a:endParaRPr sz="1950">
              <a:latin typeface="Calibri"/>
              <a:cs typeface="Calibri"/>
            </a:endParaRPr>
          </a:p>
          <a:p>
            <a:pPr marL="756285" marR="5080" lvl="1" indent="-287020">
              <a:lnSpc>
                <a:spcPts val="2100"/>
              </a:lnSpc>
              <a:spcBef>
                <a:spcPts val="509"/>
              </a:spcBef>
              <a:buChar char="•"/>
              <a:tabLst>
                <a:tab pos="756285" algn="l"/>
              </a:tabLst>
            </a:pPr>
            <a:r>
              <a:rPr sz="1950" dirty="0">
                <a:latin typeface="Calibri"/>
                <a:cs typeface="Calibri"/>
              </a:rPr>
              <a:t>Costs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problems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statistical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analysis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greater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simple </a:t>
            </a:r>
            <a:r>
              <a:rPr sz="1950" dirty="0">
                <a:latin typeface="Calibri"/>
                <a:cs typeface="Calibri"/>
              </a:rPr>
              <a:t>random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sampling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782" y="385648"/>
            <a:ext cx="3234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Nonrandom</a:t>
            </a:r>
            <a:r>
              <a:rPr spc="-135" dirty="0"/>
              <a:t> </a:t>
            </a:r>
            <a:r>
              <a:rPr spc="-10" dirty="0"/>
              <a:t>Sampling</a:t>
            </a:r>
          </a:p>
        </p:txBody>
      </p:sp>
      <p:sp>
        <p:nvSpPr>
          <p:cNvPr id="3" name="object 3"/>
          <p:cNvSpPr/>
          <p:nvPr/>
        </p:nvSpPr>
        <p:spPr>
          <a:xfrm>
            <a:off x="371652" y="857364"/>
            <a:ext cx="8315325" cy="3660140"/>
          </a:xfrm>
          <a:custGeom>
            <a:avLst/>
            <a:gdLst/>
            <a:ahLst/>
            <a:cxnLst/>
            <a:rect l="l" t="t" r="r" b="b"/>
            <a:pathLst>
              <a:path w="8315325" h="3660140">
                <a:moveTo>
                  <a:pt x="8315198" y="0"/>
                </a:moveTo>
                <a:lnTo>
                  <a:pt x="0" y="0"/>
                </a:lnTo>
                <a:lnTo>
                  <a:pt x="0" y="3660140"/>
                </a:lnTo>
                <a:lnTo>
                  <a:pt x="8315198" y="3660140"/>
                </a:lnTo>
                <a:lnTo>
                  <a:pt x="8315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821" y="814911"/>
            <a:ext cx="8199755" cy="386715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Convenience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Sampling:</a:t>
            </a:r>
            <a:r>
              <a:rPr sz="2000" b="1" spc="3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convenience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researcher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Judgment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Sampling:</a:t>
            </a:r>
            <a:r>
              <a:rPr sz="2000" b="1" spc="3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judgment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researcher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Quota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Sampling:</a:t>
            </a:r>
            <a:r>
              <a:rPr sz="2000" b="1" spc="3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quota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satisfied</a:t>
            </a:r>
            <a:endParaRPr sz="2000">
              <a:latin typeface="Calibri"/>
              <a:cs typeface="Calibri"/>
            </a:endParaRPr>
          </a:p>
          <a:p>
            <a:pPr marL="355600" marR="373380" indent="-342900">
              <a:lnSpc>
                <a:spcPct val="15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Snowball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Sampling:</a:t>
            </a:r>
            <a:r>
              <a:rPr sz="2000" b="1" spc="3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Survey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subjects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referral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survey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respondents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634" y="352120"/>
            <a:ext cx="10299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Errors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0865" y="975741"/>
            <a:ext cx="8535670" cy="3481704"/>
          </a:xfrm>
          <a:custGeom>
            <a:avLst/>
            <a:gdLst/>
            <a:ahLst/>
            <a:cxnLst/>
            <a:rect l="l" t="t" r="r" b="b"/>
            <a:pathLst>
              <a:path w="8535670" h="3481704">
                <a:moveTo>
                  <a:pt x="8535416" y="0"/>
                </a:moveTo>
                <a:lnTo>
                  <a:pt x="0" y="0"/>
                </a:lnTo>
                <a:lnTo>
                  <a:pt x="0" y="3481197"/>
                </a:lnTo>
                <a:lnTo>
                  <a:pt x="8535416" y="3481197"/>
                </a:lnTo>
                <a:lnTo>
                  <a:pt x="8535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199" y="979754"/>
            <a:ext cx="8348345" cy="293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1F487C"/>
              </a:buClr>
              <a:buSzPct val="75000"/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nonrandom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inferential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SzPct val="75000"/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representative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SzPct val="75000"/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Non-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Recording,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Entry,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Poorly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conceived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concepts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unclear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definitions,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defective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questionnaires</a:t>
            </a: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Response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know,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say,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overstate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 answers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1143000"/>
            <a:ext cx="691515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Calibri"/>
                <a:cs typeface="Calibri"/>
              </a:rPr>
              <a:t>Proper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</a:t>
            </a:r>
            <a:endParaRPr sz="20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knowledge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936" y="2609405"/>
            <a:ext cx="1108075" cy="960755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 algn="ctr">
              <a:lnSpc>
                <a:spcPts val="1980"/>
              </a:lnSpc>
            </a:pPr>
            <a:r>
              <a:rPr sz="1700" spc="-10" dirty="0">
                <a:latin typeface="Times New Roman"/>
                <a:cs typeface="Times New Roman"/>
              </a:rPr>
              <a:t>Population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800" spc="-50" dirty="0">
                <a:latin typeface="Symbol"/>
                <a:cs typeface="Symbol"/>
              </a:rPr>
              <a:t></a:t>
            </a:r>
            <a:endParaRPr sz="1800">
              <a:latin typeface="Symbol"/>
              <a:cs typeface="Symbol"/>
            </a:endParaRPr>
          </a:p>
          <a:p>
            <a:pPr marL="3810" algn="ctr">
              <a:lnSpc>
                <a:spcPct val="100000"/>
              </a:lnSpc>
              <a:spcBef>
                <a:spcPts val="540"/>
              </a:spcBef>
            </a:pPr>
            <a:r>
              <a:rPr sz="1700" spc="-10" dirty="0">
                <a:latin typeface="Times New Roman"/>
                <a:cs typeface="Times New Roman"/>
              </a:rPr>
              <a:t>(parameter)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2475" y="298151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4873" y="0"/>
                </a:lnTo>
              </a:path>
            </a:pathLst>
          </a:custGeom>
          <a:ln w="8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93155" y="2610599"/>
            <a:ext cx="923925" cy="959485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0955" algn="ctr">
              <a:lnSpc>
                <a:spcPts val="1864"/>
              </a:lnSpc>
            </a:pPr>
            <a:r>
              <a:rPr sz="1650" spc="-10" dirty="0">
                <a:latin typeface="Times New Roman"/>
                <a:cs typeface="Times New Roman"/>
              </a:rPr>
              <a:t>Sample</a:t>
            </a:r>
            <a:endParaRPr sz="1650">
              <a:latin typeface="Times New Roman"/>
              <a:cs typeface="Times New Roman"/>
            </a:endParaRPr>
          </a:p>
          <a:p>
            <a:pPr marL="33020" marR="26670" indent="1270" algn="ctr">
              <a:lnSpc>
                <a:spcPct val="124700"/>
              </a:lnSpc>
              <a:spcBef>
                <a:spcPts val="305"/>
              </a:spcBef>
            </a:pPr>
            <a:r>
              <a:rPr sz="1650" spc="5" dirty="0">
                <a:latin typeface="Times New Roman"/>
                <a:cs typeface="Times New Roman"/>
              </a:rPr>
              <a:t>x </a:t>
            </a:r>
            <a:r>
              <a:rPr sz="1650" spc="35" dirty="0">
                <a:latin typeface="Times New Roman"/>
                <a:cs typeface="Times New Roman"/>
              </a:rPr>
              <a:t>(statistic)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9194" y="2217801"/>
            <a:ext cx="860425" cy="347345"/>
          </a:xfrm>
          <a:custGeom>
            <a:avLst/>
            <a:gdLst/>
            <a:ahLst/>
            <a:cxnLst/>
            <a:rect l="l" t="t" r="r" b="b"/>
            <a:pathLst>
              <a:path w="860425" h="347344">
                <a:moveTo>
                  <a:pt x="9017" y="176656"/>
                </a:moveTo>
                <a:lnTo>
                  <a:pt x="0" y="346837"/>
                </a:lnTo>
                <a:lnTo>
                  <a:pt x="127245" y="261397"/>
                </a:lnTo>
                <a:lnTo>
                  <a:pt x="66960" y="261397"/>
                </a:lnTo>
                <a:lnTo>
                  <a:pt x="57221" y="261151"/>
                </a:lnTo>
                <a:lnTo>
                  <a:pt x="48006" y="257048"/>
                </a:lnTo>
                <a:lnTo>
                  <a:pt x="41108" y="249689"/>
                </a:lnTo>
                <a:lnTo>
                  <a:pt x="37687" y="240569"/>
                </a:lnTo>
                <a:lnTo>
                  <a:pt x="37933" y="230830"/>
                </a:lnTo>
                <a:lnTo>
                  <a:pt x="42037" y="221615"/>
                </a:lnTo>
                <a:lnTo>
                  <a:pt x="55352" y="202956"/>
                </a:lnTo>
                <a:lnTo>
                  <a:pt x="9017" y="176656"/>
                </a:lnTo>
                <a:close/>
              </a:path>
              <a:path w="860425" h="347344">
                <a:moveTo>
                  <a:pt x="55352" y="202956"/>
                </a:moveTo>
                <a:lnTo>
                  <a:pt x="42037" y="221615"/>
                </a:lnTo>
                <a:lnTo>
                  <a:pt x="37933" y="230830"/>
                </a:lnTo>
                <a:lnTo>
                  <a:pt x="37687" y="240569"/>
                </a:lnTo>
                <a:lnTo>
                  <a:pt x="41108" y="249689"/>
                </a:lnTo>
                <a:lnTo>
                  <a:pt x="48006" y="257048"/>
                </a:lnTo>
                <a:lnTo>
                  <a:pt x="57221" y="261151"/>
                </a:lnTo>
                <a:lnTo>
                  <a:pt x="66960" y="261397"/>
                </a:lnTo>
                <a:lnTo>
                  <a:pt x="76080" y="257976"/>
                </a:lnTo>
                <a:lnTo>
                  <a:pt x="83438" y="251079"/>
                </a:lnTo>
                <a:lnTo>
                  <a:pt x="99732" y="228146"/>
                </a:lnTo>
                <a:lnTo>
                  <a:pt x="99188" y="227837"/>
                </a:lnTo>
                <a:lnTo>
                  <a:pt x="98425" y="227837"/>
                </a:lnTo>
                <a:lnTo>
                  <a:pt x="98697" y="227559"/>
                </a:lnTo>
                <a:lnTo>
                  <a:pt x="55352" y="202956"/>
                </a:lnTo>
                <a:close/>
              </a:path>
              <a:path w="860425" h="347344">
                <a:moveTo>
                  <a:pt x="99732" y="228146"/>
                </a:moveTo>
                <a:lnTo>
                  <a:pt x="83438" y="251079"/>
                </a:lnTo>
                <a:lnTo>
                  <a:pt x="76080" y="257976"/>
                </a:lnTo>
                <a:lnTo>
                  <a:pt x="66960" y="261397"/>
                </a:lnTo>
                <a:lnTo>
                  <a:pt x="127245" y="261397"/>
                </a:lnTo>
                <a:lnTo>
                  <a:pt x="141478" y="251841"/>
                </a:lnTo>
                <a:lnTo>
                  <a:pt x="99732" y="228146"/>
                </a:lnTo>
                <a:close/>
              </a:path>
              <a:path w="860425" h="347344">
                <a:moveTo>
                  <a:pt x="101677" y="225409"/>
                </a:moveTo>
                <a:lnTo>
                  <a:pt x="98754" y="227591"/>
                </a:lnTo>
                <a:lnTo>
                  <a:pt x="99732" y="228146"/>
                </a:lnTo>
                <a:lnTo>
                  <a:pt x="101677" y="225409"/>
                </a:lnTo>
                <a:close/>
              </a:path>
              <a:path w="860425" h="347344">
                <a:moveTo>
                  <a:pt x="98697" y="227559"/>
                </a:moveTo>
                <a:lnTo>
                  <a:pt x="98425" y="227837"/>
                </a:lnTo>
                <a:lnTo>
                  <a:pt x="98754" y="227591"/>
                </a:lnTo>
                <a:close/>
              </a:path>
              <a:path w="860425" h="347344">
                <a:moveTo>
                  <a:pt x="98754" y="227591"/>
                </a:moveTo>
                <a:lnTo>
                  <a:pt x="98425" y="227837"/>
                </a:lnTo>
                <a:lnTo>
                  <a:pt x="99188" y="227837"/>
                </a:lnTo>
                <a:lnTo>
                  <a:pt x="98754" y="227591"/>
                </a:lnTo>
                <a:close/>
              </a:path>
              <a:path w="860425" h="347344">
                <a:moveTo>
                  <a:pt x="104012" y="222123"/>
                </a:moveTo>
                <a:lnTo>
                  <a:pt x="98697" y="227559"/>
                </a:lnTo>
                <a:lnTo>
                  <a:pt x="101677" y="225409"/>
                </a:lnTo>
                <a:lnTo>
                  <a:pt x="104012" y="222123"/>
                </a:lnTo>
                <a:close/>
              </a:path>
              <a:path w="860425" h="347344">
                <a:moveTo>
                  <a:pt x="834390" y="0"/>
                </a:moveTo>
                <a:lnTo>
                  <a:pt x="790956" y="381"/>
                </a:lnTo>
                <a:lnTo>
                  <a:pt x="748283" y="1650"/>
                </a:lnTo>
                <a:lnTo>
                  <a:pt x="705993" y="3682"/>
                </a:lnTo>
                <a:lnTo>
                  <a:pt x="664464" y="6604"/>
                </a:lnTo>
                <a:lnTo>
                  <a:pt x="623696" y="10287"/>
                </a:lnTo>
                <a:lnTo>
                  <a:pt x="583692" y="14731"/>
                </a:lnTo>
                <a:lnTo>
                  <a:pt x="544448" y="19812"/>
                </a:lnTo>
                <a:lnTo>
                  <a:pt x="505968" y="25654"/>
                </a:lnTo>
                <a:lnTo>
                  <a:pt x="432181" y="39497"/>
                </a:lnTo>
                <a:lnTo>
                  <a:pt x="362077" y="55880"/>
                </a:lnTo>
                <a:lnTo>
                  <a:pt x="296672" y="74803"/>
                </a:lnTo>
                <a:lnTo>
                  <a:pt x="235966" y="96138"/>
                </a:lnTo>
                <a:lnTo>
                  <a:pt x="180467" y="119634"/>
                </a:lnTo>
                <a:lnTo>
                  <a:pt x="130429" y="145415"/>
                </a:lnTo>
                <a:lnTo>
                  <a:pt x="86613" y="173355"/>
                </a:lnTo>
                <a:lnTo>
                  <a:pt x="55352" y="202956"/>
                </a:lnTo>
                <a:lnTo>
                  <a:pt x="98697" y="227559"/>
                </a:lnTo>
                <a:lnTo>
                  <a:pt x="104012" y="222123"/>
                </a:lnTo>
                <a:lnTo>
                  <a:pt x="106079" y="222123"/>
                </a:lnTo>
                <a:lnTo>
                  <a:pt x="156718" y="188975"/>
                </a:lnTo>
                <a:lnTo>
                  <a:pt x="202819" y="165226"/>
                </a:lnTo>
                <a:lnTo>
                  <a:pt x="255016" y="143129"/>
                </a:lnTo>
                <a:lnTo>
                  <a:pt x="312801" y="122936"/>
                </a:lnTo>
                <a:lnTo>
                  <a:pt x="375539" y="104901"/>
                </a:lnTo>
                <a:lnTo>
                  <a:pt x="443103" y="89154"/>
                </a:lnTo>
                <a:lnTo>
                  <a:pt x="514731" y="75692"/>
                </a:lnTo>
                <a:lnTo>
                  <a:pt x="590295" y="65150"/>
                </a:lnTo>
                <a:lnTo>
                  <a:pt x="629284" y="60832"/>
                </a:lnTo>
                <a:lnTo>
                  <a:pt x="669035" y="57150"/>
                </a:lnTo>
                <a:lnTo>
                  <a:pt x="709548" y="54356"/>
                </a:lnTo>
                <a:lnTo>
                  <a:pt x="750696" y="52450"/>
                </a:lnTo>
                <a:lnTo>
                  <a:pt x="792607" y="51054"/>
                </a:lnTo>
                <a:lnTo>
                  <a:pt x="834897" y="50673"/>
                </a:lnTo>
                <a:lnTo>
                  <a:pt x="844738" y="48648"/>
                </a:lnTo>
                <a:lnTo>
                  <a:pt x="852757" y="43148"/>
                </a:lnTo>
                <a:lnTo>
                  <a:pt x="858133" y="35028"/>
                </a:lnTo>
                <a:lnTo>
                  <a:pt x="860044" y="25146"/>
                </a:lnTo>
                <a:lnTo>
                  <a:pt x="857946" y="15251"/>
                </a:lnTo>
                <a:lnTo>
                  <a:pt x="852408" y="7239"/>
                </a:lnTo>
                <a:lnTo>
                  <a:pt x="844274" y="1893"/>
                </a:lnTo>
                <a:lnTo>
                  <a:pt x="834390" y="0"/>
                </a:lnTo>
                <a:close/>
              </a:path>
              <a:path w="860425" h="347344">
                <a:moveTo>
                  <a:pt x="106079" y="222123"/>
                </a:moveTo>
                <a:lnTo>
                  <a:pt x="104012" y="222123"/>
                </a:lnTo>
                <a:lnTo>
                  <a:pt x="101677" y="225409"/>
                </a:lnTo>
                <a:lnTo>
                  <a:pt x="106079" y="22212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7588" y="2098687"/>
            <a:ext cx="102870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597" y="0"/>
                </a:lnTo>
              </a:path>
            </a:pathLst>
          </a:custGeom>
          <a:ln w="9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0594" y="2042782"/>
            <a:ext cx="1233170" cy="683260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85"/>
              </a:spcBef>
            </a:pPr>
            <a:r>
              <a:rPr sz="1750" dirty="0">
                <a:latin typeface="Times New Roman"/>
                <a:cs typeface="Times New Roman"/>
              </a:rPr>
              <a:t>Calculate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455"/>
              </a:spcBef>
            </a:pP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estimate</a:t>
            </a:r>
            <a:r>
              <a:rPr sz="1750" spc="-10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1942" y="3714343"/>
            <a:ext cx="1489075" cy="676275"/>
          </a:xfrm>
          <a:prstGeom prst="rect">
            <a:avLst/>
          </a:prstGeom>
          <a:ln w="508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ts val="2065"/>
              </a:lnSpc>
            </a:pPr>
            <a:r>
              <a:rPr sz="1850" spc="-20" dirty="0">
                <a:latin typeface="Times New Roman"/>
                <a:cs typeface="Times New Roman"/>
              </a:rPr>
              <a:t>Select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  <a:p>
            <a:pPr marL="43180" algn="ctr">
              <a:lnSpc>
                <a:spcPct val="100000"/>
              </a:lnSpc>
              <a:spcBef>
                <a:spcPts val="550"/>
              </a:spcBef>
            </a:pPr>
            <a:r>
              <a:rPr sz="1850" dirty="0">
                <a:latin typeface="Times New Roman"/>
                <a:cs typeface="Times New Roman"/>
              </a:rPr>
              <a:t>random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sample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3538" y="2170176"/>
            <a:ext cx="1117600" cy="419734"/>
          </a:xfrm>
          <a:custGeom>
            <a:avLst/>
            <a:gdLst/>
            <a:ahLst/>
            <a:cxnLst/>
            <a:rect l="l" t="t" r="r" b="b"/>
            <a:pathLst>
              <a:path w="1117600" h="419735">
                <a:moveTo>
                  <a:pt x="152862" y="50951"/>
                </a:moveTo>
                <a:lnTo>
                  <a:pt x="151804" y="101716"/>
                </a:lnTo>
                <a:lnTo>
                  <a:pt x="165100" y="102107"/>
                </a:lnTo>
                <a:lnTo>
                  <a:pt x="218059" y="104775"/>
                </a:lnTo>
                <a:lnTo>
                  <a:pt x="270510" y="108457"/>
                </a:lnTo>
                <a:lnTo>
                  <a:pt x="321690" y="112775"/>
                </a:lnTo>
                <a:lnTo>
                  <a:pt x="371983" y="117729"/>
                </a:lnTo>
                <a:lnTo>
                  <a:pt x="421004" y="123443"/>
                </a:lnTo>
                <a:lnTo>
                  <a:pt x="468884" y="129793"/>
                </a:lnTo>
                <a:lnTo>
                  <a:pt x="515492" y="136779"/>
                </a:lnTo>
                <a:lnTo>
                  <a:pt x="560704" y="144525"/>
                </a:lnTo>
                <a:lnTo>
                  <a:pt x="604392" y="152781"/>
                </a:lnTo>
                <a:lnTo>
                  <a:pt x="646684" y="161671"/>
                </a:lnTo>
                <a:lnTo>
                  <a:pt x="687324" y="171069"/>
                </a:lnTo>
                <a:lnTo>
                  <a:pt x="726313" y="180975"/>
                </a:lnTo>
                <a:lnTo>
                  <a:pt x="763651" y="191516"/>
                </a:lnTo>
                <a:lnTo>
                  <a:pt x="832865" y="213868"/>
                </a:lnTo>
                <a:lnTo>
                  <a:pt x="894207" y="238125"/>
                </a:lnTo>
                <a:lnTo>
                  <a:pt x="947165" y="263651"/>
                </a:lnTo>
                <a:lnTo>
                  <a:pt x="980566" y="283591"/>
                </a:lnTo>
                <a:lnTo>
                  <a:pt x="1017142" y="310769"/>
                </a:lnTo>
                <a:lnTo>
                  <a:pt x="1048639" y="344931"/>
                </a:lnTo>
                <a:lnTo>
                  <a:pt x="1065402" y="383667"/>
                </a:lnTo>
                <a:lnTo>
                  <a:pt x="1066419" y="395859"/>
                </a:lnTo>
                <a:lnTo>
                  <a:pt x="1068945" y="405608"/>
                </a:lnTo>
                <a:lnTo>
                  <a:pt x="1074816" y="413369"/>
                </a:lnTo>
                <a:lnTo>
                  <a:pt x="1083188" y="418343"/>
                </a:lnTo>
                <a:lnTo>
                  <a:pt x="1093215" y="419735"/>
                </a:lnTo>
                <a:lnTo>
                  <a:pt x="1102947" y="417208"/>
                </a:lnTo>
                <a:lnTo>
                  <a:pt x="1110678" y="411337"/>
                </a:lnTo>
                <a:lnTo>
                  <a:pt x="1115647" y="402965"/>
                </a:lnTo>
                <a:lnTo>
                  <a:pt x="1117091" y="392938"/>
                </a:lnTo>
                <a:lnTo>
                  <a:pt x="1116457" y="382650"/>
                </a:lnTo>
                <a:lnTo>
                  <a:pt x="1105281" y="342392"/>
                </a:lnTo>
                <a:lnTo>
                  <a:pt x="1082421" y="305435"/>
                </a:lnTo>
                <a:lnTo>
                  <a:pt x="1049527" y="271780"/>
                </a:lnTo>
                <a:lnTo>
                  <a:pt x="1018921" y="248031"/>
                </a:lnTo>
                <a:lnTo>
                  <a:pt x="970152" y="218440"/>
                </a:lnTo>
                <a:lnTo>
                  <a:pt x="913638" y="191135"/>
                </a:lnTo>
                <a:lnTo>
                  <a:pt x="849122" y="165735"/>
                </a:lnTo>
                <a:lnTo>
                  <a:pt x="777366" y="142621"/>
                </a:lnTo>
                <a:lnTo>
                  <a:pt x="738886" y="131825"/>
                </a:lnTo>
                <a:lnTo>
                  <a:pt x="698753" y="121538"/>
                </a:lnTo>
                <a:lnTo>
                  <a:pt x="657098" y="111887"/>
                </a:lnTo>
                <a:lnTo>
                  <a:pt x="613790" y="102869"/>
                </a:lnTo>
                <a:lnTo>
                  <a:pt x="569087" y="94361"/>
                </a:lnTo>
                <a:lnTo>
                  <a:pt x="523113" y="86613"/>
                </a:lnTo>
                <a:lnTo>
                  <a:pt x="475488" y="79375"/>
                </a:lnTo>
                <a:lnTo>
                  <a:pt x="426847" y="73025"/>
                </a:lnTo>
                <a:lnTo>
                  <a:pt x="377063" y="67182"/>
                </a:lnTo>
                <a:lnTo>
                  <a:pt x="326009" y="62103"/>
                </a:lnTo>
                <a:lnTo>
                  <a:pt x="273938" y="57657"/>
                </a:lnTo>
                <a:lnTo>
                  <a:pt x="220725" y="54101"/>
                </a:lnTo>
                <a:lnTo>
                  <a:pt x="166497" y="51307"/>
                </a:lnTo>
                <a:lnTo>
                  <a:pt x="152862" y="50951"/>
                </a:lnTo>
                <a:close/>
              </a:path>
              <a:path w="1117600" h="419735">
                <a:moveTo>
                  <a:pt x="153924" y="0"/>
                </a:moveTo>
                <a:lnTo>
                  <a:pt x="0" y="72898"/>
                </a:lnTo>
                <a:lnTo>
                  <a:pt x="150749" y="152400"/>
                </a:lnTo>
                <a:lnTo>
                  <a:pt x="151804" y="101716"/>
                </a:lnTo>
                <a:lnTo>
                  <a:pt x="126237" y="100965"/>
                </a:lnTo>
                <a:lnTo>
                  <a:pt x="116441" y="98700"/>
                </a:lnTo>
                <a:lnTo>
                  <a:pt x="108537" y="93043"/>
                </a:lnTo>
                <a:lnTo>
                  <a:pt x="103324" y="84837"/>
                </a:lnTo>
                <a:lnTo>
                  <a:pt x="101600" y="74930"/>
                </a:lnTo>
                <a:lnTo>
                  <a:pt x="103864" y="65133"/>
                </a:lnTo>
                <a:lnTo>
                  <a:pt x="109521" y="57229"/>
                </a:lnTo>
                <a:lnTo>
                  <a:pt x="117727" y="52016"/>
                </a:lnTo>
                <a:lnTo>
                  <a:pt x="127635" y="50292"/>
                </a:lnTo>
                <a:lnTo>
                  <a:pt x="152876" y="50292"/>
                </a:lnTo>
                <a:lnTo>
                  <a:pt x="153924" y="0"/>
                </a:lnTo>
                <a:close/>
              </a:path>
              <a:path w="1117600" h="419735">
                <a:moveTo>
                  <a:pt x="127635" y="50292"/>
                </a:moveTo>
                <a:lnTo>
                  <a:pt x="117727" y="52016"/>
                </a:lnTo>
                <a:lnTo>
                  <a:pt x="109521" y="57229"/>
                </a:lnTo>
                <a:lnTo>
                  <a:pt x="103864" y="65133"/>
                </a:lnTo>
                <a:lnTo>
                  <a:pt x="101600" y="74930"/>
                </a:lnTo>
                <a:lnTo>
                  <a:pt x="103324" y="84837"/>
                </a:lnTo>
                <a:lnTo>
                  <a:pt x="108537" y="93043"/>
                </a:lnTo>
                <a:lnTo>
                  <a:pt x="116441" y="98700"/>
                </a:lnTo>
                <a:lnTo>
                  <a:pt x="126237" y="100965"/>
                </a:lnTo>
                <a:lnTo>
                  <a:pt x="151804" y="101716"/>
                </a:lnTo>
                <a:lnTo>
                  <a:pt x="152862" y="50951"/>
                </a:lnTo>
                <a:lnTo>
                  <a:pt x="127635" y="50292"/>
                </a:lnTo>
                <a:close/>
              </a:path>
              <a:path w="1117600" h="419735">
                <a:moveTo>
                  <a:pt x="152876" y="50292"/>
                </a:moveTo>
                <a:lnTo>
                  <a:pt x="127635" y="50292"/>
                </a:lnTo>
                <a:lnTo>
                  <a:pt x="152862" y="50951"/>
                </a:lnTo>
                <a:lnTo>
                  <a:pt x="152876" y="502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6413" y="3563111"/>
            <a:ext cx="946150" cy="588010"/>
          </a:xfrm>
          <a:custGeom>
            <a:avLst/>
            <a:gdLst/>
            <a:ahLst/>
            <a:cxnLst/>
            <a:rect l="l" t="t" r="r" b="b"/>
            <a:pathLst>
              <a:path w="946150" h="588010">
                <a:moveTo>
                  <a:pt x="792384" y="536171"/>
                </a:moveTo>
                <a:lnTo>
                  <a:pt x="790066" y="587616"/>
                </a:lnTo>
                <a:lnTo>
                  <a:pt x="901661" y="537972"/>
                </a:lnTo>
                <a:lnTo>
                  <a:pt x="816990" y="537972"/>
                </a:lnTo>
                <a:lnTo>
                  <a:pt x="792384" y="536171"/>
                </a:lnTo>
                <a:close/>
              </a:path>
              <a:path w="946150" h="588010">
                <a:moveTo>
                  <a:pt x="794671" y="485400"/>
                </a:moveTo>
                <a:lnTo>
                  <a:pt x="792384" y="536171"/>
                </a:lnTo>
                <a:lnTo>
                  <a:pt x="816990" y="537972"/>
                </a:lnTo>
                <a:lnTo>
                  <a:pt x="827041" y="536699"/>
                </a:lnTo>
                <a:lnTo>
                  <a:pt x="835485" y="531860"/>
                </a:lnTo>
                <a:lnTo>
                  <a:pt x="841476" y="524205"/>
                </a:lnTo>
                <a:lnTo>
                  <a:pt x="844169" y="514489"/>
                </a:lnTo>
                <a:lnTo>
                  <a:pt x="842964" y="504481"/>
                </a:lnTo>
                <a:lnTo>
                  <a:pt x="838152" y="496033"/>
                </a:lnTo>
                <a:lnTo>
                  <a:pt x="830506" y="490018"/>
                </a:lnTo>
                <a:lnTo>
                  <a:pt x="820801" y="487311"/>
                </a:lnTo>
                <a:lnTo>
                  <a:pt x="794671" y="485400"/>
                </a:lnTo>
                <a:close/>
              </a:path>
              <a:path w="946150" h="588010">
                <a:moveTo>
                  <a:pt x="796925" y="435368"/>
                </a:moveTo>
                <a:lnTo>
                  <a:pt x="794671" y="485400"/>
                </a:lnTo>
                <a:lnTo>
                  <a:pt x="820801" y="487311"/>
                </a:lnTo>
                <a:lnTo>
                  <a:pt x="830506" y="490018"/>
                </a:lnTo>
                <a:lnTo>
                  <a:pt x="838152" y="496033"/>
                </a:lnTo>
                <a:lnTo>
                  <a:pt x="842964" y="504481"/>
                </a:lnTo>
                <a:lnTo>
                  <a:pt x="844169" y="514489"/>
                </a:lnTo>
                <a:lnTo>
                  <a:pt x="841476" y="524205"/>
                </a:lnTo>
                <a:lnTo>
                  <a:pt x="835485" y="531860"/>
                </a:lnTo>
                <a:lnTo>
                  <a:pt x="827041" y="536699"/>
                </a:lnTo>
                <a:lnTo>
                  <a:pt x="816990" y="537972"/>
                </a:lnTo>
                <a:lnTo>
                  <a:pt x="901661" y="537972"/>
                </a:lnTo>
                <a:lnTo>
                  <a:pt x="945769" y="518350"/>
                </a:lnTo>
                <a:lnTo>
                  <a:pt x="796925" y="435368"/>
                </a:lnTo>
                <a:close/>
              </a:path>
              <a:path w="946150" h="588010">
                <a:moveTo>
                  <a:pt x="24764" y="0"/>
                </a:moveTo>
                <a:lnTo>
                  <a:pt x="14948" y="2246"/>
                </a:lnTo>
                <a:lnTo>
                  <a:pt x="7000" y="7874"/>
                </a:lnTo>
                <a:lnTo>
                  <a:pt x="1744" y="16073"/>
                </a:lnTo>
                <a:lnTo>
                  <a:pt x="0" y="26034"/>
                </a:lnTo>
                <a:lnTo>
                  <a:pt x="254" y="39878"/>
                </a:lnTo>
                <a:lnTo>
                  <a:pt x="5206" y="81025"/>
                </a:lnTo>
                <a:lnTo>
                  <a:pt x="20700" y="134874"/>
                </a:lnTo>
                <a:lnTo>
                  <a:pt x="45212" y="185674"/>
                </a:lnTo>
                <a:lnTo>
                  <a:pt x="78231" y="233679"/>
                </a:lnTo>
                <a:lnTo>
                  <a:pt x="119125" y="279019"/>
                </a:lnTo>
                <a:lnTo>
                  <a:pt x="167259" y="321284"/>
                </a:lnTo>
                <a:lnTo>
                  <a:pt x="222123" y="360591"/>
                </a:lnTo>
                <a:lnTo>
                  <a:pt x="283337" y="396557"/>
                </a:lnTo>
                <a:lnTo>
                  <a:pt x="350393" y="429171"/>
                </a:lnTo>
                <a:lnTo>
                  <a:pt x="385953" y="444182"/>
                </a:lnTo>
                <a:lnTo>
                  <a:pt x="422910" y="458165"/>
                </a:lnTo>
                <a:lnTo>
                  <a:pt x="461010" y="471297"/>
                </a:lnTo>
                <a:lnTo>
                  <a:pt x="500252" y="483298"/>
                </a:lnTo>
                <a:lnTo>
                  <a:pt x="540765" y="494461"/>
                </a:lnTo>
                <a:lnTo>
                  <a:pt x="582295" y="504431"/>
                </a:lnTo>
                <a:lnTo>
                  <a:pt x="624713" y="513435"/>
                </a:lnTo>
                <a:lnTo>
                  <a:pt x="668147" y="521271"/>
                </a:lnTo>
                <a:lnTo>
                  <a:pt x="712597" y="528027"/>
                </a:lnTo>
                <a:lnTo>
                  <a:pt x="758316" y="533679"/>
                </a:lnTo>
                <a:lnTo>
                  <a:pt x="792384" y="536171"/>
                </a:lnTo>
                <a:lnTo>
                  <a:pt x="794671" y="485400"/>
                </a:lnTo>
                <a:lnTo>
                  <a:pt x="762126" y="483019"/>
                </a:lnTo>
                <a:lnTo>
                  <a:pt x="718820" y="477621"/>
                </a:lnTo>
                <a:lnTo>
                  <a:pt x="675894" y="471043"/>
                </a:lnTo>
                <a:lnTo>
                  <a:pt x="633729" y="463448"/>
                </a:lnTo>
                <a:lnTo>
                  <a:pt x="592836" y="454736"/>
                </a:lnTo>
                <a:lnTo>
                  <a:pt x="552703" y="445071"/>
                </a:lnTo>
                <a:lnTo>
                  <a:pt x="513841" y="434327"/>
                </a:lnTo>
                <a:lnTo>
                  <a:pt x="475869" y="422719"/>
                </a:lnTo>
                <a:lnTo>
                  <a:pt x="439419" y="410133"/>
                </a:lnTo>
                <a:lnTo>
                  <a:pt x="370078" y="382358"/>
                </a:lnTo>
                <a:lnTo>
                  <a:pt x="306450" y="351345"/>
                </a:lnTo>
                <a:lnTo>
                  <a:pt x="248793" y="317385"/>
                </a:lnTo>
                <a:lnTo>
                  <a:pt x="197738" y="280669"/>
                </a:lnTo>
                <a:lnTo>
                  <a:pt x="153669" y="241807"/>
                </a:lnTo>
                <a:lnTo>
                  <a:pt x="117093" y="200913"/>
                </a:lnTo>
                <a:lnTo>
                  <a:pt x="88137" y="158369"/>
                </a:lnTo>
                <a:lnTo>
                  <a:pt x="67310" y="114681"/>
                </a:lnTo>
                <a:lnTo>
                  <a:pt x="54991" y="70612"/>
                </a:lnTo>
                <a:lnTo>
                  <a:pt x="50800" y="24891"/>
                </a:lnTo>
                <a:lnTo>
                  <a:pt x="48553" y="15019"/>
                </a:lnTo>
                <a:lnTo>
                  <a:pt x="42925" y="7064"/>
                </a:lnTo>
                <a:lnTo>
                  <a:pt x="34726" y="1799"/>
                </a:lnTo>
                <a:lnTo>
                  <a:pt x="2476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2386" y="3631438"/>
            <a:ext cx="920750" cy="434340"/>
          </a:xfrm>
          <a:custGeom>
            <a:avLst/>
            <a:gdLst/>
            <a:ahLst/>
            <a:cxnLst/>
            <a:rect l="l" t="t" r="r" b="b"/>
            <a:pathLst>
              <a:path w="920750" h="434339">
                <a:moveTo>
                  <a:pt x="814968" y="143188"/>
                </a:moveTo>
                <a:lnTo>
                  <a:pt x="781176" y="175895"/>
                </a:lnTo>
                <a:lnTo>
                  <a:pt x="739393" y="207772"/>
                </a:lnTo>
                <a:lnTo>
                  <a:pt x="690752" y="237871"/>
                </a:lnTo>
                <a:lnTo>
                  <a:pt x="636015" y="265938"/>
                </a:lnTo>
                <a:lnTo>
                  <a:pt x="575183" y="291592"/>
                </a:lnTo>
                <a:lnTo>
                  <a:pt x="509142" y="314578"/>
                </a:lnTo>
                <a:lnTo>
                  <a:pt x="438276" y="334518"/>
                </a:lnTo>
                <a:lnTo>
                  <a:pt x="401065" y="343408"/>
                </a:lnTo>
                <a:lnTo>
                  <a:pt x="362838" y="351447"/>
                </a:lnTo>
                <a:lnTo>
                  <a:pt x="323596" y="358648"/>
                </a:lnTo>
                <a:lnTo>
                  <a:pt x="283590" y="364921"/>
                </a:lnTo>
                <a:lnTo>
                  <a:pt x="242442" y="370357"/>
                </a:lnTo>
                <a:lnTo>
                  <a:pt x="200660" y="374853"/>
                </a:lnTo>
                <a:lnTo>
                  <a:pt x="157987" y="378421"/>
                </a:lnTo>
                <a:lnTo>
                  <a:pt x="114680" y="380949"/>
                </a:lnTo>
                <a:lnTo>
                  <a:pt x="70738" y="382447"/>
                </a:lnTo>
                <a:lnTo>
                  <a:pt x="26035" y="383006"/>
                </a:lnTo>
                <a:lnTo>
                  <a:pt x="25337" y="383006"/>
                </a:lnTo>
                <a:lnTo>
                  <a:pt x="15537" y="384990"/>
                </a:lnTo>
                <a:lnTo>
                  <a:pt x="7461" y="390436"/>
                </a:lnTo>
                <a:lnTo>
                  <a:pt x="2004" y="398510"/>
                </a:lnTo>
                <a:lnTo>
                  <a:pt x="0" y="408393"/>
                </a:lnTo>
                <a:lnTo>
                  <a:pt x="2004" y="418283"/>
                </a:lnTo>
                <a:lnTo>
                  <a:pt x="7461" y="426356"/>
                </a:lnTo>
                <a:lnTo>
                  <a:pt x="15537" y="431798"/>
                </a:lnTo>
                <a:lnTo>
                  <a:pt x="25400" y="433793"/>
                </a:lnTo>
                <a:lnTo>
                  <a:pt x="26670" y="433793"/>
                </a:lnTo>
                <a:lnTo>
                  <a:pt x="72516" y="433209"/>
                </a:lnTo>
                <a:lnTo>
                  <a:pt x="117728" y="431660"/>
                </a:lnTo>
                <a:lnTo>
                  <a:pt x="162178" y="429044"/>
                </a:lnTo>
                <a:lnTo>
                  <a:pt x="206121" y="425361"/>
                </a:lnTo>
                <a:lnTo>
                  <a:pt x="249174" y="420725"/>
                </a:lnTo>
                <a:lnTo>
                  <a:pt x="291338" y="415112"/>
                </a:lnTo>
                <a:lnTo>
                  <a:pt x="332866" y="408609"/>
                </a:lnTo>
                <a:lnTo>
                  <a:pt x="373379" y="401154"/>
                </a:lnTo>
                <a:lnTo>
                  <a:pt x="412876" y="392811"/>
                </a:lnTo>
                <a:lnTo>
                  <a:pt x="451358" y="383603"/>
                </a:lnTo>
                <a:lnTo>
                  <a:pt x="453592" y="383006"/>
                </a:lnTo>
                <a:lnTo>
                  <a:pt x="25400" y="382993"/>
                </a:lnTo>
                <a:lnTo>
                  <a:pt x="453640" y="382993"/>
                </a:lnTo>
                <a:lnTo>
                  <a:pt x="525272" y="362775"/>
                </a:lnTo>
                <a:lnTo>
                  <a:pt x="594233" y="338709"/>
                </a:lnTo>
                <a:lnTo>
                  <a:pt x="658240" y="311581"/>
                </a:lnTo>
                <a:lnTo>
                  <a:pt x="716661" y="281584"/>
                </a:lnTo>
                <a:lnTo>
                  <a:pt x="769238" y="248818"/>
                </a:lnTo>
                <a:lnTo>
                  <a:pt x="815213" y="213487"/>
                </a:lnTo>
                <a:lnTo>
                  <a:pt x="853439" y="176656"/>
                </a:lnTo>
                <a:lnTo>
                  <a:pt x="857123" y="171577"/>
                </a:lnTo>
                <a:lnTo>
                  <a:pt x="869625" y="149969"/>
                </a:lnTo>
                <a:lnTo>
                  <a:pt x="860101" y="146303"/>
                </a:lnTo>
                <a:lnTo>
                  <a:pt x="813180" y="146303"/>
                </a:lnTo>
                <a:lnTo>
                  <a:pt x="814968" y="143188"/>
                </a:lnTo>
                <a:close/>
              </a:path>
              <a:path w="920750" h="434339">
                <a:moveTo>
                  <a:pt x="913124" y="93253"/>
                </a:moveTo>
                <a:lnTo>
                  <a:pt x="861567" y="93253"/>
                </a:lnTo>
                <a:lnTo>
                  <a:pt x="871092" y="96520"/>
                </a:lnTo>
                <a:lnTo>
                  <a:pt x="878687" y="103169"/>
                </a:lnTo>
                <a:lnTo>
                  <a:pt x="882983" y="111902"/>
                </a:lnTo>
                <a:lnTo>
                  <a:pt x="883683" y="121612"/>
                </a:lnTo>
                <a:lnTo>
                  <a:pt x="880490" y="131190"/>
                </a:lnTo>
                <a:lnTo>
                  <a:pt x="869625" y="149969"/>
                </a:lnTo>
                <a:lnTo>
                  <a:pt x="920496" y="169545"/>
                </a:lnTo>
                <a:lnTo>
                  <a:pt x="913124" y="93253"/>
                </a:lnTo>
                <a:close/>
              </a:path>
              <a:path w="920750" h="434339">
                <a:moveTo>
                  <a:pt x="861567" y="93253"/>
                </a:moveTo>
                <a:lnTo>
                  <a:pt x="851852" y="93916"/>
                </a:lnTo>
                <a:lnTo>
                  <a:pt x="843089" y="98198"/>
                </a:lnTo>
                <a:lnTo>
                  <a:pt x="836422" y="105790"/>
                </a:lnTo>
                <a:lnTo>
                  <a:pt x="821666" y="131513"/>
                </a:lnTo>
                <a:lnTo>
                  <a:pt x="869625" y="149969"/>
                </a:lnTo>
                <a:lnTo>
                  <a:pt x="880490" y="131190"/>
                </a:lnTo>
                <a:lnTo>
                  <a:pt x="883683" y="121612"/>
                </a:lnTo>
                <a:lnTo>
                  <a:pt x="882983" y="111902"/>
                </a:lnTo>
                <a:lnTo>
                  <a:pt x="878687" y="103169"/>
                </a:lnTo>
                <a:lnTo>
                  <a:pt x="871092" y="96520"/>
                </a:lnTo>
                <a:lnTo>
                  <a:pt x="861567" y="93253"/>
                </a:lnTo>
                <a:close/>
              </a:path>
              <a:path w="920750" h="434339">
                <a:moveTo>
                  <a:pt x="816863" y="141224"/>
                </a:moveTo>
                <a:lnTo>
                  <a:pt x="814968" y="143188"/>
                </a:lnTo>
                <a:lnTo>
                  <a:pt x="813180" y="146303"/>
                </a:lnTo>
                <a:lnTo>
                  <a:pt x="816863" y="141224"/>
                </a:lnTo>
                <a:close/>
              </a:path>
              <a:path w="920750" h="434339">
                <a:moveTo>
                  <a:pt x="846900" y="141224"/>
                </a:moveTo>
                <a:lnTo>
                  <a:pt x="816863" y="141224"/>
                </a:lnTo>
                <a:lnTo>
                  <a:pt x="813180" y="146303"/>
                </a:lnTo>
                <a:lnTo>
                  <a:pt x="860101" y="146303"/>
                </a:lnTo>
                <a:lnTo>
                  <a:pt x="846900" y="141224"/>
                </a:lnTo>
                <a:close/>
              </a:path>
              <a:path w="920750" h="434339">
                <a:moveTo>
                  <a:pt x="821666" y="131513"/>
                </a:moveTo>
                <a:lnTo>
                  <a:pt x="814968" y="143188"/>
                </a:lnTo>
                <a:lnTo>
                  <a:pt x="816863" y="141224"/>
                </a:lnTo>
                <a:lnTo>
                  <a:pt x="846900" y="141224"/>
                </a:lnTo>
                <a:lnTo>
                  <a:pt x="821666" y="131513"/>
                </a:lnTo>
                <a:close/>
              </a:path>
              <a:path w="920750" h="434339">
                <a:moveTo>
                  <a:pt x="904113" y="0"/>
                </a:moveTo>
                <a:lnTo>
                  <a:pt x="778255" y="114808"/>
                </a:lnTo>
                <a:lnTo>
                  <a:pt x="821666" y="131513"/>
                </a:lnTo>
                <a:lnTo>
                  <a:pt x="836422" y="105790"/>
                </a:lnTo>
                <a:lnTo>
                  <a:pt x="843089" y="98198"/>
                </a:lnTo>
                <a:lnTo>
                  <a:pt x="851852" y="93916"/>
                </a:lnTo>
                <a:lnTo>
                  <a:pt x="861567" y="93253"/>
                </a:lnTo>
                <a:lnTo>
                  <a:pt x="913124" y="93253"/>
                </a:lnTo>
                <a:lnTo>
                  <a:pt x="90411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7450" y="1943100"/>
            <a:ext cx="4243705" cy="2571750"/>
          </a:xfrm>
          <a:prstGeom prst="rect">
            <a:avLst/>
          </a:prstGeom>
          <a:ln w="76200">
            <a:solidFill>
              <a:srgbClr val="F6BE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350">
              <a:latin typeface="Times New Roman"/>
              <a:cs typeface="Times New Roman"/>
            </a:endParaRPr>
          </a:p>
          <a:p>
            <a:pPr marL="1330325" marR="1273175" indent="377825">
              <a:lnSpc>
                <a:spcPct val="100000"/>
              </a:lnSpc>
            </a:pPr>
            <a:r>
              <a:rPr sz="1350" b="1" dirty="0">
                <a:solidFill>
                  <a:srgbClr val="C0504D"/>
                </a:solidFill>
                <a:latin typeface="Arial"/>
                <a:cs typeface="Arial"/>
              </a:rPr>
              <a:t>Process</a:t>
            </a:r>
            <a:r>
              <a:rPr sz="135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350" b="1" spc="-25" dirty="0">
                <a:solidFill>
                  <a:srgbClr val="C0504D"/>
                </a:solidFill>
                <a:latin typeface="Arial"/>
                <a:cs typeface="Arial"/>
              </a:rPr>
              <a:t>of </a:t>
            </a:r>
            <a:r>
              <a:rPr sz="1350" b="1" dirty="0">
                <a:solidFill>
                  <a:srgbClr val="C0504D"/>
                </a:solidFill>
                <a:latin typeface="Arial"/>
                <a:cs typeface="Arial"/>
              </a:rPr>
              <a:t>Inferential</a:t>
            </a:r>
            <a:r>
              <a:rPr sz="1350" b="1" spc="-5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C0504D"/>
                </a:solidFill>
                <a:latin typeface="Arial"/>
                <a:cs typeface="Arial"/>
              </a:rPr>
              <a:t>Statistics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265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00"/>
              </a:spcBef>
            </a:pPr>
            <a:r>
              <a:rPr dirty="0"/>
              <a:t>Sampling</a:t>
            </a:r>
            <a:r>
              <a:rPr spc="-85" dirty="0"/>
              <a:t> </a:t>
            </a:r>
            <a:r>
              <a:rPr dirty="0"/>
              <a:t>Distribution</a:t>
            </a:r>
            <a:r>
              <a:rPr spc="-7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z="4500" b="0" spc="-75" baseline="-4629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endParaRPr sz="4500" baseline="-462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400" y="646556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Inferential</a:t>
            </a:r>
            <a:r>
              <a:rPr spc="-125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80143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Making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statements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examining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52293"/>
            <a:ext cx="189992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Sample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statistics</a:t>
            </a:r>
            <a:endParaRPr sz="2200">
              <a:latin typeface="Calibri"/>
              <a:cs typeface="Calibri"/>
            </a:endParaRPr>
          </a:p>
          <a:p>
            <a:pPr marL="52641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(known)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8858" y="2122119"/>
            <a:ext cx="1115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Inference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9853" y="1652293"/>
            <a:ext cx="368935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Population</a:t>
            </a:r>
            <a:r>
              <a:rPr sz="22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parameters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(unknown,</a:t>
            </a:r>
            <a:r>
              <a:rPr sz="22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but</a:t>
            </a:r>
            <a:r>
              <a:rPr sz="22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estimated</a:t>
            </a:r>
            <a:endParaRPr sz="2200">
              <a:latin typeface="Calibri"/>
              <a:cs typeface="Calibri"/>
            </a:endParaRPr>
          </a:p>
          <a:p>
            <a:pPr marL="1083945">
              <a:lnSpc>
                <a:spcPct val="100000"/>
              </a:lnSpc>
            </a:pP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from</a:t>
            </a:r>
            <a:r>
              <a:rPr sz="2200" spc="-7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spc="-7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00080"/>
                </a:solidFill>
                <a:latin typeface="Calibri"/>
                <a:cs typeface="Calibri"/>
              </a:rPr>
              <a:t>evidence)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0778" y="3187598"/>
            <a:ext cx="1193165" cy="1047115"/>
          </a:xfrm>
          <a:custGeom>
            <a:avLst/>
            <a:gdLst/>
            <a:ahLst/>
            <a:cxnLst/>
            <a:rect l="l" t="t" r="r" b="b"/>
            <a:pathLst>
              <a:path w="1193164" h="1047114">
                <a:moveTo>
                  <a:pt x="41490" y="922413"/>
                </a:moveTo>
                <a:lnTo>
                  <a:pt x="33959" y="911123"/>
                </a:lnTo>
                <a:lnTo>
                  <a:pt x="20739" y="901687"/>
                </a:lnTo>
                <a:lnTo>
                  <a:pt x="41490" y="922413"/>
                </a:lnTo>
                <a:close/>
              </a:path>
              <a:path w="1193164" h="1047114">
                <a:moveTo>
                  <a:pt x="1192707" y="642594"/>
                </a:moveTo>
                <a:lnTo>
                  <a:pt x="1182344" y="466382"/>
                </a:lnTo>
                <a:lnTo>
                  <a:pt x="1161592" y="383476"/>
                </a:lnTo>
                <a:lnTo>
                  <a:pt x="1151229" y="321284"/>
                </a:lnTo>
                <a:lnTo>
                  <a:pt x="1151229" y="642594"/>
                </a:lnTo>
                <a:lnTo>
                  <a:pt x="1151229" y="725500"/>
                </a:lnTo>
                <a:lnTo>
                  <a:pt x="1140866" y="808418"/>
                </a:lnTo>
                <a:lnTo>
                  <a:pt x="1120127" y="891336"/>
                </a:lnTo>
                <a:lnTo>
                  <a:pt x="1057884" y="953516"/>
                </a:lnTo>
                <a:lnTo>
                  <a:pt x="974915" y="974255"/>
                </a:lnTo>
                <a:lnTo>
                  <a:pt x="881570" y="994981"/>
                </a:lnTo>
                <a:lnTo>
                  <a:pt x="788238" y="1005332"/>
                </a:lnTo>
                <a:lnTo>
                  <a:pt x="591159" y="1005332"/>
                </a:lnTo>
                <a:lnTo>
                  <a:pt x="497827" y="994981"/>
                </a:lnTo>
                <a:lnTo>
                  <a:pt x="425234" y="994981"/>
                </a:lnTo>
                <a:lnTo>
                  <a:pt x="290410" y="974255"/>
                </a:lnTo>
                <a:lnTo>
                  <a:pt x="165950" y="943152"/>
                </a:lnTo>
                <a:lnTo>
                  <a:pt x="103708" y="922413"/>
                </a:lnTo>
                <a:lnTo>
                  <a:pt x="41490" y="860234"/>
                </a:lnTo>
                <a:lnTo>
                  <a:pt x="41490" y="808418"/>
                </a:lnTo>
                <a:lnTo>
                  <a:pt x="51854" y="756589"/>
                </a:lnTo>
                <a:lnTo>
                  <a:pt x="134823" y="590753"/>
                </a:lnTo>
                <a:lnTo>
                  <a:pt x="217805" y="466382"/>
                </a:lnTo>
                <a:lnTo>
                  <a:pt x="248920" y="414578"/>
                </a:lnTo>
                <a:lnTo>
                  <a:pt x="311137" y="331660"/>
                </a:lnTo>
                <a:lnTo>
                  <a:pt x="383755" y="259105"/>
                </a:lnTo>
                <a:lnTo>
                  <a:pt x="452704" y="200025"/>
                </a:lnTo>
                <a:lnTo>
                  <a:pt x="456336" y="207289"/>
                </a:lnTo>
                <a:lnTo>
                  <a:pt x="539305" y="165823"/>
                </a:lnTo>
                <a:lnTo>
                  <a:pt x="539305" y="155460"/>
                </a:lnTo>
                <a:lnTo>
                  <a:pt x="591159" y="124371"/>
                </a:lnTo>
                <a:lnTo>
                  <a:pt x="726008" y="72542"/>
                </a:lnTo>
                <a:lnTo>
                  <a:pt x="829716" y="41452"/>
                </a:lnTo>
                <a:lnTo>
                  <a:pt x="881570" y="41452"/>
                </a:lnTo>
                <a:lnTo>
                  <a:pt x="933424" y="51816"/>
                </a:lnTo>
                <a:lnTo>
                  <a:pt x="985278" y="93268"/>
                </a:lnTo>
                <a:lnTo>
                  <a:pt x="1047521" y="155460"/>
                </a:lnTo>
                <a:lnTo>
                  <a:pt x="1078636" y="196913"/>
                </a:lnTo>
                <a:lnTo>
                  <a:pt x="1109738" y="321284"/>
                </a:lnTo>
                <a:lnTo>
                  <a:pt x="1120127" y="383476"/>
                </a:lnTo>
                <a:lnTo>
                  <a:pt x="1140866" y="466382"/>
                </a:lnTo>
                <a:lnTo>
                  <a:pt x="1151229" y="642594"/>
                </a:lnTo>
                <a:lnTo>
                  <a:pt x="1151229" y="321284"/>
                </a:lnTo>
                <a:lnTo>
                  <a:pt x="1109738" y="196913"/>
                </a:lnTo>
                <a:lnTo>
                  <a:pt x="1068247" y="113995"/>
                </a:lnTo>
                <a:lnTo>
                  <a:pt x="1047521" y="93268"/>
                </a:lnTo>
                <a:lnTo>
                  <a:pt x="982713" y="41452"/>
                </a:lnTo>
                <a:lnTo>
                  <a:pt x="943813" y="10350"/>
                </a:lnTo>
                <a:lnTo>
                  <a:pt x="881570" y="0"/>
                </a:lnTo>
                <a:lnTo>
                  <a:pt x="829716" y="0"/>
                </a:lnTo>
                <a:lnTo>
                  <a:pt x="726008" y="31089"/>
                </a:lnTo>
                <a:lnTo>
                  <a:pt x="580796" y="82918"/>
                </a:lnTo>
                <a:lnTo>
                  <a:pt x="518579" y="124371"/>
                </a:lnTo>
                <a:lnTo>
                  <a:pt x="435610" y="165823"/>
                </a:lnTo>
                <a:lnTo>
                  <a:pt x="352628" y="228015"/>
                </a:lnTo>
                <a:lnTo>
                  <a:pt x="311137" y="269468"/>
                </a:lnTo>
                <a:lnTo>
                  <a:pt x="217805" y="393852"/>
                </a:lnTo>
                <a:lnTo>
                  <a:pt x="186677" y="445655"/>
                </a:lnTo>
                <a:lnTo>
                  <a:pt x="62217" y="632218"/>
                </a:lnTo>
                <a:lnTo>
                  <a:pt x="31127" y="704773"/>
                </a:lnTo>
                <a:lnTo>
                  <a:pt x="10363" y="756589"/>
                </a:lnTo>
                <a:lnTo>
                  <a:pt x="0" y="808418"/>
                </a:lnTo>
                <a:lnTo>
                  <a:pt x="0" y="860234"/>
                </a:lnTo>
                <a:lnTo>
                  <a:pt x="33959" y="911123"/>
                </a:lnTo>
                <a:lnTo>
                  <a:pt x="93345" y="953516"/>
                </a:lnTo>
                <a:lnTo>
                  <a:pt x="165950" y="984605"/>
                </a:lnTo>
                <a:lnTo>
                  <a:pt x="290410" y="1015707"/>
                </a:lnTo>
                <a:lnTo>
                  <a:pt x="425234" y="1036434"/>
                </a:lnTo>
                <a:lnTo>
                  <a:pt x="497827" y="1036434"/>
                </a:lnTo>
                <a:lnTo>
                  <a:pt x="591159" y="1046797"/>
                </a:lnTo>
                <a:lnTo>
                  <a:pt x="788238" y="1046797"/>
                </a:lnTo>
                <a:lnTo>
                  <a:pt x="881570" y="1036434"/>
                </a:lnTo>
                <a:lnTo>
                  <a:pt x="974915" y="1015707"/>
                </a:lnTo>
                <a:lnTo>
                  <a:pt x="1006043" y="1005332"/>
                </a:lnTo>
                <a:lnTo>
                  <a:pt x="1068247" y="984605"/>
                </a:lnTo>
                <a:lnTo>
                  <a:pt x="1130490" y="953516"/>
                </a:lnTo>
                <a:lnTo>
                  <a:pt x="1151229" y="901687"/>
                </a:lnTo>
                <a:lnTo>
                  <a:pt x="1182344" y="808418"/>
                </a:lnTo>
                <a:lnTo>
                  <a:pt x="1192707" y="725500"/>
                </a:lnTo>
                <a:lnTo>
                  <a:pt x="1192707" y="6425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180" y="3703601"/>
            <a:ext cx="1026160" cy="374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Sample</a:t>
            </a:r>
            <a:endParaRPr sz="22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4100" y="2213302"/>
            <a:ext cx="3796029" cy="2498090"/>
            <a:chOff x="1824100" y="2213302"/>
            <a:chExt cx="3796029" cy="2498090"/>
          </a:xfrm>
        </p:grpSpPr>
        <p:sp>
          <p:nvSpPr>
            <p:cNvPr id="10" name="object 10"/>
            <p:cNvSpPr/>
            <p:nvPr/>
          </p:nvSpPr>
          <p:spPr>
            <a:xfrm>
              <a:off x="2166366" y="2213305"/>
              <a:ext cx="653415" cy="1327150"/>
            </a:xfrm>
            <a:custGeom>
              <a:avLst/>
              <a:gdLst/>
              <a:ahLst/>
              <a:cxnLst/>
              <a:rect l="l" t="t" r="r" b="b"/>
              <a:pathLst>
                <a:path w="653414" h="1327150">
                  <a:moveTo>
                    <a:pt x="653376" y="1326680"/>
                  </a:moveTo>
                  <a:lnTo>
                    <a:pt x="57975" y="45872"/>
                  </a:lnTo>
                  <a:lnTo>
                    <a:pt x="145186" y="93408"/>
                  </a:lnTo>
                  <a:lnTo>
                    <a:pt x="145186" y="62204"/>
                  </a:lnTo>
                  <a:lnTo>
                    <a:pt x="31089" y="0"/>
                  </a:lnTo>
                  <a:lnTo>
                    <a:pt x="31089" y="10337"/>
                  </a:lnTo>
                  <a:lnTo>
                    <a:pt x="10363" y="10337"/>
                  </a:lnTo>
                  <a:lnTo>
                    <a:pt x="0" y="155422"/>
                  </a:lnTo>
                  <a:lnTo>
                    <a:pt x="31089" y="155422"/>
                  </a:lnTo>
                  <a:lnTo>
                    <a:pt x="37312" y="68326"/>
                  </a:lnTo>
                  <a:lnTo>
                    <a:pt x="622274" y="1326680"/>
                  </a:lnTo>
                  <a:lnTo>
                    <a:pt x="653376" y="13266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088" y="2524340"/>
              <a:ext cx="3796029" cy="2186940"/>
            </a:xfrm>
            <a:custGeom>
              <a:avLst/>
              <a:gdLst/>
              <a:ahLst/>
              <a:cxnLst/>
              <a:rect l="l" t="t" r="r" b="b"/>
              <a:pathLst>
                <a:path w="3796029" h="2186940">
                  <a:moveTo>
                    <a:pt x="3796030" y="1326578"/>
                  </a:moveTo>
                  <a:lnTo>
                    <a:pt x="3785679" y="1181481"/>
                  </a:lnTo>
                  <a:lnTo>
                    <a:pt x="3764788" y="1036370"/>
                  </a:lnTo>
                  <a:lnTo>
                    <a:pt x="3754437" y="1001128"/>
                  </a:lnTo>
                  <a:lnTo>
                    <a:pt x="3754437" y="1326578"/>
                  </a:lnTo>
                  <a:lnTo>
                    <a:pt x="3744087" y="1461300"/>
                  </a:lnTo>
                  <a:lnTo>
                    <a:pt x="3713048" y="1575320"/>
                  </a:lnTo>
                  <a:lnTo>
                    <a:pt x="3661118" y="1699691"/>
                  </a:lnTo>
                  <a:lnTo>
                    <a:pt x="3619728" y="1741157"/>
                  </a:lnTo>
                  <a:lnTo>
                    <a:pt x="3578148" y="1772234"/>
                  </a:lnTo>
                  <a:lnTo>
                    <a:pt x="3381159" y="1855152"/>
                  </a:lnTo>
                  <a:lnTo>
                    <a:pt x="3298177" y="1886254"/>
                  </a:lnTo>
                  <a:lnTo>
                    <a:pt x="3163278" y="1927707"/>
                  </a:lnTo>
                  <a:lnTo>
                    <a:pt x="3018028" y="1948434"/>
                  </a:lnTo>
                  <a:lnTo>
                    <a:pt x="2717368" y="2010613"/>
                  </a:lnTo>
                  <a:lnTo>
                    <a:pt x="2551417" y="2041702"/>
                  </a:lnTo>
                  <a:lnTo>
                    <a:pt x="2375128" y="2062441"/>
                  </a:lnTo>
                  <a:lnTo>
                    <a:pt x="2001647" y="2114258"/>
                  </a:lnTo>
                  <a:lnTo>
                    <a:pt x="1431251" y="2145347"/>
                  </a:lnTo>
                  <a:lnTo>
                    <a:pt x="1265326" y="2134984"/>
                  </a:lnTo>
                  <a:lnTo>
                    <a:pt x="933437" y="2103894"/>
                  </a:lnTo>
                  <a:lnTo>
                    <a:pt x="767486" y="2072805"/>
                  </a:lnTo>
                  <a:lnTo>
                    <a:pt x="622300" y="2041702"/>
                  </a:lnTo>
                  <a:lnTo>
                    <a:pt x="477100" y="2000250"/>
                  </a:lnTo>
                  <a:lnTo>
                    <a:pt x="321513" y="1938070"/>
                  </a:lnTo>
                  <a:lnTo>
                    <a:pt x="248907" y="1896605"/>
                  </a:lnTo>
                  <a:lnTo>
                    <a:pt x="165938" y="1834426"/>
                  </a:lnTo>
                  <a:lnTo>
                    <a:pt x="124460" y="1782610"/>
                  </a:lnTo>
                  <a:lnTo>
                    <a:pt x="72605" y="1658239"/>
                  </a:lnTo>
                  <a:lnTo>
                    <a:pt x="51866" y="1585671"/>
                  </a:lnTo>
                  <a:lnTo>
                    <a:pt x="41490" y="1482039"/>
                  </a:lnTo>
                  <a:lnTo>
                    <a:pt x="51866" y="1368031"/>
                  </a:lnTo>
                  <a:lnTo>
                    <a:pt x="72605" y="1254010"/>
                  </a:lnTo>
                  <a:lnTo>
                    <a:pt x="103720" y="1150378"/>
                  </a:lnTo>
                  <a:lnTo>
                    <a:pt x="145199" y="1057109"/>
                  </a:lnTo>
                  <a:lnTo>
                    <a:pt x="248907" y="849820"/>
                  </a:lnTo>
                  <a:lnTo>
                    <a:pt x="331889" y="756526"/>
                  </a:lnTo>
                  <a:lnTo>
                    <a:pt x="518591" y="549262"/>
                  </a:lnTo>
                  <a:lnTo>
                    <a:pt x="767486" y="341972"/>
                  </a:lnTo>
                  <a:lnTo>
                    <a:pt x="902309" y="238328"/>
                  </a:lnTo>
                  <a:lnTo>
                    <a:pt x="1099388" y="145072"/>
                  </a:lnTo>
                  <a:lnTo>
                    <a:pt x="1244574" y="93205"/>
                  </a:lnTo>
                  <a:lnTo>
                    <a:pt x="1462379" y="51676"/>
                  </a:lnTo>
                  <a:lnTo>
                    <a:pt x="1700936" y="41338"/>
                  </a:lnTo>
                  <a:lnTo>
                    <a:pt x="1939366" y="41338"/>
                  </a:lnTo>
                  <a:lnTo>
                    <a:pt x="2167598" y="51676"/>
                  </a:lnTo>
                  <a:lnTo>
                    <a:pt x="2385479" y="82867"/>
                  </a:lnTo>
                  <a:lnTo>
                    <a:pt x="2582456" y="113880"/>
                  </a:lnTo>
                  <a:lnTo>
                    <a:pt x="2758757" y="155409"/>
                  </a:lnTo>
                  <a:lnTo>
                    <a:pt x="2914358" y="217614"/>
                  </a:lnTo>
                  <a:lnTo>
                    <a:pt x="3090646" y="279781"/>
                  </a:lnTo>
                  <a:lnTo>
                    <a:pt x="3308527" y="404152"/>
                  </a:lnTo>
                  <a:lnTo>
                    <a:pt x="3412198" y="487070"/>
                  </a:lnTo>
                  <a:lnTo>
                    <a:pt x="3505517" y="569988"/>
                  </a:lnTo>
                  <a:lnTo>
                    <a:pt x="3547110" y="621804"/>
                  </a:lnTo>
                  <a:lnTo>
                    <a:pt x="3630079" y="777252"/>
                  </a:lnTo>
                  <a:lnTo>
                    <a:pt x="3692156" y="922362"/>
                  </a:lnTo>
                  <a:lnTo>
                    <a:pt x="3723398" y="1036370"/>
                  </a:lnTo>
                  <a:lnTo>
                    <a:pt x="3744087" y="1181481"/>
                  </a:lnTo>
                  <a:lnTo>
                    <a:pt x="3754437" y="1326578"/>
                  </a:lnTo>
                  <a:lnTo>
                    <a:pt x="3754437" y="1001128"/>
                  </a:lnTo>
                  <a:lnTo>
                    <a:pt x="3713048" y="860171"/>
                  </a:lnTo>
                  <a:lnTo>
                    <a:pt x="3671468" y="756526"/>
                  </a:lnTo>
                  <a:lnTo>
                    <a:pt x="3609187" y="642531"/>
                  </a:lnTo>
                  <a:lnTo>
                    <a:pt x="3505517" y="518160"/>
                  </a:lnTo>
                  <a:lnTo>
                    <a:pt x="3443236" y="455968"/>
                  </a:lnTo>
                  <a:lnTo>
                    <a:pt x="3329228" y="373049"/>
                  </a:lnTo>
                  <a:lnTo>
                    <a:pt x="3090646" y="238328"/>
                  </a:lnTo>
                  <a:lnTo>
                    <a:pt x="2914358" y="176085"/>
                  </a:lnTo>
                  <a:lnTo>
                    <a:pt x="2758757" y="113880"/>
                  </a:lnTo>
                  <a:lnTo>
                    <a:pt x="2582456" y="72542"/>
                  </a:lnTo>
                  <a:lnTo>
                    <a:pt x="2385479" y="41338"/>
                  </a:lnTo>
                  <a:lnTo>
                    <a:pt x="2167598" y="10337"/>
                  </a:lnTo>
                  <a:lnTo>
                    <a:pt x="1939366" y="0"/>
                  </a:lnTo>
                  <a:lnTo>
                    <a:pt x="1700936" y="0"/>
                  </a:lnTo>
                  <a:lnTo>
                    <a:pt x="1462379" y="10337"/>
                  </a:lnTo>
                  <a:lnTo>
                    <a:pt x="1244574" y="51676"/>
                  </a:lnTo>
                  <a:lnTo>
                    <a:pt x="1016406" y="124409"/>
                  </a:lnTo>
                  <a:lnTo>
                    <a:pt x="954163" y="155409"/>
                  </a:lnTo>
                  <a:lnTo>
                    <a:pt x="881583" y="207289"/>
                  </a:lnTo>
                  <a:lnTo>
                    <a:pt x="746760" y="310870"/>
                  </a:lnTo>
                  <a:lnTo>
                    <a:pt x="487464" y="518160"/>
                  </a:lnTo>
                  <a:lnTo>
                    <a:pt x="300786" y="725449"/>
                  </a:lnTo>
                  <a:lnTo>
                    <a:pt x="238544" y="797979"/>
                  </a:lnTo>
                  <a:lnTo>
                    <a:pt x="155575" y="932726"/>
                  </a:lnTo>
                  <a:lnTo>
                    <a:pt x="103720" y="1046734"/>
                  </a:lnTo>
                  <a:lnTo>
                    <a:pt x="62230" y="1150378"/>
                  </a:lnTo>
                  <a:lnTo>
                    <a:pt x="31115" y="1254010"/>
                  </a:lnTo>
                  <a:lnTo>
                    <a:pt x="10375" y="1368031"/>
                  </a:lnTo>
                  <a:lnTo>
                    <a:pt x="0" y="1482039"/>
                  </a:lnTo>
                  <a:lnTo>
                    <a:pt x="10375" y="1585671"/>
                  </a:lnTo>
                  <a:lnTo>
                    <a:pt x="31115" y="1699691"/>
                  </a:lnTo>
                  <a:lnTo>
                    <a:pt x="82981" y="1803336"/>
                  </a:lnTo>
                  <a:lnTo>
                    <a:pt x="114096" y="1844789"/>
                  </a:lnTo>
                  <a:lnTo>
                    <a:pt x="228180" y="1927707"/>
                  </a:lnTo>
                  <a:lnTo>
                    <a:pt x="311150" y="1979523"/>
                  </a:lnTo>
                  <a:lnTo>
                    <a:pt x="477100" y="2041702"/>
                  </a:lnTo>
                  <a:lnTo>
                    <a:pt x="622300" y="2083168"/>
                  </a:lnTo>
                  <a:lnTo>
                    <a:pt x="767486" y="2114258"/>
                  </a:lnTo>
                  <a:lnTo>
                    <a:pt x="933437" y="2145347"/>
                  </a:lnTo>
                  <a:lnTo>
                    <a:pt x="1265326" y="2176449"/>
                  </a:lnTo>
                  <a:lnTo>
                    <a:pt x="1431251" y="2186813"/>
                  </a:lnTo>
                  <a:lnTo>
                    <a:pt x="2001647" y="2155710"/>
                  </a:lnTo>
                  <a:lnTo>
                    <a:pt x="2375128" y="2103894"/>
                  </a:lnTo>
                  <a:lnTo>
                    <a:pt x="2551417" y="2083168"/>
                  </a:lnTo>
                  <a:lnTo>
                    <a:pt x="2717368" y="2052078"/>
                  </a:lnTo>
                  <a:lnTo>
                    <a:pt x="3018028" y="1989899"/>
                  </a:lnTo>
                  <a:lnTo>
                    <a:pt x="3163278" y="1969173"/>
                  </a:lnTo>
                  <a:lnTo>
                    <a:pt x="3298177" y="1927707"/>
                  </a:lnTo>
                  <a:lnTo>
                    <a:pt x="3464128" y="1875878"/>
                  </a:lnTo>
                  <a:lnTo>
                    <a:pt x="3547110" y="1834426"/>
                  </a:lnTo>
                  <a:lnTo>
                    <a:pt x="3661118" y="1751507"/>
                  </a:lnTo>
                  <a:lnTo>
                    <a:pt x="3702697" y="1710055"/>
                  </a:lnTo>
                  <a:lnTo>
                    <a:pt x="3723398" y="1668589"/>
                  </a:lnTo>
                  <a:lnTo>
                    <a:pt x="3754437" y="1575320"/>
                  </a:lnTo>
                  <a:lnTo>
                    <a:pt x="3785679" y="1461300"/>
                  </a:lnTo>
                  <a:lnTo>
                    <a:pt x="3796030" y="13265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3041" y="3527436"/>
            <a:ext cx="153035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Population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00527" y="1760220"/>
            <a:ext cx="2588260" cy="1821814"/>
            <a:chOff x="2700527" y="1760220"/>
            <a:chExt cx="2588260" cy="1821814"/>
          </a:xfrm>
        </p:grpSpPr>
        <p:sp>
          <p:nvSpPr>
            <p:cNvPr id="14" name="object 14"/>
            <p:cNvSpPr/>
            <p:nvPr/>
          </p:nvSpPr>
          <p:spPr>
            <a:xfrm>
              <a:off x="4541456" y="2514003"/>
              <a:ext cx="746760" cy="1068070"/>
            </a:xfrm>
            <a:custGeom>
              <a:avLst/>
              <a:gdLst/>
              <a:ahLst/>
              <a:cxnLst/>
              <a:rect l="l" t="t" r="r" b="b"/>
              <a:pathLst>
                <a:path w="746760" h="1068070">
                  <a:moveTo>
                    <a:pt x="746760" y="31000"/>
                  </a:moveTo>
                  <a:lnTo>
                    <a:pt x="725868" y="0"/>
                  </a:lnTo>
                  <a:lnTo>
                    <a:pt x="591159" y="82880"/>
                  </a:lnTo>
                  <a:lnTo>
                    <a:pt x="611860" y="113880"/>
                  </a:lnTo>
                  <a:lnTo>
                    <a:pt x="684682" y="69138"/>
                  </a:lnTo>
                  <a:lnTo>
                    <a:pt x="0" y="1046708"/>
                  </a:lnTo>
                  <a:lnTo>
                    <a:pt x="20688" y="1067447"/>
                  </a:lnTo>
                  <a:lnTo>
                    <a:pt x="705180" y="90360"/>
                  </a:lnTo>
                  <a:lnTo>
                    <a:pt x="705180" y="176085"/>
                  </a:lnTo>
                  <a:lnTo>
                    <a:pt x="736295" y="176085"/>
                  </a:lnTo>
                  <a:lnTo>
                    <a:pt x="736295" y="45948"/>
                  </a:lnTo>
                  <a:lnTo>
                    <a:pt x="746760" y="310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0527" y="1760220"/>
              <a:ext cx="2252472" cy="4251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43072" y="1863798"/>
              <a:ext cx="1997075" cy="171450"/>
            </a:xfrm>
            <a:custGeom>
              <a:avLst/>
              <a:gdLst/>
              <a:ahLst/>
              <a:cxnLst/>
              <a:rect l="l" t="t" r="r" b="b"/>
              <a:pathLst>
                <a:path w="1997075" h="171450">
                  <a:moveTo>
                    <a:pt x="1888582" y="104880"/>
                  </a:moveTo>
                  <a:lnTo>
                    <a:pt x="1835023" y="135816"/>
                  </a:lnTo>
                  <a:lnTo>
                    <a:pt x="1829341" y="140793"/>
                  </a:lnTo>
                  <a:lnTo>
                    <a:pt x="1826148" y="147341"/>
                  </a:lnTo>
                  <a:lnTo>
                    <a:pt x="1825646" y="154604"/>
                  </a:lnTo>
                  <a:lnTo>
                    <a:pt x="1828038" y="161724"/>
                  </a:lnTo>
                  <a:lnTo>
                    <a:pt x="1833016" y="167423"/>
                  </a:lnTo>
                  <a:lnTo>
                    <a:pt x="1839579" y="170646"/>
                  </a:lnTo>
                  <a:lnTo>
                    <a:pt x="1846879" y="171154"/>
                  </a:lnTo>
                  <a:lnTo>
                    <a:pt x="1854073" y="168709"/>
                  </a:lnTo>
                  <a:lnTo>
                    <a:pt x="1964146" y="105209"/>
                  </a:lnTo>
                  <a:lnTo>
                    <a:pt x="1959102" y="105209"/>
                  </a:lnTo>
                  <a:lnTo>
                    <a:pt x="1888582" y="104880"/>
                  </a:lnTo>
                  <a:close/>
                </a:path>
                <a:path w="1997075" h="171450">
                  <a:moveTo>
                    <a:pt x="1921335" y="85962"/>
                  </a:moveTo>
                  <a:lnTo>
                    <a:pt x="1888582" y="104880"/>
                  </a:lnTo>
                  <a:lnTo>
                    <a:pt x="1959102" y="105209"/>
                  </a:lnTo>
                  <a:lnTo>
                    <a:pt x="1959110" y="102542"/>
                  </a:lnTo>
                  <a:lnTo>
                    <a:pt x="1949450" y="102542"/>
                  </a:lnTo>
                  <a:lnTo>
                    <a:pt x="1921335" y="85962"/>
                  </a:lnTo>
                  <a:close/>
                </a:path>
                <a:path w="1997075" h="171450">
                  <a:moveTo>
                    <a:pt x="1847713" y="0"/>
                  </a:moveTo>
                  <a:lnTo>
                    <a:pt x="1840436" y="450"/>
                  </a:lnTo>
                  <a:lnTo>
                    <a:pt x="1833850" y="3591"/>
                  </a:lnTo>
                  <a:lnTo>
                    <a:pt x="1828800" y="9197"/>
                  </a:lnTo>
                  <a:lnTo>
                    <a:pt x="1826315" y="16392"/>
                  </a:lnTo>
                  <a:lnTo>
                    <a:pt x="1826736" y="23707"/>
                  </a:lnTo>
                  <a:lnTo>
                    <a:pt x="1829871" y="30307"/>
                  </a:lnTo>
                  <a:lnTo>
                    <a:pt x="1835530" y="35359"/>
                  </a:lnTo>
                  <a:lnTo>
                    <a:pt x="1888810" y="66780"/>
                  </a:lnTo>
                  <a:lnTo>
                    <a:pt x="1959228" y="67109"/>
                  </a:lnTo>
                  <a:lnTo>
                    <a:pt x="1959102" y="105209"/>
                  </a:lnTo>
                  <a:lnTo>
                    <a:pt x="1964146" y="105209"/>
                  </a:lnTo>
                  <a:lnTo>
                    <a:pt x="1996948" y="86286"/>
                  </a:lnTo>
                  <a:lnTo>
                    <a:pt x="1854835" y="2466"/>
                  </a:lnTo>
                  <a:lnTo>
                    <a:pt x="1847713" y="0"/>
                  </a:lnTo>
                  <a:close/>
                </a:path>
                <a:path w="1997075" h="171450">
                  <a:moveTo>
                    <a:pt x="253" y="57965"/>
                  </a:moveTo>
                  <a:lnTo>
                    <a:pt x="0" y="96065"/>
                  </a:lnTo>
                  <a:lnTo>
                    <a:pt x="1888582" y="104880"/>
                  </a:lnTo>
                  <a:lnTo>
                    <a:pt x="1921335" y="85962"/>
                  </a:lnTo>
                  <a:lnTo>
                    <a:pt x="1888810" y="66780"/>
                  </a:lnTo>
                  <a:lnTo>
                    <a:pt x="253" y="57965"/>
                  </a:lnTo>
                  <a:close/>
                </a:path>
                <a:path w="1997075" h="171450">
                  <a:moveTo>
                    <a:pt x="1949577" y="69649"/>
                  </a:moveTo>
                  <a:lnTo>
                    <a:pt x="1921335" y="85962"/>
                  </a:lnTo>
                  <a:lnTo>
                    <a:pt x="1949450" y="102542"/>
                  </a:lnTo>
                  <a:lnTo>
                    <a:pt x="1949577" y="69649"/>
                  </a:lnTo>
                  <a:close/>
                </a:path>
                <a:path w="1997075" h="171450">
                  <a:moveTo>
                    <a:pt x="1959220" y="69649"/>
                  </a:moveTo>
                  <a:lnTo>
                    <a:pt x="1949577" y="69649"/>
                  </a:lnTo>
                  <a:lnTo>
                    <a:pt x="1949450" y="102542"/>
                  </a:lnTo>
                  <a:lnTo>
                    <a:pt x="1959110" y="102542"/>
                  </a:lnTo>
                  <a:lnTo>
                    <a:pt x="1959220" y="69649"/>
                  </a:lnTo>
                  <a:close/>
                </a:path>
                <a:path w="1997075" h="171450">
                  <a:moveTo>
                    <a:pt x="1888810" y="66780"/>
                  </a:moveTo>
                  <a:lnTo>
                    <a:pt x="1921335" y="85962"/>
                  </a:lnTo>
                  <a:lnTo>
                    <a:pt x="1949577" y="69649"/>
                  </a:lnTo>
                  <a:lnTo>
                    <a:pt x="1959220" y="69649"/>
                  </a:lnTo>
                  <a:lnTo>
                    <a:pt x="1959228" y="67109"/>
                  </a:lnTo>
                  <a:lnTo>
                    <a:pt x="1888810" y="66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Inferential</a:t>
            </a:r>
            <a:r>
              <a:rPr spc="-125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73430" y="1819027"/>
            <a:ext cx="4732655" cy="24466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Estimation</a:t>
            </a:r>
            <a:endParaRPr sz="2000">
              <a:latin typeface="Calibri"/>
              <a:cs typeface="Calibri"/>
            </a:endParaRPr>
          </a:p>
          <a:p>
            <a:pPr marL="756285" marR="26034" lvl="1" indent="-287020">
              <a:lnSpc>
                <a:spcPct val="110000"/>
              </a:lnSpc>
              <a:spcBef>
                <a:spcPts val="46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e.g.,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weight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weight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Hypothesis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10100"/>
              </a:lnSpc>
              <a:spcBef>
                <a:spcPts val="464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e.g.,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evidence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claim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120 </a:t>
            </a:r>
            <a:r>
              <a:rPr sz="1800" spc="-10" dirty="0">
                <a:latin typeface="Calibri"/>
                <a:cs typeface="Calibri"/>
              </a:rPr>
              <a:t>pounds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972" y="1063269"/>
            <a:ext cx="7467600" cy="5886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55"/>
              </a:lnSpc>
            </a:pP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Drawing</a:t>
            </a:r>
            <a:r>
              <a:rPr sz="2000" b="1" spc="-5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conclusions</a:t>
            </a:r>
            <a:r>
              <a:rPr sz="2000" b="1" spc="-7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and/or</a:t>
            </a:r>
            <a:r>
              <a:rPr sz="2000" b="1" spc="-6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making</a:t>
            </a:r>
            <a:r>
              <a:rPr sz="2000" b="1" spc="-6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decisions</a:t>
            </a:r>
            <a:r>
              <a:rPr sz="2000" b="1" spc="-7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concerning</a:t>
            </a:r>
            <a:r>
              <a:rPr sz="2000" b="1" spc="-6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00006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200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based</a:t>
            </a:r>
            <a:r>
              <a:rPr sz="2000" b="1" spc="-2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66"/>
                </a:solidFill>
                <a:latin typeface="Calibri"/>
                <a:cs typeface="Calibri"/>
              </a:rPr>
              <a:t>on</a:t>
            </a:r>
            <a:r>
              <a:rPr sz="20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sample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66"/>
                </a:solidFill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7776" y="2007984"/>
            <a:ext cx="2623319" cy="24449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85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7069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sampling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distribution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statistic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sampling</a:t>
            </a:r>
            <a:r>
              <a:rPr spc="-55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08504" y="1396326"/>
            <a:ext cx="3735070" cy="1505585"/>
            <a:chOff x="2008504" y="1396326"/>
            <a:chExt cx="3735070" cy="1505585"/>
          </a:xfrm>
        </p:grpSpPr>
        <p:sp>
          <p:nvSpPr>
            <p:cNvPr id="4" name="object 4"/>
            <p:cNvSpPr/>
            <p:nvPr/>
          </p:nvSpPr>
          <p:spPr>
            <a:xfrm>
              <a:off x="2018029" y="2695320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7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2151380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2151380" y="830999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2542" y="1405851"/>
              <a:ext cx="2151380" cy="831215"/>
            </a:xfrm>
            <a:custGeom>
              <a:avLst/>
              <a:gdLst/>
              <a:ahLst/>
              <a:cxnLst/>
              <a:rect l="l" t="t" r="r" b="b"/>
              <a:pathLst>
                <a:path w="2151379" h="831214">
                  <a:moveTo>
                    <a:pt x="0" y="830999"/>
                  </a:moveTo>
                  <a:lnTo>
                    <a:pt x="2151380" y="830999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8309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4577" y="1419605"/>
            <a:ext cx="1609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Distributions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0214" y="2882569"/>
            <a:ext cx="2170430" cy="1584960"/>
            <a:chOff x="900214" y="2882569"/>
            <a:chExt cx="2170430" cy="1584960"/>
          </a:xfrm>
        </p:grpSpPr>
        <p:sp>
          <p:nvSpPr>
            <p:cNvPr id="9" name="object 9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739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80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0617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3017" y="2882569"/>
            <a:ext cx="2170430" cy="1584960"/>
            <a:chOff x="3573017" y="2882569"/>
            <a:chExt cx="2170430" cy="1584960"/>
          </a:xfrm>
        </p:grpSpPr>
        <p:sp>
          <p:nvSpPr>
            <p:cNvPr id="13" name="object 13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2151380" y="0"/>
                  </a:moveTo>
                  <a:lnTo>
                    <a:pt x="0" y="0"/>
                  </a:lnTo>
                  <a:lnTo>
                    <a:pt x="0" y="1565402"/>
                  </a:lnTo>
                  <a:lnTo>
                    <a:pt x="2151380" y="1565402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542" y="2892094"/>
              <a:ext cx="2151380" cy="1565910"/>
            </a:xfrm>
            <a:custGeom>
              <a:avLst/>
              <a:gdLst/>
              <a:ahLst/>
              <a:cxnLst/>
              <a:rect l="l" t="t" r="r" b="b"/>
              <a:pathLst>
                <a:path w="2151379" h="1565910">
                  <a:moveTo>
                    <a:pt x="0" y="1565402"/>
                  </a:moveTo>
                  <a:lnTo>
                    <a:pt x="2151380" y="1565402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540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92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Proportion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504" y="2226817"/>
            <a:ext cx="6343015" cy="2244725"/>
            <a:chOff x="2008504" y="2226817"/>
            <a:chExt cx="6343015" cy="2244725"/>
          </a:xfrm>
        </p:grpSpPr>
        <p:sp>
          <p:nvSpPr>
            <p:cNvPr id="17" name="object 17"/>
            <p:cNvSpPr/>
            <p:nvPr/>
          </p:nvSpPr>
          <p:spPr>
            <a:xfrm>
              <a:off x="2018029" y="2236342"/>
              <a:ext cx="5215255" cy="655955"/>
            </a:xfrm>
            <a:custGeom>
              <a:avLst/>
              <a:gdLst/>
              <a:ahLst/>
              <a:cxnLst/>
              <a:rect l="l" t="t" r="r" b="b"/>
              <a:pathLst>
                <a:path w="5215255" h="655955">
                  <a:moveTo>
                    <a:pt x="2607564" y="458977"/>
                  </a:moveTo>
                  <a:lnTo>
                    <a:pt x="2607564" y="655701"/>
                  </a:lnTo>
                </a:path>
                <a:path w="5215255" h="655955">
                  <a:moveTo>
                    <a:pt x="0" y="458977"/>
                  </a:moveTo>
                  <a:lnTo>
                    <a:pt x="5215255" y="458977"/>
                  </a:lnTo>
                </a:path>
                <a:path w="5215255" h="655955">
                  <a:moveTo>
                    <a:pt x="2607564" y="458977"/>
                  </a:moveTo>
                  <a:lnTo>
                    <a:pt x="260756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215138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151380" y="1569720"/>
                  </a:lnTo>
                  <a:lnTo>
                    <a:pt x="215138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0233" y="2892005"/>
              <a:ext cx="2151380" cy="1569720"/>
            </a:xfrm>
            <a:custGeom>
              <a:avLst/>
              <a:gdLst/>
              <a:ahLst/>
              <a:cxnLst/>
              <a:rect l="l" t="t" r="r" b="b"/>
              <a:pathLst>
                <a:path w="2151379" h="1569720">
                  <a:moveTo>
                    <a:pt x="0" y="1569720"/>
                  </a:moveTo>
                  <a:lnTo>
                    <a:pt x="2151380" y="1569720"/>
                  </a:lnTo>
                  <a:lnTo>
                    <a:pt x="2151380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62191" y="2906014"/>
            <a:ext cx="1810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Sampling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Sample 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49" y="385648"/>
            <a:ext cx="6000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75" dirty="0"/>
              <a:t> </a:t>
            </a:r>
            <a:r>
              <a:rPr dirty="0"/>
              <a:t>Distributions</a:t>
            </a:r>
            <a:r>
              <a:rPr spc="-7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Sample</a:t>
            </a:r>
            <a:r>
              <a:rPr spc="-60" dirty="0"/>
              <a:t> </a:t>
            </a:r>
            <a:r>
              <a:rPr spc="-10" dirty="0"/>
              <a:t>Means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2018029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2542" y="1405902"/>
            <a:ext cx="2151380" cy="708025"/>
          </a:xfrm>
          <a:prstGeom prst="rect">
            <a:avLst/>
          </a:prstGeom>
          <a:solidFill>
            <a:srgbClr val="FCDFBC"/>
          </a:solidFill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15290" marR="405765" indent="187325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Sampling Distributions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739" y="2892067"/>
            <a:ext cx="2151380" cy="1323975"/>
          </a:xfrm>
          <a:prstGeom prst="rect">
            <a:avLst/>
          </a:prstGeom>
          <a:solidFill>
            <a:srgbClr val="C6DAF7"/>
          </a:solidFill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29565" marR="321945" algn="ctr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542" y="2892067"/>
            <a:ext cx="2151380" cy="1016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7314" marR="99695" indent="1270" algn="ctr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8029" y="2236342"/>
            <a:ext cx="5215255" cy="655955"/>
          </a:xfrm>
          <a:custGeom>
            <a:avLst/>
            <a:gdLst/>
            <a:ahLst/>
            <a:cxnLst/>
            <a:rect l="l" t="t" r="r" b="b"/>
            <a:pathLst>
              <a:path w="5215255" h="655955">
                <a:moveTo>
                  <a:pt x="2607564" y="458977"/>
                </a:moveTo>
                <a:lnTo>
                  <a:pt x="2607564" y="655701"/>
                </a:lnTo>
              </a:path>
              <a:path w="5215255" h="655955">
                <a:moveTo>
                  <a:pt x="0" y="458977"/>
                </a:moveTo>
                <a:lnTo>
                  <a:pt x="5215255" y="458977"/>
                </a:lnTo>
              </a:path>
              <a:path w="5215255" h="655955">
                <a:moveTo>
                  <a:pt x="2607564" y="458977"/>
                </a:moveTo>
                <a:lnTo>
                  <a:pt x="26075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0234" y="2892067"/>
            <a:ext cx="2151380" cy="1016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2250" marR="211454" indent="-1270" algn="ctr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Variance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3284" y="269532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385648"/>
            <a:ext cx="522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Developing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Sampling</a:t>
            </a:r>
            <a:r>
              <a:rPr spc="-6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2179"/>
            <a:ext cx="3673475" cy="25253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Assume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population</a:t>
            </a:r>
            <a:r>
              <a:rPr sz="2000" b="1" spc="-50" dirty="0">
                <a:latin typeface="Calibri"/>
                <a:cs typeface="Calibri"/>
              </a:rPr>
              <a:t> …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N=4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X,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age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individuals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spc="-20" dirty="0">
                <a:latin typeface="Calibri"/>
                <a:cs typeface="Calibri"/>
              </a:rPr>
              <a:t>Values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18,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20,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22,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24 </a:t>
            </a:r>
            <a:r>
              <a:rPr sz="2000" spc="-10" dirty="0">
                <a:latin typeface="Calibri"/>
                <a:cs typeface="Calibri"/>
              </a:rPr>
              <a:t>(years)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634" y="1533132"/>
            <a:ext cx="3120719" cy="33144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03797" y="1255014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061" y="1226565"/>
            <a:ext cx="142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7145" algn="l"/>
              </a:tabLst>
            </a:pPr>
            <a:r>
              <a:rPr sz="2700" b="1" spc="-75" baseline="1543" dirty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r>
              <a:rPr sz="2700" b="1" baseline="1543" dirty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8EB4E2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3978" y="1180338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92D05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95"/>
              </a:spcBef>
            </a:pPr>
            <a:r>
              <a:rPr dirty="0"/>
              <a:t>Lecture</a:t>
            </a:r>
            <a:r>
              <a:rPr spc="-1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94639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Theorem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importance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proportion,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769" y="385648"/>
            <a:ext cx="522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Developing</a:t>
            </a:r>
            <a:r>
              <a:rPr sz="2800" b="1" spc="-6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800" b="1" spc="-7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Sampling</a:t>
            </a:r>
            <a:r>
              <a:rPr sz="2800" b="1" spc="-6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1226261"/>
            <a:ext cx="5357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Summary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Population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1289" y="1715389"/>
            <a:ext cx="3161665" cy="1673860"/>
            <a:chOff x="561289" y="1715389"/>
            <a:chExt cx="3161665" cy="1673860"/>
          </a:xfrm>
        </p:grpSpPr>
        <p:sp>
          <p:nvSpPr>
            <p:cNvPr id="5" name="object 5"/>
            <p:cNvSpPr/>
            <p:nvPr/>
          </p:nvSpPr>
          <p:spPr>
            <a:xfrm>
              <a:off x="561289" y="1715389"/>
              <a:ext cx="3161665" cy="1673860"/>
            </a:xfrm>
            <a:custGeom>
              <a:avLst/>
              <a:gdLst/>
              <a:ahLst/>
              <a:cxnLst/>
              <a:rect l="l" t="t" r="r" b="b"/>
              <a:pathLst>
                <a:path w="3161665" h="1673860">
                  <a:moveTo>
                    <a:pt x="3161664" y="0"/>
                  </a:moveTo>
                  <a:lnTo>
                    <a:pt x="0" y="0"/>
                  </a:lnTo>
                  <a:lnTo>
                    <a:pt x="0" y="1673351"/>
                  </a:lnTo>
                  <a:lnTo>
                    <a:pt x="3161664" y="1673351"/>
                  </a:lnTo>
                  <a:lnTo>
                    <a:pt x="3161664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1206" y="2172885"/>
              <a:ext cx="2038985" cy="859155"/>
            </a:xfrm>
            <a:custGeom>
              <a:avLst/>
              <a:gdLst/>
              <a:ahLst/>
              <a:cxnLst/>
              <a:rect l="l" t="t" r="r" b="b"/>
              <a:pathLst>
                <a:path w="2038985" h="859155">
                  <a:moveTo>
                    <a:pt x="0" y="0"/>
                  </a:moveTo>
                  <a:lnTo>
                    <a:pt x="626262" y="0"/>
                  </a:lnTo>
                </a:path>
                <a:path w="2038985" h="859155">
                  <a:moveTo>
                    <a:pt x="0" y="859046"/>
                  </a:moveTo>
                  <a:lnTo>
                    <a:pt x="2038804" y="859046"/>
                  </a:lnTo>
                </a:path>
              </a:pathLst>
            </a:custGeom>
            <a:ln w="11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1552" y="2168704"/>
            <a:ext cx="22606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50" dirty="0">
                <a:latin typeface="Microsoft Sans Serif"/>
                <a:cs typeface="Microsoft Sans Serif"/>
              </a:rPr>
              <a:t>N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645" y="2576492"/>
            <a:ext cx="3019425" cy="8108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3225" baseline="-36175" dirty="0">
                <a:latin typeface="Symbol"/>
                <a:cs typeface="Symbol"/>
              </a:rPr>
              <a:t></a:t>
            </a:r>
            <a:r>
              <a:rPr sz="3225" spc="367" baseline="-36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18</a:t>
            </a:r>
            <a:r>
              <a:rPr sz="2150" spc="-14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20</a:t>
            </a:r>
            <a:r>
              <a:rPr sz="2150" spc="-13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22</a:t>
            </a:r>
            <a:r>
              <a:rPr sz="2150" spc="-17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24</a:t>
            </a:r>
            <a:r>
              <a:rPr sz="2150" spc="215" dirty="0">
                <a:latin typeface="Microsoft Sans Serif"/>
                <a:cs typeface="Microsoft Sans Serif"/>
              </a:rPr>
              <a:t> </a:t>
            </a:r>
            <a:r>
              <a:rPr sz="3225" baseline="-36175" dirty="0">
                <a:latin typeface="Symbol"/>
                <a:cs typeface="Symbol"/>
              </a:rPr>
              <a:t></a:t>
            </a:r>
            <a:r>
              <a:rPr sz="3225" spc="89" baseline="-36175" dirty="0">
                <a:latin typeface="Times New Roman"/>
                <a:cs typeface="Times New Roman"/>
              </a:rPr>
              <a:t> </a:t>
            </a:r>
            <a:r>
              <a:rPr sz="3225" spc="44" baseline="-36175" dirty="0">
                <a:latin typeface="Microsoft Sans Serif"/>
                <a:cs typeface="Microsoft Sans Serif"/>
              </a:rPr>
              <a:t>21</a:t>
            </a:r>
            <a:endParaRPr sz="3225" baseline="-36175">
              <a:latin typeface="Microsoft Sans Serif"/>
              <a:cs typeface="Microsoft Sans Serif"/>
            </a:endParaRPr>
          </a:p>
          <a:p>
            <a:pPr marR="360045" algn="ctr">
              <a:lnSpc>
                <a:spcPct val="100000"/>
              </a:lnSpc>
              <a:spcBef>
                <a:spcPts val="515"/>
              </a:spcBef>
            </a:pPr>
            <a:r>
              <a:rPr sz="2150" spc="-50" dirty="0">
                <a:latin typeface="Microsoft Sans Serif"/>
                <a:cs typeface="Microsoft Sans Serif"/>
              </a:rPr>
              <a:t>4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93" y="1813052"/>
            <a:ext cx="113919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60" dirty="0">
                <a:latin typeface="Microsoft Sans Serif"/>
                <a:cs typeface="Microsoft Sans Serif"/>
              </a:rPr>
              <a:t>μ</a:t>
            </a:r>
            <a:r>
              <a:rPr sz="2150" spc="-8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4875" spc="179" baseline="21367" dirty="0">
                <a:latin typeface="Symbol"/>
                <a:cs typeface="Symbol"/>
              </a:rPr>
              <a:t></a:t>
            </a:r>
            <a:r>
              <a:rPr sz="3225" spc="179" baseline="45219" dirty="0">
                <a:latin typeface="Microsoft Sans Serif"/>
                <a:cs typeface="Microsoft Sans Serif"/>
              </a:rPr>
              <a:t>X</a:t>
            </a:r>
            <a:r>
              <a:rPr sz="1875" spc="179" baseline="35555" dirty="0">
                <a:latin typeface="Microsoft Sans Serif"/>
                <a:cs typeface="Microsoft Sans Serif"/>
              </a:rPr>
              <a:t>i</a:t>
            </a:r>
            <a:endParaRPr sz="1875" baseline="35555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6526" y="1710689"/>
            <a:ext cx="3171190" cy="1683385"/>
          </a:xfrm>
          <a:custGeom>
            <a:avLst/>
            <a:gdLst/>
            <a:ahLst/>
            <a:cxnLst/>
            <a:rect l="l" t="t" r="r" b="b"/>
            <a:pathLst>
              <a:path w="3171190" h="1683385">
                <a:moveTo>
                  <a:pt x="0" y="1682876"/>
                </a:moveTo>
                <a:lnTo>
                  <a:pt x="3171189" y="1682876"/>
                </a:lnTo>
                <a:lnTo>
                  <a:pt x="3171189" y="0"/>
                </a:lnTo>
                <a:lnTo>
                  <a:pt x="0" y="0"/>
                </a:lnTo>
                <a:lnTo>
                  <a:pt x="0" y="16828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7200" y="3624262"/>
            <a:ext cx="3420110" cy="970915"/>
            <a:chOff x="457200" y="3624262"/>
            <a:chExt cx="3420110" cy="970915"/>
          </a:xfrm>
        </p:grpSpPr>
        <p:sp>
          <p:nvSpPr>
            <p:cNvPr id="12" name="object 12"/>
            <p:cNvSpPr/>
            <p:nvPr/>
          </p:nvSpPr>
          <p:spPr>
            <a:xfrm>
              <a:off x="457200" y="3624262"/>
              <a:ext cx="3420110" cy="970915"/>
            </a:xfrm>
            <a:custGeom>
              <a:avLst/>
              <a:gdLst/>
              <a:ahLst/>
              <a:cxnLst/>
              <a:rect l="l" t="t" r="r" b="b"/>
              <a:pathLst>
                <a:path w="3420110" h="970914">
                  <a:moveTo>
                    <a:pt x="3419602" y="0"/>
                  </a:moveTo>
                  <a:lnTo>
                    <a:pt x="0" y="0"/>
                  </a:lnTo>
                  <a:lnTo>
                    <a:pt x="0" y="970356"/>
                  </a:lnTo>
                  <a:lnTo>
                    <a:pt x="3419602" y="970356"/>
                  </a:lnTo>
                  <a:lnTo>
                    <a:pt x="3419602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4974" y="4182332"/>
              <a:ext cx="1645285" cy="40640"/>
            </a:xfrm>
            <a:custGeom>
              <a:avLst/>
              <a:gdLst/>
              <a:ahLst/>
              <a:cxnLst/>
              <a:rect l="l" t="t" r="r" b="b"/>
              <a:pathLst>
                <a:path w="1645285" h="40639">
                  <a:moveTo>
                    <a:pt x="200284" y="0"/>
                  </a:moveTo>
                  <a:lnTo>
                    <a:pt x="1645273" y="0"/>
                  </a:lnTo>
                </a:path>
                <a:path w="1645285" h="40639">
                  <a:moveTo>
                    <a:pt x="0" y="40445"/>
                  </a:moveTo>
                  <a:lnTo>
                    <a:pt x="38698" y="18384"/>
                  </a:lnTo>
                </a:path>
              </a:pathLst>
            </a:custGeom>
            <a:ln w="12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3673" y="4206827"/>
              <a:ext cx="57150" cy="302260"/>
            </a:xfrm>
            <a:custGeom>
              <a:avLst/>
              <a:gdLst/>
              <a:ahLst/>
              <a:cxnLst/>
              <a:rect l="l" t="t" r="r" b="b"/>
              <a:pathLst>
                <a:path w="57150" h="302260">
                  <a:moveTo>
                    <a:pt x="0" y="0"/>
                  </a:moveTo>
                  <a:lnTo>
                    <a:pt x="56533" y="302027"/>
                  </a:lnTo>
                </a:path>
              </a:pathLst>
            </a:custGeom>
            <a:ln w="25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974" y="3698994"/>
              <a:ext cx="1569085" cy="810260"/>
            </a:xfrm>
            <a:custGeom>
              <a:avLst/>
              <a:gdLst/>
              <a:ahLst/>
              <a:cxnLst/>
              <a:rect l="l" t="t" r="r" b="b"/>
              <a:pathLst>
                <a:path w="1569085" h="810260">
                  <a:moveTo>
                    <a:pt x="0" y="809860"/>
                  </a:moveTo>
                  <a:lnTo>
                    <a:pt x="74954" y="0"/>
                  </a:lnTo>
                </a:path>
                <a:path w="1569085" h="810260">
                  <a:moveTo>
                    <a:pt x="74954" y="0"/>
                  </a:moveTo>
                  <a:lnTo>
                    <a:pt x="1568462" y="0"/>
                  </a:lnTo>
                </a:path>
              </a:pathLst>
            </a:custGeom>
            <a:ln w="12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67180" y="3887678"/>
            <a:ext cx="233679" cy="682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Microsoft Sans Serif"/>
                <a:cs typeface="Microsoft Sans Serif"/>
              </a:rPr>
              <a:t>i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2400" spc="-50" dirty="0"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6368" y="3941288"/>
            <a:ext cx="9969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2.236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161" y="3714010"/>
            <a:ext cx="1091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6228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(X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μ)</a:t>
            </a:r>
            <a:r>
              <a:rPr sz="2100" spc="-37" baseline="43650" dirty="0">
                <a:latin typeface="Microsoft Sans Serif"/>
                <a:cs typeface="Microsoft Sans Serif"/>
              </a:rPr>
              <a:t>2</a:t>
            </a:r>
            <a:endParaRPr sz="2100" baseline="436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061" y="3941288"/>
            <a:ext cx="45783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spc="70" dirty="0">
                <a:latin typeface="Microsoft Sans Serif"/>
                <a:cs typeface="Microsoft Sans Serif"/>
              </a:rPr>
              <a:t>σ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3705" y="3632587"/>
            <a:ext cx="33909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600" spc="-5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437" y="3619500"/>
            <a:ext cx="3429635" cy="980440"/>
          </a:xfrm>
          <a:custGeom>
            <a:avLst/>
            <a:gdLst/>
            <a:ahLst/>
            <a:cxnLst/>
            <a:rect l="l" t="t" r="r" b="b"/>
            <a:pathLst>
              <a:path w="3429635" h="980439">
                <a:moveTo>
                  <a:pt x="0" y="979881"/>
                </a:moveTo>
                <a:lnTo>
                  <a:pt x="3429127" y="979881"/>
                </a:lnTo>
                <a:lnTo>
                  <a:pt x="3429127" y="0"/>
                </a:lnTo>
                <a:lnTo>
                  <a:pt x="0" y="0"/>
                </a:lnTo>
                <a:lnTo>
                  <a:pt x="0" y="97988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988052" y="1951227"/>
            <a:ext cx="3392170" cy="1590675"/>
            <a:chOff x="4988052" y="1951227"/>
            <a:chExt cx="3392170" cy="1590675"/>
          </a:xfrm>
        </p:grpSpPr>
        <p:sp>
          <p:nvSpPr>
            <p:cNvPr id="23" name="object 23"/>
            <p:cNvSpPr/>
            <p:nvPr/>
          </p:nvSpPr>
          <p:spPr>
            <a:xfrm>
              <a:off x="4994402" y="1957577"/>
              <a:ext cx="3379470" cy="1577975"/>
            </a:xfrm>
            <a:custGeom>
              <a:avLst/>
              <a:gdLst/>
              <a:ahLst/>
              <a:cxnLst/>
              <a:rect l="l" t="t" r="r" b="b"/>
              <a:pathLst>
                <a:path w="3379470" h="1577975">
                  <a:moveTo>
                    <a:pt x="3379342" y="0"/>
                  </a:moveTo>
                  <a:lnTo>
                    <a:pt x="0" y="0"/>
                  </a:lnTo>
                  <a:lnTo>
                    <a:pt x="0" y="1577975"/>
                  </a:lnTo>
                  <a:lnTo>
                    <a:pt x="3379342" y="1577975"/>
                  </a:lnTo>
                  <a:lnTo>
                    <a:pt x="337934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4402" y="1957577"/>
              <a:ext cx="3379470" cy="1577975"/>
            </a:xfrm>
            <a:custGeom>
              <a:avLst/>
              <a:gdLst/>
              <a:ahLst/>
              <a:cxnLst/>
              <a:rect l="l" t="t" r="r" b="b"/>
              <a:pathLst>
                <a:path w="3379470" h="1577975">
                  <a:moveTo>
                    <a:pt x="0" y="1577975"/>
                  </a:moveTo>
                  <a:lnTo>
                    <a:pt x="3379342" y="1577975"/>
                  </a:lnTo>
                  <a:lnTo>
                    <a:pt x="3379342" y="0"/>
                  </a:lnTo>
                  <a:lnTo>
                    <a:pt x="0" y="0"/>
                  </a:lnTo>
                  <a:lnTo>
                    <a:pt x="0" y="1577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9207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413804" y="0"/>
                  </a:moveTo>
                  <a:lnTo>
                    <a:pt x="0" y="0"/>
                  </a:lnTo>
                  <a:lnTo>
                    <a:pt x="0" y="958037"/>
                  </a:lnTo>
                  <a:lnTo>
                    <a:pt x="413804" y="958037"/>
                  </a:lnTo>
                  <a:lnTo>
                    <a:pt x="4138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9207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0" y="958037"/>
                  </a:moveTo>
                  <a:lnTo>
                    <a:pt x="413804" y="958037"/>
                  </a:lnTo>
                  <a:lnTo>
                    <a:pt x="413804" y="0"/>
                  </a:lnTo>
                  <a:lnTo>
                    <a:pt x="0" y="0"/>
                  </a:lnTo>
                  <a:lnTo>
                    <a:pt x="0" y="958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7905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413804" y="0"/>
                  </a:moveTo>
                  <a:lnTo>
                    <a:pt x="0" y="0"/>
                  </a:lnTo>
                  <a:lnTo>
                    <a:pt x="0" y="958037"/>
                  </a:lnTo>
                  <a:lnTo>
                    <a:pt x="413804" y="958037"/>
                  </a:lnTo>
                  <a:lnTo>
                    <a:pt x="4138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7905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0" y="958037"/>
                  </a:moveTo>
                  <a:lnTo>
                    <a:pt x="413804" y="958037"/>
                  </a:lnTo>
                  <a:lnTo>
                    <a:pt x="413804" y="0"/>
                  </a:lnTo>
                  <a:lnTo>
                    <a:pt x="0" y="0"/>
                  </a:lnTo>
                  <a:lnTo>
                    <a:pt x="0" y="958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6476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413804" y="0"/>
                  </a:moveTo>
                  <a:lnTo>
                    <a:pt x="0" y="0"/>
                  </a:lnTo>
                  <a:lnTo>
                    <a:pt x="0" y="958037"/>
                  </a:lnTo>
                  <a:lnTo>
                    <a:pt x="413804" y="958037"/>
                  </a:lnTo>
                  <a:lnTo>
                    <a:pt x="4138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6476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0" y="958037"/>
                  </a:moveTo>
                  <a:lnTo>
                    <a:pt x="413804" y="958037"/>
                  </a:lnTo>
                  <a:lnTo>
                    <a:pt x="413804" y="0"/>
                  </a:lnTo>
                  <a:lnTo>
                    <a:pt x="0" y="0"/>
                  </a:lnTo>
                  <a:lnTo>
                    <a:pt x="0" y="958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5174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413804" y="0"/>
                  </a:moveTo>
                  <a:lnTo>
                    <a:pt x="0" y="0"/>
                  </a:lnTo>
                  <a:lnTo>
                    <a:pt x="0" y="958037"/>
                  </a:lnTo>
                  <a:lnTo>
                    <a:pt x="413804" y="958037"/>
                  </a:lnTo>
                  <a:lnTo>
                    <a:pt x="41380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15174" y="2577515"/>
              <a:ext cx="414020" cy="958215"/>
            </a:xfrm>
            <a:custGeom>
              <a:avLst/>
              <a:gdLst/>
              <a:ahLst/>
              <a:cxnLst/>
              <a:rect l="l" t="t" r="r" b="b"/>
              <a:pathLst>
                <a:path w="414020" h="958214">
                  <a:moveTo>
                    <a:pt x="0" y="958037"/>
                  </a:moveTo>
                  <a:lnTo>
                    <a:pt x="413804" y="958037"/>
                  </a:lnTo>
                  <a:lnTo>
                    <a:pt x="413804" y="0"/>
                  </a:lnTo>
                  <a:lnTo>
                    <a:pt x="0" y="0"/>
                  </a:lnTo>
                  <a:lnTo>
                    <a:pt x="0" y="9580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57140" y="33712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194934" y="3610000"/>
          <a:ext cx="3162933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232410" marR="121920">
                        <a:lnSpc>
                          <a:spcPts val="171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32410"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71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71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ts val="1710"/>
                        </a:lnSpc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139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iform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Distribution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4308475" y="1793239"/>
            <a:ext cx="577850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P(x)</a:t>
            </a:r>
            <a:endParaRPr sz="28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  <a:spcBef>
                <a:spcPts val="1625"/>
              </a:spcBef>
            </a:pPr>
            <a:r>
              <a:rPr sz="1800" b="1" spc="-25" dirty="0">
                <a:latin typeface="Calibri"/>
                <a:cs typeface="Calibri"/>
              </a:rPr>
              <a:t>.25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15070" y="3489197"/>
            <a:ext cx="17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25440" y="2403665"/>
            <a:ext cx="3453129" cy="743585"/>
            <a:chOff x="4925440" y="2403665"/>
            <a:chExt cx="3453129" cy="743585"/>
          </a:xfrm>
        </p:grpSpPr>
        <p:sp>
          <p:nvSpPr>
            <p:cNvPr id="38" name="object 38"/>
            <p:cNvSpPr/>
            <p:nvPr/>
          </p:nvSpPr>
          <p:spPr>
            <a:xfrm>
              <a:off x="4994401" y="2408427"/>
              <a:ext cx="3379470" cy="734060"/>
            </a:xfrm>
            <a:custGeom>
              <a:avLst/>
              <a:gdLst/>
              <a:ahLst/>
              <a:cxnLst/>
              <a:rect l="l" t="t" r="r" b="b"/>
              <a:pathLst>
                <a:path w="3379470" h="734060">
                  <a:moveTo>
                    <a:pt x="0" y="732663"/>
                  </a:moveTo>
                  <a:lnTo>
                    <a:pt x="3379343" y="733806"/>
                  </a:lnTo>
                </a:path>
                <a:path w="3379470" h="734060">
                  <a:moveTo>
                    <a:pt x="0" y="394589"/>
                  </a:moveTo>
                  <a:lnTo>
                    <a:pt x="3379343" y="395732"/>
                  </a:lnTo>
                </a:path>
                <a:path w="3379470" h="734060">
                  <a:moveTo>
                    <a:pt x="0" y="0"/>
                  </a:moveTo>
                  <a:lnTo>
                    <a:pt x="3379343" y="1270"/>
                  </a:lnTo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25440" y="2577591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79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10857" y="692022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385648"/>
            <a:ext cx="522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Developing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Sampling</a:t>
            </a:r>
            <a:r>
              <a:rPr spc="-6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7471" y="1114425"/>
            <a:ext cx="575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Now</a:t>
            </a: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consider</a:t>
            </a:r>
            <a:r>
              <a:rPr sz="24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all</a:t>
            </a:r>
            <a:r>
              <a:rPr sz="2400" spc="-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possible</a:t>
            </a:r>
            <a:r>
              <a:rPr sz="24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samples</a:t>
            </a:r>
            <a:r>
              <a:rPr sz="2400" spc="-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size</a:t>
            </a: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400" spc="-50" dirty="0">
                <a:solidFill>
                  <a:srgbClr val="800080"/>
                </a:solidFill>
                <a:latin typeface="Calibri"/>
                <a:cs typeface="Calibri"/>
              </a:rPr>
              <a:t> 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689" y="1605825"/>
            <a:ext cx="450215" cy="230504"/>
          </a:xfrm>
          <a:custGeom>
            <a:avLst/>
            <a:gdLst/>
            <a:ahLst/>
            <a:cxnLst/>
            <a:rect l="l" t="t" r="r" b="b"/>
            <a:pathLst>
              <a:path w="450215" h="230505">
                <a:moveTo>
                  <a:pt x="449872" y="0"/>
                </a:moveTo>
                <a:lnTo>
                  <a:pt x="408978" y="0"/>
                </a:lnTo>
                <a:lnTo>
                  <a:pt x="26250" y="0"/>
                </a:lnTo>
                <a:lnTo>
                  <a:pt x="0" y="0"/>
                </a:lnTo>
                <a:lnTo>
                  <a:pt x="0" y="230505"/>
                </a:lnTo>
                <a:lnTo>
                  <a:pt x="26250" y="230505"/>
                </a:lnTo>
                <a:lnTo>
                  <a:pt x="408978" y="230505"/>
                </a:lnTo>
                <a:lnTo>
                  <a:pt x="449872" y="230505"/>
                </a:lnTo>
                <a:lnTo>
                  <a:pt x="4498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6411" y="1491752"/>
            <a:ext cx="31623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25" b="1" spc="-37" baseline="-26881" dirty="0">
                <a:latin typeface="Arial"/>
                <a:cs typeface="Arial"/>
              </a:rPr>
              <a:t>1</a:t>
            </a:r>
            <a:r>
              <a:rPr sz="1000" b="1" spc="-25" dirty="0"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365" y="1605825"/>
            <a:ext cx="2750820" cy="230504"/>
          </a:xfrm>
          <a:custGeom>
            <a:avLst/>
            <a:gdLst/>
            <a:ahLst/>
            <a:cxnLst/>
            <a:rect l="l" t="t" r="r" b="b"/>
            <a:pathLst>
              <a:path w="2750820" h="230505">
                <a:moveTo>
                  <a:pt x="2715526" y="0"/>
                </a:moveTo>
                <a:lnTo>
                  <a:pt x="40627" y="0"/>
                </a:lnTo>
                <a:lnTo>
                  <a:pt x="0" y="0"/>
                </a:lnTo>
                <a:lnTo>
                  <a:pt x="0" y="230505"/>
                </a:lnTo>
                <a:lnTo>
                  <a:pt x="40614" y="230505"/>
                </a:lnTo>
                <a:lnTo>
                  <a:pt x="2715526" y="230505"/>
                </a:lnTo>
                <a:lnTo>
                  <a:pt x="2715526" y="0"/>
                </a:lnTo>
                <a:close/>
              </a:path>
              <a:path w="2750820" h="230505">
                <a:moveTo>
                  <a:pt x="2750362" y="0"/>
                </a:moveTo>
                <a:lnTo>
                  <a:pt x="2715539" y="0"/>
                </a:lnTo>
                <a:lnTo>
                  <a:pt x="2715539" y="230505"/>
                </a:lnTo>
                <a:lnTo>
                  <a:pt x="2750362" y="230505"/>
                </a:lnTo>
                <a:lnTo>
                  <a:pt x="275036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5354" y="1585986"/>
            <a:ext cx="16478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b="1" dirty="0">
                <a:latin typeface="Arial"/>
                <a:cs typeface="Arial"/>
              </a:rPr>
              <a:t>2</a:t>
            </a:r>
            <a:r>
              <a:rPr sz="1500" b="1" baseline="41666" dirty="0">
                <a:latin typeface="Arial"/>
                <a:cs typeface="Arial"/>
              </a:rPr>
              <a:t>nd</a:t>
            </a:r>
            <a:r>
              <a:rPr sz="1500" b="1" spc="472" baseline="41666" dirty="0">
                <a:latin typeface="Arial"/>
                <a:cs typeface="Arial"/>
              </a:rPr>
              <a:t> </a:t>
            </a:r>
            <a:r>
              <a:rPr sz="1550" b="1" spc="40" dirty="0">
                <a:latin typeface="Arial"/>
                <a:cs typeface="Arial"/>
              </a:rPr>
              <a:t>Observation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765" y="1588465"/>
            <a:ext cx="3261995" cy="250190"/>
            <a:chOff x="600765" y="1588465"/>
            <a:chExt cx="3261995" cy="250190"/>
          </a:xfrm>
        </p:grpSpPr>
        <p:sp>
          <p:nvSpPr>
            <p:cNvPr id="9" name="object 9"/>
            <p:cNvSpPr/>
            <p:nvPr/>
          </p:nvSpPr>
          <p:spPr>
            <a:xfrm>
              <a:off x="600765" y="1604726"/>
              <a:ext cx="36195" cy="1270"/>
            </a:xfrm>
            <a:custGeom>
              <a:avLst/>
              <a:gdLst/>
              <a:ahLst/>
              <a:cxnLst/>
              <a:rect l="l" t="t" r="r" b="b"/>
              <a:pathLst>
                <a:path w="36195" h="1269">
                  <a:moveTo>
                    <a:pt x="35923" y="0"/>
                  </a:moveTo>
                  <a:lnTo>
                    <a:pt x="0" y="0"/>
                  </a:lnTo>
                  <a:lnTo>
                    <a:pt x="0" y="1032"/>
                  </a:lnTo>
                  <a:lnTo>
                    <a:pt x="35923" y="1032"/>
                  </a:lnTo>
                  <a:lnTo>
                    <a:pt x="35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805" y="160757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765" y="1588535"/>
              <a:ext cx="36195" cy="16510"/>
            </a:xfrm>
            <a:custGeom>
              <a:avLst/>
              <a:gdLst/>
              <a:ahLst/>
              <a:cxnLst/>
              <a:rect l="l" t="t" r="r" b="b"/>
              <a:pathLst>
                <a:path w="36195" h="16509">
                  <a:moveTo>
                    <a:pt x="35923" y="0"/>
                  </a:moveTo>
                  <a:lnTo>
                    <a:pt x="0" y="0"/>
                  </a:lnTo>
                  <a:lnTo>
                    <a:pt x="0" y="16261"/>
                  </a:lnTo>
                  <a:lnTo>
                    <a:pt x="35923" y="16261"/>
                  </a:lnTo>
                  <a:lnTo>
                    <a:pt x="35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805" y="159133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689" y="1588535"/>
              <a:ext cx="450215" cy="16510"/>
            </a:xfrm>
            <a:custGeom>
              <a:avLst/>
              <a:gdLst/>
              <a:ahLst/>
              <a:cxnLst/>
              <a:rect l="l" t="t" r="r" b="b"/>
              <a:pathLst>
                <a:path w="450215" h="16509">
                  <a:moveTo>
                    <a:pt x="449883" y="0"/>
                  </a:moveTo>
                  <a:lnTo>
                    <a:pt x="0" y="0"/>
                  </a:lnTo>
                  <a:lnTo>
                    <a:pt x="0" y="16261"/>
                  </a:lnTo>
                  <a:lnTo>
                    <a:pt x="449883" y="16261"/>
                  </a:lnTo>
                  <a:lnTo>
                    <a:pt x="449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728" y="1591335"/>
              <a:ext cx="448945" cy="0"/>
            </a:xfrm>
            <a:custGeom>
              <a:avLst/>
              <a:gdLst/>
              <a:ahLst/>
              <a:cxnLst/>
              <a:rect l="l" t="t" r="r" b="b"/>
              <a:pathLst>
                <a:path w="448944">
                  <a:moveTo>
                    <a:pt x="0" y="0"/>
                  </a:moveTo>
                  <a:lnTo>
                    <a:pt x="4487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689" y="1604733"/>
              <a:ext cx="467359" cy="1270"/>
            </a:xfrm>
            <a:custGeom>
              <a:avLst/>
              <a:gdLst/>
              <a:ahLst/>
              <a:cxnLst/>
              <a:rect l="l" t="t" r="r" b="b"/>
              <a:pathLst>
                <a:path w="467359" h="1269">
                  <a:moveTo>
                    <a:pt x="449872" y="0"/>
                  </a:moveTo>
                  <a:lnTo>
                    <a:pt x="0" y="0"/>
                  </a:lnTo>
                  <a:lnTo>
                    <a:pt x="0" y="1028"/>
                  </a:lnTo>
                  <a:lnTo>
                    <a:pt x="449872" y="1028"/>
                  </a:lnTo>
                  <a:lnTo>
                    <a:pt x="449872" y="0"/>
                  </a:lnTo>
                  <a:close/>
                </a:path>
                <a:path w="467359" h="1269">
                  <a:moveTo>
                    <a:pt x="467283" y="0"/>
                  </a:moveTo>
                  <a:lnTo>
                    <a:pt x="455676" y="0"/>
                  </a:lnTo>
                  <a:lnTo>
                    <a:pt x="455676" y="1028"/>
                  </a:lnTo>
                  <a:lnTo>
                    <a:pt x="467283" y="1028"/>
                  </a:lnTo>
                  <a:lnTo>
                    <a:pt x="467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6573" y="1604726"/>
              <a:ext cx="6350" cy="1270"/>
            </a:xfrm>
            <a:custGeom>
              <a:avLst/>
              <a:gdLst/>
              <a:ahLst/>
              <a:cxnLst/>
              <a:rect l="l" t="t" r="r" b="b"/>
              <a:pathLst>
                <a:path w="6350" h="1269">
                  <a:moveTo>
                    <a:pt x="5803" y="0"/>
                  </a:moveTo>
                  <a:lnTo>
                    <a:pt x="0" y="0"/>
                  </a:lnTo>
                  <a:lnTo>
                    <a:pt x="0" y="1032"/>
                  </a:lnTo>
                  <a:lnTo>
                    <a:pt x="5803" y="1032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9605" y="160757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6573" y="1588535"/>
              <a:ext cx="17780" cy="16510"/>
            </a:xfrm>
            <a:custGeom>
              <a:avLst/>
              <a:gdLst/>
              <a:ahLst/>
              <a:cxnLst/>
              <a:rect l="l" t="t" r="r" b="b"/>
              <a:pathLst>
                <a:path w="17780" h="16509">
                  <a:moveTo>
                    <a:pt x="17409" y="0"/>
                  </a:moveTo>
                  <a:lnTo>
                    <a:pt x="0" y="0"/>
                  </a:lnTo>
                  <a:lnTo>
                    <a:pt x="0" y="16261"/>
                  </a:lnTo>
                  <a:lnTo>
                    <a:pt x="17409" y="16261"/>
                  </a:lnTo>
                  <a:lnTo>
                    <a:pt x="17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05" y="1591335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09" h="15875">
                  <a:moveTo>
                    <a:pt x="0" y="0"/>
                  </a:moveTo>
                  <a:lnTo>
                    <a:pt x="16307" y="0"/>
                  </a:lnTo>
                </a:path>
                <a:path w="16509" h="15875">
                  <a:moveTo>
                    <a:pt x="0" y="0"/>
                  </a:moveTo>
                  <a:lnTo>
                    <a:pt x="0" y="15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3979" y="1588535"/>
              <a:ext cx="2739390" cy="16510"/>
            </a:xfrm>
            <a:custGeom>
              <a:avLst/>
              <a:gdLst/>
              <a:ahLst/>
              <a:cxnLst/>
              <a:rect l="l" t="t" r="r" b="b"/>
              <a:pathLst>
                <a:path w="2739390" h="16509">
                  <a:moveTo>
                    <a:pt x="2738761" y="0"/>
                  </a:moveTo>
                  <a:lnTo>
                    <a:pt x="0" y="0"/>
                  </a:lnTo>
                  <a:lnTo>
                    <a:pt x="0" y="16261"/>
                  </a:lnTo>
                  <a:lnTo>
                    <a:pt x="2738761" y="16261"/>
                  </a:lnTo>
                  <a:lnTo>
                    <a:pt x="2738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7011" y="1591335"/>
              <a:ext cx="2738120" cy="0"/>
            </a:xfrm>
            <a:custGeom>
              <a:avLst/>
              <a:gdLst/>
              <a:ahLst/>
              <a:cxnLst/>
              <a:rect l="l" t="t" r="r" b="b"/>
              <a:pathLst>
                <a:path w="2738120">
                  <a:moveTo>
                    <a:pt x="0" y="0"/>
                  </a:moveTo>
                  <a:lnTo>
                    <a:pt x="27379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3979" y="1604726"/>
              <a:ext cx="2739390" cy="1270"/>
            </a:xfrm>
            <a:custGeom>
              <a:avLst/>
              <a:gdLst/>
              <a:ahLst/>
              <a:cxnLst/>
              <a:rect l="l" t="t" r="r" b="b"/>
              <a:pathLst>
                <a:path w="2739390" h="1269">
                  <a:moveTo>
                    <a:pt x="2738761" y="0"/>
                  </a:moveTo>
                  <a:lnTo>
                    <a:pt x="0" y="0"/>
                  </a:lnTo>
                  <a:lnTo>
                    <a:pt x="0" y="1032"/>
                  </a:lnTo>
                  <a:lnTo>
                    <a:pt x="2738761" y="1032"/>
                  </a:lnTo>
                  <a:lnTo>
                    <a:pt x="27387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2706" y="158846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409" y="0"/>
                  </a:moveTo>
                  <a:lnTo>
                    <a:pt x="0" y="0"/>
                  </a:lnTo>
                  <a:lnTo>
                    <a:pt x="0" y="17293"/>
                  </a:lnTo>
                  <a:lnTo>
                    <a:pt x="17409" y="17293"/>
                  </a:lnTo>
                  <a:lnTo>
                    <a:pt x="17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5796" y="1591335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09">
                  <a:moveTo>
                    <a:pt x="0" y="0"/>
                  </a:moveTo>
                  <a:lnTo>
                    <a:pt x="0" y="16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2706" y="1588535"/>
              <a:ext cx="17780" cy="16510"/>
            </a:xfrm>
            <a:custGeom>
              <a:avLst/>
              <a:gdLst/>
              <a:ahLst/>
              <a:cxnLst/>
              <a:rect l="l" t="t" r="r" b="b"/>
              <a:pathLst>
                <a:path w="17779" h="16509">
                  <a:moveTo>
                    <a:pt x="17409" y="0"/>
                  </a:moveTo>
                  <a:lnTo>
                    <a:pt x="0" y="0"/>
                  </a:lnTo>
                  <a:lnTo>
                    <a:pt x="0" y="16261"/>
                  </a:lnTo>
                  <a:lnTo>
                    <a:pt x="17409" y="16261"/>
                  </a:lnTo>
                  <a:lnTo>
                    <a:pt x="17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45796" y="1591335"/>
              <a:ext cx="17145" cy="15875"/>
            </a:xfrm>
            <a:custGeom>
              <a:avLst/>
              <a:gdLst/>
              <a:ahLst/>
              <a:cxnLst/>
              <a:rect l="l" t="t" r="r" b="b"/>
              <a:pathLst>
                <a:path w="17145" h="15875">
                  <a:moveTo>
                    <a:pt x="0" y="0"/>
                  </a:moveTo>
                  <a:lnTo>
                    <a:pt x="16593" y="0"/>
                  </a:lnTo>
                </a:path>
                <a:path w="17145" h="15875">
                  <a:moveTo>
                    <a:pt x="0" y="0"/>
                  </a:moveTo>
                  <a:lnTo>
                    <a:pt x="0" y="15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765" y="1605822"/>
              <a:ext cx="36195" cy="230504"/>
            </a:xfrm>
            <a:custGeom>
              <a:avLst/>
              <a:gdLst/>
              <a:ahLst/>
              <a:cxnLst/>
              <a:rect l="l" t="t" r="r" b="b"/>
              <a:pathLst>
                <a:path w="36195" h="230505">
                  <a:moveTo>
                    <a:pt x="35923" y="0"/>
                  </a:moveTo>
                  <a:lnTo>
                    <a:pt x="0" y="0"/>
                  </a:lnTo>
                  <a:lnTo>
                    <a:pt x="0" y="230498"/>
                  </a:lnTo>
                  <a:lnTo>
                    <a:pt x="35923" y="230498"/>
                  </a:lnTo>
                  <a:lnTo>
                    <a:pt x="359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3805" y="1608643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69">
                  <a:moveTo>
                    <a:pt x="0" y="0"/>
                  </a:moveTo>
                  <a:lnTo>
                    <a:pt x="0" y="229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86573" y="1605822"/>
              <a:ext cx="6350" cy="230504"/>
            </a:xfrm>
            <a:custGeom>
              <a:avLst/>
              <a:gdLst/>
              <a:ahLst/>
              <a:cxnLst/>
              <a:rect l="l" t="t" r="r" b="b"/>
              <a:pathLst>
                <a:path w="6350" h="230505">
                  <a:moveTo>
                    <a:pt x="5803" y="0"/>
                  </a:moveTo>
                  <a:lnTo>
                    <a:pt x="0" y="0"/>
                  </a:lnTo>
                  <a:lnTo>
                    <a:pt x="0" y="230498"/>
                  </a:lnTo>
                  <a:lnTo>
                    <a:pt x="5803" y="230498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9605" y="1608643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69">
                  <a:moveTo>
                    <a:pt x="0" y="0"/>
                  </a:moveTo>
                  <a:lnTo>
                    <a:pt x="0" y="229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2706" y="1605822"/>
              <a:ext cx="17780" cy="230504"/>
            </a:xfrm>
            <a:custGeom>
              <a:avLst/>
              <a:gdLst/>
              <a:ahLst/>
              <a:cxnLst/>
              <a:rect l="l" t="t" r="r" b="b"/>
              <a:pathLst>
                <a:path w="17779" h="230505">
                  <a:moveTo>
                    <a:pt x="17409" y="0"/>
                  </a:moveTo>
                  <a:lnTo>
                    <a:pt x="0" y="0"/>
                  </a:lnTo>
                  <a:lnTo>
                    <a:pt x="0" y="230498"/>
                  </a:lnTo>
                  <a:lnTo>
                    <a:pt x="17409" y="230498"/>
                  </a:lnTo>
                  <a:lnTo>
                    <a:pt x="17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45796" y="1608643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69">
                  <a:moveTo>
                    <a:pt x="0" y="0"/>
                  </a:moveTo>
                  <a:lnTo>
                    <a:pt x="0" y="229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770782" y="1839099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9179" y="1839099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6212" y="1839099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3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086573" y="1836243"/>
            <a:ext cx="6350" cy="238760"/>
            <a:chOff x="1086573" y="1836243"/>
            <a:chExt cx="6350" cy="238760"/>
          </a:xfrm>
        </p:grpSpPr>
        <p:sp>
          <p:nvSpPr>
            <p:cNvPr id="37" name="object 37"/>
            <p:cNvSpPr/>
            <p:nvPr/>
          </p:nvSpPr>
          <p:spPr>
            <a:xfrm>
              <a:off x="1086573" y="1836243"/>
              <a:ext cx="6350" cy="5715"/>
            </a:xfrm>
            <a:custGeom>
              <a:avLst/>
              <a:gdLst/>
              <a:ahLst/>
              <a:cxnLst/>
              <a:rect l="l" t="t" r="r" b="b"/>
              <a:pathLst>
                <a:path w="6350" h="5714">
                  <a:moveTo>
                    <a:pt x="5803" y="0"/>
                  </a:moveTo>
                  <a:lnTo>
                    <a:pt x="0" y="0"/>
                  </a:lnTo>
                  <a:lnTo>
                    <a:pt x="0" y="5420"/>
                  </a:lnTo>
                  <a:lnTo>
                    <a:pt x="5803" y="5420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9605" y="1839099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0" y="0"/>
                  </a:moveTo>
                  <a:lnTo>
                    <a:pt x="0" y="43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6573" y="1841674"/>
              <a:ext cx="6350" cy="226060"/>
            </a:xfrm>
            <a:custGeom>
              <a:avLst/>
              <a:gdLst/>
              <a:ahLst/>
              <a:cxnLst/>
              <a:rect l="l" t="t" r="r" b="b"/>
              <a:pathLst>
                <a:path w="6350" h="226060">
                  <a:moveTo>
                    <a:pt x="5803" y="0"/>
                  </a:moveTo>
                  <a:lnTo>
                    <a:pt x="0" y="0"/>
                  </a:lnTo>
                  <a:lnTo>
                    <a:pt x="0" y="225851"/>
                  </a:lnTo>
                  <a:lnTo>
                    <a:pt x="5803" y="225851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9605" y="184454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9605" y="207041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0"/>
                  </a:moveTo>
                  <a:lnTo>
                    <a:pt x="0" y="4594"/>
                  </a:lnTo>
                </a:path>
              </a:pathLst>
            </a:custGeom>
            <a:ln w="3175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770782" y="2070410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4594"/>
                </a:lnTo>
              </a:path>
            </a:pathLst>
          </a:custGeom>
          <a:ln w="31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49179" y="2070410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4594"/>
                </a:lnTo>
              </a:path>
            </a:pathLst>
          </a:custGeom>
          <a:ln w="31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6212" y="2070410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0" y="0"/>
                </a:moveTo>
                <a:lnTo>
                  <a:pt x="0" y="4594"/>
                </a:lnTo>
              </a:path>
            </a:pathLst>
          </a:custGeom>
          <a:ln w="31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00765" y="1836243"/>
            <a:ext cx="36195" cy="1249045"/>
            <a:chOff x="600765" y="1836243"/>
            <a:chExt cx="36195" cy="1249045"/>
          </a:xfrm>
        </p:grpSpPr>
        <p:sp>
          <p:nvSpPr>
            <p:cNvPr id="46" name="object 46"/>
            <p:cNvSpPr/>
            <p:nvPr/>
          </p:nvSpPr>
          <p:spPr>
            <a:xfrm>
              <a:off x="600760" y="1836254"/>
              <a:ext cx="36195" cy="231775"/>
            </a:xfrm>
            <a:custGeom>
              <a:avLst/>
              <a:gdLst/>
              <a:ahLst/>
              <a:cxnLst/>
              <a:rect l="l" t="t" r="r" b="b"/>
              <a:pathLst>
                <a:path w="36195" h="231775">
                  <a:moveTo>
                    <a:pt x="35928" y="5422"/>
                  </a:moveTo>
                  <a:lnTo>
                    <a:pt x="0" y="5422"/>
                  </a:lnTo>
                  <a:lnTo>
                    <a:pt x="0" y="231279"/>
                  </a:lnTo>
                  <a:lnTo>
                    <a:pt x="35928" y="231279"/>
                  </a:lnTo>
                  <a:lnTo>
                    <a:pt x="35928" y="5422"/>
                  </a:lnTo>
                  <a:close/>
                </a:path>
                <a:path w="36195" h="231775">
                  <a:moveTo>
                    <a:pt x="35928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35928" y="5410"/>
                  </a:lnTo>
                  <a:lnTo>
                    <a:pt x="3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3805" y="184454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760" y="2067559"/>
              <a:ext cx="36195" cy="338455"/>
            </a:xfrm>
            <a:custGeom>
              <a:avLst/>
              <a:gdLst/>
              <a:ahLst/>
              <a:cxnLst/>
              <a:rect l="l" t="t" r="r" b="b"/>
              <a:pathLst>
                <a:path w="36195" h="338455">
                  <a:moveTo>
                    <a:pt x="35928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35928" y="338124"/>
                  </a:lnTo>
                  <a:lnTo>
                    <a:pt x="35928" y="5422"/>
                  </a:lnTo>
                  <a:lnTo>
                    <a:pt x="3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3805" y="2075859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8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0760" y="2405709"/>
              <a:ext cx="36195" cy="338455"/>
            </a:xfrm>
            <a:custGeom>
              <a:avLst/>
              <a:gdLst/>
              <a:ahLst/>
              <a:cxnLst/>
              <a:rect l="l" t="t" r="r" b="b"/>
              <a:pathLst>
                <a:path w="36195" h="338455">
                  <a:moveTo>
                    <a:pt x="35928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35928" y="338124"/>
                  </a:lnTo>
                  <a:lnTo>
                    <a:pt x="35928" y="5422"/>
                  </a:lnTo>
                  <a:lnTo>
                    <a:pt x="3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3805" y="241390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0760" y="2743860"/>
              <a:ext cx="36195" cy="338455"/>
            </a:xfrm>
            <a:custGeom>
              <a:avLst/>
              <a:gdLst/>
              <a:ahLst/>
              <a:cxnLst/>
              <a:rect l="l" t="t" r="r" b="b"/>
              <a:pathLst>
                <a:path w="36195" h="338455">
                  <a:moveTo>
                    <a:pt x="35928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35928" y="338124"/>
                  </a:lnTo>
                  <a:lnTo>
                    <a:pt x="35928" y="5422"/>
                  </a:lnTo>
                  <a:lnTo>
                    <a:pt x="3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3805" y="2752055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842706" y="1836243"/>
            <a:ext cx="17780" cy="1249045"/>
            <a:chOff x="3842706" y="1836243"/>
            <a:chExt cx="17780" cy="1249045"/>
          </a:xfrm>
        </p:grpSpPr>
        <p:sp>
          <p:nvSpPr>
            <p:cNvPr id="55" name="object 55"/>
            <p:cNvSpPr/>
            <p:nvPr/>
          </p:nvSpPr>
          <p:spPr>
            <a:xfrm>
              <a:off x="3842702" y="1836254"/>
              <a:ext cx="17780" cy="231775"/>
            </a:xfrm>
            <a:custGeom>
              <a:avLst/>
              <a:gdLst/>
              <a:ahLst/>
              <a:cxnLst/>
              <a:rect l="l" t="t" r="r" b="b"/>
              <a:pathLst>
                <a:path w="17779" h="231775">
                  <a:moveTo>
                    <a:pt x="17411" y="5422"/>
                  </a:moveTo>
                  <a:lnTo>
                    <a:pt x="0" y="5422"/>
                  </a:lnTo>
                  <a:lnTo>
                    <a:pt x="0" y="231279"/>
                  </a:lnTo>
                  <a:lnTo>
                    <a:pt x="17411" y="231279"/>
                  </a:lnTo>
                  <a:lnTo>
                    <a:pt x="17411" y="5422"/>
                  </a:lnTo>
                  <a:close/>
                </a:path>
                <a:path w="17779" h="231775">
                  <a:moveTo>
                    <a:pt x="17411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17411" y="5410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5796" y="1844548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42702" y="2067559"/>
              <a:ext cx="17780" cy="338455"/>
            </a:xfrm>
            <a:custGeom>
              <a:avLst/>
              <a:gdLst/>
              <a:ahLst/>
              <a:cxnLst/>
              <a:rect l="l" t="t" r="r" b="b"/>
              <a:pathLst>
                <a:path w="17779" h="338455">
                  <a:moveTo>
                    <a:pt x="17411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17411" y="338124"/>
                  </a:lnTo>
                  <a:lnTo>
                    <a:pt x="17411" y="5422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45796" y="2075859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8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42702" y="2405709"/>
              <a:ext cx="17780" cy="338455"/>
            </a:xfrm>
            <a:custGeom>
              <a:avLst/>
              <a:gdLst/>
              <a:ahLst/>
              <a:cxnLst/>
              <a:rect l="l" t="t" r="r" b="b"/>
              <a:pathLst>
                <a:path w="17779" h="338455">
                  <a:moveTo>
                    <a:pt x="17411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17411" y="338124"/>
                  </a:lnTo>
                  <a:lnTo>
                    <a:pt x="17411" y="5422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45796" y="241390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42702" y="2743860"/>
              <a:ext cx="17780" cy="338455"/>
            </a:xfrm>
            <a:custGeom>
              <a:avLst/>
              <a:gdLst/>
              <a:ahLst/>
              <a:cxnLst/>
              <a:rect l="l" t="t" r="r" b="b"/>
              <a:pathLst>
                <a:path w="17779" h="338455">
                  <a:moveTo>
                    <a:pt x="17411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17411" y="338124"/>
                  </a:lnTo>
                  <a:lnTo>
                    <a:pt x="17411" y="5422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5796" y="2752055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00765" y="3081902"/>
            <a:ext cx="36195" cy="340360"/>
            <a:chOff x="600765" y="3081902"/>
            <a:chExt cx="36195" cy="340360"/>
          </a:xfrm>
        </p:grpSpPr>
        <p:sp>
          <p:nvSpPr>
            <p:cNvPr id="64" name="object 64"/>
            <p:cNvSpPr/>
            <p:nvPr/>
          </p:nvSpPr>
          <p:spPr>
            <a:xfrm>
              <a:off x="600760" y="3081908"/>
              <a:ext cx="36195" cy="338455"/>
            </a:xfrm>
            <a:custGeom>
              <a:avLst/>
              <a:gdLst/>
              <a:ahLst/>
              <a:cxnLst/>
              <a:rect l="l" t="t" r="r" b="b"/>
              <a:pathLst>
                <a:path w="36195" h="338454">
                  <a:moveTo>
                    <a:pt x="35928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35928" y="338124"/>
                  </a:lnTo>
                  <a:lnTo>
                    <a:pt x="35928" y="5422"/>
                  </a:lnTo>
                  <a:lnTo>
                    <a:pt x="3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805" y="3090207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4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086573" y="3087312"/>
            <a:ext cx="6350" cy="351155"/>
            <a:chOff x="1086573" y="3087312"/>
            <a:chExt cx="6350" cy="351155"/>
          </a:xfrm>
        </p:grpSpPr>
        <p:sp>
          <p:nvSpPr>
            <p:cNvPr id="67" name="object 67"/>
            <p:cNvSpPr/>
            <p:nvPr/>
          </p:nvSpPr>
          <p:spPr>
            <a:xfrm>
              <a:off x="1086573" y="3087312"/>
              <a:ext cx="6350" cy="332740"/>
            </a:xfrm>
            <a:custGeom>
              <a:avLst/>
              <a:gdLst/>
              <a:ahLst/>
              <a:cxnLst/>
              <a:rect l="l" t="t" r="r" b="b"/>
              <a:pathLst>
                <a:path w="6350" h="332739">
                  <a:moveTo>
                    <a:pt x="5803" y="0"/>
                  </a:moveTo>
                  <a:lnTo>
                    <a:pt x="0" y="0"/>
                  </a:lnTo>
                  <a:lnTo>
                    <a:pt x="0" y="332713"/>
                  </a:lnTo>
                  <a:lnTo>
                    <a:pt x="5803" y="332713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89605" y="3090207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0" y="331955"/>
                  </a:lnTo>
                </a:path>
                <a:path h="348614">
                  <a:moveTo>
                    <a:pt x="0" y="332702"/>
                  </a:moveTo>
                  <a:lnTo>
                    <a:pt x="0" y="348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2449179" y="342291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76212" y="342291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4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3842706" y="3081902"/>
            <a:ext cx="17780" cy="357505"/>
            <a:chOff x="3842706" y="3081902"/>
            <a:chExt cx="17780" cy="357505"/>
          </a:xfrm>
        </p:grpSpPr>
        <p:sp>
          <p:nvSpPr>
            <p:cNvPr id="72" name="object 72"/>
            <p:cNvSpPr/>
            <p:nvPr/>
          </p:nvSpPr>
          <p:spPr>
            <a:xfrm>
              <a:off x="3842702" y="3081908"/>
              <a:ext cx="17780" cy="338455"/>
            </a:xfrm>
            <a:custGeom>
              <a:avLst/>
              <a:gdLst/>
              <a:ahLst/>
              <a:cxnLst/>
              <a:rect l="l" t="t" r="r" b="b"/>
              <a:pathLst>
                <a:path w="17779" h="338454">
                  <a:moveTo>
                    <a:pt x="17411" y="0"/>
                  </a:moveTo>
                  <a:lnTo>
                    <a:pt x="0" y="0"/>
                  </a:lnTo>
                  <a:lnTo>
                    <a:pt x="0" y="5410"/>
                  </a:lnTo>
                  <a:lnTo>
                    <a:pt x="0" y="338124"/>
                  </a:lnTo>
                  <a:lnTo>
                    <a:pt x="17411" y="338124"/>
                  </a:lnTo>
                  <a:lnTo>
                    <a:pt x="17411" y="5422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5796" y="3090207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0" y="331955"/>
                  </a:lnTo>
                </a:path>
                <a:path h="348614">
                  <a:moveTo>
                    <a:pt x="0" y="332702"/>
                  </a:moveTo>
                  <a:lnTo>
                    <a:pt x="0" y="348194"/>
                  </a:lnTo>
                </a:path>
                <a:path h="348614">
                  <a:moveTo>
                    <a:pt x="0" y="332702"/>
                  </a:moveTo>
                  <a:lnTo>
                    <a:pt x="0" y="348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1697989" y="3421958"/>
            <a:ext cx="2603500" cy="1179195"/>
            <a:chOff x="1697989" y="3421958"/>
            <a:chExt cx="2603500" cy="1179195"/>
          </a:xfrm>
        </p:grpSpPr>
        <p:sp>
          <p:nvSpPr>
            <p:cNvPr id="75" name="object 75"/>
            <p:cNvSpPr/>
            <p:nvPr/>
          </p:nvSpPr>
          <p:spPr>
            <a:xfrm>
              <a:off x="1770782" y="3422910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0"/>
                  </a:moveTo>
                  <a:lnTo>
                    <a:pt x="0" y="154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04339" y="3578618"/>
              <a:ext cx="2590800" cy="1016000"/>
            </a:xfrm>
            <a:custGeom>
              <a:avLst/>
              <a:gdLst/>
              <a:ahLst/>
              <a:cxnLst/>
              <a:rect l="l" t="t" r="r" b="b"/>
              <a:pathLst>
                <a:path w="2590800" h="1016000">
                  <a:moveTo>
                    <a:pt x="259080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2590800" y="10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04339" y="3578618"/>
              <a:ext cx="2590800" cy="1016000"/>
            </a:xfrm>
            <a:custGeom>
              <a:avLst/>
              <a:gdLst/>
              <a:ahLst/>
              <a:cxnLst/>
              <a:rect l="l" t="t" r="r" b="b"/>
              <a:pathLst>
                <a:path w="2590800" h="1016000">
                  <a:moveTo>
                    <a:pt x="0" y="1016000"/>
                  </a:moveTo>
                  <a:lnTo>
                    <a:pt x="2590800" y="10160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618727" y="1838953"/>
          <a:ext cx="3241673" cy="158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50" b="1" spc="-25" dirty="0">
                          <a:latin typeface="Arial"/>
                          <a:cs typeface="Arial"/>
                        </a:rPr>
                        <a:t>Obs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50" spc="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720"/>
                        </a:lnSpc>
                      </a:pPr>
                      <a:r>
                        <a:rPr sz="1550" spc="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20"/>
                        </a:lnSpc>
                      </a:pPr>
                      <a:r>
                        <a:rPr sz="1550" spc="25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20"/>
                        </a:lnSpc>
                      </a:pPr>
                      <a:r>
                        <a:rPr sz="1550" spc="25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18,18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18,20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18,22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18,24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20,18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20,20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20,22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20,24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22,18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22,20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22,22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22,24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290" marB="0">
                    <a:lnT w="6350">
                      <a:solidFill>
                        <a:srgbClr val="1C1C1C"/>
                      </a:solidFill>
                      <a:prstDash val="solid"/>
                    </a:lnT>
                    <a:lnB w="6350">
                      <a:solidFill>
                        <a:srgbClr val="1C1C1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5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T w="6350">
                      <a:solidFill>
                        <a:srgbClr val="1C1C1C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24,18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T w="6350">
                      <a:solidFill>
                        <a:srgbClr val="1C1C1C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24,20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T w="6350">
                      <a:solidFill>
                        <a:srgbClr val="1C1C1C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24,22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T w="6350">
                      <a:solidFill>
                        <a:srgbClr val="1C1C1C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50" spc="55" dirty="0">
                          <a:latin typeface="Microsoft Sans Serif"/>
                          <a:cs typeface="Microsoft Sans Serif"/>
                        </a:rPr>
                        <a:t>24,24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4925" marB="0">
                    <a:lnT w="6350">
                      <a:solidFill>
                        <a:srgbClr val="1C1C1C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9" name="object 79"/>
          <p:cNvGrpSpPr/>
          <p:nvPr/>
        </p:nvGrpSpPr>
        <p:grpSpPr>
          <a:xfrm>
            <a:off x="1086573" y="2072963"/>
            <a:ext cx="6350" cy="1011555"/>
            <a:chOff x="1086573" y="2072963"/>
            <a:chExt cx="6350" cy="1011555"/>
          </a:xfrm>
        </p:grpSpPr>
        <p:sp>
          <p:nvSpPr>
            <p:cNvPr id="80" name="object 80"/>
            <p:cNvSpPr/>
            <p:nvPr/>
          </p:nvSpPr>
          <p:spPr>
            <a:xfrm>
              <a:off x="1086573" y="2072963"/>
              <a:ext cx="6350" cy="332740"/>
            </a:xfrm>
            <a:custGeom>
              <a:avLst/>
              <a:gdLst/>
              <a:ahLst/>
              <a:cxnLst/>
              <a:rect l="l" t="t" r="r" b="b"/>
              <a:pathLst>
                <a:path w="6350" h="332739">
                  <a:moveTo>
                    <a:pt x="5803" y="0"/>
                  </a:moveTo>
                  <a:lnTo>
                    <a:pt x="0" y="0"/>
                  </a:lnTo>
                  <a:lnTo>
                    <a:pt x="0" y="332713"/>
                  </a:lnTo>
                  <a:lnTo>
                    <a:pt x="5803" y="332713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9605" y="2075859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8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86573" y="2411115"/>
              <a:ext cx="6350" cy="332740"/>
            </a:xfrm>
            <a:custGeom>
              <a:avLst/>
              <a:gdLst/>
              <a:ahLst/>
              <a:cxnLst/>
              <a:rect l="l" t="t" r="r" b="b"/>
              <a:pathLst>
                <a:path w="6350" h="332739">
                  <a:moveTo>
                    <a:pt x="5803" y="0"/>
                  </a:moveTo>
                  <a:lnTo>
                    <a:pt x="0" y="0"/>
                  </a:lnTo>
                  <a:lnTo>
                    <a:pt x="0" y="332713"/>
                  </a:lnTo>
                  <a:lnTo>
                    <a:pt x="5803" y="332713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89605" y="2413904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86573" y="2749267"/>
              <a:ext cx="6350" cy="332740"/>
            </a:xfrm>
            <a:custGeom>
              <a:avLst/>
              <a:gdLst/>
              <a:ahLst/>
              <a:cxnLst/>
              <a:rect l="l" t="t" r="r" b="b"/>
              <a:pathLst>
                <a:path w="6350" h="332739">
                  <a:moveTo>
                    <a:pt x="5803" y="0"/>
                  </a:moveTo>
                  <a:lnTo>
                    <a:pt x="0" y="0"/>
                  </a:lnTo>
                  <a:lnTo>
                    <a:pt x="0" y="332713"/>
                  </a:lnTo>
                  <a:lnTo>
                    <a:pt x="5803" y="332713"/>
                  </a:lnTo>
                  <a:lnTo>
                    <a:pt x="5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89605" y="2752055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h="332105">
                  <a:moveTo>
                    <a:pt x="0" y="0"/>
                  </a:moveTo>
                  <a:lnTo>
                    <a:pt x="0" y="3319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958467" y="3594608"/>
            <a:ext cx="20847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16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10" dirty="0">
                <a:latin typeface="Calibri"/>
                <a:cs typeface="Calibri"/>
              </a:rPr>
              <a:t> samples </a:t>
            </a:r>
            <a:r>
              <a:rPr sz="2000" dirty="0">
                <a:latin typeface="Calibri"/>
                <a:cs typeface="Calibri"/>
              </a:rPr>
              <a:t>(sampling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replacement)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409700" y="3429000"/>
            <a:ext cx="337185" cy="733425"/>
            <a:chOff x="1409700" y="3429000"/>
            <a:chExt cx="337185" cy="733425"/>
          </a:xfrm>
        </p:grpSpPr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3429000"/>
              <a:ext cx="336804" cy="73304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464944" y="3452368"/>
              <a:ext cx="239395" cy="634365"/>
            </a:xfrm>
            <a:custGeom>
              <a:avLst/>
              <a:gdLst/>
              <a:ahLst/>
              <a:cxnLst/>
              <a:rect l="l" t="t" r="r" b="b"/>
              <a:pathLst>
                <a:path w="239394" h="634364">
                  <a:moveTo>
                    <a:pt x="0" y="0"/>
                  </a:moveTo>
                  <a:lnTo>
                    <a:pt x="0" y="634250"/>
                  </a:lnTo>
                  <a:lnTo>
                    <a:pt x="239394" y="6342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0" name="object 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2047" y="2340864"/>
            <a:ext cx="111251" cy="492251"/>
          </a:xfrm>
          <a:prstGeom prst="rect">
            <a:avLst/>
          </a:prstGeom>
        </p:spPr>
      </p:pic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6198196" y="1648199"/>
          <a:ext cx="2188841" cy="2966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Sample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Means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 grid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55" dirty="0">
                          <a:latin typeface="Arial"/>
                          <a:cs typeface="Arial"/>
                        </a:rPr>
                        <a:t>1st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105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14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75" dirty="0">
                          <a:latin typeface="Arial"/>
                          <a:cs typeface="Arial"/>
                        </a:rPr>
                        <a:t>Observation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Obs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65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b="1" spc="50" dirty="0">
                          <a:latin typeface="Arial"/>
                          <a:cs typeface="Arial"/>
                        </a:rPr>
                        <a:t>18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19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b="1" spc="50" dirty="0">
                          <a:latin typeface="Arial"/>
                          <a:cs typeface="Arial"/>
                        </a:rPr>
                        <a:t>20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19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b="1" spc="50" dirty="0">
                          <a:latin typeface="Arial"/>
                          <a:cs typeface="Arial"/>
                        </a:rPr>
                        <a:t>22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b="1" spc="50" dirty="0">
                          <a:latin typeface="Arial"/>
                          <a:cs typeface="Arial"/>
                        </a:rPr>
                        <a:t>24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2" name="object 92"/>
          <p:cNvGrpSpPr/>
          <p:nvPr/>
        </p:nvGrpSpPr>
        <p:grpSpPr>
          <a:xfrm>
            <a:off x="3867467" y="2828607"/>
            <a:ext cx="2298700" cy="390525"/>
            <a:chOff x="3867467" y="2828607"/>
            <a:chExt cx="2298700" cy="390525"/>
          </a:xfrm>
        </p:grpSpPr>
        <p:sp>
          <p:nvSpPr>
            <p:cNvPr id="93" name="object 93"/>
            <p:cNvSpPr/>
            <p:nvPr/>
          </p:nvSpPr>
          <p:spPr>
            <a:xfrm>
              <a:off x="3872229" y="2833370"/>
              <a:ext cx="2289175" cy="381000"/>
            </a:xfrm>
            <a:custGeom>
              <a:avLst/>
              <a:gdLst/>
              <a:ahLst/>
              <a:cxnLst/>
              <a:rect l="l" t="t" r="r" b="b"/>
              <a:pathLst>
                <a:path w="2289175" h="381000">
                  <a:moveTo>
                    <a:pt x="2174748" y="0"/>
                  </a:moveTo>
                  <a:lnTo>
                    <a:pt x="2174748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2174748" y="285750"/>
                  </a:lnTo>
                  <a:lnTo>
                    <a:pt x="2174748" y="381000"/>
                  </a:lnTo>
                  <a:lnTo>
                    <a:pt x="2289048" y="190500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00C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72229" y="2833370"/>
              <a:ext cx="2289175" cy="381000"/>
            </a:xfrm>
            <a:custGeom>
              <a:avLst/>
              <a:gdLst/>
              <a:ahLst/>
              <a:cxnLst/>
              <a:rect l="l" t="t" r="r" b="b"/>
              <a:pathLst>
                <a:path w="2289175" h="381000">
                  <a:moveTo>
                    <a:pt x="0" y="95250"/>
                  </a:moveTo>
                  <a:lnTo>
                    <a:pt x="2174748" y="95250"/>
                  </a:lnTo>
                  <a:lnTo>
                    <a:pt x="2174748" y="0"/>
                  </a:lnTo>
                  <a:lnTo>
                    <a:pt x="2289048" y="190500"/>
                  </a:lnTo>
                  <a:lnTo>
                    <a:pt x="2174748" y="381000"/>
                  </a:lnTo>
                  <a:lnTo>
                    <a:pt x="2174748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6653910" y="683768"/>
            <a:ext cx="130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385648"/>
            <a:ext cx="522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Developing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Sampling</a:t>
            </a:r>
            <a:r>
              <a:rPr spc="-65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4761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Sampling</a:t>
            </a:r>
            <a:r>
              <a:rPr sz="2000" spc="-5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Distribution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Means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1109" y="2607182"/>
            <a:ext cx="3538220" cy="1499870"/>
            <a:chOff x="5071109" y="2607182"/>
            <a:chExt cx="3538220" cy="1499870"/>
          </a:xfrm>
        </p:grpSpPr>
        <p:sp>
          <p:nvSpPr>
            <p:cNvPr id="5" name="object 5"/>
            <p:cNvSpPr/>
            <p:nvPr/>
          </p:nvSpPr>
          <p:spPr>
            <a:xfrm>
              <a:off x="5077459" y="2607182"/>
              <a:ext cx="3531870" cy="1493520"/>
            </a:xfrm>
            <a:custGeom>
              <a:avLst/>
              <a:gdLst/>
              <a:ahLst/>
              <a:cxnLst/>
              <a:rect l="l" t="t" r="r" b="b"/>
              <a:pathLst>
                <a:path w="3531870" h="1493520">
                  <a:moveTo>
                    <a:pt x="0" y="0"/>
                  </a:moveTo>
                  <a:lnTo>
                    <a:pt x="0" y="1348765"/>
                  </a:lnTo>
                </a:path>
                <a:path w="3531870" h="1493520">
                  <a:moveTo>
                    <a:pt x="224281" y="1493240"/>
                  </a:moveTo>
                  <a:lnTo>
                    <a:pt x="3531362" y="14932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7459" y="2660649"/>
              <a:ext cx="3414395" cy="956944"/>
            </a:xfrm>
            <a:custGeom>
              <a:avLst/>
              <a:gdLst/>
              <a:ahLst/>
              <a:cxnLst/>
              <a:rect l="l" t="t" r="r" b="b"/>
              <a:pathLst>
                <a:path w="3414395" h="956945">
                  <a:moveTo>
                    <a:pt x="2597505" y="956563"/>
                  </a:moveTo>
                  <a:lnTo>
                    <a:pt x="3413887" y="956563"/>
                  </a:lnTo>
                </a:path>
                <a:path w="3414395" h="956945">
                  <a:moveTo>
                    <a:pt x="2152243" y="956563"/>
                  </a:moveTo>
                  <a:lnTo>
                    <a:pt x="2226437" y="956563"/>
                  </a:lnTo>
                </a:path>
                <a:path w="3414395" h="956945">
                  <a:moveTo>
                    <a:pt x="1706981" y="956563"/>
                  </a:moveTo>
                  <a:lnTo>
                    <a:pt x="1781174" y="956563"/>
                  </a:lnTo>
                </a:path>
                <a:path w="3414395" h="956945">
                  <a:moveTo>
                    <a:pt x="1261719" y="956563"/>
                  </a:moveTo>
                  <a:lnTo>
                    <a:pt x="1335913" y="956563"/>
                  </a:lnTo>
                </a:path>
                <a:path w="3414395" h="956945">
                  <a:moveTo>
                    <a:pt x="816457" y="956563"/>
                  </a:moveTo>
                  <a:lnTo>
                    <a:pt x="890651" y="956563"/>
                  </a:lnTo>
                </a:path>
                <a:path w="3414395" h="956945">
                  <a:moveTo>
                    <a:pt x="0" y="956563"/>
                  </a:moveTo>
                  <a:lnTo>
                    <a:pt x="445388" y="956563"/>
                  </a:lnTo>
                </a:path>
                <a:path w="3414395" h="956945">
                  <a:moveTo>
                    <a:pt x="0" y="478281"/>
                  </a:moveTo>
                  <a:lnTo>
                    <a:pt x="1335913" y="478281"/>
                  </a:lnTo>
                </a:path>
                <a:path w="3414395" h="956945">
                  <a:moveTo>
                    <a:pt x="1706981" y="478281"/>
                  </a:moveTo>
                  <a:lnTo>
                    <a:pt x="3413887" y="478281"/>
                  </a:lnTo>
                </a:path>
                <a:path w="3414395" h="956945">
                  <a:moveTo>
                    <a:pt x="0" y="0"/>
                  </a:moveTo>
                  <a:lnTo>
                    <a:pt x="3413887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2848" y="3502609"/>
              <a:ext cx="371475" cy="598170"/>
            </a:xfrm>
            <a:custGeom>
              <a:avLst/>
              <a:gdLst/>
              <a:ahLst/>
              <a:cxnLst/>
              <a:rect l="l" t="t" r="r" b="b"/>
              <a:pathLst>
                <a:path w="371475" h="598170">
                  <a:moveTo>
                    <a:pt x="371068" y="0"/>
                  </a:moveTo>
                  <a:lnTo>
                    <a:pt x="0" y="0"/>
                  </a:lnTo>
                  <a:lnTo>
                    <a:pt x="0" y="597814"/>
                  </a:lnTo>
                  <a:lnTo>
                    <a:pt x="371068" y="597814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2848" y="3502609"/>
              <a:ext cx="371475" cy="598170"/>
            </a:xfrm>
            <a:custGeom>
              <a:avLst/>
              <a:gdLst/>
              <a:ahLst/>
              <a:cxnLst/>
              <a:rect l="l" t="t" r="r" b="b"/>
              <a:pathLst>
                <a:path w="371475" h="598170">
                  <a:moveTo>
                    <a:pt x="0" y="597814"/>
                  </a:moveTo>
                  <a:lnTo>
                    <a:pt x="371068" y="597814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5978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8110" y="3203701"/>
              <a:ext cx="371475" cy="897255"/>
            </a:xfrm>
            <a:custGeom>
              <a:avLst/>
              <a:gdLst/>
              <a:ahLst/>
              <a:cxnLst/>
              <a:rect l="l" t="t" r="r" b="b"/>
              <a:pathLst>
                <a:path w="371475" h="897254">
                  <a:moveTo>
                    <a:pt x="371068" y="0"/>
                  </a:moveTo>
                  <a:lnTo>
                    <a:pt x="0" y="0"/>
                  </a:lnTo>
                  <a:lnTo>
                    <a:pt x="0" y="896721"/>
                  </a:lnTo>
                  <a:lnTo>
                    <a:pt x="371068" y="896721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8110" y="3203701"/>
              <a:ext cx="371475" cy="897255"/>
            </a:xfrm>
            <a:custGeom>
              <a:avLst/>
              <a:gdLst/>
              <a:ahLst/>
              <a:cxnLst/>
              <a:rect l="l" t="t" r="r" b="b"/>
              <a:pathLst>
                <a:path w="371475" h="897254">
                  <a:moveTo>
                    <a:pt x="0" y="896721"/>
                  </a:moveTo>
                  <a:lnTo>
                    <a:pt x="371068" y="896721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89672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3372" y="2904794"/>
              <a:ext cx="371475" cy="1195705"/>
            </a:xfrm>
            <a:custGeom>
              <a:avLst/>
              <a:gdLst/>
              <a:ahLst/>
              <a:cxnLst/>
              <a:rect l="l" t="t" r="r" b="b"/>
              <a:pathLst>
                <a:path w="371475" h="1195704">
                  <a:moveTo>
                    <a:pt x="371068" y="0"/>
                  </a:moveTo>
                  <a:lnTo>
                    <a:pt x="0" y="0"/>
                  </a:lnTo>
                  <a:lnTo>
                    <a:pt x="0" y="1195628"/>
                  </a:lnTo>
                  <a:lnTo>
                    <a:pt x="371068" y="1195628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13372" y="2904794"/>
              <a:ext cx="371475" cy="1195705"/>
            </a:xfrm>
            <a:custGeom>
              <a:avLst/>
              <a:gdLst/>
              <a:ahLst/>
              <a:cxnLst/>
              <a:rect l="l" t="t" r="r" b="b"/>
              <a:pathLst>
                <a:path w="371475" h="1195704">
                  <a:moveTo>
                    <a:pt x="0" y="1195628"/>
                  </a:moveTo>
                  <a:lnTo>
                    <a:pt x="371068" y="1195628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119562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634" y="3203701"/>
              <a:ext cx="371475" cy="897255"/>
            </a:xfrm>
            <a:custGeom>
              <a:avLst/>
              <a:gdLst/>
              <a:ahLst/>
              <a:cxnLst/>
              <a:rect l="l" t="t" r="r" b="b"/>
              <a:pathLst>
                <a:path w="371475" h="897254">
                  <a:moveTo>
                    <a:pt x="371068" y="0"/>
                  </a:moveTo>
                  <a:lnTo>
                    <a:pt x="0" y="0"/>
                  </a:lnTo>
                  <a:lnTo>
                    <a:pt x="0" y="896721"/>
                  </a:lnTo>
                  <a:lnTo>
                    <a:pt x="371068" y="896721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634" y="3203701"/>
              <a:ext cx="371475" cy="897255"/>
            </a:xfrm>
            <a:custGeom>
              <a:avLst/>
              <a:gdLst/>
              <a:ahLst/>
              <a:cxnLst/>
              <a:rect l="l" t="t" r="r" b="b"/>
              <a:pathLst>
                <a:path w="371475" h="897254">
                  <a:moveTo>
                    <a:pt x="0" y="896721"/>
                  </a:moveTo>
                  <a:lnTo>
                    <a:pt x="371068" y="896721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89672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3896" y="3502609"/>
              <a:ext cx="371475" cy="598170"/>
            </a:xfrm>
            <a:custGeom>
              <a:avLst/>
              <a:gdLst/>
              <a:ahLst/>
              <a:cxnLst/>
              <a:rect l="l" t="t" r="r" b="b"/>
              <a:pathLst>
                <a:path w="371475" h="598170">
                  <a:moveTo>
                    <a:pt x="371068" y="0"/>
                  </a:moveTo>
                  <a:lnTo>
                    <a:pt x="0" y="0"/>
                  </a:lnTo>
                  <a:lnTo>
                    <a:pt x="0" y="597814"/>
                  </a:lnTo>
                  <a:lnTo>
                    <a:pt x="371068" y="597814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03896" y="3502609"/>
              <a:ext cx="371475" cy="598170"/>
            </a:xfrm>
            <a:custGeom>
              <a:avLst/>
              <a:gdLst/>
              <a:ahLst/>
              <a:cxnLst/>
              <a:rect l="l" t="t" r="r" b="b"/>
              <a:pathLst>
                <a:path w="371475" h="598170">
                  <a:moveTo>
                    <a:pt x="0" y="597814"/>
                  </a:moveTo>
                  <a:lnTo>
                    <a:pt x="371068" y="597814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5978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49158" y="3801516"/>
              <a:ext cx="371475" cy="299085"/>
            </a:xfrm>
            <a:custGeom>
              <a:avLst/>
              <a:gdLst/>
              <a:ahLst/>
              <a:cxnLst/>
              <a:rect l="l" t="t" r="r" b="b"/>
              <a:pathLst>
                <a:path w="371475" h="299085">
                  <a:moveTo>
                    <a:pt x="371068" y="0"/>
                  </a:moveTo>
                  <a:lnTo>
                    <a:pt x="0" y="0"/>
                  </a:lnTo>
                  <a:lnTo>
                    <a:pt x="0" y="298907"/>
                  </a:lnTo>
                  <a:lnTo>
                    <a:pt x="371068" y="298907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9158" y="3801516"/>
              <a:ext cx="371475" cy="299085"/>
            </a:xfrm>
            <a:custGeom>
              <a:avLst/>
              <a:gdLst/>
              <a:ahLst/>
              <a:cxnLst/>
              <a:rect l="l" t="t" r="r" b="b"/>
              <a:pathLst>
                <a:path w="371475" h="299085">
                  <a:moveTo>
                    <a:pt x="0" y="298907"/>
                  </a:moveTo>
                  <a:lnTo>
                    <a:pt x="371068" y="298907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2989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77459" y="3801516"/>
              <a:ext cx="371475" cy="299085"/>
            </a:xfrm>
            <a:custGeom>
              <a:avLst/>
              <a:gdLst/>
              <a:ahLst/>
              <a:cxnLst/>
              <a:rect l="l" t="t" r="r" b="b"/>
              <a:pathLst>
                <a:path w="371475" h="299085">
                  <a:moveTo>
                    <a:pt x="371068" y="0"/>
                  </a:moveTo>
                  <a:lnTo>
                    <a:pt x="0" y="0"/>
                  </a:lnTo>
                  <a:lnTo>
                    <a:pt x="0" y="298907"/>
                  </a:lnTo>
                  <a:lnTo>
                    <a:pt x="371068" y="298907"/>
                  </a:lnTo>
                  <a:lnTo>
                    <a:pt x="371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7459" y="3801516"/>
              <a:ext cx="371475" cy="299085"/>
            </a:xfrm>
            <a:custGeom>
              <a:avLst/>
              <a:gdLst/>
              <a:ahLst/>
              <a:cxnLst/>
              <a:rect l="l" t="t" r="r" b="b"/>
              <a:pathLst>
                <a:path w="371475" h="299085">
                  <a:moveTo>
                    <a:pt x="0" y="298907"/>
                  </a:moveTo>
                  <a:lnTo>
                    <a:pt x="371068" y="298907"/>
                  </a:lnTo>
                  <a:lnTo>
                    <a:pt x="371068" y="0"/>
                  </a:lnTo>
                  <a:lnTo>
                    <a:pt x="0" y="0"/>
                  </a:lnTo>
                  <a:lnTo>
                    <a:pt x="0" y="2989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68088" y="392501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93665" y="2968244"/>
            <a:ext cx="19939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spc="-2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96559" y="212763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85123" y="411307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689" y="4160202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56758" y="1692998"/>
            <a:ext cx="3130550" cy="398145"/>
          </a:xfrm>
          <a:prstGeom prst="rect">
            <a:avLst/>
          </a:prstGeom>
          <a:solidFill>
            <a:srgbClr val="FCDFBC"/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0711" y="1671281"/>
            <a:ext cx="2442845" cy="398145"/>
          </a:xfrm>
          <a:prstGeom prst="rect">
            <a:avLst/>
          </a:prstGeom>
          <a:solidFill>
            <a:srgbClr val="FCDFBC"/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16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4865" y="3756761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_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36911" y="3253676"/>
            <a:ext cx="911225" cy="308610"/>
            <a:chOff x="3736911" y="3253676"/>
            <a:chExt cx="911225" cy="308610"/>
          </a:xfrm>
        </p:grpSpPr>
        <p:sp>
          <p:nvSpPr>
            <p:cNvPr id="30" name="object 30"/>
            <p:cNvSpPr/>
            <p:nvPr/>
          </p:nvSpPr>
          <p:spPr>
            <a:xfrm>
              <a:off x="3741673" y="3258439"/>
              <a:ext cx="901700" cy="299085"/>
            </a:xfrm>
            <a:custGeom>
              <a:avLst/>
              <a:gdLst/>
              <a:ahLst/>
              <a:cxnLst/>
              <a:rect l="l" t="t" r="r" b="b"/>
              <a:pathLst>
                <a:path w="901700" h="299085">
                  <a:moveTo>
                    <a:pt x="752221" y="0"/>
                  </a:moveTo>
                  <a:lnTo>
                    <a:pt x="752221" y="74803"/>
                  </a:lnTo>
                  <a:lnTo>
                    <a:pt x="0" y="74803"/>
                  </a:lnTo>
                  <a:lnTo>
                    <a:pt x="0" y="224281"/>
                  </a:lnTo>
                  <a:lnTo>
                    <a:pt x="752221" y="224281"/>
                  </a:lnTo>
                  <a:lnTo>
                    <a:pt x="752221" y="298958"/>
                  </a:lnTo>
                  <a:lnTo>
                    <a:pt x="901700" y="149479"/>
                  </a:lnTo>
                  <a:lnTo>
                    <a:pt x="752221" y="0"/>
                  </a:lnTo>
                  <a:close/>
                </a:path>
              </a:pathLst>
            </a:custGeom>
            <a:solidFill>
              <a:srgbClr val="00C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1673" y="3258439"/>
              <a:ext cx="901700" cy="299085"/>
            </a:xfrm>
            <a:custGeom>
              <a:avLst/>
              <a:gdLst/>
              <a:ahLst/>
              <a:cxnLst/>
              <a:rect l="l" t="t" r="r" b="b"/>
              <a:pathLst>
                <a:path w="901700" h="299085">
                  <a:moveTo>
                    <a:pt x="0" y="74803"/>
                  </a:moveTo>
                  <a:lnTo>
                    <a:pt x="752221" y="74803"/>
                  </a:lnTo>
                  <a:lnTo>
                    <a:pt x="752221" y="0"/>
                  </a:lnTo>
                  <a:lnTo>
                    <a:pt x="901700" y="149479"/>
                  </a:lnTo>
                  <a:lnTo>
                    <a:pt x="752221" y="298958"/>
                  </a:lnTo>
                  <a:lnTo>
                    <a:pt x="752221" y="224281"/>
                  </a:lnTo>
                  <a:lnTo>
                    <a:pt x="0" y="224281"/>
                  </a:lnTo>
                  <a:lnTo>
                    <a:pt x="0" y="748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39054" y="4104538"/>
            <a:ext cx="269367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  <a:tabLst>
                <a:tab pos="400685" algn="l"/>
                <a:tab pos="842010" algn="l"/>
                <a:tab pos="1229995" algn="l"/>
                <a:tab pos="1618615" algn="l"/>
                <a:tab pos="2006600" algn="l"/>
                <a:tab pos="2448560" algn="l"/>
              </a:tabLst>
            </a:pPr>
            <a:r>
              <a:rPr sz="1800" spc="-25" dirty="0">
                <a:latin typeface="Calibri"/>
                <a:cs typeface="Calibri"/>
              </a:rPr>
              <a:t>18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19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20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21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22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23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  <a:p>
            <a:pPr marL="549910">
              <a:lnSpc>
                <a:spcPts val="2365"/>
              </a:lnSpc>
            </a:pP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(no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longer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uniform)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36389" y="1832228"/>
            <a:ext cx="417195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ts val="313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_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800" b="1" spc="-20" dirty="0">
                <a:latin typeface="Calibri"/>
                <a:cs typeface="Calibri"/>
              </a:rPr>
              <a:t>P(X)</a:t>
            </a:r>
            <a:endParaRPr sz="18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25"/>
              </a:spcBef>
            </a:pPr>
            <a:r>
              <a:rPr sz="1800" spc="-2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916996" y="2274623"/>
          <a:ext cx="2680334" cy="228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50" dirty="0">
                          <a:latin typeface="Arial"/>
                          <a:cs typeface="Arial"/>
                        </a:rPr>
                        <a:t>1st</a:t>
                      </a:r>
                      <a:endParaRPr sz="1750">
                        <a:latin typeface="Arial"/>
                        <a:cs typeface="Arial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750" b="1" spc="-25" dirty="0">
                          <a:latin typeface="Arial"/>
                          <a:cs typeface="Arial"/>
                        </a:rPr>
                        <a:t>Obs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90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17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70" dirty="0">
                          <a:latin typeface="Arial"/>
                          <a:cs typeface="Arial"/>
                        </a:rPr>
                        <a:t>Observation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66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60" dirty="0">
                          <a:latin typeface="Arial"/>
                          <a:cs typeface="Arial"/>
                        </a:rPr>
                        <a:t>18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60" dirty="0">
                          <a:latin typeface="Arial"/>
                          <a:cs typeface="Arial"/>
                        </a:rPr>
                        <a:t>20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60" dirty="0">
                          <a:latin typeface="Arial"/>
                          <a:cs typeface="Arial"/>
                        </a:rPr>
                        <a:t>22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spc="60" dirty="0">
                          <a:latin typeface="Arial"/>
                          <a:cs typeface="Arial"/>
                        </a:rPr>
                        <a:t>24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900" b="1" spc="70" dirty="0">
                          <a:latin typeface="Arial"/>
                          <a:cs typeface="Arial"/>
                        </a:rPr>
                        <a:t>18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19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900" b="1" spc="70" dirty="0">
                          <a:latin typeface="Arial"/>
                          <a:cs typeface="Arial"/>
                        </a:rPr>
                        <a:t>20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19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900" b="1" spc="70" dirty="0">
                          <a:latin typeface="Arial"/>
                          <a:cs typeface="Arial"/>
                        </a:rPr>
                        <a:t>22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900" b="1" spc="70" dirty="0">
                          <a:latin typeface="Arial"/>
                          <a:cs typeface="Arial"/>
                        </a:rPr>
                        <a:t>24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769100" y="693877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769" y="385648"/>
            <a:ext cx="522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Developing</a:t>
            </a:r>
            <a:r>
              <a:rPr sz="2800" b="1" spc="-6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800" b="1" spc="-7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Sampling</a:t>
            </a:r>
            <a:r>
              <a:rPr sz="2800" b="1" spc="-6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FF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648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Summary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9054" y="692022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9825" y="1886826"/>
            <a:ext cx="5029835" cy="786765"/>
            <a:chOff x="1139825" y="1886826"/>
            <a:chExt cx="5029835" cy="786765"/>
          </a:xfrm>
        </p:grpSpPr>
        <p:sp>
          <p:nvSpPr>
            <p:cNvPr id="6" name="object 6"/>
            <p:cNvSpPr/>
            <p:nvPr/>
          </p:nvSpPr>
          <p:spPr>
            <a:xfrm>
              <a:off x="1139825" y="1886826"/>
              <a:ext cx="5029835" cy="786765"/>
            </a:xfrm>
            <a:custGeom>
              <a:avLst/>
              <a:gdLst/>
              <a:ahLst/>
              <a:cxnLst/>
              <a:rect l="l" t="t" r="r" b="b"/>
              <a:pathLst>
                <a:path w="5029835" h="786764">
                  <a:moveTo>
                    <a:pt x="5029708" y="0"/>
                  </a:moveTo>
                  <a:lnTo>
                    <a:pt x="0" y="0"/>
                  </a:lnTo>
                  <a:lnTo>
                    <a:pt x="0" y="786523"/>
                  </a:lnTo>
                  <a:lnTo>
                    <a:pt x="5029708" y="786523"/>
                  </a:lnTo>
                  <a:lnTo>
                    <a:pt x="5029708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8992" y="1938050"/>
              <a:ext cx="3760470" cy="400050"/>
            </a:xfrm>
            <a:custGeom>
              <a:avLst/>
              <a:gdLst/>
              <a:ahLst/>
              <a:cxnLst/>
              <a:rect l="l" t="t" r="r" b="b"/>
              <a:pathLst>
                <a:path w="3760470" h="400050">
                  <a:moveTo>
                    <a:pt x="0" y="227849"/>
                  </a:moveTo>
                  <a:lnTo>
                    <a:pt x="172954" y="227849"/>
                  </a:lnTo>
                </a:path>
                <a:path w="3760470" h="400050">
                  <a:moveTo>
                    <a:pt x="879901" y="0"/>
                  </a:moveTo>
                  <a:lnTo>
                    <a:pt x="1052855" y="0"/>
                  </a:lnTo>
                </a:path>
                <a:path w="3760470" h="400050">
                  <a:moveTo>
                    <a:pt x="535067" y="399665"/>
                  </a:moveTo>
                  <a:lnTo>
                    <a:pt x="1140417" y="399665"/>
                  </a:lnTo>
                </a:path>
                <a:path w="3760470" h="400050">
                  <a:moveTo>
                    <a:pt x="1427413" y="399665"/>
                  </a:moveTo>
                  <a:lnTo>
                    <a:pt x="3760156" y="399665"/>
                  </a:lnTo>
                </a:path>
              </a:pathLst>
            </a:custGeom>
            <a:ln w="1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62726" y="2333143"/>
            <a:ext cx="32321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00" spc="25" dirty="0">
                <a:latin typeface="Microsoft Sans Serif"/>
                <a:cs typeface="Microsoft Sans Serif"/>
              </a:rPr>
              <a:t>16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983" y="2333143"/>
            <a:ext cx="2108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00" spc="-50" dirty="0">
                <a:latin typeface="Microsoft Sans Serif"/>
                <a:cs typeface="Microsoft Sans Serif"/>
              </a:rPr>
              <a:t>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206" y="1986906"/>
            <a:ext cx="143319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E(X)</a:t>
            </a:r>
            <a:r>
              <a:rPr sz="2100" spc="-1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4800" spc="127" baseline="20833" dirty="0">
                <a:latin typeface="Symbol"/>
                <a:cs typeface="Symbol"/>
              </a:rPr>
              <a:t></a:t>
            </a:r>
            <a:r>
              <a:rPr sz="3150" spc="127" baseline="44973" dirty="0">
                <a:latin typeface="Microsoft Sans Serif"/>
                <a:cs typeface="Microsoft Sans Serif"/>
              </a:rPr>
              <a:t>X</a:t>
            </a:r>
            <a:r>
              <a:rPr sz="1875" spc="127" baseline="35555" dirty="0">
                <a:latin typeface="Microsoft Sans Serif"/>
                <a:cs typeface="Microsoft Sans Serif"/>
              </a:rPr>
              <a:t>i</a:t>
            </a:r>
            <a:endParaRPr sz="1875" baseline="35555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5904" y="1951611"/>
            <a:ext cx="35661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150" baseline="-35714" dirty="0">
                <a:latin typeface="Symbol"/>
                <a:cs typeface="Symbol"/>
              </a:rPr>
              <a:t></a:t>
            </a:r>
            <a:r>
              <a:rPr sz="3150" spc="-60" baseline="-357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18</a:t>
            </a:r>
            <a:r>
              <a:rPr sz="2100" spc="-235" dirty="0">
                <a:latin typeface="Microsoft Sans Serif"/>
                <a:cs typeface="Microsoft Sans Serif"/>
              </a:rPr>
              <a:t> </a:t>
            </a:r>
            <a:r>
              <a:rPr sz="2100" spc="95" dirty="0">
                <a:latin typeface="Symbol"/>
                <a:cs typeface="Symbol"/>
              </a:rPr>
              <a:t></a:t>
            </a:r>
            <a:r>
              <a:rPr sz="2100" spc="95" dirty="0">
                <a:latin typeface="Microsoft Sans Serif"/>
                <a:cs typeface="Microsoft Sans Serif"/>
              </a:rPr>
              <a:t>19</a:t>
            </a:r>
            <a:r>
              <a:rPr sz="2100" spc="-2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21</a:t>
            </a:r>
            <a:r>
              <a:rPr sz="2100" spc="100" dirty="0">
                <a:latin typeface="Symbol"/>
                <a:cs typeface="Symbol"/>
              </a:rPr>
              <a:t></a:t>
            </a:r>
            <a:r>
              <a:rPr sz="2100" spc="100" dirty="0">
                <a:latin typeface="Arial MT"/>
                <a:cs typeface="Arial MT"/>
              </a:rPr>
              <a:t></a:t>
            </a:r>
            <a:r>
              <a:rPr sz="2100" spc="100" dirty="0">
                <a:latin typeface="Symbol"/>
                <a:cs typeface="Symbol"/>
              </a:rPr>
              <a:t>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24</a:t>
            </a:r>
            <a:r>
              <a:rPr sz="2100" spc="105" dirty="0">
                <a:latin typeface="Microsoft Sans Serif"/>
                <a:cs typeface="Microsoft Sans Serif"/>
              </a:rPr>
              <a:t> </a:t>
            </a:r>
            <a:r>
              <a:rPr sz="3150" baseline="-35714" dirty="0">
                <a:latin typeface="Symbol"/>
                <a:cs typeface="Symbol"/>
              </a:rPr>
              <a:t></a:t>
            </a:r>
            <a:r>
              <a:rPr sz="3150" spc="-75" baseline="-35714" dirty="0">
                <a:latin typeface="Times New Roman"/>
                <a:cs typeface="Times New Roman"/>
              </a:rPr>
              <a:t> </a:t>
            </a:r>
            <a:r>
              <a:rPr sz="3150" spc="120" baseline="-35714" dirty="0">
                <a:latin typeface="Microsoft Sans Serif"/>
                <a:cs typeface="Microsoft Sans Serif"/>
              </a:rPr>
              <a:t>21</a:t>
            </a:r>
            <a:r>
              <a:rPr sz="3150" spc="120" baseline="-35714" dirty="0">
                <a:latin typeface="Symbol"/>
                <a:cs typeface="Symbol"/>
              </a:rPr>
              <a:t></a:t>
            </a:r>
            <a:r>
              <a:rPr sz="3150" spc="-232" baseline="-35714" dirty="0">
                <a:latin typeface="Times New Roman"/>
                <a:cs typeface="Times New Roman"/>
              </a:rPr>
              <a:t> </a:t>
            </a:r>
            <a:r>
              <a:rPr sz="3150" spc="22" baseline="-35714" dirty="0">
                <a:latin typeface="Microsoft Sans Serif"/>
                <a:cs typeface="Microsoft Sans Serif"/>
              </a:rPr>
              <a:t>μ</a:t>
            </a:r>
            <a:endParaRPr sz="3150" baseline="-35714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5062" y="1882000"/>
            <a:ext cx="5039360" cy="796290"/>
          </a:xfrm>
          <a:custGeom>
            <a:avLst/>
            <a:gdLst/>
            <a:ahLst/>
            <a:cxnLst/>
            <a:rect l="l" t="t" r="r" b="b"/>
            <a:pathLst>
              <a:path w="5039360" h="796289">
                <a:moveTo>
                  <a:pt x="0" y="796048"/>
                </a:moveTo>
                <a:lnTo>
                  <a:pt x="5039233" y="796048"/>
                </a:lnTo>
                <a:lnTo>
                  <a:pt x="5039233" y="0"/>
                </a:lnTo>
                <a:lnTo>
                  <a:pt x="0" y="0"/>
                </a:lnTo>
                <a:lnTo>
                  <a:pt x="0" y="7960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7577" y="2877692"/>
            <a:ext cx="5502910" cy="1609725"/>
            <a:chOff x="887577" y="2877692"/>
            <a:chExt cx="5502910" cy="1609725"/>
          </a:xfrm>
        </p:grpSpPr>
        <p:sp>
          <p:nvSpPr>
            <p:cNvPr id="14" name="object 14"/>
            <p:cNvSpPr/>
            <p:nvPr/>
          </p:nvSpPr>
          <p:spPr>
            <a:xfrm>
              <a:off x="887577" y="2877692"/>
              <a:ext cx="5502910" cy="1609725"/>
            </a:xfrm>
            <a:custGeom>
              <a:avLst/>
              <a:gdLst/>
              <a:ahLst/>
              <a:cxnLst/>
              <a:rect l="l" t="t" r="r" b="b"/>
              <a:pathLst>
                <a:path w="5502910" h="1609725">
                  <a:moveTo>
                    <a:pt x="5502656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5502656" y="1609344"/>
                  </a:lnTo>
                  <a:lnTo>
                    <a:pt x="5502656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6355" y="3372415"/>
              <a:ext cx="94615" cy="0"/>
            </a:xfrm>
            <a:custGeom>
              <a:avLst/>
              <a:gdLst/>
              <a:ahLst/>
              <a:cxnLst/>
              <a:rect l="l" t="t" r="r" b="b"/>
              <a:pathLst>
                <a:path w="94615">
                  <a:moveTo>
                    <a:pt x="0" y="0"/>
                  </a:moveTo>
                  <a:lnTo>
                    <a:pt x="94425" y="0"/>
                  </a:lnTo>
                </a:path>
              </a:pathLst>
            </a:custGeom>
            <a:ln w="6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9309" y="2992932"/>
              <a:ext cx="1369060" cy="392430"/>
            </a:xfrm>
            <a:custGeom>
              <a:avLst/>
              <a:gdLst/>
              <a:ahLst/>
              <a:cxnLst/>
              <a:rect l="l" t="t" r="r" b="b"/>
              <a:pathLst>
                <a:path w="1369060" h="392429">
                  <a:moveTo>
                    <a:pt x="574274" y="0"/>
                  </a:moveTo>
                  <a:lnTo>
                    <a:pt x="737111" y="0"/>
                  </a:lnTo>
                </a:path>
                <a:path w="1369060" h="392429">
                  <a:moveTo>
                    <a:pt x="166409" y="363227"/>
                  </a:moveTo>
                  <a:lnTo>
                    <a:pt x="1368546" y="363227"/>
                  </a:lnTo>
                </a:path>
                <a:path w="1369060" h="392429">
                  <a:moveTo>
                    <a:pt x="0" y="392183"/>
                  </a:moveTo>
                  <a:lnTo>
                    <a:pt x="32681" y="373909"/>
                  </a:lnTo>
                </a:path>
              </a:pathLst>
            </a:custGeom>
            <a:ln w="10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1991" y="3371910"/>
              <a:ext cx="46990" cy="257175"/>
            </a:xfrm>
            <a:custGeom>
              <a:avLst/>
              <a:gdLst/>
              <a:ahLst/>
              <a:cxnLst/>
              <a:rect l="l" t="t" r="r" b="b"/>
              <a:pathLst>
                <a:path w="46990" h="257175">
                  <a:moveTo>
                    <a:pt x="0" y="0"/>
                  </a:moveTo>
                  <a:lnTo>
                    <a:pt x="46950" y="257074"/>
                  </a:lnTo>
                </a:path>
              </a:pathLst>
            </a:custGeom>
            <a:ln w="20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9309" y="2939583"/>
              <a:ext cx="4076700" cy="1252855"/>
            </a:xfrm>
            <a:custGeom>
              <a:avLst/>
              <a:gdLst/>
              <a:ahLst/>
              <a:cxnLst/>
              <a:rect l="l" t="t" r="r" b="b"/>
              <a:pathLst>
                <a:path w="4076700" h="1252854">
                  <a:moveTo>
                    <a:pt x="84748" y="689402"/>
                  </a:moveTo>
                  <a:lnTo>
                    <a:pt x="147024" y="0"/>
                  </a:lnTo>
                </a:path>
                <a:path w="4076700" h="1252854">
                  <a:moveTo>
                    <a:pt x="147024" y="0"/>
                  </a:moveTo>
                  <a:lnTo>
                    <a:pt x="1389982" y="0"/>
                  </a:lnTo>
                </a:path>
                <a:path w="4076700" h="1252854">
                  <a:moveTo>
                    <a:pt x="166409" y="1203509"/>
                  </a:moveTo>
                  <a:lnTo>
                    <a:pt x="4076510" y="1203509"/>
                  </a:lnTo>
                </a:path>
                <a:path w="4076700" h="1252854">
                  <a:moveTo>
                    <a:pt x="0" y="1252296"/>
                  </a:moveTo>
                  <a:lnTo>
                    <a:pt x="32681" y="1234001"/>
                  </a:lnTo>
                </a:path>
              </a:pathLst>
            </a:custGeom>
            <a:ln w="10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1991" y="4178673"/>
              <a:ext cx="46990" cy="241300"/>
            </a:xfrm>
            <a:custGeom>
              <a:avLst/>
              <a:gdLst/>
              <a:ahLst/>
              <a:cxnLst/>
              <a:rect l="l" t="t" r="r" b="b"/>
              <a:pathLst>
                <a:path w="46990" h="241300">
                  <a:moveTo>
                    <a:pt x="0" y="0"/>
                  </a:moveTo>
                  <a:lnTo>
                    <a:pt x="46950" y="240796"/>
                  </a:lnTo>
                </a:path>
              </a:pathLst>
            </a:custGeom>
            <a:ln w="20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4057" y="3771727"/>
              <a:ext cx="4013200" cy="648335"/>
            </a:xfrm>
            <a:custGeom>
              <a:avLst/>
              <a:gdLst/>
              <a:ahLst/>
              <a:cxnLst/>
              <a:rect l="l" t="t" r="r" b="b"/>
              <a:pathLst>
                <a:path w="4013200" h="648335">
                  <a:moveTo>
                    <a:pt x="0" y="647742"/>
                  </a:moveTo>
                  <a:lnTo>
                    <a:pt x="62276" y="0"/>
                  </a:lnTo>
                </a:path>
                <a:path w="4013200" h="648335">
                  <a:moveTo>
                    <a:pt x="62276" y="0"/>
                  </a:moveTo>
                  <a:lnTo>
                    <a:pt x="4013112" y="0"/>
                  </a:lnTo>
                </a:path>
              </a:pathLst>
            </a:custGeom>
            <a:ln w="10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8397" y="3348612"/>
            <a:ext cx="11239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Microsoft Sans Serif"/>
                <a:cs typeface="Microsoft Sans Serif"/>
              </a:rPr>
              <a:t>X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4605" y="3939999"/>
            <a:ext cx="688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1.58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2166" y="3939999"/>
            <a:ext cx="15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8204" y="3153067"/>
            <a:ext cx="516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sz="2000" spc="5" dirty="0">
                <a:latin typeface="Microsoft Sans Serif"/>
                <a:cs typeface="Microsoft Sans Serif"/>
              </a:rPr>
              <a:t>σ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5645" y="2778740"/>
            <a:ext cx="1214755" cy="90360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45"/>
              </a:spcBef>
            </a:pPr>
            <a:r>
              <a:rPr sz="4500" spc="120" baseline="-6481" dirty="0">
                <a:latin typeface="Symbol"/>
                <a:cs typeface="Symbol"/>
              </a:rPr>
              <a:t></a:t>
            </a:r>
            <a:r>
              <a:rPr sz="3000" spc="120" baseline="2777" dirty="0">
                <a:latin typeface="Microsoft Sans Serif"/>
                <a:cs typeface="Microsoft Sans Serif"/>
              </a:rPr>
              <a:t>(X</a:t>
            </a:r>
            <a:r>
              <a:rPr sz="1150" spc="80" dirty="0">
                <a:latin typeface="Microsoft Sans Serif"/>
                <a:cs typeface="Microsoft Sans Serif"/>
              </a:rPr>
              <a:t>i</a:t>
            </a:r>
            <a:r>
              <a:rPr sz="1150" spc="200" dirty="0">
                <a:latin typeface="Microsoft Sans Serif"/>
                <a:cs typeface="Microsoft Sans Serif"/>
              </a:rPr>
              <a:t> </a:t>
            </a:r>
            <a:r>
              <a:rPr sz="3000" baseline="2777" dirty="0">
                <a:latin typeface="Symbol"/>
                <a:cs typeface="Symbol"/>
              </a:rPr>
              <a:t></a:t>
            </a:r>
            <a:r>
              <a:rPr sz="3000" spc="-442" baseline="2777" dirty="0">
                <a:latin typeface="Times New Roman"/>
                <a:cs typeface="Times New Roman"/>
              </a:rPr>
              <a:t> </a:t>
            </a:r>
            <a:r>
              <a:rPr sz="3000" spc="-37" baseline="2777" dirty="0">
                <a:latin typeface="Microsoft Sans Serif"/>
                <a:cs typeface="Microsoft Sans Serif"/>
              </a:rPr>
              <a:t>μ)</a:t>
            </a:r>
            <a:r>
              <a:rPr sz="1725" spc="-37" baseline="48309" dirty="0">
                <a:latin typeface="Microsoft Sans Serif"/>
                <a:cs typeface="Microsoft Sans Serif"/>
              </a:rPr>
              <a:t>2</a:t>
            </a:r>
            <a:endParaRPr sz="1725" baseline="48309">
              <a:latin typeface="Microsoft Sans Serif"/>
              <a:cs typeface="Microsoft Sans Serif"/>
            </a:endParaRPr>
          </a:p>
          <a:p>
            <a:pPr marL="9525" algn="ctr">
              <a:lnSpc>
                <a:spcPct val="100000"/>
              </a:lnSpc>
              <a:spcBef>
                <a:spcPts val="365"/>
              </a:spcBef>
            </a:pPr>
            <a:r>
              <a:rPr sz="2000" spc="-50" dirty="0"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5942" y="3725979"/>
            <a:ext cx="3931920" cy="742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Microsoft Sans Serif"/>
                <a:cs typeface="Microsoft Sans Serif"/>
              </a:rPr>
              <a:t>(18</a:t>
            </a:r>
            <a:r>
              <a:rPr sz="2000" spc="-3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21)</a:t>
            </a:r>
            <a:r>
              <a:rPr sz="1725" baseline="43478" dirty="0">
                <a:latin typeface="Microsoft Sans Serif"/>
                <a:cs typeface="Microsoft Sans Serif"/>
              </a:rPr>
              <a:t>2</a:t>
            </a:r>
            <a:r>
              <a:rPr sz="1725" spc="390" baseline="43478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(19</a:t>
            </a:r>
            <a:r>
              <a:rPr sz="2000" spc="-3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21)</a:t>
            </a:r>
            <a:r>
              <a:rPr sz="1725" baseline="43478" dirty="0">
                <a:latin typeface="Microsoft Sans Serif"/>
                <a:cs typeface="Microsoft Sans Serif"/>
              </a:rPr>
              <a:t>2</a:t>
            </a:r>
            <a:r>
              <a:rPr sz="1725" spc="397" baseline="43478" dirty="0">
                <a:latin typeface="Microsoft Sans Serif"/>
                <a:cs typeface="Microsoft Sans Serif"/>
              </a:rPr>
              <a:t> </a:t>
            </a:r>
            <a:r>
              <a:rPr sz="2000" spc="114" dirty="0">
                <a:latin typeface="Symbol"/>
                <a:cs typeface="Symbol"/>
              </a:rPr>
              <a:t></a:t>
            </a:r>
            <a:r>
              <a:rPr sz="2000" spc="114" dirty="0">
                <a:latin typeface="Arial MT"/>
                <a:cs typeface="Arial MT"/>
              </a:rPr>
              <a:t></a:t>
            </a:r>
            <a:r>
              <a:rPr sz="2000" spc="114" dirty="0">
                <a:latin typeface="Symbol"/>
                <a:cs typeface="Symbol"/>
              </a:rPr>
              <a:t>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(24</a:t>
            </a:r>
            <a:r>
              <a:rPr sz="2000" spc="-2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04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21)</a:t>
            </a:r>
            <a:r>
              <a:rPr sz="1725" spc="-30" baseline="43478" dirty="0">
                <a:latin typeface="Microsoft Sans Serif"/>
                <a:cs typeface="Microsoft Sans Serif"/>
              </a:rPr>
              <a:t>2</a:t>
            </a:r>
            <a:endParaRPr sz="1725" baseline="43478">
              <a:latin typeface="Microsoft Sans Serif"/>
              <a:cs typeface="Microsoft Sans Serif"/>
            </a:endParaRPr>
          </a:p>
          <a:p>
            <a:pPr marL="8255" algn="ctr">
              <a:lnSpc>
                <a:spcPct val="100000"/>
              </a:lnSpc>
              <a:spcBef>
                <a:spcPts val="420"/>
              </a:spcBef>
            </a:pPr>
            <a:r>
              <a:rPr sz="2000" spc="-25" dirty="0">
                <a:latin typeface="Microsoft Sans Serif"/>
                <a:cs typeface="Microsoft Sans Serif"/>
              </a:rPr>
              <a:t>16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2815" y="2872930"/>
            <a:ext cx="5512435" cy="1619250"/>
          </a:xfrm>
          <a:custGeom>
            <a:avLst/>
            <a:gdLst/>
            <a:ahLst/>
            <a:cxnLst/>
            <a:rect l="l" t="t" r="r" b="b"/>
            <a:pathLst>
              <a:path w="5512435" h="1619250">
                <a:moveTo>
                  <a:pt x="0" y="1618869"/>
                </a:moveTo>
                <a:lnTo>
                  <a:pt x="5512181" y="1618869"/>
                </a:lnTo>
                <a:lnTo>
                  <a:pt x="5512181" y="0"/>
                </a:lnTo>
                <a:lnTo>
                  <a:pt x="0" y="0"/>
                </a:lnTo>
                <a:lnTo>
                  <a:pt x="0" y="16188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592" y="172288"/>
            <a:ext cx="65138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8075" marR="5080" indent="-236601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Comparing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Population</a:t>
            </a:r>
            <a:r>
              <a:rPr spc="-7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its</a:t>
            </a:r>
            <a:r>
              <a:rPr spc="-95" dirty="0"/>
              <a:t> </a:t>
            </a:r>
            <a:r>
              <a:rPr spc="-10" dirty="0"/>
              <a:t>Sampling Distribution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4773167" y="2627629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0"/>
                </a:moveTo>
                <a:lnTo>
                  <a:pt x="0" y="1202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4651" y="2679826"/>
            <a:ext cx="2617470" cy="0"/>
          </a:xfrm>
          <a:custGeom>
            <a:avLst/>
            <a:gdLst/>
            <a:ahLst/>
            <a:cxnLst/>
            <a:rect l="l" t="t" r="r" b="b"/>
            <a:pathLst>
              <a:path w="2617470">
                <a:moveTo>
                  <a:pt x="0" y="0"/>
                </a:moveTo>
                <a:lnTo>
                  <a:pt x="26172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54651" y="2886684"/>
            <a:ext cx="2677795" cy="1078865"/>
            <a:chOff x="4954651" y="2886684"/>
            <a:chExt cx="2677795" cy="1078865"/>
          </a:xfrm>
        </p:grpSpPr>
        <p:sp>
          <p:nvSpPr>
            <p:cNvPr id="6" name="object 6"/>
            <p:cNvSpPr/>
            <p:nvPr/>
          </p:nvSpPr>
          <p:spPr>
            <a:xfrm>
              <a:off x="4954651" y="3106166"/>
              <a:ext cx="2677795" cy="852805"/>
            </a:xfrm>
            <a:custGeom>
              <a:avLst/>
              <a:gdLst/>
              <a:ahLst/>
              <a:cxnLst/>
              <a:rect l="l" t="t" r="r" b="b"/>
              <a:pathLst>
                <a:path w="2677795" h="852804">
                  <a:moveTo>
                    <a:pt x="0" y="852703"/>
                  </a:moveTo>
                  <a:lnTo>
                    <a:pt x="2677287" y="852703"/>
                  </a:lnTo>
                </a:path>
                <a:path w="2677795" h="852804">
                  <a:moveTo>
                    <a:pt x="0" y="426338"/>
                  </a:moveTo>
                  <a:lnTo>
                    <a:pt x="179070" y="426338"/>
                  </a:lnTo>
                </a:path>
                <a:path w="2677795" h="852804">
                  <a:moveTo>
                    <a:pt x="1921294" y="426338"/>
                  </a:moveTo>
                  <a:lnTo>
                    <a:pt x="2617216" y="426338"/>
                  </a:lnTo>
                </a:path>
                <a:path w="2677795" h="852804">
                  <a:moveTo>
                    <a:pt x="1560868" y="426338"/>
                  </a:moveTo>
                  <a:lnTo>
                    <a:pt x="1620901" y="426338"/>
                  </a:lnTo>
                </a:path>
                <a:path w="2677795" h="852804">
                  <a:moveTo>
                    <a:pt x="1200315" y="426338"/>
                  </a:moveTo>
                  <a:lnTo>
                    <a:pt x="1260475" y="426338"/>
                  </a:lnTo>
                </a:path>
                <a:path w="2677795" h="852804">
                  <a:moveTo>
                    <a:pt x="839889" y="426338"/>
                  </a:moveTo>
                  <a:lnTo>
                    <a:pt x="899922" y="426338"/>
                  </a:lnTo>
                </a:path>
                <a:path w="2677795" h="852804">
                  <a:moveTo>
                    <a:pt x="479463" y="426338"/>
                  </a:moveTo>
                  <a:lnTo>
                    <a:pt x="539496" y="426338"/>
                  </a:lnTo>
                </a:path>
                <a:path w="2677795" h="852804">
                  <a:moveTo>
                    <a:pt x="0" y="0"/>
                  </a:moveTo>
                  <a:lnTo>
                    <a:pt x="899922" y="0"/>
                  </a:lnTo>
                </a:path>
                <a:path w="2677795" h="852804">
                  <a:moveTo>
                    <a:pt x="1200315" y="0"/>
                  </a:moveTo>
                  <a:lnTo>
                    <a:pt x="26172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3721" y="3425952"/>
              <a:ext cx="300990" cy="533400"/>
            </a:xfrm>
            <a:custGeom>
              <a:avLst/>
              <a:gdLst/>
              <a:ahLst/>
              <a:cxnLst/>
              <a:rect l="l" t="t" r="r" b="b"/>
              <a:pathLst>
                <a:path w="300989" h="533400">
                  <a:moveTo>
                    <a:pt x="300393" y="0"/>
                  </a:moveTo>
                  <a:lnTo>
                    <a:pt x="0" y="0"/>
                  </a:lnTo>
                  <a:lnTo>
                    <a:pt x="0" y="532917"/>
                  </a:lnTo>
                  <a:lnTo>
                    <a:pt x="300393" y="532917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3721" y="3425952"/>
              <a:ext cx="300990" cy="533400"/>
            </a:xfrm>
            <a:custGeom>
              <a:avLst/>
              <a:gdLst/>
              <a:ahLst/>
              <a:cxnLst/>
              <a:rect l="l" t="t" r="r" b="b"/>
              <a:pathLst>
                <a:path w="300989" h="533400">
                  <a:moveTo>
                    <a:pt x="0" y="532917"/>
                  </a:moveTo>
                  <a:lnTo>
                    <a:pt x="300393" y="532917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532917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94147" y="3159480"/>
              <a:ext cx="300990" cy="799465"/>
            </a:xfrm>
            <a:custGeom>
              <a:avLst/>
              <a:gdLst/>
              <a:ahLst/>
              <a:cxnLst/>
              <a:rect l="l" t="t" r="r" b="b"/>
              <a:pathLst>
                <a:path w="300989" h="799464">
                  <a:moveTo>
                    <a:pt x="300393" y="0"/>
                  </a:moveTo>
                  <a:lnTo>
                    <a:pt x="0" y="0"/>
                  </a:lnTo>
                  <a:lnTo>
                    <a:pt x="0" y="799376"/>
                  </a:lnTo>
                  <a:lnTo>
                    <a:pt x="300393" y="799376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4147" y="3159480"/>
              <a:ext cx="300990" cy="799465"/>
            </a:xfrm>
            <a:custGeom>
              <a:avLst/>
              <a:gdLst/>
              <a:ahLst/>
              <a:cxnLst/>
              <a:rect l="l" t="t" r="r" b="b"/>
              <a:pathLst>
                <a:path w="300989" h="799464">
                  <a:moveTo>
                    <a:pt x="0" y="799376"/>
                  </a:moveTo>
                  <a:lnTo>
                    <a:pt x="300393" y="799376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799376"/>
                  </a:lnTo>
                  <a:close/>
                </a:path>
              </a:pathLst>
            </a:custGeom>
            <a:ln w="12699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4573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300393" y="0"/>
                  </a:moveTo>
                  <a:lnTo>
                    <a:pt x="0" y="0"/>
                  </a:lnTo>
                  <a:lnTo>
                    <a:pt x="0" y="1065834"/>
                  </a:lnTo>
                  <a:lnTo>
                    <a:pt x="300393" y="1065834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4573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0" y="1065834"/>
                  </a:moveTo>
                  <a:lnTo>
                    <a:pt x="300393" y="1065834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1065834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5126" y="3159480"/>
              <a:ext cx="300990" cy="799465"/>
            </a:xfrm>
            <a:custGeom>
              <a:avLst/>
              <a:gdLst/>
              <a:ahLst/>
              <a:cxnLst/>
              <a:rect l="l" t="t" r="r" b="b"/>
              <a:pathLst>
                <a:path w="300990" h="799464">
                  <a:moveTo>
                    <a:pt x="300393" y="0"/>
                  </a:moveTo>
                  <a:lnTo>
                    <a:pt x="0" y="0"/>
                  </a:lnTo>
                  <a:lnTo>
                    <a:pt x="0" y="799376"/>
                  </a:lnTo>
                  <a:lnTo>
                    <a:pt x="300393" y="799376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5126" y="3159480"/>
              <a:ext cx="300990" cy="799465"/>
            </a:xfrm>
            <a:custGeom>
              <a:avLst/>
              <a:gdLst/>
              <a:ahLst/>
              <a:cxnLst/>
              <a:rect l="l" t="t" r="r" b="b"/>
              <a:pathLst>
                <a:path w="300990" h="799464">
                  <a:moveTo>
                    <a:pt x="0" y="799376"/>
                  </a:moveTo>
                  <a:lnTo>
                    <a:pt x="300393" y="799376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799376"/>
                  </a:lnTo>
                  <a:close/>
                </a:path>
              </a:pathLst>
            </a:custGeom>
            <a:ln w="12699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5552" y="3425952"/>
              <a:ext cx="300990" cy="533400"/>
            </a:xfrm>
            <a:custGeom>
              <a:avLst/>
              <a:gdLst/>
              <a:ahLst/>
              <a:cxnLst/>
              <a:rect l="l" t="t" r="r" b="b"/>
              <a:pathLst>
                <a:path w="300990" h="533400">
                  <a:moveTo>
                    <a:pt x="300393" y="0"/>
                  </a:moveTo>
                  <a:lnTo>
                    <a:pt x="0" y="0"/>
                  </a:lnTo>
                  <a:lnTo>
                    <a:pt x="0" y="532917"/>
                  </a:lnTo>
                  <a:lnTo>
                    <a:pt x="300393" y="532917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5552" y="3425952"/>
              <a:ext cx="300990" cy="533400"/>
            </a:xfrm>
            <a:custGeom>
              <a:avLst/>
              <a:gdLst/>
              <a:ahLst/>
              <a:cxnLst/>
              <a:rect l="l" t="t" r="r" b="b"/>
              <a:pathLst>
                <a:path w="300990" h="533400">
                  <a:moveTo>
                    <a:pt x="0" y="532917"/>
                  </a:moveTo>
                  <a:lnTo>
                    <a:pt x="300393" y="532917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532917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5977" y="3692398"/>
              <a:ext cx="300990" cy="266700"/>
            </a:xfrm>
            <a:custGeom>
              <a:avLst/>
              <a:gdLst/>
              <a:ahLst/>
              <a:cxnLst/>
              <a:rect l="l" t="t" r="r" b="b"/>
              <a:pathLst>
                <a:path w="300990" h="266700">
                  <a:moveTo>
                    <a:pt x="300393" y="0"/>
                  </a:moveTo>
                  <a:lnTo>
                    <a:pt x="0" y="0"/>
                  </a:lnTo>
                  <a:lnTo>
                    <a:pt x="0" y="266458"/>
                  </a:lnTo>
                  <a:lnTo>
                    <a:pt x="300393" y="266458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5977" y="3692398"/>
              <a:ext cx="300990" cy="266700"/>
            </a:xfrm>
            <a:custGeom>
              <a:avLst/>
              <a:gdLst/>
              <a:ahLst/>
              <a:cxnLst/>
              <a:rect l="l" t="t" r="r" b="b"/>
              <a:pathLst>
                <a:path w="300990" h="266700">
                  <a:moveTo>
                    <a:pt x="0" y="266458"/>
                  </a:moveTo>
                  <a:lnTo>
                    <a:pt x="300393" y="266458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266458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37709" y="38043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7639" y="2799333"/>
            <a:ext cx="202565" cy="8788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-25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2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66817" y="3686047"/>
            <a:ext cx="313690" cy="279400"/>
            <a:chOff x="4766817" y="3686047"/>
            <a:chExt cx="313690" cy="279400"/>
          </a:xfrm>
        </p:grpSpPr>
        <p:sp>
          <p:nvSpPr>
            <p:cNvPr id="22" name="object 22"/>
            <p:cNvSpPr/>
            <p:nvPr/>
          </p:nvSpPr>
          <p:spPr>
            <a:xfrm>
              <a:off x="4773167" y="3692397"/>
              <a:ext cx="300990" cy="266700"/>
            </a:xfrm>
            <a:custGeom>
              <a:avLst/>
              <a:gdLst/>
              <a:ahLst/>
              <a:cxnLst/>
              <a:rect l="l" t="t" r="r" b="b"/>
              <a:pathLst>
                <a:path w="300989" h="266700">
                  <a:moveTo>
                    <a:pt x="300393" y="0"/>
                  </a:moveTo>
                  <a:lnTo>
                    <a:pt x="0" y="0"/>
                  </a:lnTo>
                  <a:lnTo>
                    <a:pt x="0" y="266458"/>
                  </a:lnTo>
                  <a:lnTo>
                    <a:pt x="300393" y="266458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3167" y="3692397"/>
              <a:ext cx="300990" cy="266700"/>
            </a:xfrm>
            <a:custGeom>
              <a:avLst/>
              <a:gdLst/>
              <a:ahLst/>
              <a:cxnLst/>
              <a:rect l="l" t="t" r="r" b="b"/>
              <a:pathLst>
                <a:path w="300989" h="266700">
                  <a:moveTo>
                    <a:pt x="0" y="266458"/>
                  </a:moveTo>
                  <a:lnTo>
                    <a:pt x="300393" y="266458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266458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77639" y="2525014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6077" y="2319654"/>
            <a:ext cx="40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P(X)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52314" y="230682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5818" y="401215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14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0152" y="2733167"/>
            <a:ext cx="2617470" cy="0"/>
          </a:xfrm>
          <a:custGeom>
            <a:avLst/>
            <a:gdLst/>
            <a:ahLst/>
            <a:cxnLst/>
            <a:rect l="l" t="t" r="r" b="b"/>
            <a:pathLst>
              <a:path w="2617470">
                <a:moveTo>
                  <a:pt x="0" y="0"/>
                </a:moveTo>
                <a:lnTo>
                  <a:pt x="26170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296035" y="2679826"/>
            <a:ext cx="2851785" cy="1285875"/>
            <a:chOff x="1296035" y="2679826"/>
            <a:chExt cx="2851785" cy="1285875"/>
          </a:xfrm>
        </p:grpSpPr>
        <p:sp>
          <p:nvSpPr>
            <p:cNvPr id="30" name="object 30"/>
            <p:cNvSpPr/>
            <p:nvPr/>
          </p:nvSpPr>
          <p:spPr>
            <a:xfrm>
              <a:off x="1470152" y="3106165"/>
              <a:ext cx="2617470" cy="426720"/>
            </a:xfrm>
            <a:custGeom>
              <a:avLst/>
              <a:gdLst/>
              <a:ahLst/>
              <a:cxnLst/>
              <a:rect l="l" t="t" r="r" b="b"/>
              <a:pathLst>
                <a:path w="2617470" h="426720">
                  <a:moveTo>
                    <a:pt x="0" y="426338"/>
                  </a:moveTo>
                  <a:lnTo>
                    <a:pt x="178942" y="426338"/>
                  </a:lnTo>
                </a:path>
                <a:path w="2617470" h="426720">
                  <a:moveTo>
                    <a:pt x="479336" y="426338"/>
                  </a:moveTo>
                  <a:lnTo>
                    <a:pt x="839850" y="426338"/>
                  </a:lnTo>
                </a:path>
                <a:path w="2617470" h="426720">
                  <a:moveTo>
                    <a:pt x="1140244" y="426338"/>
                  </a:moveTo>
                  <a:lnTo>
                    <a:pt x="1500631" y="426338"/>
                  </a:lnTo>
                </a:path>
                <a:path w="2617470" h="426720">
                  <a:moveTo>
                    <a:pt x="1801025" y="426338"/>
                  </a:moveTo>
                  <a:lnTo>
                    <a:pt x="2161540" y="426338"/>
                  </a:lnTo>
                </a:path>
                <a:path w="2617470" h="426720">
                  <a:moveTo>
                    <a:pt x="2461933" y="426338"/>
                  </a:moveTo>
                  <a:lnTo>
                    <a:pt x="2617089" y="426338"/>
                  </a:lnTo>
                </a:path>
                <a:path w="2617470" h="426720">
                  <a:moveTo>
                    <a:pt x="0" y="0"/>
                  </a:moveTo>
                  <a:lnTo>
                    <a:pt x="178942" y="0"/>
                  </a:lnTo>
                </a:path>
                <a:path w="2617470" h="426720">
                  <a:moveTo>
                    <a:pt x="479336" y="0"/>
                  </a:moveTo>
                  <a:lnTo>
                    <a:pt x="839850" y="0"/>
                  </a:lnTo>
                </a:path>
                <a:path w="2617470" h="426720">
                  <a:moveTo>
                    <a:pt x="1140244" y="0"/>
                  </a:moveTo>
                  <a:lnTo>
                    <a:pt x="1500631" y="0"/>
                  </a:lnTo>
                </a:path>
                <a:path w="2617470" h="426720">
                  <a:moveTo>
                    <a:pt x="1801025" y="0"/>
                  </a:moveTo>
                  <a:lnTo>
                    <a:pt x="2161540" y="0"/>
                  </a:lnTo>
                </a:path>
                <a:path w="2617470" h="426720">
                  <a:moveTo>
                    <a:pt x="2461933" y="0"/>
                  </a:moveTo>
                  <a:lnTo>
                    <a:pt x="261708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9095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300393" y="0"/>
                  </a:moveTo>
                  <a:lnTo>
                    <a:pt x="0" y="0"/>
                  </a:lnTo>
                  <a:lnTo>
                    <a:pt x="0" y="1065834"/>
                  </a:lnTo>
                  <a:lnTo>
                    <a:pt x="300393" y="1065834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49095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0" y="1065834"/>
                  </a:moveTo>
                  <a:lnTo>
                    <a:pt x="300393" y="1065834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1065834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10002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300393" y="0"/>
                  </a:moveTo>
                  <a:lnTo>
                    <a:pt x="0" y="0"/>
                  </a:lnTo>
                  <a:lnTo>
                    <a:pt x="0" y="1065834"/>
                  </a:lnTo>
                  <a:lnTo>
                    <a:pt x="300393" y="1065834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0002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0" y="1065834"/>
                  </a:moveTo>
                  <a:lnTo>
                    <a:pt x="300393" y="1065834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1065834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70783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300393" y="0"/>
                  </a:moveTo>
                  <a:lnTo>
                    <a:pt x="0" y="0"/>
                  </a:lnTo>
                  <a:lnTo>
                    <a:pt x="0" y="1065834"/>
                  </a:lnTo>
                  <a:lnTo>
                    <a:pt x="300393" y="1065834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0783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0" y="1065834"/>
                  </a:moveTo>
                  <a:lnTo>
                    <a:pt x="300393" y="1065834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1065834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31692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300393" y="0"/>
                  </a:moveTo>
                  <a:lnTo>
                    <a:pt x="0" y="0"/>
                  </a:lnTo>
                  <a:lnTo>
                    <a:pt x="0" y="1065834"/>
                  </a:lnTo>
                  <a:lnTo>
                    <a:pt x="300393" y="1065834"/>
                  </a:lnTo>
                  <a:lnTo>
                    <a:pt x="3003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1692" y="2893034"/>
              <a:ext cx="300990" cy="1066165"/>
            </a:xfrm>
            <a:custGeom>
              <a:avLst/>
              <a:gdLst/>
              <a:ahLst/>
              <a:cxnLst/>
              <a:rect l="l" t="t" r="r" b="b"/>
              <a:pathLst>
                <a:path w="300989" h="1066164">
                  <a:moveTo>
                    <a:pt x="0" y="1065834"/>
                  </a:moveTo>
                  <a:lnTo>
                    <a:pt x="300393" y="1065834"/>
                  </a:lnTo>
                  <a:lnTo>
                    <a:pt x="300393" y="0"/>
                  </a:lnTo>
                  <a:lnTo>
                    <a:pt x="0" y="0"/>
                  </a:lnTo>
                  <a:lnTo>
                    <a:pt x="0" y="1065834"/>
                  </a:lnTo>
                  <a:close/>
                </a:path>
              </a:pathLst>
            </a:custGeom>
            <a:ln w="127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2385" y="2679826"/>
              <a:ext cx="2845435" cy="1279525"/>
            </a:xfrm>
            <a:custGeom>
              <a:avLst/>
              <a:gdLst/>
              <a:ahLst/>
              <a:cxnLst/>
              <a:rect l="l" t="t" r="r" b="b"/>
              <a:pathLst>
                <a:path w="2845435" h="1279525">
                  <a:moveTo>
                    <a:pt x="0" y="0"/>
                  </a:moveTo>
                  <a:lnTo>
                    <a:pt x="0" y="1279029"/>
                  </a:lnTo>
                </a:path>
                <a:path w="2845435" h="1279525">
                  <a:moveTo>
                    <a:pt x="0" y="1279042"/>
                  </a:moveTo>
                  <a:lnTo>
                    <a:pt x="2845054" y="12790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2575" y="380431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2225" y="2479548"/>
            <a:ext cx="202565" cy="11982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b="1" spc="-2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b="1" spc="-25" dirty="0">
                <a:latin typeface="Calibri"/>
                <a:cs typeface="Calibri"/>
              </a:rPr>
              <a:t>.2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b="1" spc="-2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15236" y="1123251"/>
            <a:ext cx="1830070" cy="631190"/>
          </a:xfrm>
          <a:custGeom>
            <a:avLst/>
            <a:gdLst/>
            <a:ahLst/>
            <a:cxnLst/>
            <a:rect l="l" t="t" r="r" b="b"/>
            <a:pathLst>
              <a:path w="1830070" h="631189">
                <a:moveTo>
                  <a:pt x="1829942" y="0"/>
                </a:moveTo>
                <a:lnTo>
                  <a:pt x="0" y="0"/>
                </a:lnTo>
                <a:lnTo>
                  <a:pt x="0" y="630618"/>
                </a:lnTo>
                <a:lnTo>
                  <a:pt x="1829942" y="630618"/>
                </a:lnTo>
                <a:lnTo>
                  <a:pt x="1829942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50110" y="1449705"/>
            <a:ext cx="560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1110" y="2319654"/>
            <a:ext cx="40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P(X)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01204" y="3621430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_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12513" y="1697913"/>
            <a:ext cx="2812415" cy="410209"/>
            <a:chOff x="4612513" y="1697913"/>
            <a:chExt cx="2812415" cy="410209"/>
          </a:xfrm>
        </p:grpSpPr>
        <p:sp>
          <p:nvSpPr>
            <p:cNvPr id="47" name="object 47"/>
            <p:cNvSpPr/>
            <p:nvPr/>
          </p:nvSpPr>
          <p:spPr>
            <a:xfrm>
              <a:off x="4612513" y="1697913"/>
              <a:ext cx="2812415" cy="410209"/>
            </a:xfrm>
            <a:custGeom>
              <a:avLst/>
              <a:gdLst/>
              <a:ahLst/>
              <a:cxnLst/>
              <a:rect l="l" t="t" r="r" b="b"/>
              <a:pathLst>
                <a:path w="2812415" h="410210">
                  <a:moveTo>
                    <a:pt x="2812161" y="0"/>
                  </a:moveTo>
                  <a:lnTo>
                    <a:pt x="0" y="0"/>
                  </a:lnTo>
                  <a:lnTo>
                    <a:pt x="0" y="409905"/>
                  </a:lnTo>
                  <a:lnTo>
                    <a:pt x="2812161" y="409905"/>
                  </a:lnTo>
                  <a:lnTo>
                    <a:pt x="2812161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30004" y="1907898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0" y="0"/>
                  </a:moveTo>
                  <a:lnTo>
                    <a:pt x="118926" y="0"/>
                  </a:lnTo>
                </a:path>
                <a:path w="1574800">
                  <a:moveTo>
                    <a:pt x="1455669" y="0"/>
                  </a:moveTo>
                  <a:lnTo>
                    <a:pt x="1574603" y="0"/>
                  </a:lnTo>
                </a:path>
              </a:pathLst>
            </a:custGeom>
            <a:ln w="68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76995" y="1685339"/>
            <a:ext cx="285369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83995" algn="l"/>
              </a:tabLst>
            </a:pPr>
            <a:r>
              <a:rPr sz="2050" spc="285" dirty="0">
                <a:latin typeface="Microsoft Sans Serif"/>
                <a:cs typeface="Microsoft Sans Serif"/>
              </a:rPr>
              <a:t>μ</a:t>
            </a:r>
            <a:r>
              <a:rPr sz="1800" spc="427" baseline="-34722" dirty="0">
                <a:latin typeface="Microsoft Sans Serif"/>
                <a:cs typeface="Microsoft Sans Serif"/>
              </a:rPr>
              <a:t>X</a:t>
            </a:r>
            <a:r>
              <a:rPr sz="1800" spc="195" baseline="-34722" dirty="0">
                <a:latin typeface="Microsoft Sans Serif"/>
                <a:cs typeface="Microsoft Sans Serif"/>
              </a:rPr>
              <a:t>  </a:t>
            </a:r>
            <a:r>
              <a:rPr sz="2050" spc="290" dirty="0">
                <a:latin typeface="Symbol"/>
                <a:cs typeface="Symbol"/>
              </a:rPr>
              <a:t>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spc="270" dirty="0">
                <a:latin typeface="Microsoft Sans Serif"/>
                <a:cs typeface="Microsoft Sans Serif"/>
              </a:rPr>
              <a:t>21</a:t>
            </a:r>
            <a:r>
              <a:rPr sz="2050" dirty="0">
                <a:latin typeface="Microsoft Sans Serif"/>
                <a:cs typeface="Microsoft Sans Serif"/>
              </a:rPr>
              <a:t>	</a:t>
            </a:r>
            <a:r>
              <a:rPr sz="2050" spc="390" dirty="0">
                <a:latin typeface="Microsoft Sans Serif"/>
                <a:cs typeface="Microsoft Sans Serif"/>
              </a:rPr>
              <a:t>σ</a:t>
            </a:r>
            <a:r>
              <a:rPr sz="1800" spc="585" baseline="-34722" dirty="0">
                <a:latin typeface="Microsoft Sans Serif"/>
                <a:cs typeface="Microsoft Sans Serif"/>
              </a:rPr>
              <a:t>X</a:t>
            </a:r>
            <a:r>
              <a:rPr sz="1800" spc="195" baseline="-34722" dirty="0">
                <a:latin typeface="Microsoft Sans Serif"/>
                <a:cs typeface="Microsoft Sans Serif"/>
              </a:rPr>
              <a:t>  </a:t>
            </a:r>
            <a:r>
              <a:rPr sz="2050" spc="290" dirty="0">
                <a:latin typeface="Symbol"/>
                <a:cs typeface="Symbol"/>
              </a:rPr>
              <a:t></a:t>
            </a:r>
            <a:r>
              <a:rPr sz="2050" spc="-130" dirty="0">
                <a:latin typeface="Times New Roman"/>
                <a:cs typeface="Times New Roman"/>
              </a:rPr>
              <a:t> </a:t>
            </a:r>
            <a:r>
              <a:rPr sz="2050" spc="225" dirty="0">
                <a:latin typeface="Microsoft Sans Serif"/>
                <a:cs typeface="Microsoft Sans Serif"/>
              </a:rPr>
              <a:t>1.58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98575" y="1741360"/>
            <a:ext cx="2729865" cy="386715"/>
          </a:xfrm>
          <a:custGeom>
            <a:avLst/>
            <a:gdLst/>
            <a:ahLst/>
            <a:cxnLst/>
            <a:rect l="l" t="t" r="r" b="b"/>
            <a:pathLst>
              <a:path w="2729865" h="386714">
                <a:moveTo>
                  <a:pt x="2729611" y="0"/>
                </a:moveTo>
                <a:lnTo>
                  <a:pt x="0" y="0"/>
                </a:lnTo>
                <a:lnTo>
                  <a:pt x="0" y="386143"/>
                </a:lnTo>
                <a:lnTo>
                  <a:pt x="2729611" y="386143"/>
                </a:lnTo>
                <a:lnTo>
                  <a:pt x="2729611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14761" y="1705013"/>
            <a:ext cx="269494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85875" algn="l"/>
              </a:tabLst>
            </a:pPr>
            <a:r>
              <a:rPr sz="2250" spc="260" dirty="0">
                <a:latin typeface="Microsoft Sans Serif"/>
                <a:cs typeface="Microsoft Sans Serif"/>
              </a:rPr>
              <a:t>μ</a:t>
            </a:r>
            <a:r>
              <a:rPr sz="2250" spc="-65" dirty="0">
                <a:latin typeface="Microsoft Sans Serif"/>
                <a:cs typeface="Microsoft Sans Serif"/>
              </a:rPr>
              <a:t> </a:t>
            </a:r>
            <a:r>
              <a:rPr sz="2250" spc="195" dirty="0">
                <a:latin typeface="Symbol"/>
                <a:cs typeface="Symbol"/>
              </a:rPr>
              <a:t>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Microsoft Sans Serif"/>
                <a:cs typeface="Microsoft Sans Serif"/>
              </a:rPr>
              <a:t>21</a:t>
            </a:r>
            <a:r>
              <a:rPr sz="2250" dirty="0">
                <a:latin typeface="Microsoft Sans Serif"/>
                <a:cs typeface="Microsoft Sans Serif"/>
              </a:rPr>
              <a:t>	</a:t>
            </a:r>
            <a:r>
              <a:rPr sz="2250" spc="300" dirty="0">
                <a:latin typeface="Microsoft Sans Serif"/>
                <a:cs typeface="Microsoft Sans Serif"/>
              </a:rPr>
              <a:t>σ</a:t>
            </a:r>
            <a:r>
              <a:rPr sz="2250" spc="110" dirty="0">
                <a:latin typeface="Microsoft Sans Serif"/>
                <a:cs typeface="Microsoft Sans Serif"/>
              </a:rPr>
              <a:t> </a:t>
            </a:r>
            <a:r>
              <a:rPr sz="2250" spc="195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170" dirty="0">
                <a:latin typeface="Microsoft Sans Serif"/>
                <a:cs typeface="Microsoft Sans Serif"/>
              </a:rPr>
              <a:t>2.236</a:t>
            </a:r>
            <a:endParaRPr sz="225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26103" y="1123251"/>
            <a:ext cx="3572510" cy="600710"/>
          </a:xfrm>
          <a:custGeom>
            <a:avLst/>
            <a:gdLst/>
            <a:ahLst/>
            <a:cxnLst/>
            <a:rect l="l" t="t" r="r" b="b"/>
            <a:pathLst>
              <a:path w="3572509" h="600710">
                <a:moveTo>
                  <a:pt x="3572129" y="0"/>
                </a:moveTo>
                <a:lnTo>
                  <a:pt x="0" y="0"/>
                </a:lnTo>
                <a:lnTo>
                  <a:pt x="0" y="600646"/>
                </a:lnTo>
                <a:lnTo>
                  <a:pt x="3572129" y="600646"/>
                </a:lnTo>
                <a:lnTo>
                  <a:pt x="3572129" y="0"/>
                </a:lnTo>
                <a:close/>
              </a:path>
            </a:pathLst>
          </a:custGeom>
          <a:solidFill>
            <a:srgbClr val="C6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59026" y="1138555"/>
            <a:ext cx="5464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53665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dirty="0">
                <a:latin typeface="Calibri"/>
                <a:cs typeface="Calibri"/>
              </a:rPr>
              <a:t>	Sample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48071" y="1426845"/>
            <a:ext cx="52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14798" y="1937130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_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1669923" y="3999083"/>
          <a:ext cx="6131555" cy="542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5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R="144145" algn="ctr">
                        <a:lnSpc>
                          <a:spcPts val="1975"/>
                        </a:lnSpc>
                      </a:pPr>
                      <a:r>
                        <a:rPr sz="1800" b="1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ts val="1975"/>
                        </a:lnSpc>
                      </a:pPr>
                      <a:r>
                        <a:rPr sz="1800" b="1" spc="-25" dirty="0">
                          <a:solidFill>
                            <a:srgbClr val="FF6699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975"/>
                        </a:lnSpc>
                      </a:pPr>
                      <a:r>
                        <a:rPr sz="1800" b="1" spc="-2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975"/>
                        </a:lnSpc>
                      </a:pP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8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98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9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23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R="133350" algn="ctr">
                        <a:lnSpc>
                          <a:spcPts val="1795"/>
                        </a:lnSpc>
                      </a:pPr>
                      <a:r>
                        <a:rPr sz="1800" b="1" spc="-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ts val="1795"/>
                        </a:lnSpc>
                      </a:pPr>
                      <a:r>
                        <a:rPr sz="1800" b="1" spc="-50" dirty="0">
                          <a:solidFill>
                            <a:srgbClr val="FF66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795"/>
                        </a:lnSpc>
                      </a:pPr>
                      <a:r>
                        <a:rPr sz="1800" b="1" spc="-5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5"/>
                        </a:lnSpc>
                      </a:pPr>
                      <a:r>
                        <a:rPr sz="1800" b="1" spc="-5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31750">
              <a:lnSpc>
                <a:spcPct val="100000"/>
              </a:lnSpc>
              <a:spcBef>
                <a:spcPts val="95"/>
              </a:spcBef>
            </a:pPr>
            <a:r>
              <a:rPr dirty="0"/>
              <a:t>1,800</a:t>
            </a:r>
            <a:r>
              <a:rPr spc="-60" dirty="0"/>
              <a:t> </a:t>
            </a:r>
            <a:r>
              <a:rPr dirty="0"/>
              <a:t>Randomly</a:t>
            </a:r>
            <a:r>
              <a:rPr spc="-90" dirty="0"/>
              <a:t> </a:t>
            </a:r>
            <a:r>
              <a:rPr dirty="0"/>
              <a:t>Selected</a:t>
            </a:r>
            <a:r>
              <a:rPr spc="-65" dirty="0"/>
              <a:t> </a:t>
            </a:r>
            <a:r>
              <a:rPr spc="-10" dirty="0"/>
              <a:t>Values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dirty="0"/>
              <a:t>Exponential</a:t>
            </a:r>
            <a:r>
              <a:rPr spc="-7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3980" y="1751749"/>
            <a:ext cx="5577840" cy="2783205"/>
            <a:chOff x="2133980" y="1751749"/>
            <a:chExt cx="5577840" cy="2783205"/>
          </a:xfrm>
        </p:grpSpPr>
        <p:sp>
          <p:nvSpPr>
            <p:cNvPr id="4" name="object 4"/>
            <p:cNvSpPr/>
            <p:nvPr/>
          </p:nvSpPr>
          <p:spPr>
            <a:xfrm>
              <a:off x="2146680" y="1764449"/>
              <a:ext cx="5552440" cy="2757805"/>
            </a:xfrm>
            <a:custGeom>
              <a:avLst/>
              <a:gdLst/>
              <a:ahLst/>
              <a:cxnLst/>
              <a:rect l="l" t="t" r="r" b="b"/>
              <a:pathLst>
                <a:path w="5552440" h="2757804">
                  <a:moveTo>
                    <a:pt x="5551932" y="0"/>
                  </a:moveTo>
                  <a:lnTo>
                    <a:pt x="0" y="0"/>
                  </a:lnTo>
                  <a:lnTo>
                    <a:pt x="0" y="2757297"/>
                  </a:lnTo>
                  <a:lnTo>
                    <a:pt x="5551932" y="2757297"/>
                  </a:lnTo>
                  <a:lnTo>
                    <a:pt x="5551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6680" y="1764449"/>
              <a:ext cx="5552440" cy="2757805"/>
            </a:xfrm>
            <a:custGeom>
              <a:avLst/>
              <a:gdLst/>
              <a:ahLst/>
              <a:cxnLst/>
              <a:rect l="l" t="t" r="r" b="b"/>
              <a:pathLst>
                <a:path w="5552440" h="2757804">
                  <a:moveTo>
                    <a:pt x="0" y="2757297"/>
                  </a:moveTo>
                  <a:lnTo>
                    <a:pt x="5551932" y="2757297"/>
                  </a:lnTo>
                  <a:lnTo>
                    <a:pt x="5551932" y="0"/>
                  </a:lnTo>
                  <a:lnTo>
                    <a:pt x="0" y="0"/>
                  </a:lnTo>
                  <a:lnTo>
                    <a:pt x="0" y="275729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1055" y="4026483"/>
              <a:ext cx="215900" cy="2540"/>
            </a:xfrm>
            <a:custGeom>
              <a:avLst/>
              <a:gdLst/>
              <a:ahLst/>
              <a:cxnLst/>
              <a:rect l="l" t="t" r="r" b="b"/>
              <a:pathLst>
                <a:path w="215900" h="2539">
                  <a:moveTo>
                    <a:pt x="215557" y="0"/>
                  </a:moveTo>
                  <a:lnTo>
                    <a:pt x="0" y="0"/>
                  </a:lnTo>
                  <a:lnTo>
                    <a:pt x="0" y="2464"/>
                  </a:lnTo>
                  <a:lnTo>
                    <a:pt x="215557" y="2464"/>
                  </a:lnTo>
                  <a:lnTo>
                    <a:pt x="215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1055" y="4026483"/>
              <a:ext cx="215900" cy="2540"/>
            </a:xfrm>
            <a:custGeom>
              <a:avLst/>
              <a:gdLst/>
              <a:ahLst/>
              <a:cxnLst/>
              <a:rect l="l" t="t" r="r" b="b"/>
              <a:pathLst>
                <a:path w="215900" h="2539">
                  <a:moveTo>
                    <a:pt x="0" y="2464"/>
                  </a:moveTo>
                  <a:lnTo>
                    <a:pt x="215557" y="2464"/>
                  </a:lnTo>
                  <a:lnTo>
                    <a:pt x="215557" y="0"/>
                  </a:lnTo>
                  <a:lnTo>
                    <a:pt x="0" y="0"/>
                  </a:lnTo>
                  <a:lnTo>
                    <a:pt x="0" y="24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4500" y="2001037"/>
              <a:ext cx="206375" cy="2023110"/>
            </a:xfrm>
            <a:custGeom>
              <a:avLst/>
              <a:gdLst/>
              <a:ahLst/>
              <a:cxnLst/>
              <a:rect l="l" t="t" r="r" b="b"/>
              <a:pathLst>
                <a:path w="206375" h="2023110">
                  <a:moveTo>
                    <a:pt x="205765" y="0"/>
                  </a:moveTo>
                  <a:lnTo>
                    <a:pt x="0" y="0"/>
                  </a:lnTo>
                  <a:lnTo>
                    <a:pt x="0" y="2022983"/>
                  </a:lnTo>
                  <a:lnTo>
                    <a:pt x="205765" y="2022983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4500" y="2001037"/>
              <a:ext cx="206375" cy="2023110"/>
            </a:xfrm>
            <a:custGeom>
              <a:avLst/>
              <a:gdLst/>
              <a:ahLst/>
              <a:cxnLst/>
              <a:rect l="l" t="t" r="r" b="b"/>
              <a:pathLst>
                <a:path w="206375" h="2023110">
                  <a:moveTo>
                    <a:pt x="0" y="2022983"/>
                  </a:moveTo>
                  <a:lnTo>
                    <a:pt x="205765" y="2022983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20229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1288" y="2554249"/>
              <a:ext cx="206375" cy="1470025"/>
            </a:xfrm>
            <a:custGeom>
              <a:avLst/>
              <a:gdLst/>
              <a:ahLst/>
              <a:cxnLst/>
              <a:rect l="l" t="t" r="r" b="b"/>
              <a:pathLst>
                <a:path w="206375" h="1470025">
                  <a:moveTo>
                    <a:pt x="205765" y="0"/>
                  </a:moveTo>
                  <a:lnTo>
                    <a:pt x="0" y="0"/>
                  </a:lnTo>
                  <a:lnTo>
                    <a:pt x="0" y="1469770"/>
                  </a:lnTo>
                  <a:lnTo>
                    <a:pt x="205765" y="1469770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1288" y="2554249"/>
              <a:ext cx="206375" cy="1470025"/>
            </a:xfrm>
            <a:custGeom>
              <a:avLst/>
              <a:gdLst/>
              <a:ahLst/>
              <a:cxnLst/>
              <a:rect l="l" t="t" r="r" b="b"/>
              <a:pathLst>
                <a:path w="206375" h="1470025">
                  <a:moveTo>
                    <a:pt x="0" y="1469770"/>
                  </a:moveTo>
                  <a:lnTo>
                    <a:pt x="205765" y="1469770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14697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8077" y="3000222"/>
              <a:ext cx="206375" cy="1024255"/>
            </a:xfrm>
            <a:custGeom>
              <a:avLst/>
              <a:gdLst/>
              <a:ahLst/>
              <a:cxnLst/>
              <a:rect l="l" t="t" r="r" b="b"/>
              <a:pathLst>
                <a:path w="206375" h="1024254">
                  <a:moveTo>
                    <a:pt x="205765" y="0"/>
                  </a:moveTo>
                  <a:lnTo>
                    <a:pt x="0" y="0"/>
                  </a:lnTo>
                  <a:lnTo>
                    <a:pt x="0" y="1023797"/>
                  </a:lnTo>
                  <a:lnTo>
                    <a:pt x="205765" y="1023797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18077" y="3000222"/>
              <a:ext cx="206375" cy="1024255"/>
            </a:xfrm>
            <a:custGeom>
              <a:avLst/>
              <a:gdLst/>
              <a:ahLst/>
              <a:cxnLst/>
              <a:rect l="l" t="t" r="r" b="b"/>
              <a:pathLst>
                <a:path w="206375" h="1024254">
                  <a:moveTo>
                    <a:pt x="0" y="1023797"/>
                  </a:moveTo>
                  <a:lnTo>
                    <a:pt x="205765" y="1023797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10237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6009" y="3199803"/>
              <a:ext cx="206375" cy="824230"/>
            </a:xfrm>
            <a:custGeom>
              <a:avLst/>
              <a:gdLst/>
              <a:ahLst/>
              <a:cxnLst/>
              <a:rect l="l" t="t" r="r" b="b"/>
              <a:pathLst>
                <a:path w="206375" h="824229">
                  <a:moveTo>
                    <a:pt x="205765" y="0"/>
                  </a:moveTo>
                  <a:lnTo>
                    <a:pt x="0" y="0"/>
                  </a:lnTo>
                  <a:lnTo>
                    <a:pt x="0" y="824217"/>
                  </a:lnTo>
                  <a:lnTo>
                    <a:pt x="205765" y="824217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6009" y="3199803"/>
              <a:ext cx="206375" cy="824230"/>
            </a:xfrm>
            <a:custGeom>
              <a:avLst/>
              <a:gdLst/>
              <a:ahLst/>
              <a:cxnLst/>
              <a:rect l="l" t="t" r="r" b="b"/>
              <a:pathLst>
                <a:path w="206375" h="824229">
                  <a:moveTo>
                    <a:pt x="0" y="824217"/>
                  </a:moveTo>
                  <a:lnTo>
                    <a:pt x="205765" y="824217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8242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2798" y="3260178"/>
              <a:ext cx="206375" cy="763905"/>
            </a:xfrm>
            <a:custGeom>
              <a:avLst/>
              <a:gdLst/>
              <a:ahLst/>
              <a:cxnLst/>
              <a:rect l="l" t="t" r="r" b="b"/>
              <a:pathLst>
                <a:path w="206375" h="763904">
                  <a:moveTo>
                    <a:pt x="205765" y="0"/>
                  </a:moveTo>
                  <a:lnTo>
                    <a:pt x="0" y="0"/>
                  </a:lnTo>
                  <a:lnTo>
                    <a:pt x="0" y="763841"/>
                  </a:lnTo>
                  <a:lnTo>
                    <a:pt x="205765" y="763841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2798" y="3260178"/>
              <a:ext cx="206375" cy="763905"/>
            </a:xfrm>
            <a:custGeom>
              <a:avLst/>
              <a:gdLst/>
              <a:ahLst/>
              <a:cxnLst/>
              <a:rect l="l" t="t" r="r" b="b"/>
              <a:pathLst>
                <a:path w="206375" h="763904">
                  <a:moveTo>
                    <a:pt x="0" y="763841"/>
                  </a:moveTo>
                  <a:lnTo>
                    <a:pt x="205765" y="763841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76384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9588" y="3488093"/>
              <a:ext cx="206375" cy="535940"/>
            </a:xfrm>
            <a:custGeom>
              <a:avLst/>
              <a:gdLst/>
              <a:ahLst/>
              <a:cxnLst/>
              <a:rect l="l" t="t" r="r" b="b"/>
              <a:pathLst>
                <a:path w="206375" h="535939">
                  <a:moveTo>
                    <a:pt x="205765" y="0"/>
                  </a:moveTo>
                  <a:lnTo>
                    <a:pt x="0" y="0"/>
                  </a:lnTo>
                  <a:lnTo>
                    <a:pt x="0" y="535927"/>
                  </a:lnTo>
                  <a:lnTo>
                    <a:pt x="205765" y="535927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588" y="3488093"/>
              <a:ext cx="206375" cy="535940"/>
            </a:xfrm>
            <a:custGeom>
              <a:avLst/>
              <a:gdLst/>
              <a:ahLst/>
              <a:cxnLst/>
              <a:rect l="l" t="t" r="r" b="b"/>
              <a:pathLst>
                <a:path w="206375" h="535939">
                  <a:moveTo>
                    <a:pt x="0" y="535927"/>
                  </a:moveTo>
                  <a:lnTo>
                    <a:pt x="205765" y="535927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5359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86376" y="3679063"/>
              <a:ext cx="206375" cy="345440"/>
            </a:xfrm>
            <a:custGeom>
              <a:avLst/>
              <a:gdLst/>
              <a:ahLst/>
              <a:cxnLst/>
              <a:rect l="l" t="t" r="r" b="b"/>
              <a:pathLst>
                <a:path w="206375" h="345439">
                  <a:moveTo>
                    <a:pt x="205765" y="0"/>
                  </a:moveTo>
                  <a:lnTo>
                    <a:pt x="0" y="0"/>
                  </a:lnTo>
                  <a:lnTo>
                    <a:pt x="0" y="344957"/>
                  </a:lnTo>
                  <a:lnTo>
                    <a:pt x="205765" y="344957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86376" y="3679063"/>
              <a:ext cx="206375" cy="345440"/>
            </a:xfrm>
            <a:custGeom>
              <a:avLst/>
              <a:gdLst/>
              <a:ahLst/>
              <a:cxnLst/>
              <a:rect l="l" t="t" r="r" b="b"/>
              <a:pathLst>
                <a:path w="206375" h="345439">
                  <a:moveTo>
                    <a:pt x="0" y="344957"/>
                  </a:moveTo>
                  <a:lnTo>
                    <a:pt x="205765" y="344957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3449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4435" y="3697541"/>
              <a:ext cx="206375" cy="327025"/>
            </a:xfrm>
            <a:custGeom>
              <a:avLst/>
              <a:gdLst/>
              <a:ahLst/>
              <a:cxnLst/>
              <a:rect l="l" t="t" r="r" b="b"/>
              <a:pathLst>
                <a:path w="206375" h="327025">
                  <a:moveTo>
                    <a:pt x="205765" y="0"/>
                  </a:moveTo>
                  <a:lnTo>
                    <a:pt x="0" y="0"/>
                  </a:lnTo>
                  <a:lnTo>
                    <a:pt x="0" y="326478"/>
                  </a:lnTo>
                  <a:lnTo>
                    <a:pt x="205765" y="326478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4435" y="3697541"/>
              <a:ext cx="206375" cy="327025"/>
            </a:xfrm>
            <a:custGeom>
              <a:avLst/>
              <a:gdLst/>
              <a:ahLst/>
              <a:cxnLst/>
              <a:rect l="l" t="t" r="r" b="b"/>
              <a:pathLst>
                <a:path w="206375" h="327025">
                  <a:moveTo>
                    <a:pt x="0" y="326478"/>
                  </a:moveTo>
                  <a:lnTo>
                    <a:pt x="205765" y="326478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3264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1225" y="3803484"/>
              <a:ext cx="206375" cy="220979"/>
            </a:xfrm>
            <a:custGeom>
              <a:avLst/>
              <a:gdLst/>
              <a:ahLst/>
              <a:cxnLst/>
              <a:rect l="l" t="t" r="r" b="b"/>
              <a:pathLst>
                <a:path w="206375" h="220979">
                  <a:moveTo>
                    <a:pt x="205765" y="0"/>
                  </a:moveTo>
                  <a:lnTo>
                    <a:pt x="0" y="0"/>
                  </a:lnTo>
                  <a:lnTo>
                    <a:pt x="0" y="220535"/>
                  </a:lnTo>
                  <a:lnTo>
                    <a:pt x="205765" y="220535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21225" y="3803484"/>
              <a:ext cx="206375" cy="220979"/>
            </a:xfrm>
            <a:custGeom>
              <a:avLst/>
              <a:gdLst/>
              <a:ahLst/>
              <a:cxnLst/>
              <a:rect l="l" t="t" r="r" b="b"/>
              <a:pathLst>
                <a:path w="206375" h="220979">
                  <a:moveTo>
                    <a:pt x="0" y="220535"/>
                  </a:moveTo>
                  <a:lnTo>
                    <a:pt x="205765" y="220535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22053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38013" y="3900818"/>
              <a:ext cx="206375" cy="123825"/>
            </a:xfrm>
            <a:custGeom>
              <a:avLst/>
              <a:gdLst/>
              <a:ahLst/>
              <a:cxnLst/>
              <a:rect l="l" t="t" r="r" b="b"/>
              <a:pathLst>
                <a:path w="206375" h="123825">
                  <a:moveTo>
                    <a:pt x="205765" y="0"/>
                  </a:moveTo>
                  <a:lnTo>
                    <a:pt x="0" y="0"/>
                  </a:lnTo>
                  <a:lnTo>
                    <a:pt x="0" y="123201"/>
                  </a:lnTo>
                  <a:lnTo>
                    <a:pt x="205765" y="123201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8013" y="3900818"/>
              <a:ext cx="206375" cy="123825"/>
            </a:xfrm>
            <a:custGeom>
              <a:avLst/>
              <a:gdLst/>
              <a:ahLst/>
              <a:cxnLst/>
              <a:rect l="l" t="t" r="r" b="b"/>
              <a:pathLst>
                <a:path w="206375" h="123825">
                  <a:moveTo>
                    <a:pt x="0" y="123201"/>
                  </a:moveTo>
                  <a:lnTo>
                    <a:pt x="205765" y="123201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1232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4802" y="3873715"/>
              <a:ext cx="206375" cy="150495"/>
            </a:xfrm>
            <a:custGeom>
              <a:avLst/>
              <a:gdLst/>
              <a:ahLst/>
              <a:cxnLst/>
              <a:rect l="l" t="t" r="r" b="b"/>
              <a:pathLst>
                <a:path w="206375" h="150495">
                  <a:moveTo>
                    <a:pt x="205765" y="0"/>
                  </a:moveTo>
                  <a:lnTo>
                    <a:pt x="0" y="0"/>
                  </a:lnTo>
                  <a:lnTo>
                    <a:pt x="0" y="150304"/>
                  </a:lnTo>
                  <a:lnTo>
                    <a:pt x="205765" y="150304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4802" y="3873715"/>
              <a:ext cx="206375" cy="150495"/>
            </a:xfrm>
            <a:custGeom>
              <a:avLst/>
              <a:gdLst/>
              <a:ahLst/>
              <a:cxnLst/>
              <a:rect l="l" t="t" r="r" b="b"/>
              <a:pathLst>
                <a:path w="206375" h="150495">
                  <a:moveTo>
                    <a:pt x="0" y="150304"/>
                  </a:moveTo>
                  <a:lnTo>
                    <a:pt x="205765" y="150304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1503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735" y="3905747"/>
              <a:ext cx="206375" cy="118745"/>
            </a:xfrm>
            <a:custGeom>
              <a:avLst/>
              <a:gdLst/>
              <a:ahLst/>
              <a:cxnLst/>
              <a:rect l="l" t="t" r="r" b="b"/>
              <a:pathLst>
                <a:path w="206375" h="118745">
                  <a:moveTo>
                    <a:pt x="205765" y="0"/>
                  </a:moveTo>
                  <a:lnTo>
                    <a:pt x="0" y="0"/>
                  </a:lnTo>
                  <a:lnTo>
                    <a:pt x="0" y="118272"/>
                  </a:lnTo>
                  <a:lnTo>
                    <a:pt x="205765" y="118272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72735" y="3905747"/>
              <a:ext cx="206375" cy="118745"/>
            </a:xfrm>
            <a:custGeom>
              <a:avLst/>
              <a:gdLst/>
              <a:ahLst/>
              <a:cxnLst/>
              <a:rect l="l" t="t" r="r" b="b"/>
              <a:pathLst>
                <a:path w="206375" h="118745">
                  <a:moveTo>
                    <a:pt x="0" y="118272"/>
                  </a:moveTo>
                  <a:lnTo>
                    <a:pt x="205765" y="118272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1182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89523" y="3961187"/>
              <a:ext cx="206375" cy="62865"/>
            </a:xfrm>
            <a:custGeom>
              <a:avLst/>
              <a:gdLst/>
              <a:ahLst/>
              <a:cxnLst/>
              <a:rect l="l" t="t" r="r" b="b"/>
              <a:pathLst>
                <a:path w="206375" h="62864">
                  <a:moveTo>
                    <a:pt x="205765" y="0"/>
                  </a:moveTo>
                  <a:lnTo>
                    <a:pt x="0" y="0"/>
                  </a:lnTo>
                  <a:lnTo>
                    <a:pt x="0" y="62833"/>
                  </a:lnTo>
                  <a:lnTo>
                    <a:pt x="205765" y="62833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89523" y="3961187"/>
              <a:ext cx="206375" cy="62865"/>
            </a:xfrm>
            <a:custGeom>
              <a:avLst/>
              <a:gdLst/>
              <a:ahLst/>
              <a:cxnLst/>
              <a:rect l="l" t="t" r="r" b="b"/>
              <a:pathLst>
                <a:path w="206375" h="62864">
                  <a:moveTo>
                    <a:pt x="0" y="62833"/>
                  </a:moveTo>
                  <a:lnTo>
                    <a:pt x="205765" y="62833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6283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7583" y="3975972"/>
              <a:ext cx="205104" cy="48260"/>
            </a:xfrm>
            <a:custGeom>
              <a:avLst/>
              <a:gdLst/>
              <a:ahLst/>
              <a:cxnLst/>
              <a:rect l="l" t="t" r="r" b="b"/>
              <a:pathLst>
                <a:path w="205104" h="48260">
                  <a:moveTo>
                    <a:pt x="204533" y="0"/>
                  </a:moveTo>
                  <a:lnTo>
                    <a:pt x="0" y="0"/>
                  </a:lnTo>
                  <a:lnTo>
                    <a:pt x="0" y="48047"/>
                  </a:lnTo>
                  <a:lnTo>
                    <a:pt x="204533" y="48047"/>
                  </a:lnTo>
                  <a:lnTo>
                    <a:pt x="20453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7583" y="3975972"/>
              <a:ext cx="205104" cy="48260"/>
            </a:xfrm>
            <a:custGeom>
              <a:avLst/>
              <a:gdLst/>
              <a:ahLst/>
              <a:cxnLst/>
              <a:rect l="l" t="t" r="r" b="b"/>
              <a:pathLst>
                <a:path w="205104" h="48260">
                  <a:moveTo>
                    <a:pt x="0" y="48047"/>
                  </a:moveTo>
                  <a:lnTo>
                    <a:pt x="204533" y="48047"/>
                  </a:lnTo>
                  <a:lnTo>
                    <a:pt x="204533" y="0"/>
                  </a:lnTo>
                  <a:lnTo>
                    <a:pt x="0" y="0"/>
                  </a:lnTo>
                  <a:lnTo>
                    <a:pt x="0" y="480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4371" y="3998148"/>
              <a:ext cx="205104" cy="26034"/>
            </a:xfrm>
            <a:custGeom>
              <a:avLst/>
              <a:gdLst/>
              <a:ahLst/>
              <a:cxnLst/>
              <a:rect l="l" t="t" r="r" b="b"/>
              <a:pathLst>
                <a:path w="205104" h="26035">
                  <a:moveTo>
                    <a:pt x="204533" y="0"/>
                  </a:moveTo>
                  <a:lnTo>
                    <a:pt x="0" y="0"/>
                  </a:lnTo>
                  <a:lnTo>
                    <a:pt x="0" y="25872"/>
                  </a:lnTo>
                  <a:lnTo>
                    <a:pt x="204533" y="25872"/>
                  </a:lnTo>
                  <a:lnTo>
                    <a:pt x="20453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24371" y="3998148"/>
              <a:ext cx="205104" cy="26034"/>
            </a:xfrm>
            <a:custGeom>
              <a:avLst/>
              <a:gdLst/>
              <a:ahLst/>
              <a:cxnLst/>
              <a:rect l="l" t="t" r="r" b="b"/>
              <a:pathLst>
                <a:path w="205104" h="26035">
                  <a:moveTo>
                    <a:pt x="0" y="25872"/>
                  </a:moveTo>
                  <a:lnTo>
                    <a:pt x="204533" y="25872"/>
                  </a:lnTo>
                  <a:lnTo>
                    <a:pt x="204533" y="0"/>
                  </a:lnTo>
                  <a:lnTo>
                    <a:pt x="0" y="0"/>
                  </a:lnTo>
                  <a:lnTo>
                    <a:pt x="0" y="2587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1160" y="4016628"/>
              <a:ext cx="206375" cy="7620"/>
            </a:xfrm>
            <a:custGeom>
              <a:avLst/>
              <a:gdLst/>
              <a:ahLst/>
              <a:cxnLst/>
              <a:rect l="l" t="t" r="r" b="b"/>
              <a:pathLst>
                <a:path w="206375" h="7620">
                  <a:moveTo>
                    <a:pt x="205765" y="0"/>
                  </a:moveTo>
                  <a:lnTo>
                    <a:pt x="0" y="0"/>
                  </a:lnTo>
                  <a:lnTo>
                    <a:pt x="0" y="7392"/>
                  </a:lnTo>
                  <a:lnTo>
                    <a:pt x="205765" y="7392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41160" y="4016628"/>
              <a:ext cx="206375" cy="7620"/>
            </a:xfrm>
            <a:custGeom>
              <a:avLst/>
              <a:gdLst/>
              <a:ahLst/>
              <a:cxnLst/>
              <a:rect l="l" t="t" r="r" b="b"/>
              <a:pathLst>
                <a:path w="206375" h="7620">
                  <a:moveTo>
                    <a:pt x="0" y="7392"/>
                  </a:moveTo>
                  <a:lnTo>
                    <a:pt x="205765" y="7392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73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7950" y="4021556"/>
              <a:ext cx="206375" cy="2540"/>
            </a:xfrm>
            <a:custGeom>
              <a:avLst/>
              <a:gdLst/>
              <a:ahLst/>
              <a:cxnLst/>
              <a:rect l="l" t="t" r="r" b="b"/>
              <a:pathLst>
                <a:path w="206375" h="2539">
                  <a:moveTo>
                    <a:pt x="205765" y="0"/>
                  </a:moveTo>
                  <a:lnTo>
                    <a:pt x="0" y="0"/>
                  </a:lnTo>
                  <a:lnTo>
                    <a:pt x="0" y="2464"/>
                  </a:lnTo>
                  <a:lnTo>
                    <a:pt x="205765" y="2464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57950" y="4021556"/>
              <a:ext cx="206375" cy="2540"/>
            </a:xfrm>
            <a:custGeom>
              <a:avLst/>
              <a:gdLst/>
              <a:ahLst/>
              <a:cxnLst/>
              <a:rect l="l" t="t" r="r" b="b"/>
              <a:pathLst>
                <a:path w="206375" h="2539">
                  <a:moveTo>
                    <a:pt x="0" y="2464"/>
                  </a:moveTo>
                  <a:lnTo>
                    <a:pt x="205765" y="2464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24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92797" y="4016628"/>
              <a:ext cx="206375" cy="7620"/>
            </a:xfrm>
            <a:custGeom>
              <a:avLst/>
              <a:gdLst/>
              <a:ahLst/>
              <a:cxnLst/>
              <a:rect l="l" t="t" r="r" b="b"/>
              <a:pathLst>
                <a:path w="206375" h="7620">
                  <a:moveTo>
                    <a:pt x="205765" y="0"/>
                  </a:moveTo>
                  <a:lnTo>
                    <a:pt x="0" y="0"/>
                  </a:lnTo>
                  <a:lnTo>
                    <a:pt x="0" y="7392"/>
                  </a:lnTo>
                  <a:lnTo>
                    <a:pt x="205765" y="7392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92797" y="4016628"/>
              <a:ext cx="206375" cy="7620"/>
            </a:xfrm>
            <a:custGeom>
              <a:avLst/>
              <a:gdLst/>
              <a:ahLst/>
              <a:cxnLst/>
              <a:rect l="l" t="t" r="r" b="b"/>
              <a:pathLst>
                <a:path w="206375" h="7620">
                  <a:moveTo>
                    <a:pt x="0" y="7392"/>
                  </a:moveTo>
                  <a:lnTo>
                    <a:pt x="205765" y="7392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73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09586" y="3966116"/>
              <a:ext cx="206375" cy="58419"/>
            </a:xfrm>
            <a:custGeom>
              <a:avLst/>
              <a:gdLst/>
              <a:ahLst/>
              <a:cxnLst/>
              <a:rect l="l" t="t" r="r" b="b"/>
              <a:pathLst>
                <a:path w="206375" h="58420">
                  <a:moveTo>
                    <a:pt x="205765" y="0"/>
                  </a:moveTo>
                  <a:lnTo>
                    <a:pt x="0" y="0"/>
                  </a:lnTo>
                  <a:lnTo>
                    <a:pt x="0" y="57904"/>
                  </a:lnTo>
                  <a:lnTo>
                    <a:pt x="205765" y="57904"/>
                  </a:lnTo>
                  <a:lnTo>
                    <a:pt x="20576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09586" y="3966116"/>
              <a:ext cx="206375" cy="58419"/>
            </a:xfrm>
            <a:custGeom>
              <a:avLst/>
              <a:gdLst/>
              <a:ahLst/>
              <a:cxnLst/>
              <a:rect l="l" t="t" r="r" b="b"/>
              <a:pathLst>
                <a:path w="206375" h="58420">
                  <a:moveTo>
                    <a:pt x="0" y="57904"/>
                  </a:moveTo>
                  <a:lnTo>
                    <a:pt x="205765" y="57904"/>
                  </a:lnTo>
                  <a:lnTo>
                    <a:pt x="205765" y="0"/>
                  </a:lnTo>
                  <a:lnTo>
                    <a:pt x="0" y="0"/>
                  </a:lnTo>
                  <a:lnTo>
                    <a:pt x="0" y="579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0816" y="1937003"/>
              <a:ext cx="0" cy="2099945"/>
            </a:xfrm>
            <a:custGeom>
              <a:avLst/>
              <a:gdLst/>
              <a:ahLst/>
              <a:cxnLst/>
              <a:rect l="l" t="t" r="r" b="b"/>
              <a:pathLst>
                <a:path h="2099945">
                  <a:moveTo>
                    <a:pt x="0" y="209933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7304" y="403007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023" y="0"/>
                  </a:lnTo>
                </a:path>
              </a:pathLst>
            </a:custGeom>
            <a:ln w="100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3425" y="1941956"/>
              <a:ext cx="4344670" cy="2099310"/>
            </a:xfrm>
            <a:custGeom>
              <a:avLst/>
              <a:gdLst/>
              <a:ahLst/>
              <a:cxnLst/>
              <a:rect l="l" t="t" r="r" b="b"/>
              <a:pathLst>
                <a:path w="4344670" h="2099310">
                  <a:moveTo>
                    <a:pt x="0" y="1857883"/>
                  </a:moveTo>
                  <a:lnTo>
                    <a:pt x="31902" y="1857883"/>
                  </a:lnTo>
                </a:path>
                <a:path w="4344670" h="2099310">
                  <a:moveTo>
                    <a:pt x="4902" y="1624965"/>
                  </a:moveTo>
                  <a:lnTo>
                    <a:pt x="31902" y="1624965"/>
                  </a:lnTo>
                </a:path>
                <a:path w="4344670" h="2099310">
                  <a:moveTo>
                    <a:pt x="4902" y="1393317"/>
                  </a:moveTo>
                  <a:lnTo>
                    <a:pt x="31902" y="1393317"/>
                  </a:lnTo>
                </a:path>
                <a:path w="4344670" h="2099310">
                  <a:moveTo>
                    <a:pt x="4902" y="1161795"/>
                  </a:moveTo>
                  <a:lnTo>
                    <a:pt x="31902" y="1161795"/>
                  </a:lnTo>
                </a:path>
                <a:path w="4344670" h="2099310">
                  <a:moveTo>
                    <a:pt x="4902" y="928878"/>
                  </a:moveTo>
                  <a:lnTo>
                    <a:pt x="31902" y="928878"/>
                  </a:lnTo>
                </a:path>
                <a:path w="4344670" h="2099310">
                  <a:moveTo>
                    <a:pt x="4902" y="697230"/>
                  </a:moveTo>
                  <a:lnTo>
                    <a:pt x="31902" y="697230"/>
                  </a:lnTo>
                </a:path>
                <a:path w="4344670" h="2099310">
                  <a:moveTo>
                    <a:pt x="4902" y="464438"/>
                  </a:moveTo>
                  <a:lnTo>
                    <a:pt x="31902" y="464438"/>
                  </a:lnTo>
                </a:path>
                <a:path w="4344670" h="2099310">
                  <a:moveTo>
                    <a:pt x="4902" y="232791"/>
                  </a:moveTo>
                  <a:lnTo>
                    <a:pt x="31902" y="232791"/>
                  </a:lnTo>
                </a:path>
                <a:path w="4344670" h="2099310">
                  <a:moveTo>
                    <a:pt x="4902" y="0"/>
                  </a:moveTo>
                  <a:lnTo>
                    <a:pt x="31902" y="0"/>
                  </a:lnTo>
                </a:path>
                <a:path w="4344670" h="2099310">
                  <a:moveTo>
                    <a:pt x="12217" y="2089454"/>
                  </a:moveTo>
                  <a:lnTo>
                    <a:pt x="4344314" y="2089454"/>
                  </a:lnTo>
                </a:path>
                <a:path w="4344670" h="2099310">
                  <a:moveTo>
                    <a:pt x="7391" y="2054948"/>
                  </a:moveTo>
                  <a:lnTo>
                    <a:pt x="7391" y="2093137"/>
                  </a:lnTo>
                </a:path>
                <a:path w="4344670" h="2099310">
                  <a:moveTo>
                    <a:pt x="224180" y="2054948"/>
                  </a:moveTo>
                  <a:lnTo>
                    <a:pt x="224180" y="2099310"/>
                  </a:lnTo>
                </a:path>
                <a:path w="4344670" h="2099310">
                  <a:moveTo>
                    <a:pt x="440969" y="2054948"/>
                  </a:moveTo>
                  <a:lnTo>
                    <a:pt x="440969" y="2099310"/>
                  </a:lnTo>
                </a:path>
                <a:path w="4344670" h="2099310">
                  <a:moveTo>
                    <a:pt x="658901" y="2054948"/>
                  </a:moveTo>
                  <a:lnTo>
                    <a:pt x="658901" y="2099310"/>
                  </a:lnTo>
                </a:path>
                <a:path w="4344670" h="2099310">
                  <a:moveTo>
                    <a:pt x="875690" y="2054948"/>
                  </a:moveTo>
                  <a:lnTo>
                    <a:pt x="875690" y="2099310"/>
                  </a:lnTo>
                </a:path>
                <a:path w="4344670" h="2099310">
                  <a:moveTo>
                    <a:pt x="1092479" y="2054948"/>
                  </a:moveTo>
                  <a:lnTo>
                    <a:pt x="1092479" y="2099310"/>
                  </a:lnTo>
                </a:path>
                <a:path w="4344670" h="2099310">
                  <a:moveTo>
                    <a:pt x="1309268" y="2054948"/>
                  </a:moveTo>
                  <a:lnTo>
                    <a:pt x="1309268" y="2086978"/>
                  </a:lnTo>
                </a:path>
                <a:path w="4344670" h="2099310">
                  <a:moveTo>
                    <a:pt x="1527327" y="2054948"/>
                  </a:moveTo>
                  <a:lnTo>
                    <a:pt x="1527327" y="2099310"/>
                  </a:lnTo>
                </a:path>
                <a:path w="4344670" h="2099310">
                  <a:moveTo>
                    <a:pt x="1744116" y="2054948"/>
                  </a:moveTo>
                  <a:lnTo>
                    <a:pt x="1744116" y="2099310"/>
                  </a:lnTo>
                </a:path>
                <a:path w="4344670" h="2099310">
                  <a:moveTo>
                    <a:pt x="1962175" y="2054948"/>
                  </a:moveTo>
                  <a:lnTo>
                    <a:pt x="1962175" y="20993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2326" y="399690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361"/>
                  </a:lnTo>
                </a:path>
              </a:pathLst>
            </a:custGeom>
            <a:ln w="12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9051" y="3996905"/>
              <a:ext cx="1953895" cy="44450"/>
            </a:xfrm>
            <a:custGeom>
              <a:avLst/>
              <a:gdLst/>
              <a:ahLst/>
              <a:cxnLst/>
              <a:rect l="l" t="t" r="r" b="b"/>
              <a:pathLst>
                <a:path w="1953895" h="44450">
                  <a:moveTo>
                    <a:pt x="0" y="0"/>
                  </a:moveTo>
                  <a:lnTo>
                    <a:pt x="0" y="44361"/>
                  </a:lnTo>
                </a:path>
                <a:path w="1953895" h="44450">
                  <a:moveTo>
                    <a:pt x="216788" y="0"/>
                  </a:moveTo>
                  <a:lnTo>
                    <a:pt x="216788" y="44361"/>
                  </a:lnTo>
                </a:path>
                <a:path w="1953895" h="44450">
                  <a:moveTo>
                    <a:pt x="434848" y="0"/>
                  </a:moveTo>
                  <a:lnTo>
                    <a:pt x="434848" y="44361"/>
                  </a:lnTo>
                </a:path>
                <a:path w="1953895" h="44450">
                  <a:moveTo>
                    <a:pt x="651637" y="0"/>
                  </a:moveTo>
                  <a:lnTo>
                    <a:pt x="651637" y="44361"/>
                  </a:lnTo>
                </a:path>
                <a:path w="1953895" h="44450">
                  <a:moveTo>
                    <a:pt x="868426" y="0"/>
                  </a:moveTo>
                  <a:lnTo>
                    <a:pt x="868426" y="44361"/>
                  </a:lnTo>
                </a:path>
                <a:path w="1953895" h="44450">
                  <a:moveTo>
                    <a:pt x="1085214" y="0"/>
                  </a:moveTo>
                  <a:lnTo>
                    <a:pt x="1085214" y="44361"/>
                  </a:lnTo>
                </a:path>
                <a:path w="1953895" h="44450">
                  <a:moveTo>
                    <a:pt x="1303274" y="0"/>
                  </a:moveTo>
                  <a:lnTo>
                    <a:pt x="1303274" y="44361"/>
                  </a:lnTo>
                </a:path>
                <a:path w="1953895" h="44450">
                  <a:moveTo>
                    <a:pt x="1520063" y="0"/>
                  </a:moveTo>
                  <a:lnTo>
                    <a:pt x="1520063" y="44361"/>
                  </a:lnTo>
                </a:path>
                <a:path w="1953895" h="44450">
                  <a:moveTo>
                    <a:pt x="1736852" y="0"/>
                  </a:moveTo>
                  <a:lnTo>
                    <a:pt x="1736852" y="44361"/>
                  </a:lnTo>
                </a:path>
                <a:path w="1953895" h="44450">
                  <a:moveTo>
                    <a:pt x="1953641" y="0"/>
                  </a:moveTo>
                  <a:lnTo>
                    <a:pt x="1953641" y="4436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49295" y="3898341"/>
              <a:ext cx="218440" cy="236854"/>
            </a:xfrm>
            <a:custGeom>
              <a:avLst/>
              <a:gdLst/>
              <a:ahLst/>
              <a:cxnLst/>
              <a:rect l="l" t="t" r="r" b="b"/>
              <a:pathLst>
                <a:path w="218439" h="236854">
                  <a:moveTo>
                    <a:pt x="218008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218008" y="236550"/>
                  </a:lnTo>
                  <a:lnTo>
                    <a:pt x="21800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49295" y="3898341"/>
              <a:ext cx="218440" cy="236854"/>
            </a:xfrm>
            <a:custGeom>
              <a:avLst/>
              <a:gdLst/>
              <a:ahLst/>
              <a:cxnLst/>
              <a:rect l="l" t="t" r="r" b="b"/>
              <a:pathLst>
                <a:path w="218439" h="236854">
                  <a:moveTo>
                    <a:pt x="0" y="236550"/>
                  </a:moveTo>
                  <a:lnTo>
                    <a:pt x="218008" y="236550"/>
                  </a:lnTo>
                  <a:lnTo>
                    <a:pt x="218008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77032" y="3665499"/>
              <a:ext cx="296545" cy="236854"/>
            </a:xfrm>
            <a:custGeom>
              <a:avLst/>
              <a:gdLst/>
              <a:ahLst/>
              <a:cxnLst/>
              <a:rect l="l" t="t" r="r" b="b"/>
              <a:pathLst>
                <a:path w="296544" h="236854">
                  <a:moveTo>
                    <a:pt x="296392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296392" y="236550"/>
                  </a:lnTo>
                  <a:lnTo>
                    <a:pt x="29639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7032" y="3665499"/>
              <a:ext cx="296545" cy="236854"/>
            </a:xfrm>
            <a:custGeom>
              <a:avLst/>
              <a:gdLst/>
              <a:ahLst/>
              <a:cxnLst/>
              <a:rect l="l" t="t" r="r" b="b"/>
              <a:pathLst>
                <a:path w="296544" h="236854">
                  <a:moveTo>
                    <a:pt x="0" y="236550"/>
                  </a:moveTo>
                  <a:lnTo>
                    <a:pt x="296392" y="236550"/>
                  </a:lnTo>
                  <a:lnTo>
                    <a:pt x="296392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32658" y="3682746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98420" y="3427526"/>
            <a:ext cx="386715" cy="249554"/>
            <a:chOff x="2598420" y="3427526"/>
            <a:chExt cx="386715" cy="249554"/>
          </a:xfrm>
        </p:grpSpPr>
        <p:sp>
          <p:nvSpPr>
            <p:cNvPr id="57" name="object 57"/>
            <p:cNvSpPr/>
            <p:nvPr/>
          </p:nvSpPr>
          <p:spPr>
            <a:xfrm>
              <a:off x="2604770" y="3433876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4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04770" y="3433876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4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660395" y="3451097"/>
            <a:ext cx="2495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598420" y="3194735"/>
            <a:ext cx="386715" cy="249554"/>
            <a:chOff x="2598420" y="3194735"/>
            <a:chExt cx="386715" cy="249554"/>
          </a:xfrm>
        </p:grpSpPr>
        <p:sp>
          <p:nvSpPr>
            <p:cNvPr id="61" name="object 61"/>
            <p:cNvSpPr/>
            <p:nvPr/>
          </p:nvSpPr>
          <p:spPr>
            <a:xfrm>
              <a:off x="2604770" y="3201085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4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04770" y="3201085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4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660395" y="3217875"/>
            <a:ext cx="249554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98420" y="2963087"/>
            <a:ext cx="386715" cy="249554"/>
            <a:chOff x="2598420" y="2963087"/>
            <a:chExt cx="386715" cy="249554"/>
          </a:xfrm>
        </p:grpSpPr>
        <p:sp>
          <p:nvSpPr>
            <p:cNvPr id="65" name="object 65"/>
            <p:cNvSpPr/>
            <p:nvPr/>
          </p:nvSpPr>
          <p:spPr>
            <a:xfrm>
              <a:off x="2604770" y="2969437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04770" y="2969437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60395" y="2986277"/>
            <a:ext cx="2495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200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598420" y="2731439"/>
            <a:ext cx="386715" cy="249554"/>
            <a:chOff x="2598420" y="2731439"/>
            <a:chExt cx="386715" cy="249554"/>
          </a:xfrm>
        </p:grpSpPr>
        <p:sp>
          <p:nvSpPr>
            <p:cNvPr id="69" name="object 69"/>
            <p:cNvSpPr/>
            <p:nvPr/>
          </p:nvSpPr>
          <p:spPr>
            <a:xfrm>
              <a:off x="2604770" y="2737789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04770" y="2737789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60395" y="2754630"/>
            <a:ext cx="2495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250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598420" y="2268143"/>
            <a:ext cx="386715" cy="480059"/>
            <a:chOff x="2598420" y="2268143"/>
            <a:chExt cx="386715" cy="480059"/>
          </a:xfrm>
        </p:grpSpPr>
        <p:sp>
          <p:nvSpPr>
            <p:cNvPr id="73" name="object 73"/>
            <p:cNvSpPr/>
            <p:nvPr/>
          </p:nvSpPr>
          <p:spPr>
            <a:xfrm>
              <a:off x="2604770" y="2504998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04770" y="2504998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04770" y="2274493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04770" y="2274493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660395" y="2221890"/>
            <a:ext cx="249554" cy="48640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50" b="1" spc="-25" dirty="0">
                <a:latin typeface="Arial"/>
                <a:cs typeface="Arial"/>
              </a:rPr>
              <a:t>350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50" b="1" spc="-25" dirty="0">
                <a:latin typeface="Arial"/>
                <a:cs typeface="Arial"/>
              </a:rPr>
              <a:t>300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598420" y="2035352"/>
            <a:ext cx="386715" cy="249554"/>
            <a:chOff x="2598420" y="2035352"/>
            <a:chExt cx="386715" cy="249554"/>
          </a:xfrm>
        </p:grpSpPr>
        <p:sp>
          <p:nvSpPr>
            <p:cNvPr id="79" name="object 79"/>
            <p:cNvSpPr/>
            <p:nvPr/>
          </p:nvSpPr>
          <p:spPr>
            <a:xfrm>
              <a:off x="2604770" y="2041702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04770" y="2041702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660395" y="2058416"/>
            <a:ext cx="2495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400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598420" y="1802561"/>
            <a:ext cx="386715" cy="249554"/>
            <a:chOff x="2598420" y="1802561"/>
            <a:chExt cx="386715" cy="249554"/>
          </a:xfrm>
        </p:grpSpPr>
        <p:sp>
          <p:nvSpPr>
            <p:cNvPr id="83" name="object 83"/>
            <p:cNvSpPr/>
            <p:nvPr/>
          </p:nvSpPr>
          <p:spPr>
            <a:xfrm>
              <a:off x="2604770" y="1808911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373557" y="0"/>
                  </a:moveTo>
                  <a:lnTo>
                    <a:pt x="0" y="0"/>
                  </a:lnTo>
                  <a:lnTo>
                    <a:pt x="0" y="236550"/>
                  </a:lnTo>
                  <a:lnTo>
                    <a:pt x="373557" y="236550"/>
                  </a:lnTo>
                  <a:lnTo>
                    <a:pt x="37355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04770" y="1808911"/>
              <a:ext cx="374015" cy="236854"/>
            </a:xfrm>
            <a:custGeom>
              <a:avLst/>
              <a:gdLst/>
              <a:ahLst/>
              <a:cxnLst/>
              <a:rect l="l" t="t" r="r" b="b"/>
              <a:pathLst>
                <a:path w="374014" h="236855">
                  <a:moveTo>
                    <a:pt x="0" y="236550"/>
                  </a:moveTo>
                  <a:lnTo>
                    <a:pt x="373557" y="236550"/>
                  </a:lnTo>
                  <a:lnTo>
                    <a:pt x="373557" y="0"/>
                  </a:lnTo>
                  <a:lnTo>
                    <a:pt x="0" y="0"/>
                  </a:lnTo>
                  <a:lnTo>
                    <a:pt x="0" y="236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660395" y="1825498"/>
            <a:ext cx="24955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450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824988" y="4022585"/>
            <a:ext cx="2918460" cy="286385"/>
            <a:chOff x="2824988" y="4022585"/>
            <a:chExt cx="2918460" cy="286385"/>
          </a:xfrm>
        </p:grpSpPr>
        <p:sp>
          <p:nvSpPr>
            <p:cNvPr id="87" name="object 87"/>
            <p:cNvSpPr/>
            <p:nvPr/>
          </p:nvSpPr>
          <p:spPr>
            <a:xfrm>
              <a:off x="2831338" y="4035094"/>
              <a:ext cx="230504" cy="252729"/>
            </a:xfrm>
            <a:custGeom>
              <a:avLst/>
              <a:gdLst/>
              <a:ahLst/>
              <a:cxnLst/>
              <a:rect l="l" t="t" r="r" b="b"/>
              <a:pathLst>
                <a:path w="230505" h="252729">
                  <a:moveTo>
                    <a:pt x="230263" y="0"/>
                  </a:moveTo>
                  <a:lnTo>
                    <a:pt x="0" y="0"/>
                  </a:lnTo>
                  <a:lnTo>
                    <a:pt x="0" y="252564"/>
                  </a:lnTo>
                  <a:lnTo>
                    <a:pt x="230263" y="252564"/>
                  </a:lnTo>
                  <a:lnTo>
                    <a:pt x="23026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31338" y="4035094"/>
              <a:ext cx="230504" cy="252729"/>
            </a:xfrm>
            <a:custGeom>
              <a:avLst/>
              <a:gdLst/>
              <a:ahLst/>
              <a:cxnLst/>
              <a:rect l="l" t="t" r="r" b="b"/>
              <a:pathLst>
                <a:path w="230505" h="252729">
                  <a:moveTo>
                    <a:pt x="0" y="252564"/>
                  </a:moveTo>
                  <a:lnTo>
                    <a:pt x="230263" y="252564"/>
                  </a:lnTo>
                  <a:lnTo>
                    <a:pt x="230263" y="0"/>
                  </a:lnTo>
                  <a:lnTo>
                    <a:pt x="0" y="0"/>
                  </a:lnTo>
                  <a:lnTo>
                    <a:pt x="0" y="2525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59176" y="4041267"/>
              <a:ext cx="273685" cy="261620"/>
            </a:xfrm>
            <a:custGeom>
              <a:avLst/>
              <a:gdLst/>
              <a:ahLst/>
              <a:cxnLst/>
              <a:rect l="l" t="t" r="r" b="b"/>
              <a:pathLst>
                <a:path w="273685" h="261620">
                  <a:moveTo>
                    <a:pt x="273126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73126" y="261188"/>
                  </a:lnTo>
                  <a:lnTo>
                    <a:pt x="27312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59176" y="4041267"/>
              <a:ext cx="273685" cy="261620"/>
            </a:xfrm>
            <a:custGeom>
              <a:avLst/>
              <a:gdLst/>
              <a:ahLst/>
              <a:cxnLst/>
              <a:rect l="l" t="t" r="r" b="b"/>
              <a:pathLst>
                <a:path w="273685" h="261620">
                  <a:moveTo>
                    <a:pt x="0" y="261188"/>
                  </a:moveTo>
                  <a:lnTo>
                    <a:pt x="273126" y="261188"/>
                  </a:lnTo>
                  <a:lnTo>
                    <a:pt x="273126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87014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87014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59607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59607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42563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42563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04234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04234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68775" y="4028935"/>
              <a:ext cx="152400" cy="261620"/>
            </a:xfrm>
            <a:custGeom>
              <a:avLst/>
              <a:gdLst/>
              <a:ahLst/>
              <a:cxnLst/>
              <a:rect l="l" t="t" r="r" b="b"/>
              <a:pathLst>
                <a:path w="152400" h="261620">
                  <a:moveTo>
                    <a:pt x="151879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151879" y="261188"/>
                  </a:lnTo>
                  <a:lnTo>
                    <a:pt x="15187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68775" y="4028935"/>
              <a:ext cx="152400" cy="261620"/>
            </a:xfrm>
            <a:custGeom>
              <a:avLst/>
              <a:gdLst/>
              <a:ahLst/>
              <a:cxnLst/>
              <a:rect l="l" t="t" r="r" b="b"/>
              <a:pathLst>
                <a:path w="152400" h="261620">
                  <a:moveTo>
                    <a:pt x="0" y="261188"/>
                  </a:moveTo>
                  <a:lnTo>
                    <a:pt x="151879" y="261188"/>
                  </a:lnTo>
                  <a:lnTo>
                    <a:pt x="151879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26763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26763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30547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630547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81169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81169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64125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64125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36845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36845" y="4041267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508752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08752" y="4041267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577585" y="4085649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spc="-5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631053" y="4034916"/>
            <a:ext cx="1956435" cy="548640"/>
            <a:chOff x="5631053" y="4034916"/>
            <a:chExt cx="1956435" cy="548640"/>
          </a:xfrm>
        </p:grpSpPr>
        <p:sp>
          <p:nvSpPr>
            <p:cNvPr id="115" name="object 115"/>
            <p:cNvSpPr/>
            <p:nvPr/>
          </p:nvSpPr>
          <p:spPr>
            <a:xfrm>
              <a:off x="5637403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37403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31281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31281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4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70854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70854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75908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5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75908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5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26530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526530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98437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5" h="261620">
                  <a:moveTo>
                    <a:pt x="227812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227812" y="261188"/>
                  </a:lnTo>
                  <a:lnTo>
                    <a:pt x="22781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798437" y="4041266"/>
              <a:ext cx="227965" cy="261620"/>
            </a:xfrm>
            <a:custGeom>
              <a:avLst/>
              <a:gdLst/>
              <a:ahLst/>
              <a:cxnLst/>
              <a:rect l="l" t="t" r="r" b="b"/>
              <a:pathLst>
                <a:path w="227965" h="261620">
                  <a:moveTo>
                    <a:pt x="0" y="261188"/>
                  </a:moveTo>
                  <a:lnTo>
                    <a:pt x="227812" y="261188"/>
                  </a:lnTo>
                  <a:lnTo>
                    <a:pt x="227812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60108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360083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60083" y="261188"/>
                  </a:lnTo>
                  <a:lnTo>
                    <a:pt x="36008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960108" y="4041266"/>
              <a:ext cx="360680" cy="261620"/>
            </a:xfrm>
            <a:custGeom>
              <a:avLst/>
              <a:gdLst/>
              <a:ahLst/>
              <a:cxnLst/>
              <a:rect l="l" t="t" r="r" b="b"/>
              <a:pathLst>
                <a:path w="360679" h="261620">
                  <a:moveTo>
                    <a:pt x="0" y="261188"/>
                  </a:moveTo>
                  <a:lnTo>
                    <a:pt x="360083" y="261188"/>
                  </a:lnTo>
                  <a:lnTo>
                    <a:pt x="360083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65035" y="4041266"/>
              <a:ext cx="316230" cy="261620"/>
            </a:xfrm>
            <a:custGeom>
              <a:avLst/>
              <a:gdLst/>
              <a:ahLst/>
              <a:cxnLst/>
              <a:rect l="l" t="t" r="r" b="b"/>
              <a:pathLst>
                <a:path w="316229" h="261620">
                  <a:moveTo>
                    <a:pt x="315988" y="0"/>
                  </a:moveTo>
                  <a:lnTo>
                    <a:pt x="0" y="0"/>
                  </a:lnTo>
                  <a:lnTo>
                    <a:pt x="0" y="261188"/>
                  </a:lnTo>
                  <a:lnTo>
                    <a:pt x="315988" y="261188"/>
                  </a:lnTo>
                  <a:lnTo>
                    <a:pt x="3159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5035" y="4041266"/>
              <a:ext cx="316230" cy="261620"/>
            </a:xfrm>
            <a:custGeom>
              <a:avLst/>
              <a:gdLst/>
              <a:ahLst/>
              <a:cxnLst/>
              <a:rect l="l" t="t" r="r" b="b"/>
              <a:pathLst>
                <a:path w="316229" h="261620">
                  <a:moveTo>
                    <a:pt x="0" y="261188"/>
                  </a:moveTo>
                  <a:lnTo>
                    <a:pt x="315988" y="261188"/>
                  </a:lnTo>
                  <a:lnTo>
                    <a:pt x="315988" y="0"/>
                  </a:lnTo>
                  <a:lnTo>
                    <a:pt x="0" y="0"/>
                  </a:lnTo>
                  <a:lnTo>
                    <a:pt x="0" y="2611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349617" y="4302455"/>
              <a:ext cx="231775" cy="274955"/>
            </a:xfrm>
            <a:custGeom>
              <a:avLst/>
              <a:gdLst/>
              <a:ahLst/>
              <a:cxnLst/>
              <a:rect l="l" t="t" r="r" b="b"/>
              <a:pathLst>
                <a:path w="231775" h="274954">
                  <a:moveTo>
                    <a:pt x="0" y="274739"/>
                  </a:moveTo>
                  <a:lnTo>
                    <a:pt x="231482" y="274739"/>
                  </a:lnTo>
                  <a:lnTo>
                    <a:pt x="231482" y="0"/>
                  </a:lnTo>
                  <a:lnTo>
                    <a:pt x="0" y="0"/>
                  </a:lnTo>
                  <a:lnTo>
                    <a:pt x="0" y="2747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2804922" y="3915562"/>
            <a:ext cx="4741545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93980">
              <a:lnSpc>
                <a:spcPts val="1370"/>
              </a:lnSpc>
              <a:tabLst>
                <a:tab pos="321945" algn="l"/>
                <a:tab pos="2900680" algn="l"/>
              </a:tabLst>
            </a:pPr>
            <a:r>
              <a:rPr sz="1800" b="1" spc="-75" baseline="2314" dirty="0">
                <a:latin typeface="Arial"/>
                <a:cs typeface="Arial"/>
              </a:rPr>
              <a:t>0</a:t>
            </a:r>
            <a:r>
              <a:rPr sz="1800" b="1" baseline="2314" dirty="0">
                <a:latin typeface="Arial"/>
                <a:cs typeface="Arial"/>
              </a:rPr>
              <a:t>	</a:t>
            </a:r>
            <a:r>
              <a:rPr sz="1200" b="1" dirty="0">
                <a:latin typeface="Arial"/>
                <a:cs typeface="Arial"/>
              </a:rPr>
              <a:t>.5</a:t>
            </a:r>
            <a:r>
              <a:rPr sz="1200" b="1" spc="4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3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1.5</a:t>
            </a:r>
            <a:r>
              <a:rPr sz="1200" b="1" spc="2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b="1" spc="2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2.5</a:t>
            </a:r>
            <a:r>
              <a:rPr sz="1200" b="1" spc="75" dirty="0">
                <a:latin typeface="Arial"/>
                <a:cs typeface="Arial"/>
              </a:rPr>
              <a:t> </a:t>
            </a:r>
            <a:r>
              <a:rPr sz="1800" b="1" baseline="4629" dirty="0">
                <a:latin typeface="Arial"/>
                <a:cs typeface="Arial"/>
              </a:rPr>
              <a:t>3</a:t>
            </a:r>
            <a:r>
              <a:rPr sz="1800" b="1" spc="359" baseline="4629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3.5</a:t>
            </a:r>
            <a:r>
              <a:rPr sz="1200" b="1" spc="3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b="1" spc="1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4.5</a:t>
            </a:r>
            <a:r>
              <a:rPr sz="1200" b="1" spc="2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36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5.5</a:t>
            </a:r>
            <a:r>
              <a:rPr sz="1200" b="1" dirty="0">
                <a:latin typeface="Arial"/>
                <a:cs typeface="Arial"/>
              </a:rPr>
              <a:t>	6.5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7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7.5</a:t>
            </a:r>
            <a:r>
              <a:rPr sz="1200" b="1" spc="3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8</a:t>
            </a:r>
            <a:r>
              <a:rPr sz="1200" b="1" spc="1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8.5</a:t>
            </a:r>
            <a:r>
              <a:rPr sz="1200" b="1" spc="1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9</a:t>
            </a:r>
            <a:r>
              <a:rPr sz="1200" b="1" spc="2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9.5</a:t>
            </a:r>
            <a:r>
              <a:rPr sz="1200" b="1" spc="39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280157" y="1872970"/>
            <a:ext cx="250190" cy="2004695"/>
          </a:xfrm>
          <a:prstGeom prst="rect">
            <a:avLst/>
          </a:prstGeom>
          <a:solidFill>
            <a:srgbClr val="CCFFCC"/>
          </a:solidFill>
          <a:ln w="12700">
            <a:solidFill>
              <a:srgbClr val="252525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  <a:p>
            <a:pPr marL="67945" marR="67945" algn="just">
              <a:lnSpc>
                <a:spcPct val="10000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 e q u e n c y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340995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2)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dirty="0"/>
              <a:t>Exponential</a:t>
            </a:r>
            <a:r>
              <a:rPr spc="-7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73200" y="1358900"/>
            <a:ext cx="6101715" cy="3311525"/>
            <a:chOff x="1473200" y="1358900"/>
            <a:chExt cx="6101715" cy="3311525"/>
          </a:xfrm>
        </p:grpSpPr>
        <p:sp>
          <p:nvSpPr>
            <p:cNvPr id="4" name="object 4"/>
            <p:cNvSpPr/>
            <p:nvPr/>
          </p:nvSpPr>
          <p:spPr>
            <a:xfrm>
              <a:off x="1485900" y="1371600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6075807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6075807" y="3286125"/>
                  </a:lnTo>
                  <a:lnTo>
                    <a:pt x="6075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371600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0" y="3286125"/>
                  </a:moveTo>
                  <a:lnTo>
                    <a:pt x="6075807" y="3286125"/>
                  </a:lnTo>
                  <a:lnTo>
                    <a:pt x="6075807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1394" y="1597786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242887" y="0"/>
                  </a:moveTo>
                  <a:lnTo>
                    <a:pt x="0" y="0"/>
                  </a:lnTo>
                  <a:lnTo>
                    <a:pt x="0" y="1937131"/>
                  </a:lnTo>
                  <a:lnTo>
                    <a:pt x="242887" y="1937131"/>
                  </a:lnTo>
                  <a:lnTo>
                    <a:pt x="2428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394" y="1597786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0" y="1937131"/>
                  </a:moveTo>
                  <a:lnTo>
                    <a:pt x="242887" y="1937131"/>
                  </a:lnTo>
                  <a:lnTo>
                    <a:pt x="242887" y="0"/>
                  </a:lnTo>
                  <a:lnTo>
                    <a:pt x="0" y="0"/>
                  </a:lnTo>
                  <a:lnTo>
                    <a:pt x="0" y="19371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56766" y="1818513"/>
            <a:ext cx="13081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 e q u e n c 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9100" y="1720088"/>
            <a:ext cx="5788660" cy="2607310"/>
            <a:chOff x="1689100" y="1720088"/>
            <a:chExt cx="5788660" cy="2607310"/>
          </a:xfrm>
        </p:grpSpPr>
        <p:sp>
          <p:nvSpPr>
            <p:cNvPr id="10" name="object 10"/>
            <p:cNvSpPr/>
            <p:nvPr/>
          </p:nvSpPr>
          <p:spPr>
            <a:xfrm>
              <a:off x="1918081" y="3661168"/>
              <a:ext cx="309880" cy="534670"/>
            </a:xfrm>
            <a:custGeom>
              <a:avLst/>
              <a:gdLst/>
              <a:ahLst/>
              <a:cxnLst/>
              <a:rect l="l" t="t" r="r" b="b"/>
              <a:pathLst>
                <a:path w="309880" h="534670">
                  <a:moveTo>
                    <a:pt x="309562" y="0"/>
                  </a:moveTo>
                  <a:lnTo>
                    <a:pt x="0" y="0"/>
                  </a:lnTo>
                  <a:lnTo>
                    <a:pt x="0" y="534593"/>
                  </a:lnTo>
                  <a:lnTo>
                    <a:pt x="309562" y="534593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8081" y="3661168"/>
              <a:ext cx="309880" cy="534670"/>
            </a:xfrm>
            <a:custGeom>
              <a:avLst/>
              <a:gdLst/>
              <a:ahLst/>
              <a:cxnLst/>
              <a:rect l="l" t="t" r="r" b="b"/>
              <a:pathLst>
                <a:path w="309880" h="534670">
                  <a:moveTo>
                    <a:pt x="0" y="534593"/>
                  </a:moveTo>
                  <a:lnTo>
                    <a:pt x="309562" y="534593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5345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4344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80" h="1360170">
                  <a:moveTo>
                    <a:pt x="309562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09562" y="1359662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4344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80" h="1360170">
                  <a:moveTo>
                    <a:pt x="0" y="1359662"/>
                  </a:moveTo>
                  <a:lnTo>
                    <a:pt x="309562" y="1359662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1750" y="3661168"/>
              <a:ext cx="309880" cy="534670"/>
            </a:xfrm>
            <a:custGeom>
              <a:avLst/>
              <a:gdLst/>
              <a:ahLst/>
              <a:cxnLst/>
              <a:rect l="l" t="t" r="r" b="b"/>
              <a:pathLst>
                <a:path w="309880" h="534670">
                  <a:moveTo>
                    <a:pt x="309562" y="0"/>
                  </a:moveTo>
                  <a:lnTo>
                    <a:pt x="0" y="0"/>
                  </a:lnTo>
                  <a:lnTo>
                    <a:pt x="0" y="534593"/>
                  </a:lnTo>
                  <a:lnTo>
                    <a:pt x="309562" y="534593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1750" y="3661168"/>
              <a:ext cx="309880" cy="534670"/>
            </a:xfrm>
            <a:custGeom>
              <a:avLst/>
              <a:gdLst/>
              <a:ahLst/>
              <a:cxnLst/>
              <a:rect l="l" t="t" r="r" b="b"/>
              <a:pathLst>
                <a:path w="309880" h="534670">
                  <a:moveTo>
                    <a:pt x="0" y="534593"/>
                  </a:moveTo>
                  <a:lnTo>
                    <a:pt x="309562" y="534593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5345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8013" y="1735899"/>
              <a:ext cx="311150" cy="2459990"/>
            </a:xfrm>
            <a:custGeom>
              <a:avLst/>
              <a:gdLst/>
              <a:ahLst/>
              <a:cxnLst/>
              <a:rect l="l" t="t" r="r" b="b"/>
              <a:pathLst>
                <a:path w="311150" h="2459990">
                  <a:moveTo>
                    <a:pt x="310756" y="0"/>
                  </a:moveTo>
                  <a:lnTo>
                    <a:pt x="0" y="0"/>
                  </a:lnTo>
                  <a:lnTo>
                    <a:pt x="0" y="2459863"/>
                  </a:lnTo>
                  <a:lnTo>
                    <a:pt x="310756" y="2459863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8013" y="1735899"/>
              <a:ext cx="311150" cy="2459990"/>
            </a:xfrm>
            <a:custGeom>
              <a:avLst/>
              <a:gdLst/>
              <a:ahLst/>
              <a:cxnLst/>
              <a:rect l="l" t="t" r="r" b="b"/>
              <a:pathLst>
                <a:path w="311150" h="2459990">
                  <a:moveTo>
                    <a:pt x="0" y="2459863"/>
                  </a:moveTo>
                  <a:lnTo>
                    <a:pt x="310756" y="2459863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24598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5419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310756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10756" y="1359662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5419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0" y="1359662"/>
                  </a:moveTo>
                  <a:lnTo>
                    <a:pt x="310756" y="1359662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2825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79" h="1360170">
                  <a:moveTo>
                    <a:pt x="309562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09562" y="1359662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5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79" h="1360170">
                  <a:moveTo>
                    <a:pt x="0" y="1359662"/>
                  </a:moveTo>
                  <a:lnTo>
                    <a:pt x="309562" y="1359662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0230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79" h="1360170">
                  <a:moveTo>
                    <a:pt x="309562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09562" y="1359662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0230" y="2836100"/>
              <a:ext cx="309880" cy="1360170"/>
            </a:xfrm>
            <a:custGeom>
              <a:avLst/>
              <a:gdLst/>
              <a:ahLst/>
              <a:cxnLst/>
              <a:rect l="l" t="t" r="r" b="b"/>
              <a:pathLst>
                <a:path w="309879" h="1360170">
                  <a:moveTo>
                    <a:pt x="0" y="1359662"/>
                  </a:moveTo>
                  <a:lnTo>
                    <a:pt x="309562" y="1359662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6494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310756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10756" y="1359662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6494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0" y="1359662"/>
                  </a:moveTo>
                  <a:lnTo>
                    <a:pt x="310756" y="1359662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2757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310756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10756" y="1359662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2757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0" y="1359662"/>
                  </a:moveTo>
                  <a:lnTo>
                    <a:pt x="310756" y="1359662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0163" y="3386137"/>
              <a:ext cx="311150" cy="809625"/>
            </a:xfrm>
            <a:custGeom>
              <a:avLst/>
              <a:gdLst/>
              <a:ahLst/>
              <a:cxnLst/>
              <a:rect l="l" t="t" r="r" b="b"/>
              <a:pathLst>
                <a:path w="311150" h="809625">
                  <a:moveTo>
                    <a:pt x="310756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310756" y="809625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0163" y="3386137"/>
              <a:ext cx="311150" cy="809625"/>
            </a:xfrm>
            <a:custGeom>
              <a:avLst/>
              <a:gdLst/>
              <a:ahLst/>
              <a:cxnLst/>
              <a:rect l="l" t="t" r="r" b="b"/>
              <a:pathLst>
                <a:path w="311150" h="809625">
                  <a:moveTo>
                    <a:pt x="0" y="809625"/>
                  </a:moveTo>
                  <a:lnTo>
                    <a:pt x="310756" y="809625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7569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310756" y="0"/>
                  </a:moveTo>
                  <a:lnTo>
                    <a:pt x="0" y="0"/>
                  </a:lnTo>
                  <a:lnTo>
                    <a:pt x="0" y="1359662"/>
                  </a:lnTo>
                  <a:lnTo>
                    <a:pt x="310756" y="1359662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87569" y="2836100"/>
              <a:ext cx="311150" cy="1360170"/>
            </a:xfrm>
            <a:custGeom>
              <a:avLst/>
              <a:gdLst/>
              <a:ahLst/>
              <a:cxnLst/>
              <a:rect l="l" t="t" r="r" b="b"/>
              <a:pathLst>
                <a:path w="311150" h="1360170">
                  <a:moveTo>
                    <a:pt x="0" y="1359662"/>
                  </a:moveTo>
                  <a:lnTo>
                    <a:pt x="310756" y="1359662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13596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13832" y="3386137"/>
              <a:ext cx="311150" cy="809625"/>
            </a:xfrm>
            <a:custGeom>
              <a:avLst/>
              <a:gdLst/>
              <a:ahLst/>
              <a:cxnLst/>
              <a:rect l="l" t="t" r="r" b="b"/>
              <a:pathLst>
                <a:path w="311150" h="809625">
                  <a:moveTo>
                    <a:pt x="310756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310756" y="809625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13832" y="3386137"/>
              <a:ext cx="311150" cy="809625"/>
            </a:xfrm>
            <a:custGeom>
              <a:avLst/>
              <a:gdLst/>
              <a:ahLst/>
              <a:cxnLst/>
              <a:rect l="l" t="t" r="r" b="b"/>
              <a:pathLst>
                <a:path w="311150" h="809625">
                  <a:moveTo>
                    <a:pt x="0" y="809625"/>
                  </a:moveTo>
                  <a:lnTo>
                    <a:pt x="310756" y="809625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238" y="3111106"/>
              <a:ext cx="309880" cy="1085215"/>
            </a:xfrm>
            <a:custGeom>
              <a:avLst/>
              <a:gdLst/>
              <a:ahLst/>
              <a:cxnLst/>
              <a:rect l="l" t="t" r="r" b="b"/>
              <a:pathLst>
                <a:path w="309879" h="1085214">
                  <a:moveTo>
                    <a:pt x="309562" y="0"/>
                  </a:moveTo>
                  <a:lnTo>
                    <a:pt x="0" y="0"/>
                  </a:lnTo>
                  <a:lnTo>
                    <a:pt x="0" y="1084656"/>
                  </a:lnTo>
                  <a:lnTo>
                    <a:pt x="309562" y="1084656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41238" y="3111106"/>
              <a:ext cx="309880" cy="1085215"/>
            </a:xfrm>
            <a:custGeom>
              <a:avLst/>
              <a:gdLst/>
              <a:ahLst/>
              <a:cxnLst/>
              <a:rect l="l" t="t" r="r" b="b"/>
              <a:pathLst>
                <a:path w="309879" h="1085214">
                  <a:moveTo>
                    <a:pt x="0" y="1084656"/>
                  </a:moveTo>
                  <a:lnTo>
                    <a:pt x="309562" y="1084656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10846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67501" y="3936212"/>
              <a:ext cx="311150" cy="259715"/>
            </a:xfrm>
            <a:custGeom>
              <a:avLst/>
              <a:gdLst/>
              <a:ahLst/>
              <a:cxnLst/>
              <a:rect l="l" t="t" r="r" b="b"/>
              <a:pathLst>
                <a:path w="311150" h="259714">
                  <a:moveTo>
                    <a:pt x="310756" y="0"/>
                  </a:moveTo>
                  <a:lnTo>
                    <a:pt x="0" y="0"/>
                  </a:lnTo>
                  <a:lnTo>
                    <a:pt x="0" y="259549"/>
                  </a:lnTo>
                  <a:lnTo>
                    <a:pt x="310756" y="259549"/>
                  </a:lnTo>
                  <a:lnTo>
                    <a:pt x="3107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67501" y="3936212"/>
              <a:ext cx="311150" cy="259715"/>
            </a:xfrm>
            <a:custGeom>
              <a:avLst/>
              <a:gdLst/>
              <a:ahLst/>
              <a:cxnLst/>
              <a:rect l="l" t="t" r="r" b="b"/>
              <a:pathLst>
                <a:path w="311150" h="259714">
                  <a:moveTo>
                    <a:pt x="0" y="259549"/>
                  </a:moveTo>
                  <a:lnTo>
                    <a:pt x="310756" y="259549"/>
                  </a:lnTo>
                  <a:lnTo>
                    <a:pt x="310756" y="0"/>
                  </a:lnTo>
                  <a:lnTo>
                    <a:pt x="0" y="0"/>
                  </a:lnTo>
                  <a:lnTo>
                    <a:pt x="0" y="2595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62851" y="3936212"/>
              <a:ext cx="309880" cy="259715"/>
            </a:xfrm>
            <a:custGeom>
              <a:avLst/>
              <a:gdLst/>
              <a:ahLst/>
              <a:cxnLst/>
              <a:rect l="l" t="t" r="r" b="b"/>
              <a:pathLst>
                <a:path w="309879" h="259714">
                  <a:moveTo>
                    <a:pt x="309562" y="0"/>
                  </a:moveTo>
                  <a:lnTo>
                    <a:pt x="0" y="0"/>
                  </a:lnTo>
                  <a:lnTo>
                    <a:pt x="0" y="259549"/>
                  </a:lnTo>
                  <a:lnTo>
                    <a:pt x="309562" y="259549"/>
                  </a:lnTo>
                  <a:lnTo>
                    <a:pt x="3095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62851" y="3936212"/>
              <a:ext cx="309880" cy="259715"/>
            </a:xfrm>
            <a:custGeom>
              <a:avLst/>
              <a:gdLst/>
              <a:ahLst/>
              <a:cxnLst/>
              <a:rect l="l" t="t" r="r" b="b"/>
              <a:pathLst>
                <a:path w="309879" h="259714">
                  <a:moveTo>
                    <a:pt x="0" y="259549"/>
                  </a:moveTo>
                  <a:lnTo>
                    <a:pt x="309562" y="259549"/>
                  </a:lnTo>
                  <a:lnTo>
                    <a:pt x="309562" y="0"/>
                  </a:lnTo>
                  <a:lnTo>
                    <a:pt x="0" y="0"/>
                  </a:lnTo>
                  <a:lnTo>
                    <a:pt x="0" y="2595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13381" y="1726438"/>
              <a:ext cx="33655" cy="2480310"/>
            </a:xfrm>
            <a:custGeom>
              <a:avLst/>
              <a:gdLst/>
              <a:ahLst/>
              <a:cxnLst/>
              <a:rect l="l" t="t" r="r" b="b"/>
              <a:pathLst>
                <a:path w="33655" h="2480310">
                  <a:moveTo>
                    <a:pt x="0" y="2318118"/>
                  </a:moveTo>
                  <a:lnTo>
                    <a:pt x="0" y="2364549"/>
                  </a:lnTo>
                </a:path>
                <a:path w="33655" h="2480310">
                  <a:moveTo>
                    <a:pt x="0" y="2043049"/>
                  </a:moveTo>
                  <a:lnTo>
                    <a:pt x="0" y="2089518"/>
                  </a:lnTo>
                </a:path>
                <a:path w="33655" h="2480310">
                  <a:moveTo>
                    <a:pt x="0" y="1768094"/>
                  </a:moveTo>
                  <a:lnTo>
                    <a:pt x="0" y="1814449"/>
                  </a:lnTo>
                </a:path>
                <a:path w="33655" h="2480310">
                  <a:moveTo>
                    <a:pt x="0" y="1493012"/>
                  </a:moveTo>
                  <a:lnTo>
                    <a:pt x="0" y="1539494"/>
                  </a:lnTo>
                </a:path>
                <a:path w="33655" h="2480310">
                  <a:moveTo>
                    <a:pt x="0" y="1217930"/>
                  </a:moveTo>
                  <a:lnTo>
                    <a:pt x="0" y="1264412"/>
                  </a:lnTo>
                </a:path>
                <a:path w="33655" h="2480310">
                  <a:moveTo>
                    <a:pt x="0" y="942975"/>
                  </a:moveTo>
                  <a:lnTo>
                    <a:pt x="0" y="989330"/>
                  </a:lnTo>
                </a:path>
                <a:path w="33655" h="2480310">
                  <a:moveTo>
                    <a:pt x="0" y="669036"/>
                  </a:moveTo>
                  <a:lnTo>
                    <a:pt x="0" y="714375"/>
                  </a:lnTo>
                </a:path>
                <a:path w="33655" h="2480310">
                  <a:moveTo>
                    <a:pt x="0" y="0"/>
                  </a:moveTo>
                  <a:lnTo>
                    <a:pt x="0" y="440436"/>
                  </a:lnTo>
                </a:path>
                <a:path w="33655" h="2480310">
                  <a:moveTo>
                    <a:pt x="15455" y="2480043"/>
                  </a:moveTo>
                  <a:lnTo>
                    <a:pt x="33274" y="248004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28837" y="3931443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0" y="0"/>
                  </a:moveTo>
                  <a:lnTo>
                    <a:pt x="17818" y="0"/>
                  </a:lnTo>
                </a:path>
              </a:pathLst>
            </a:custGeom>
            <a:ln w="127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28837" y="2556255"/>
              <a:ext cx="18415" cy="1100455"/>
            </a:xfrm>
            <a:custGeom>
              <a:avLst/>
              <a:gdLst/>
              <a:ahLst/>
              <a:cxnLst/>
              <a:rect l="l" t="t" r="r" b="b"/>
              <a:pathLst>
                <a:path w="18414" h="1100454">
                  <a:moveTo>
                    <a:pt x="0" y="1100201"/>
                  </a:moveTo>
                  <a:lnTo>
                    <a:pt x="17818" y="1100201"/>
                  </a:lnTo>
                </a:path>
                <a:path w="18414" h="1100454">
                  <a:moveTo>
                    <a:pt x="0" y="825119"/>
                  </a:moveTo>
                  <a:lnTo>
                    <a:pt x="17818" y="825119"/>
                  </a:lnTo>
                </a:path>
                <a:path w="18414" h="1100454">
                  <a:moveTo>
                    <a:pt x="0" y="550037"/>
                  </a:moveTo>
                  <a:lnTo>
                    <a:pt x="17818" y="550037"/>
                  </a:lnTo>
                </a:path>
                <a:path w="18414" h="1100454">
                  <a:moveTo>
                    <a:pt x="0" y="275081"/>
                  </a:moveTo>
                  <a:lnTo>
                    <a:pt x="17818" y="275081"/>
                  </a:lnTo>
                </a:path>
                <a:path w="18414" h="1100454">
                  <a:moveTo>
                    <a:pt x="0" y="0"/>
                  </a:moveTo>
                  <a:lnTo>
                    <a:pt x="1781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28837" y="2281237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0" y="0"/>
                  </a:moveTo>
                  <a:lnTo>
                    <a:pt x="17818" y="0"/>
                  </a:lnTo>
                </a:path>
              </a:pathLst>
            </a:custGeom>
            <a:ln w="12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07374" y="1731137"/>
              <a:ext cx="5563870" cy="2515235"/>
            </a:xfrm>
            <a:custGeom>
              <a:avLst/>
              <a:gdLst/>
              <a:ahLst/>
              <a:cxnLst/>
              <a:rect l="l" t="t" r="r" b="b"/>
              <a:pathLst>
                <a:path w="5563870" h="2515235">
                  <a:moveTo>
                    <a:pt x="0" y="276225"/>
                  </a:moveTo>
                  <a:lnTo>
                    <a:pt x="39281" y="276225"/>
                  </a:lnTo>
                </a:path>
                <a:path w="5563870" h="2515235">
                  <a:moveTo>
                    <a:pt x="0" y="0"/>
                  </a:moveTo>
                  <a:lnTo>
                    <a:pt x="39281" y="0"/>
                  </a:lnTo>
                </a:path>
                <a:path w="5563870" h="2515235">
                  <a:moveTo>
                    <a:pt x="10706" y="2475344"/>
                  </a:moveTo>
                  <a:lnTo>
                    <a:pt x="5559082" y="2475344"/>
                  </a:lnTo>
                </a:path>
                <a:path w="5563870" h="2515235">
                  <a:moveTo>
                    <a:pt x="332143" y="2434856"/>
                  </a:moveTo>
                  <a:lnTo>
                    <a:pt x="332143" y="2512250"/>
                  </a:lnTo>
                </a:path>
                <a:path w="5563870" h="2515235">
                  <a:moveTo>
                    <a:pt x="659676" y="2434856"/>
                  </a:moveTo>
                  <a:lnTo>
                    <a:pt x="659676" y="2512250"/>
                  </a:lnTo>
                </a:path>
                <a:path w="5563870" h="2515235">
                  <a:moveTo>
                    <a:pt x="985812" y="2434856"/>
                  </a:moveTo>
                  <a:lnTo>
                    <a:pt x="985812" y="2512250"/>
                  </a:lnTo>
                </a:path>
                <a:path w="5563870" h="2515235">
                  <a:moveTo>
                    <a:pt x="1313218" y="2434856"/>
                  </a:moveTo>
                  <a:lnTo>
                    <a:pt x="1313218" y="2512250"/>
                  </a:lnTo>
                </a:path>
                <a:path w="5563870" h="2515235">
                  <a:moveTo>
                    <a:pt x="1640751" y="2434856"/>
                  </a:moveTo>
                  <a:lnTo>
                    <a:pt x="1640751" y="2512250"/>
                  </a:lnTo>
                </a:path>
                <a:path w="5563870" h="2515235">
                  <a:moveTo>
                    <a:pt x="1968157" y="2434856"/>
                  </a:moveTo>
                  <a:lnTo>
                    <a:pt x="1968157" y="2512250"/>
                  </a:lnTo>
                </a:path>
                <a:path w="5563870" h="2515235">
                  <a:moveTo>
                    <a:pt x="2294293" y="2434856"/>
                  </a:moveTo>
                  <a:lnTo>
                    <a:pt x="2294293" y="2512250"/>
                  </a:lnTo>
                </a:path>
                <a:path w="5563870" h="2515235">
                  <a:moveTo>
                    <a:pt x="2620556" y="2434856"/>
                  </a:moveTo>
                  <a:lnTo>
                    <a:pt x="2620556" y="2512250"/>
                  </a:lnTo>
                </a:path>
                <a:path w="5563870" h="2515235">
                  <a:moveTo>
                    <a:pt x="2947962" y="2434856"/>
                  </a:moveTo>
                  <a:lnTo>
                    <a:pt x="2947962" y="2512250"/>
                  </a:lnTo>
                </a:path>
                <a:path w="5563870" h="2515235">
                  <a:moveTo>
                    <a:pt x="3275368" y="2434856"/>
                  </a:moveTo>
                  <a:lnTo>
                    <a:pt x="3275368" y="2512250"/>
                  </a:lnTo>
                </a:path>
                <a:path w="5563870" h="2515235">
                  <a:moveTo>
                    <a:pt x="3601631" y="2434856"/>
                  </a:moveTo>
                  <a:lnTo>
                    <a:pt x="3601631" y="2512250"/>
                  </a:lnTo>
                </a:path>
                <a:path w="5563870" h="2515235">
                  <a:moveTo>
                    <a:pt x="3929037" y="2434856"/>
                  </a:moveTo>
                  <a:lnTo>
                    <a:pt x="3929037" y="2512250"/>
                  </a:lnTo>
                </a:path>
                <a:path w="5563870" h="2515235">
                  <a:moveTo>
                    <a:pt x="4255300" y="2434856"/>
                  </a:moveTo>
                  <a:lnTo>
                    <a:pt x="4255300" y="2512250"/>
                  </a:lnTo>
                </a:path>
                <a:path w="5563870" h="2515235">
                  <a:moveTo>
                    <a:pt x="4581563" y="2434856"/>
                  </a:moveTo>
                  <a:lnTo>
                    <a:pt x="4581563" y="2512250"/>
                  </a:lnTo>
                </a:path>
                <a:path w="5563870" h="2515235">
                  <a:moveTo>
                    <a:pt x="4908969" y="2434856"/>
                  </a:moveTo>
                  <a:lnTo>
                    <a:pt x="4908969" y="2512250"/>
                  </a:lnTo>
                </a:path>
                <a:path w="5563870" h="2515235">
                  <a:moveTo>
                    <a:pt x="5236375" y="2434856"/>
                  </a:moveTo>
                  <a:lnTo>
                    <a:pt x="5236375" y="2512250"/>
                  </a:lnTo>
                </a:path>
                <a:path w="5563870" h="2515235">
                  <a:moveTo>
                    <a:pt x="5563781" y="2514625"/>
                  </a:moveTo>
                  <a:lnTo>
                    <a:pt x="5563781" y="243485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5450" y="409218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5450" y="409218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63522" y="4134819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689100" y="3810787"/>
            <a:ext cx="224790" cy="241300"/>
            <a:chOff x="1689100" y="3810787"/>
            <a:chExt cx="224790" cy="241300"/>
          </a:xfrm>
        </p:grpSpPr>
        <p:sp>
          <p:nvSpPr>
            <p:cNvPr id="49" name="object 49"/>
            <p:cNvSpPr/>
            <p:nvPr/>
          </p:nvSpPr>
          <p:spPr>
            <a:xfrm>
              <a:off x="1695450" y="381713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5450" y="381713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63522" y="3859584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689100" y="3535807"/>
            <a:ext cx="224790" cy="241300"/>
            <a:chOff x="1689100" y="3535807"/>
            <a:chExt cx="224790" cy="241300"/>
          </a:xfrm>
        </p:grpSpPr>
        <p:sp>
          <p:nvSpPr>
            <p:cNvPr id="53" name="object 53"/>
            <p:cNvSpPr/>
            <p:nvPr/>
          </p:nvSpPr>
          <p:spPr>
            <a:xfrm>
              <a:off x="1695450" y="354215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95450" y="354215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763522" y="3584705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689100" y="3260725"/>
            <a:ext cx="224790" cy="241300"/>
            <a:chOff x="1689100" y="3260725"/>
            <a:chExt cx="224790" cy="241300"/>
          </a:xfrm>
        </p:grpSpPr>
        <p:sp>
          <p:nvSpPr>
            <p:cNvPr id="57" name="object 57"/>
            <p:cNvSpPr/>
            <p:nvPr/>
          </p:nvSpPr>
          <p:spPr>
            <a:xfrm>
              <a:off x="1695450" y="326707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95450" y="326707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763522" y="3309370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689100" y="2985642"/>
            <a:ext cx="224790" cy="241300"/>
            <a:chOff x="1689100" y="2985642"/>
            <a:chExt cx="224790" cy="241300"/>
          </a:xfrm>
        </p:grpSpPr>
        <p:sp>
          <p:nvSpPr>
            <p:cNvPr id="61" name="object 61"/>
            <p:cNvSpPr/>
            <p:nvPr/>
          </p:nvSpPr>
          <p:spPr>
            <a:xfrm>
              <a:off x="1695450" y="299199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95450" y="299199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763522" y="3034541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689100" y="2710688"/>
            <a:ext cx="224790" cy="241300"/>
            <a:chOff x="1689100" y="2710688"/>
            <a:chExt cx="224790" cy="241300"/>
          </a:xfrm>
        </p:grpSpPr>
        <p:sp>
          <p:nvSpPr>
            <p:cNvPr id="65" name="object 65"/>
            <p:cNvSpPr/>
            <p:nvPr/>
          </p:nvSpPr>
          <p:spPr>
            <a:xfrm>
              <a:off x="1695450" y="27170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5450" y="27170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63522" y="2759205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689100" y="2435605"/>
            <a:ext cx="224790" cy="241300"/>
            <a:chOff x="1689100" y="2435605"/>
            <a:chExt cx="224790" cy="241300"/>
          </a:xfrm>
        </p:grpSpPr>
        <p:sp>
          <p:nvSpPr>
            <p:cNvPr id="69" name="object 69"/>
            <p:cNvSpPr/>
            <p:nvPr/>
          </p:nvSpPr>
          <p:spPr>
            <a:xfrm>
              <a:off x="1695450" y="244195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95450" y="244195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763522" y="2483997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89100" y="2161794"/>
            <a:ext cx="224790" cy="241300"/>
            <a:chOff x="1689100" y="2161794"/>
            <a:chExt cx="224790" cy="241300"/>
          </a:xfrm>
        </p:grpSpPr>
        <p:sp>
          <p:nvSpPr>
            <p:cNvPr id="73" name="object 73"/>
            <p:cNvSpPr/>
            <p:nvPr/>
          </p:nvSpPr>
          <p:spPr>
            <a:xfrm>
              <a:off x="1695450" y="216814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95450" y="216814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763522" y="2210311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689100" y="1612900"/>
            <a:ext cx="224790" cy="516890"/>
            <a:chOff x="1689100" y="1612900"/>
            <a:chExt cx="224790" cy="516890"/>
          </a:xfrm>
        </p:grpSpPr>
        <p:sp>
          <p:nvSpPr>
            <p:cNvPr id="77" name="object 77"/>
            <p:cNvSpPr/>
            <p:nvPr/>
          </p:nvSpPr>
          <p:spPr>
            <a:xfrm>
              <a:off x="1695450" y="189433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95450" y="189433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95450" y="161925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95450" y="161925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556766" y="1597533"/>
            <a:ext cx="294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25" b="1" baseline="-4115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sz="2025" b="1" spc="465" baseline="-41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18385" y="4287219"/>
            <a:ext cx="4025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0.00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743836" y="4238231"/>
            <a:ext cx="740410" cy="241300"/>
            <a:chOff x="1743836" y="4238231"/>
            <a:chExt cx="740410" cy="241300"/>
          </a:xfrm>
        </p:grpSpPr>
        <p:sp>
          <p:nvSpPr>
            <p:cNvPr id="84" name="object 84"/>
            <p:cNvSpPr/>
            <p:nvPr/>
          </p:nvSpPr>
          <p:spPr>
            <a:xfrm>
              <a:off x="175018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5018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7759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7759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220378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.25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397505" y="4238231"/>
            <a:ext cx="412750" cy="241300"/>
            <a:chOff x="2397505" y="4238231"/>
            <a:chExt cx="412750" cy="241300"/>
          </a:xfrm>
        </p:grpSpPr>
        <p:sp>
          <p:nvSpPr>
            <p:cNvPr id="90" name="object 90"/>
            <p:cNvSpPr/>
            <p:nvPr/>
          </p:nvSpPr>
          <p:spPr>
            <a:xfrm>
              <a:off x="2403855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403855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546768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.50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723769" y="4238231"/>
            <a:ext cx="412750" cy="241300"/>
            <a:chOff x="2723769" y="4238231"/>
            <a:chExt cx="412750" cy="241300"/>
          </a:xfrm>
        </p:grpSpPr>
        <p:sp>
          <p:nvSpPr>
            <p:cNvPr id="94" name="object 94"/>
            <p:cNvSpPr/>
            <p:nvPr/>
          </p:nvSpPr>
          <p:spPr>
            <a:xfrm>
              <a:off x="2730119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30119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872904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.75</a:t>
            </a:r>
            <a:r>
              <a:rPr sz="1050" b="1" spc="215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051175" y="4238231"/>
            <a:ext cx="412750" cy="241300"/>
            <a:chOff x="3051175" y="4238231"/>
            <a:chExt cx="412750" cy="241300"/>
          </a:xfrm>
        </p:grpSpPr>
        <p:sp>
          <p:nvSpPr>
            <p:cNvPr id="98" name="object 98"/>
            <p:cNvSpPr/>
            <p:nvPr/>
          </p:nvSpPr>
          <p:spPr>
            <a:xfrm>
              <a:off x="3057525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57525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200564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.00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378580" y="4238231"/>
            <a:ext cx="412750" cy="241300"/>
            <a:chOff x="3378580" y="4238231"/>
            <a:chExt cx="412750" cy="241300"/>
          </a:xfrm>
        </p:grpSpPr>
        <p:sp>
          <p:nvSpPr>
            <p:cNvPr id="102" name="object 102"/>
            <p:cNvSpPr/>
            <p:nvPr/>
          </p:nvSpPr>
          <p:spPr>
            <a:xfrm>
              <a:off x="3384930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84930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527970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.25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705986" y="4238231"/>
            <a:ext cx="412750" cy="241300"/>
            <a:chOff x="3705986" y="4238231"/>
            <a:chExt cx="412750" cy="241300"/>
          </a:xfrm>
        </p:grpSpPr>
        <p:sp>
          <p:nvSpPr>
            <p:cNvPr id="106" name="object 106"/>
            <p:cNvSpPr/>
            <p:nvPr/>
          </p:nvSpPr>
          <p:spPr>
            <a:xfrm>
              <a:off x="371233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233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855376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.50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032250" y="4238231"/>
            <a:ext cx="412750" cy="241300"/>
            <a:chOff x="4032250" y="4238231"/>
            <a:chExt cx="412750" cy="241300"/>
          </a:xfrm>
        </p:grpSpPr>
        <p:sp>
          <p:nvSpPr>
            <p:cNvPr id="110" name="object 110"/>
            <p:cNvSpPr/>
            <p:nvPr/>
          </p:nvSpPr>
          <p:spPr>
            <a:xfrm>
              <a:off x="4038600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38600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4181766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.75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358513" y="4238231"/>
            <a:ext cx="412750" cy="241300"/>
            <a:chOff x="4358513" y="4238231"/>
            <a:chExt cx="412750" cy="241300"/>
          </a:xfrm>
        </p:grpSpPr>
        <p:sp>
          <p:nvSpPr>
            <p:cNvPr id="114" name="object 114"/>
            <p:cNvSpPr/>
            <p:nvPr/>
          </p:nvSpPr>
          <p:spPr>
            <a:xfrm>
              <a:off x="4364863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64863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4507902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.00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684776" y="4238231"/>
            <a:ext cx="412750" cy="241300"/>
            <a:chOff x="4684776" y="4238231"/>
            <a:chExt cx="412750" cy="241300"/>
          </a:xfrm>
        </p:grpSpPr>
        <p:sp>
          <p:nvSpPr>
            <p:cNvPr id="118" name="object 118"/>
            <p:cNvSpPr/>
            <p:nvPr/>
          </p:nvSpPr>
          <p:spPr>
            <a:xfrm>
              <a:off x="469112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69112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834292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.25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5012182" y="4238231"/>
            <a:ext cx="412750" cy="241300"/>
            <a:chOff x="5012182" y="4238231"/>
            <a:chExt cx="412750" cy="241300"/>
          </a:xfrm>
        </p:grpSpPr>
        <p:sp>
          <p:nvSpPr>
            <p:cNvPr id="122" name="object 122"/>
            <p:cNvSpPr/>
            <p:nvPr/>
          </p:nvSpPr>
          <p:spPr>
            <a:xfrm>
              <a:off x="501853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1853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5161698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.50</a:t>
            </a:r>
            <a:r>
              <a:rPr sz="1050" b="1" spc="215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5339588" y="4238231"/>
            <a:ext cx="412750" cy="241300"/>
            <a:chOff x="5339588" y="4238231"/>
            <a:chExt cx="412750" cy="241300"/>
          </a:xfrm>
        </p:grpSpPr>
        <p:sp>
          <p:nvSpPr>
            <p:cNvPr id="126" name="object 126"/>
            <p:cNvSpPr/>
            <p:nvPr/>
          </p:nvSpPr>
          <p:spPr>
            <a:xfrm>
              <a:off x="5345938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45938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5489358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.75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5665851" y="4238231"/>
            <a:ext cx="412750" cy="241300"/>
            <a:chOff x="5665851" y="4238231"/>
            <a:chExt cx="412750" cy="241300"/>
          </a:xfrm>
        </p:grpSpPr>
        <p:sp>
          <p:nvSpPr>
            <p:cNvPr id="130" name="object 130"/>
            <p:cNvSpPr/>
            <p:nvPr/>
          </p:nvSpPr>
          <p:spPr>
            <a:xfrm>
              <a:off x="5672201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72201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815494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.00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991986" y="4238231"/>
            <a:ext cx="412750" cy="241300"/>
            <a:chOff x="5991986" y="4238231"/>
            <a:chExt cx="412750" cy="241300"/>
          </a:xfrm>
        </p:grpSpPr>
        <p:sp>
          <p:nvSpPr>
            <p:cNvPr id="134" name="object 134"/>
            <p:cNvSpPr/>
            <p:nvPr/>
          </p:nvSpPr>
          <p:spPr>
            <a:xfrm>
              <a:off x="599833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99833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6141884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.25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6319392" y="4238231"/>
            <a:ext cx="412750" cy="241300"/>
            <a:chOff x="6319392" y="4238231"/>
            <a:chExt cx="412750" cy="241300"/>
          </a:xfrm>
        </p:grpSpPr>
        <p:sp>
          <p:nvSpPr>
            <p:cNvPr id="138" name="object 138"/>
            <p:cNvSpPr/>
            <p:nvPr/>
          </p:nvSpPr>
          <p:spPr>
            <a:xfrm>
              <a:off x="632574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4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49" y="228600"/>
                  </a:lnTo>
                  <a:lnTo>
                    <a:pt x="4000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25742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49" y="228600"/>
                  </a:lnTo>
                  <a:lnTo>
                    <a:pt x="40004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6469290" y="4287219"/>
            <a:ext cx="3263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.50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6645656" y="4238231"/>
            <a:ext cx="412750" cy="241300"/>
            <a:chOff x="6645656" y="4238231"/>
            <a:chExt cx="412750" cy="241300"/>
          </a:xfrm>
        </p:grpSpPr>
        <p:sp>
          <p:nvSpPr>
            <p:cNvPr id="142" name="object 142"/>
            <p:cNvSpPr/>
            <p:nvPr/>
          </p:nvSpPr>
          <p:spPr>
            <a:xfrm>
              <a:off x="665200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52006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6795427" y="4287219"/>
            <a:ext cx="3276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dirty="0">
                <a:latin typeface="Arial"/>
                <a:cs typeface="Arial"/>
              </a:rPr>
              <a:t>.75</a:t>
            </a:r>
            <a:r>
              <a:rPr sz="1050" b="1" spc="215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973061" y="4238231"/>
            <a:ext cx="412750" cy="241300"/>
            <a:chOff x="6973061" y="4238231"/>
            <a:chExt cx="412750" cy="241300"/>
          </a:xfrm>
        </p:grpSpPr>
        <p:sp>
          <p:nvSpPr>
            <p:cNvPr id="146" name="object 146"/>
            <p:cNvSpPr/>
            <p:nvPr/>
          </p:nvSpPr>
          <p:spPr>
            <a:xfrm>
              <a:off x="6979411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79411" y="4244581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7123086" y="4287219"/>
            <a:ext cx="18605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.00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1710563" y="2160523"/>
            <a:ext cx="224790" cy="2165985"/>
            <a:chOff x="1710563" y="2160523"/>
            <a:chExt cx="224790" cy="2165985"/>
          </a:xfrm>
        </p:grpSpPr>
        <p:sp>
          <p:nvSpPr>
            <p:cNvPr id="150" name="object 150"/>
            <p:cNvSpPr/>
            <p:nvPr/>
          </p:nvSpPr>
          <p:spPr>
            <a:xfrm>
              <a:off x="1716913" y="409098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16913" y="409098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16913" y="3815956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16913" y="3815956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16913" y="3540886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16913" y="3540886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16913" y="326593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16913" y="326593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16913" y="299084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16913" y="299084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16913" y="271576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16913" y="271576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16913" y="244081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16913" y="244081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16913" y="2166873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16913" y="2166873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1750822" y="1910842"/>
            <a:ext cx="121920" cy="155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885"/>
              </a:spcBef>
            </a:pPr>
            <a:r>
              <a:rPr sz="1050" b="1" spc="-50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900"/>
              </a:spcBef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905"/>
              </a:spcBef>
            </a:pPr>
            <a:r>
              <a:rPr sz="1050" b="1" spc="-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905"/>
              </a:spcBef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905"/>
              </a:spcBef>
            </a:pP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1765300" y="4237037"/>
            <a:ext cx="5641975" cy="445134"/>
            <a:chOff x="1765300" y="4237037"/>
            <a:chExt cx="5641975" cy="445134"/>
          </a:xfrm>
        </p:grpSpPr>
        <p:sp>
          <p:nvSpPr>
            <p:cNvPr id="168" name="object 168"/>
            <p:cNvSpPr/>
            <p:nvPr/>
          </p:nvSpPr>
          <p:spPr>
            <a:xfrm>
              <a:off x="177165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7165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9905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09905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425319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425319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751582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751582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78988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078988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406394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406394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73380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73380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060063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0063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8632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38632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12461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712461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039867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039867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67401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367401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69353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693536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01980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019800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347205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347205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673469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673469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000875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000875" y="42433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100951" y="4423168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62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221462" y="252412"/>
                  </a:lnTo>
                  <a:lnTo>
                    <a:pt x="2214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100951" y="4423168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412"/>
                  </a:moveTo>
                  <a:lnTo>
                    <a:pt x="221462" y="252412"/>
                  </a:lnTo>
                  <a:lnTo>
                    <a:pt x="221462" y="0"/>
                  </a:lnTo>
                  <a:lnTo>
                    <a:pt x="0" y="0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7169784" y="4467564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7115936" y="4415625"/>
            <a:ext cx="234315" cy="265430"/>
            <a:chOff x="7115936" y="4415625"/>
            <a:chExt cx="234315" cy="265430"/>
          </a:xfrm>
        </p:grpSpPr>
        <p:sp>
          <p:nvSpPr>
            <p:cNvPr id="206" name="object 206"/>
            <p:cNvSpPr/>
            <p:nvPr/>
          </p:nvSpPr>
          <p:spPr>
            <a:xfrm>
              <a:off x="7122286" y="4421975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62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221462" y="252412"/>
                  </a:lnTo>
                  <a:lnTo>
                    <a:pt x="2214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122286" y="4421975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412"/>
                  </a:moveTo>
                  <a:lnTo>
                    <a:pt x="221462" y="252412"/>
                  </a:lnTo>
                  <a:lnTo>
                    <a:pt x="221462" y="0"/>
                  </a:lnTo>
                  <a:lnTo>
                    <a:pt x="0" y="0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1772157" y="3558032"/>
            <a:ext cx="5571490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30"/>
              </a:lnSpc>
              <a:spcBef>
                <a:spcPts val="90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67310">
              <a:lnSpc>
                <a:spcPts val="1230"/>
              </a:lnSpc>
            </a:pPr>
            <a:r>
              <a:rPr sz="1050" b="1" dirty="0">
                <a:latin typeface="Arial"/>
                <a:cs typeface="Arial"/>
              </a:rPr>
              <a:t>0.00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0.25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0.50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0.75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1.00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1.25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1.50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1.75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2.00</a:t>
            </a:r>
            <a:r>
              <a:rPr sz="1050" b="1" spc="1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2.25</a:t>
            </a:r>
            <a:r>
              <a:rPr sz="1050" b="1" spc="2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2.50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2.75</a:t>
            </a:r>
            <a:r>
              <a:rPr sz="1050" b="1" spc="1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3.00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3.25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3.50</a:t>
            </a:r>
            <a:r>
              <a:rPr sz="1050" b="1" spc="2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3.75</a:t>
            </a:r>
            <a:r>
              <a:rPr sz="1050" b="1" spc="210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4.00</a:t>
            </a:r>
            <a:endParaRPr sz="1050">
              <a:latin typeface="Arial"/>
              <a:cs typeface="Arial"/>
            </a:endParaRPr>
          </a:p>
          <a:p>
            <a:pPr marL="5419090">
              <a:lnSpc>
                <a:spcPct val="100000"/>
              </a:lnSpc>
              <a:spcBef>
                <a:spcPts val="140"/>
              </a:spcBef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178293" y="4493412"/>
            <a:ext cx="66675" cy="635"/>
          </a:xfrm>
          <a:custGeom>
            <a:avLst/>
            <a:gdLst/>
            <a:ahLst/>
            <a:cxnLst/>
            <a:rect l="l" t="t" r="r" b="b"/>
            <a:pathLst>
              <a:path w="66675" h="635">
                <a:moveTo>
                  <a:pt x="0" y="0"/>
                </a:moveTo>
                <a:lnTo>
                  <a:pt x="66675" y="12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340995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5)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dirty="0"/>
              <a:t>Exponential</a:t>
            </a:r>
            <a:r>
              <a:rPr spc="-7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73200" y="1244600"/>
            <a:ext cx="6101715" cy="3311525"/>
            <a:chOff x="1473200" y="1244600"/>
            <a:chExt cx="6101715" cy="3311525"/>
          </a:xfrm>
        </p:grpSpPr>
        <p:sp>
          <p:nvSpPr>
            <p:cNvPr id="4" name="object 4"/>
            <p:cNvSpPr/>
            <p:nvPr/>
          </p:nvSpPr>
          <p:spPr>
            <a:xfrm>
              <a:off x="1485900" y="1257300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6075807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6075807" y="3286125"/>
                  </a:lnTo>
                  <a:lnTo>
                    <a:pt x="6075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257300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0" y="3286125"/>
                  </a:moveTo>
                  <a:lnTo>
                    <a:pt x="6075807" y="3286125"/>
                  </a:lnTo>
                  <a:lnTo>
                    <a:pt x="6075807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1394" y="1483486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0" y="1937131"/>
                  </a:moveTo>
                  <a:lnTo>
                    <a:pt x="242887" y="1937131"/>
                  </a:lnTo>
                  <a:lnTo>
                    <a:pt x="242887" y="0"/>
                  </a:lnTo>
                  <a:lnTo>
                    <a:pt x="0" y="0"/>
                  </a:lnTo>
                  <a:lnTo>
                    <a:pt x="0" y="19371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3172" y="1538719"/>
            <a:ext cx="263525" cy="1882139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41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  <a:p>
            <a:pPr marL="66040" marR="83820" algn="just">
              <a:lnSpc>
                <a:spcPct val="10000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 e q u e n c 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3361" y="1409319"/>
            <a:ext cx="5586095" cy="3158490"/>
            <a:chOff x="1753361" y="1409319"/>
            <a:chExt cx="5586095" cy="3158490"/>
          </a:xfrm>
        </p:grpSpPr>
        <p:sp>
          <p:nvSpPr>
            <p:cNvPr id="9" name="object 9"/>
            <p:cNvSpPr/>
            <p:nvPr/>
          </p:nvSpPr>
          <p:spPr>
            <a:xfrm>
              <a:off x="7100951" y="4308868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49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221449" y="252412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0951" y="4308868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412"/>
                  </a:moveTo>
                  <a:lnTo>
                    <a:pt x="221449" y="252412"/>
                  </a:lnTo>
                  <a:lnTo>
                    <a:pt x="221449" y="0"/>
                  </a:lnTo>
                  <a:lnTo>
                    <a:pt x="0" y="0"/>
                  </a:lnTo>
                  <a:lnTo>
                    <a:pt x="0" y="25241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8294" y="437912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362" y="3577831"/>
              <a:ext cx="296545" cy="495300"/>
            </a:xfrm>
            <a:custGeom>
              <a:avLst/>
              <a:gdLst/>
              <a:ahLst/>
              <a:cxnLst/>
              <a:rect l="l" t="t" r="r" b="b"/>
              <a:pathLst>
                <a:path w="296544" h="495300">
                  <a:moveTo>
                    <a:pt x="296468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96468" y="495300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0362" y="3577831"/>
              <a:ext cx="296545" cy="495300"/>
            </a:xfrm>
            <a:custGeom>
              <a:avLst/>
              <a:gdLst/>
              <a:ahLst/>
              <a:cxnLst/>
              <a:rect l="l" t="t" r="r" b="b"/>
              <a:pathLst>
                <a:path w="296544" h="495300">
                  <a:moveTo>
                    <a:pt x="0" y="495300"/>
                  </a:moveTo>
                  <a:lnTo>
                    <a:pt x="296468" y="495300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2275" y="2811068"/>
              <a:ext cx="295275" cy="1262380"/>
            </a:xfrm>
            <a:custGeom>
              <a:avLst/>
              <a:gdLst/>
              <a:ahLst/>
              <a:cxnLst/>
              <a:rect l="l" t="t" r="r" b="b"/>
              <a:pathLst>
                <a:path w="295275" h="1262379">
                  <a:moveTo>
                    <a:pt x="295275" y="0"/>
                  </a:moveTo>
                  <a:lnTo>
                    <a:pt x="0" y="0"/>
                  </a:lnTo>
                  <a:lnTo>
                    <a:pt x="0" y="1262062"/>
                  </a:lnTo>
                  <a:lnTo>
                    <a:pt x="295275" y="12620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2275" y="2811068"/>
              <a:ext cx="295275" cy="1262380"/>
            </a:xfrm>
            <a:custGeom>
              <a:avLst/>
              <a:gdLst/>
              <a:ahLst/>
              <a:cxnLst/>
              <a:rect l="l" t="t" r="r" b="b"/>
              <a:pathLst>
                <a:path w="295275" h="1262379">
                  <a:moveTo>
                    <a:pt x="0" y="1262062"/>
                  </a:moveTo>
                  <a:lnTo>
                    <a:pt x="295275" y="12620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1262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4186" y="1532369"/>
              <a:ext cx="296545" cy="2541270"/>
            </a:xfrm>
            <a:custGeom>
              <a:avLst/>
              <a:gdLst/>
              <a:ahLst/>
              <a:cxnLst/>
              <a:rect l="l" t="t" r="r" b="b"/>
              <a:pathLst>
                <a:path w="296545" h="2541270">
                  <a:moveTo>
                    <a:pt x="296468" y="0"/>
                  </a:moveTo>
                  <a:lnTo>
                    <a:pt x="0" y="0"/>
                  </a:lnTo>
                  <a:lnTo>
                    <a:pt x="0" y="2540762"/>
                  </a:lnTo>
                  <a:lnTo>
                    <a:pt x="296468" y="2540762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4186" y="1532369"/>
              <a:ext cx="296545" cy="2541270"/>
            </a:xfrm>
            <a:custGeom>
              <a:avLst/>
              <a:gdLst/>
              <a:ahLst/>
              <a:cxnLst/>
              <a:rect l="l" t="t" r="r" b="b"/>
              <a:pathLst>
                <a:path w="296545" h="2541270">
                  <a:moveTo>
                    <a:pt x="0" y="2540762"/>
                  </a:moveTo>
                  <a:lnTo>
                    <a:pt x="296468" y="2540762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254076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7369" y="2044306"/>
              <a:ext cx="295275" cy="2028825"/>
            </a:xfrm>
            <a:custGeom>
              <a:avLst/>
              <a:gdLst/>
              <a:ahLst/>
              <a:cxnLst/>
              <a:rect l="l" t="t" r="r" b="b"/>
              <a:pathLst>
                <a:path w="295275" h="2028825">
                  <a:moveTo>
                    <a:pt x="295275" y="0"/>
                  </a:moveTo>
                  <a:lnTo>
                    <a:pt x="0" y="0"/>
                  </a:lnTo>
                  <a:lnTo>
                    <a:pt x="0" y="2028825"/>
                  </a:lnTo>
                  <a:lnTo>
                    <a:pt x="295275" y="202882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7369" y="2044306"/>
              <a:ext cx="295275" cy="2028825"/>
            </a:xfrm>
            <a:custGeom>
              <a:avLst/>
              <a:gdLst/>
              <a:ahLst/>
              <a:cxnLst/>
              <a:rect l="l" t="t" r="r" b="b"/>
              <a:pathLst>
                <a:path w="295275" h="2028825">
                  <a:moveTo>
                    <a:pt x="0" y="2028825"/>
                  </a:moveTo>
                  <a:lnTo>
                    <a:pt x="295275" y="2028825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20288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9280" y="3067050"/>
              <a:ext cx="296545" cy="1006475"/>
            </a:xfrm>
            <a:custGeom>
              <a:avLst/>
              <a:gdLst/>
              <a:ahLst/>
              <a:cxnLst/>
              <a:rect l="l" t="t" r="r" b="b"/>
              <a:pathLst>
                <a:path w="296545" h="1006475">
                  <a:moveTo>
                    <a:pt x="296468" y="0"/>
                  </a:moveTo>
                  <a:lnTo>
                    <a:pt x="0" y="0"/>
                  </a:lnTo>
                  <a:lnTo>
                    <a:pt x="0" y="1006081"/>
                  </a:lnTo>
                  <a:lnTo>
                    <a:pt x="296468" y="1006081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9280" y="3067050"/>
              <a:ext cx="296545" cy="1006475"/>
            </a:xfrm>
            <a:custGeom>
              <a:avLst/>
              <a:gdLst/>
              <a:ahLst/>
              <a:cxnLst/>
              <a:rect l="l" t="t" r="r" b="b"/>
              <a:pathLst>
                <a:path w="296545" h="1006475">
                  <a:moveTo>
                    <a:pt x="0" y="1006081"/>
                  </a:moveTo>
                  <a:lnTo>
                    <a:pt x="296468" y="1006081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100608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2463" y="1532369"/>
              <a:ext cx="296545" cy="2541270"/>
            </a:xfrm>
            <a:custGeom>
              <a:avLst/>
              <a:gdLst/>
              <a:ahLst/>
              <a:cxnLst/>
              <a:rect l="l" t="t" r="r" b="b"/>
              <a:pathLst>
                <a:path w="296545" h="2541270">
                  <a:moveTo>
                    <a:pt x="296468" y="0"/>
                  </a:moveTo>
                  <a:lnTo>
                    <a:pt x="0" y="0"/>
                  </a:lnTo>
                  <a:lnTo>
                    <a:pt x="0" y="2540762"/>
                  </a:lnTo>
                  <a:lnTo>
                    <a:pt x="296468" y="2540762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2463" y="1532369"/>
              <a:ext cx="296545" cy="2541270"/>
            </a:xfrm>
            <a:custGeom>
              <a:avLst/>
              <a:gdLst/>
              <a:ahLst/>
              <a:cxnLst/>
              <a:rect l="l" t="t" r="r" b="b"/>
              <a:pathLst>
                <a:path w="296545" h="2541270">
                  <a:moveTo>
                    <a:pt x="0" y="2540762"/>
                  </a:moveTo>
                  <a:lnTo>
                    <a:pt x="296468" y="2540762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254076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5517" y="3067050"/>
              <a:ext cx="295275" cy="1006475"/>
            </a:xfrm>
            <a:custGeom>
              <a:avLst/>
              <a:gdLst/>
              <a:ahLst/>
              <a:cxnLst/>
              <a:rect l="l" t="t" r="r" b="b"/>
              <a:pathLst>
                <a:path w="295275" h="1006475">
                  <a:moveTo>
                    <a:pt x="295275" y="0"/>
                  </a:moveTo>
                  <a:lnTo>
                    <a:pt x="0" y="0"/>
                  </a:lnTo>
                  <a:lnTo>
                    <a:pt x="0" y="1006081"/>
                  </a:lnTo>
                  <a:lnTo>
                    <a:pt x="295275" y="1006081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5517" y="3067050"/>
              <a:ext cx="295275" cy="1006475"/>
            </a:xfrm>
            <a:custGeom>
              <a:avLst/>
              <a:gdLst/>
              <a:ahLst/>
              <a:cxnLst/>
              <a:rect l="l" t="t" r="r" b="b"/>
              <a:pathLst>
                <a:path w="295275" h="1006475">
                  <a:moveTo>
                    <a:pt x="0" y="1006081"/>
                  </a:moveTo>
                  <a:lnTo>
                    <a:pt x="295275" y="1006081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10060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557" y="2811068"/>
              <a:ext cx="296545" cy="1262380"/>
            </a:xfrm>
            <a:custGeom>
              <a:avLst/>
              <a:gdLst/>
              <a:ahLst/>
              <a:cxnLst/>
              <a:rect l="l" t="t" r="r" b="b"/>
              <a:pathLst>
                <a:path w="296545" h="1262379">
                  <a:moveTo>
                    <a:pt x="296468" y="0"/>
                  </a:moveTo>
                  <a:lnTo>
                    <a:pt x="0" y="0"/>
                  </a:lnTo>
                  <a:lnTo>
                    <a:pt x="0" y="1262062"/>
                  </a:lnTo>
                  <a:lnTo>
                    <a:pt x="296468" y="1262062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7557" y="2811068"/>
              <a:ext cx="296545" cy="1262380"/>
            </a:xfrm>
            <a:custGeom>
              <a:avLst/>
              <a:gdLst/>
              <a:ahLst/>
              <a:cxnLst/>
              <a:rect l="l" t="t" r="r" b="b"/>
              <a:pathLst>
                <a:path w="296545" h="1262379">
                  <a:moveTo>
                    <a:pt x="0" y="1262062"/>
                  </a:moveTo>
                  <a:lnTo>
                    <a:pt x="296468" y="1262062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1262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0611" y="2811068"/>
              <a:ext cx="295275" cy="1262380"/>
            </a:xfrm>
            <a:custGeom>
              <a:avLst/>
              <a:gdLst/>
              <a:ahLst/>
              <a:cxnLst/>
              <a:rect l="l" t="t" r="r" b="b"/>
              <a:pathLst>
                <a:path w="295275" h="1262379">
                  <a:moveTo>
                    <a:pt x="295275" y="0"/>
                  </a:moveTo>
                  <a:lnTo>
                    <a:pt x="0" y="0"/>
                  </a:lnTo>
                  <a:lnTo>
                    <a:pt x="0" y="1262062"/>
                  </a:lnTo>
                  <a:lnTo>
                    <a:pt x="295275" y="1262062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0611" y="2811068"/>
              <a:ext cx="295275" cy="1262380"/>
            </a:xfrm>
            <a:custGeom>
              <a:avLst/>
              <a:gdLst/>
              <a:ahLst/>
              <a:cxnLst/>
              <a:rect l="l" t="t" r="r" b="b"/>
              <a:pathLst>
                <a:path w="295275" h="1262379">
                  <a:moveTo>
                    <a:pt x="0" y="1262062"/>
                  </a:moveTo>
                  <a:lnTo>
                    <a:pt x="295275" y="1262062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1262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63794" y="3577831"/>
              <a:ext cx="295275" cy="495300"/>
            </a:xfrm>
            <a:custGeom>
              <a:avLst/>
              <a:gdLst/>
              <a:ahLst/>
              <a:cxnLst/>
              <a:rect l="l" t="t" r="r" b="b"/>
              <a:pathLst>
                <a:path w="295275" h="495300">
                  <a:moveTo>
                    <a:pt x="295275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95275" y="495300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63794" y="3577831"/>
              <a:ext cx="295275" cy="495300"/>
            </a:xfrm>
            <a:custGeom>
              <a:avLst/>
              <a:gdLst/>
              <a:ahLst/>
              <a:cxnLst/>
              <a:rect l="l" t="t" r="r" b="b"/>
              <a:pathLst>
                <a:path w="295275" h="495300">
                  <a:moveTo>
                    <a:pt x="0" y="495300"/>
                  </a:moveTo>
                  <a:lnTo>
                    <a:pt x="295275" y="495300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75705" y="3321850"/>
              <a:ext cx="296545" cy="751840"/>
            </a:xfrm>
            <a:custGeom>
              <a:avLst/>
              <a:gdLst/>
              <a:ahLst/>
              <a:cxnLst/>
              <a:rect l="l" t="t" r="r" b="b"/>
              <a:pathLst>
                <a:path w="296545" h="751839">
                  <a:moveTo>
                    <a:pt x="296468" y="0"/>
                  </a:moveTo>
                  <a:lnTo>
                    <a:pt x="0" y="0"/>
                  </a:lnTo>
                  <a:lnTo>
                    <a:pt x="0" y="751281"/>
                  </a:lnTo>
                  <a:lnTo>
                    <a:pt x="296468" y="751281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75705" y="3321850"/>
              <a:ext cx="296545" cy="751840"/>
            </a:xfrm>
            <a:custGeom>
              <a:avLst/>
              <a:gdLst/>
              <a:ahLst/>
              <a:cxnLst/>
              <a:rect l="l" t="t" r="r" b="b"/>
              <a:pathLst>
                <a:path w="296545" h="751839">
                  <a:moveTo>
                    <a:pt x="0" y="751281"/>
                  </a:moveTo>
                  <a:lnTo>
                    <a:pt x="296468" y="751281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7512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87617" y="3833812"/>
              <a:ext cx="295275" cy="239395"/>
            </a:xfrm>
            <a:custGeom>
              <a:avLst/>
              <a:gdLst/>
              <a:ahLst/>
              <a:cxnLst/>
              <a:rect l="l" t="t" r="r" b="b"/>
              <a:pathLst>
                <a:path w="295275" h="239395">
                  <a:moveTo>
                    <a:pt x="295275" y="0"/>
                  </a:moveTo>
                  <a:lnTo>
                    <a:pt x="0" y="0"/>
                  </a:lnTo>
                  <a:lnTo>
                    <a:pt x="0" y="239318"/>
                  </a:lnTo>
                  <a:lnTo>
                    <a:pt x="295275" y="239318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87617" y="3833812"/>
              <a:ext cx="295275" cy="239395"/>
            </a:xfrm>
            <a:custGeom>
              <a:avLst/>
              <a:gdLst/>
              <a:ahLst/>
              <a:cxnLst/>
              <a:rect l="l" t="t" r="r" b="b"/>
              <a:pathLst>
                <a:path w="295275" h="239395">
                  <a:moveTo>
                    <a:pt x="0" y="239318"/>
                  </a:moveTo>
                  <a:lnTo>
                    <a:pt x="295275" y="239318"/>
                  </a:lnTo>
                  <a:lnTo>
                    <a:pt x="295275" y="0"/>
                  </a:lnTo>
                  <a:lnTo>
                    <a:pt x="0" y="0"/>
                  </a:lnTo>
                  <a:lnTo>
                    <a:pt x="0" y="2393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99657" y="3833812"/>
              <a:ext cx="296545" cy="239395"/>
            </a:xfrm>
            <a:custGeom>
              <a:avLst/>
              <a:gdLst/>
              <a:ahLst/>
              <a:cxnLst/>
              <a:rect l="l" t="t" r="r" b="b"/>
              <a:pathLst>
                <a:path w="296545" h="239395">
                  <a:moveTo>
                    <a:pt x="296468" y="0"/>
                  </a:moveTo>
                  <a:lnTo>
                    <a:pt x="0" y="0"/>
                  </a:lnTo>
                  <a:lnTo>
                    <a:pt x="0" y="239318"/>
                  </a:lnTo>
                  <a:lnTo>
                    <a:pt x="296468" y="239318"/>
                  </a:lnTo>
                  <a:lnTo>
                    <a:pt x="29646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9657" y="3833812"/>
              <a:ext cx="296545" cy="239395"/>
            </a:xfrm>
            <a:custGeom>
              <a:avLst/>
              <a:gdLst/>
              <a:ahLst/>
              <a:cxnLst/>
              <a:rect l="l" t="t" r="r" b="b"/>
              <a:pathLst>
                <a:path w="296545" h="239395">
                  <a:moveTo>
                    <a:pt x="0" y="239318"/>
                  </a:moveTo>
                  <a:lnTo>
                    <a:pt x="296468" y="239318"/>
                  </a:lnTo>
                  <a:lnTo>
                    <a:pt x="296468" y="0"/>
                  </a:lnTo>
                  <a:lnTo>
                    <a:pt x="0" y="0"/>
                  </a:lnTo>
                  <a:lnTo>
                    <a:pt x="0" y="23931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9261" y="1644269"/>
              <a:ext cx="32384" cy="2446020"/>
            </a:xfrm>
            <a:custGeom>
              <a:avLst/>
              <a:gdLst/>
              <a:ahLst/>
              <a:cxnLst/>
              <a:rect l="l" t="t" r="r" b="b"/>
              <a:pathLst>
                <a:path w="32385" h="2446020">
                  <a:moveTo>
                    <a:pt x="38" y="0"/>
                  </a:moveTo>
                  <a:lnTo>
                    <a:pt x="38" y="2445524"/>
                  </a:lnTo>
                </a:path>
                <a:path w="32385" h="2446020">
                  <a:moveTo>
                    <a:pt x="0" y="2440762"/>
                  </a:moveTo>
                  <a:lnTo>
                    <a:pt x="32169" y="2440762"/>
                  </a:lnTo>
                </a:path>
                <a:path w="32385" h="2446020">
                  <a:moveTo>
                    <a:pt x="0" y="2184780"/>
                  </a:moveTo>
                  <a:lnTo>
                    <a:pt x="32169" y="2184780"/>
                  </a:lnTo>
                </a:path>
                <a:path w="32385" h="2446020">
                  <a:moveTo>
                    <a:pt x="0" y="1928748"/>
                  </a:moveTo>
                  <a:lnTo>
                    <a:pt x="32169" y="1928748"/>
                  </a:lnTo>
                </a:path>
                <a:path w="32385" h="2446020">
                  <a:moveTo>
                    <a:pt x="0" y="1672843"/>
                  </a:moveTo>
                  <a:lnTo>
                    <a:pt x="32169" y="167284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9261" y="3062287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169" y="0"/>
                  </a:lnTo>
                </a:path>
              </a:pathLst>
            </a:custGeom>
            <a:ln w="12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19261" y="1783588"/>
              <a:ext cx="32384" cy="1022985"/>
            </a:xfrm>
            <a:custGeom>
              <a:avLst/>
              <a:gdLst/>
              <a:ahLst/>
              <a:cxnLst/>
              <a:rect l="l" t="t" r="r" b="b"/>
              <a:pathLst>
                <a:path w="32385" h="1022985">
                  <a:moveTo>
                    <a:pt x="0" y="1022731"/>
                  </a:moveTo>
                  <a:lnTo>
                    <a:pt x="32169" y="1022731"/>
                  </a:lnTo>
                </a:path>
                <a:path w="32385" h="1022985">
                  <a:moveTo>
                    <a:pt x="0" y="766699"/>
                  </a:moveTo>
                  <a:lnTo>
                    <a:pt x="32169" y="766699"/>
                  </a:lnTo>
                </a:path>
                <a:path w="32385" h="1022985">
                  <a:moveTo>
                    <a:pt x="0" y="511937"/>
                  </a:moveTo>
                  <a:lnTo>
                    <a:pt x="32169" y="511937"/>
                  </a:lnTo>
                </a:path>
                <a:path w="32385" h="1022985">
                  <a:moveTo>
                    <a:pt x="0" y="255905"/>
                  </a:moveTo>
                  <a:lnTo>
                    <a:pt x="32169" y="255905"/>
                  </a:lnTo>
                </a:path>
                <a:path w="32385" h="1022985">
                  <a:moveTo>
                    <a:pt x="0" y="0"/>
                  </a:moveTo>
                  <a:lnTo>
                    <a:pt x="3216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9633" y="15212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35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24125" y="4085031"/>
              <a:ext cx="5304155" cy="0"/>
            </a:xfrm>
            <a:custGeom>
              <a:avLst/>
              <a:gdLst/>
              <a:ahLst/>
              <a:cxnLst/>
              <a:rect l="l" t="t" r="r" b="b"/>
              <a:pathLst>
                <a:path w="5304155">
                  <a:moveTo>
                    <a:pt x="0" y="0"/>
                  </a:moveTo>
                  <a:lnTo>
                    <a:pt x="530415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2455" y="4042168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350"/>
                  </a:lnTo>
                </a:path>
              </a:pathLst>
            </a:custGeom>
            <a:ln w="63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32481" y="4042168"/>
              <a:ext cx="5000625" cy="83820"/>
            </a:xfrm>
            <a:custGeom>
              <a:avLst/>
              <a:gdLst/>
              <a:ahLst/>
              <a:cxnLst/>
              <a:rect l="l" t="t" r="r" b="b"/>
              <a:pathLst>
                <a:path w="5000625" h="83820">
                  <a:moveTo>
                    <a:pt x="0" y="83350"/>
                  </a:moveTo>
                  <a:lnTo>
                    <a:pt x="0" y="0"/>
                  </a:lnTo>
                </a:path>
                <a:path w="5000625" h="83820">
                  <a:moveTo>
                    <a:pt x="313055" y="83350"/>
                  </a:moveTo>
                  <a:lnTo>
                    <a:pt x="313055" y="0"/>
                  </a:lnTo>
                </a:path>
                <a:path w="5000625" h="83820">
                  <a:moveTo>
                    <a:pt x="625094" y="83350"/>
                  </a:moveTo>
                  <a:lnTo>
                    <a:pt x="625094" y="0"/>
                  </a:lnTo>
                </a:path>
                <a:path w="5000625" h="83820">
                  <a:moveTo>
                    <a:pt x="937006" y="83350"/>
                  </a:moveTo>
                  <a:lnTo>
                    <a:pt x="937006" y="0"/>
                  </a:lnTo>
                </a:path>
                <a:path w="5000625" h="83820">
                  <a:moveTo>
                    <a:pt x="1250060" y="83350"/>
                  </a:moveTo>
                  <a:lnTo>
                    <a:pt x="1250060" y="0"/>
                  </a:lnTo>
                </a:path>
                <a:path w="5000625" h="83820">
                  <a:moveTo>
                    <a:pt x="1562100" y="83350"/>
                  </a:moveTo>
                  <a:lnTo>
                    <a:pt x="1562100" y="0"/>
                  </a:lnTo>
                </a:path>
                <a:path w="5000625" h="83820">
                  <a:moveTo>
                    <a:pt x="1875155" y="83350"/>
                  </a:moveTo>
                  <a:lnTo>
                    <a:pt x="1875155" y="0"/>
                  </a:lnTo>
                </a:path>
                <a:path w="5000625" h="83820">
                  <a:moveTo>
                    <a:pt x="2188337" y="83350"/>
                  </a:moveTo>
                  <a:lnTo>
                    <a:pt x="2188337" y="0"/>
                  </a:lnTo>
                </a:path>
                <a:path w="5000625" h="83820">
                  <a:moveTo>
                    <a:pt x="2500248" y="83350"/>
                  </a:moveTo>
                  <a:lnTo>
                    <a:pt x="2500248" y="0"/>
                  </a:lnTo>
                </a:path>
                <a:path w="5000625" h="83820">
                  <a:moveTo>
                    <a:pt x="2813431" y="83350"/>
                  </a:moveTo>
                  <a:lnTo>
                    <a:pt x="2813431" y="0"/>
                  </a:lnTo>
                </a:path>
                <a:path w="5000625" h="83820">
                  <a:moveTo>
                    <a:pt x="3126485" y="83350"/>
                  </a:moveTo>
                  <a:lnTo>
                    <a:pt x="3126485" y="0"/>
                  </a:lnTo>
                </a:path>
                <a:path w="5000625" h="83820">
                  <a:moveTo>
                    <a:pt x="3438525" y="83350"/>
                  </a:moveTo>
                  <a:lnTo>
                    <a:pt x="3438525" y="0"/>
                  </a:lnTo>
                </a:path>
                <a:path w="5000625" h="83820">
                  <a:moveTo>
                    <a:pt x="3750437" y="83350"/>
                  </a:moveTo>
                  <a:lnTo>
                    <a:pt x="3750437" y="0"/>
                  </a:lnTo>
                </a:path>
                <a:path w="5000625" h="83820">
                  <a:moveTo>
                    <a:pt x="4062349" y="83350"/>
                  </a:moveTo>
                  <a:lnTo>
                    <a:pt x="4062349" y="0"/>
                  </a:lnTo>
                </a:path>
                <a:path w="5000625" h="83820">
                  <a:moveTo>
                    <a:pt x="4375531" y="83350"/>
                  </a:moveTo>
                  <a:lnTo>
                    <a:pt x="4375531" y="0"/>
                  </a:lnTo>
                </a:path>
                <a:path w="5000625" h="83820">
                  <a:moveTo>
                    <a:pt x="4688586" y="83350"/>
                  </a:moveTo>
                  <a:lnTo>
                    <a:pt x="4688586" y="0"/>
                  </a:lnTo>
                </a:path>
                <a:path w="5000625" h="83820">
                  <a:moveTo>
                    <a:pt x="5000625" y="83350"/>
                  </a:moveTo>
                  <a:lnTo>
                    <a:pt x="500062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7336" y="397192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07336" y="397192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07336" y="371712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07336" y="371712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07336" y="346113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07336" y="346113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07336" y="320509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7336" y="320509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7336" y="294919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07336" y="294919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7336" y="26931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7336" y="26931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07336" y="243725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7336" y="243725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7336" y="21836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07336" y="21836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07336" y="192874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07336" y="192874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07336" y="167284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07336" y="167284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59711" y="1415669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59711" y="1415669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0" y="228600"/>
                  </a:moveTo>
                  <a:lnTo>
                    <a:pt x="288124" y="228600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15210" y="1432052"/>
            <a:ext cx="175260" cy="274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65"/>
              </a:spcBef>
            </a:pPr>
            <a:r>
              <a:rPr sz="1050" b="1" spc="-50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5"/>
              </a:spcBef>
            </a:pPr>
            <a:r>
              <a:rPr sz="1050" b="1" spc="-5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0"/>
              </a:spcBef>
            </a:pPr>
            <a:r>
              <a:rPr sz="1050" b="1" spc="-50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35"/>
              </a:spcBef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5"/>
              </a:spcBef>
            </a:pPr>
            <a:r>
              <a:rPr sz="1050" b="1" spc="-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60"/>
              </a:spcBef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5"/>
              </a:spcBef>
            </a:pP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5"/>
              </a:spcBef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5"/>
              </a:spcBef>
            </a:pP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750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846326" y="4122737"/>
            <a:ext cx="5412105" cy="241300"/>
            <a:chOff x="1846326" y="4122737"/>
            <a:chExt cx="5412105" cy="241300"/>
          </a:xfrm>
        </p:grpSpPr>
        <p:sp>
          <p:nvSpPr>
            <p:cNvPr id="69" name="object 69"/>
            <p:cNvSpPr/>
            <p:nvPr/>
          </p:nvSpPr>
          <p:spPr>
            <a:xfrm>
              <a:off x="185267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5267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645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645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77643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77643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90825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90825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02737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02737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15919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15919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7266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7266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39743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39743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5406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5406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66483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6483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7687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7687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887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88788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01842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01842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15025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15025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2693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4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49" y="228600"/>
                  </a:lnTo>
                  <a:lnTo>
                    <a:pt x="4000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26936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49" y="228600"/>
                  </a:lnTo>
                  <a:lnTo>
                    <a:pt x="40004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40119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40119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52030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52030" y="4129087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908175" y="4146296"/>
            <a:ext cx="52863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0.00</a:t>
            </a:r>
            <a:r>
              <a:rPr sz="1050" b="1" spc="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0.25</a:t>
            </a:r>
            <a:r>
              <a:rPr sz="1050" b="1" spc="10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0.50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0.75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1.00</a:t>
            </a:r>
            <a:r>
              <a:rPr sz="1050" b="1" spc="10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1.25</a:t>
            </a:r>
            <a:r>
              <a:rPr sz="1050" b="1" spc="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1.50</a:t>
            </a:r>
            <a:r>
              <a:rPr sz="1050" b="1" spc="1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1.75</a:t>
            </a:r>
            <a:r>
              <a:rPr sz="1050" b="1" spc="114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2.00</a:t>
            </a:r>
            <a:r>
              <a:rPr sz="1050" b="1" spc="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2.25</a:t>
            </a:r>
            <a:r>
              <a:rPr sz="1050" b="1" spc="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2.50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2.75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3.00</a:t>
            </a:r>
            <a:r>
              <a:rPr sz="1050" b="1" spc="10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3.25</a:t>
            </a:r>
            <a:r>
              <a:rPr sz="1050" b="1" spc="9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3.50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3.75</a:t>
            </a:r>
            <a:r>
              <a:rPr sz="1050" b="1" spc="100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4.00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157084" y="4340564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251460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30) </a:t>
            </a:r>
            <a:r>
              <a:rPr dirty="0"/>
              <a:t>from</a:t>
            </a:r>
            <a:r>
              <a:rPr spc="-90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dirty="0"/>
              <a:t>Exponential</a:t>
            </a:r>
            <a:r>
              <a:rPr spc="-7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0350" y="1244600"/>
            <a:ext cx="6101715" cy="3340100"/>
            <a:chOff x="1530350" y="1244600"/>
            <a:chExt cx="6101715" cy="3340100"/>
          </a:xfrm>
        </p:grpSpPr>
        <p:sp>
          <p:nvSpPr>
            <p:cNvPr id="4" name="object 4"/>
            <p:cNvSpPr/>
            <p:nvPr/>
          </p:nvSpPr>
          <p:spPr>
            <a:xfrm>
              <a:off x="1543050" y="1257300"/>
              <a:ext cx="6076315" cy="3314700"/>
            </a:xfrm>
            <a:custGeom>
              <a:avLst/>
              <a:gdLst/>
              <a:ahLst/>
              <a:cxnLst/>
              <a:rect l="l" t="t" r="r" b="b"/>
              <a:pathLst>
                <a:path w="6076315" h="3314700">
                  <a:moveTo>
                    <a:pt x="6075807" y="0"/>
                  </a:moveTo>
                  <a:lnTo>
                    <a:pt x="0" y="0"/>
                  </a:lnTo>
                  <a:lnTo>
                    <a:pt x="0" y="3314700"/>
                  </a:lnTo>
                  <a:lnTo>
                    <a:pt x="6075807" y="3314700"/>
                  </a:lnTo>
                  <a:lnTo>
                    <a:pt x="6075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3050" y="1257300"/>
              <a:ext cx="6076315" cy="3314700"/>
            </a:xfrm>
            <a:custGeom>
              <a:avLst/>
              <a:gdLst/>
              <a:ahLst/>
              <a:cxnLst/>
              <a:rect l="l" t="t" r="r" b="b"/>
              <a:pathLst>
                <a:path w="6076315" h="3314700">
                  <a:moveTo>
                    <a:pt x="0" y="3314700"/>
                  </a:moveTo>
                  <a:lnTo>
                    <a:pt x="6075807" y="3314700"/>
                  </a:lnTo>
                  <a:lnTo>
                    <a:pt x="6075807" y="0"/>
                  </a:lnTo>
                  <a:lnTo>
                    <a:pt x="0" y="0"/>
                  </a:lnTo>
                  <a:lnTo>
                    <a:pt x="0" y="33147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0669" y="3833406"/>
              <a:ext cx="400050" cy="145415"/>
            </a:xfrm>
            <a:custGeom>
              <a:avLst/>
              <a:gdLst/>
              <a:ahLst/>
              <a:cxnLst/>
              <a:rect l="l" t="t" r="r" b="b"/>
              <a:pathLst>
                <a:path w="400050" h="145414">
                  <a:moveTo>
                    <a:pt x="400050" y="0"/>
                  </a:moveTo>
                  <a:lnTo>
                    <a:pt x="0" y="0"/>
                  </a:lnTo>
                  <a:lnTo>
                    <a:pt x="0" y="145313"/>
                  </a:lnTo>
                  <a:lnTo>
                    <a:pt x="400050" y="145313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0669" y="3833406"/>
              <a:ext cx="400050" cy="145415"/>
            </a:xfrm>
            <a:custGeom>
              <a:avLst/>
              <a:gdLst/>
              <a:ahLst/>
              <a:cxnLst/>
              <a:rect l="l" t="t" r="r" b="b"/>
              <a:pathLst>
                <a:path w="400050" h="145414">
                  <a:moveTo>
                    <a:pt x="0" y="145313"/>
                  </a:moveTo>
                  <a:lnTo>
                    <a:pt x="400050" y="145313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1453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7355" y="3510343"/>
              <a:ext cx="401320" cy="468630"/>
            </a:xfrm>
            <a:custGeom>
              <a:avLst/>
              <a:gdLst/>
              <a:ahLst/>
              <a:cxnLst/>
              <a:rect l="l" t="t" r="r" b="b"/>
              <a:pathLst>
                <a:path w="401320" h="468629">
                  <a:moveTo>
                    <a:pt x="401243" y="0"/>
                  </a:moveTo>
                  <a:lnTo>
                    <a:pt x="0" y="0"/>
                  </a:lnTo>
                  <a:lnTo>
                    <a:pt x="0" y="468376"/>
                  </a:lnTo>
                  <a:lnTo>
                    <a:pt x="401243" y="468376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7355" y="3510343"/>
              <a:ext cx="401320" cy="468630"/>
            </a:xfrm>
            <a:custGeom>
              <a:avLst/>
              <a:gdLst/>
              <a:ahLst/>
              <a:cxnLst/>
              <a:rect l="l" t="t" r="r" b="b"/>
              <a:pathLst>
                <a:path w="401320" h="468629">
                  <a:moveTo>
                    <a:pt x="0" y="468376"/>
                  </a:moveTo>
                  <a:lnTo>
                    <a:pt x="401243" y="468376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4683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5313" y="2379027"/>
              <a:ext cx="401320" cy="1600200"/>
            </a:xfrm>
            <a:custGeom>
              <a:avLst/>
              <a:gdLst/>
              <a:ahLst/>
              <a:cxnLst/>
              <a:rect l="l" t="t" r="r" b="b"/>
              <a:pathLst>
                <a:path w="401320" h="1600200">
                  <a:moveTo>
                    <a:pt x="401243" y="0"/>
                  </a:moveTo>
                  <a:lnTo>
                    <a:pt x="0" y="0"/>
                  </a:lnTo>
                  <a:lnTo>
                    <a:pt x="0" y="1599692"/>
                  </a:lnTo>
                  <a:lnTo>
                    <a:pt x="401243" y="1599692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5313" y="2379027"/>
              <a:ext cx="401320" cy="1600200"/>
            </a:xfrm>
            <a:custGeom>
              <a:avLst/>
              <a:gdLst/>
              <a:ahLst/>
              <a:cxnLst/>
              <a:rect l="l" t="t" r="r" b="b"/>
              <a:pathLst>
                <a:path w="401320" h="1600200">
                  <a:moveTo>
                    <a:pt x="0" y="1599692"/>
                  </a:moveTo>
                  <a:lnTo>
                    <a:pt x="401243" y="1599692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5996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3142" y="1571942"/>
              <a:ext cx="402590" cy="2407285"/>
            </a:xfrm>
            <a:custGeom>
              <a:avLst/>
              <a:gdLst/>
              <a:ahLst/>
              <a:cxnLst/>
              <a:rect l="l" t="t" r="r" b="b"/>
              <a:pathLst>
                <a:path w="402589" h="2407285">
                  <a:moveTo>
                    <a:pt x="402424" y="0"/>
                  </a:moveTo>
                  <a:lnTo>
                    <a:pt x="0" y="0"/>
                  </a:lnTo>
                  <a:lnTo>
                    <a:pt x="0" y="2406777"/>
                  </a:lnTo>
                  <a:lnTo>
                    <a:pt x="402424" y="2406777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3142" y="1571942"/>
              <a:ext cx="402590" cy="2407285"/>
            </a:xfrm>
            <a:custGeom>
              <a:avLst/>
              <a:gdLst/>
              <a:ahLst/>
              <a:cxnLst/>
              <a:rect l="l" t="t" r="r" b="b"/>
              <a:pathLst>
                <a:path w="402589" h="2407285">
                  <a:moveTo>
                    <a:pt x="0" y="2406777"/>
                  </a:moveTo>
                  <a:lnTo>
                    <a:pt x="402424" y="2406777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240677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242" y="1895030"/>
              <a:ext cx="400050" cy="2084070"/>
            </a:xfrm>
            <a:custGeom>
              <a:avLst/>
              <a:gdLst/>
              <a:ahLst/>
              <a:cxnLst/>
              <a:rect l="l" t="t" r="r" b="b"/>
              <a:pathLst>
                <a:path w="400050" h="2084070">
                  <a:moveTo>
                    <a:pt x="400050" y="0"/>
                  </a:moveTo>
                  <a:lnTo>
                    <a:pt x="0" y="0"/>
                  </a:lnTo>
                  <a:lnTo>
                    <a:pt x="0" y="2083689"/>
                  </a:lnTo>
                  <a:lnTo>
                    <a:pt x="400050" y="208368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2242" y="1895030"/>
              <a:ext cx="400050" cy="2084070"/>
            </a:xfrm>
            <a:custGeom>
              <a:avLst/>
              <a:gdLst/>
              <a:ahLst/>
              <a:cxnLst/>
              <a:rect l="l" t="t" r="r" b="b"/>
              <a:pathLst>
                <a:path w="400050" h="2084070">
                  <a:moveTo>
                    <a:pt x="0" y="2083689"/>
                  </a:moveTo>
                  <a:lnTo>
                    <a:pt x="400050" y="208368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0836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200" y="2541206"/>
              <a:ext cx="401320" cy="1437640"/>
            </a:xfrm>
            <a:custGeom>
              <a:avLst/>
              <a:gdLst/>
              <a:ahLst/>
              <a:cxnLst/>
              <a:rect l="l" t="t" r="r" b="b"/>
              <a:pathLst>
                <a:path w="401320" h="1437639">
                  <a:moveTo>
                    <a:pt x="401243" y="0"/>
                  </a:moveTo>
                  <a:lnTo>
                    <a:pt x="0" y="0"/>
                  </a:lnTo>
                  <a:lnTo>
                    <a:pt x="0" y="1437513"/>
                  </a:lnTo>
                  <a:lnTo>
                    <a:pt x="401243" y="1437513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2541206"/>
              <a:ext cx="401320" cy="1437640"/>
            </a:xfrm>
            <a:custGeom>
              <a:avLst/>
              <a:gdLst/>
              <a:ahLst/>
              <a:cxnLst/>
              <a:rect l="l" t="t" r="r" b="b"/>
              <a:pathLst>
                <a:path w="401320" h="1437639">
                  <a:moveTo>
                    <a:pt x="0" y="1437513"/>
                  </a:moveTo>
                  <a:lnTo>
                    <a:pt x="401243" y="1437513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4375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8157" y="3187268"/>
              <a:ext cx="401320" cy="791845"/>
            </a:xfrm>
            <a:custGeom>
              <a:avLst/>
              <a:gdLst/>
              <a:ahLst/>
              <a:cxnLst/>
              <a:rect l="l" t="t" r="r" b="b"/>
              <a:pathLst>
                <a:path w="401320" h="791845">
                  <a:moveTo>
                    <a:pt x="401243" y="0"/>
                  </a:moveTo>
                  <a:lnTo>
                    <a:pt x="0" y="0"/>
                  </a:lnTo>
                  <a:lnTo>
                    <a:pt x="0" y="791451"/>
                  </a:lnTo>
                  <a:lnTo>
                    <a:pt x="401243" y="791451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8157" y="3187268"/>
              <a:ext cx="401320" cy="791845"/>
            </a:xfrm>
            <a:custGeom>
              <a:avLst/>
              <a:gdLst/>
              <a:ahLst/>
              <a:cxnLst/>
              <a:rect l="l" t="t" r="r" b="b"/>
              <a:pathLst>
                <a:path w="401320" h="791845">
                  <a:moveTo>
                    <a:pt x="0" y="791451"/>
                  </a:moveTo>
                  <a:lnTo>
                    <a:pt x="401243" y="791451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791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5986" y="3510343"/>
              <a:ext cx="402590" cy="468630"/>
            </a:xfrm>
            <a:custGeom>
              <a:avLst/>
              <a:gdLst/>
              <a:ahLst/>
              <a:cxnLst/>
              <a:rect l="l" t="t" r="r" b="b"/>
              <a:pathLst>
                <a:path w="402590" h="468629">
                  <a:moveTo>
                    <a:pt x="402424" y="0"/>
                  </a:moveTo>
                  <a:lnTo>
                    <a:pt x="0" y="0"/>
                  </a:lnTo>
                  <a:lnTo>
                    <a:pt x="0" y="468376"/>
                  </a:lnTo>
                  <a:lnTo>
                    <a:pt x="402424" y="468376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5986" y="3510343"/>
              <a:ext cx="402590" cy="468630"/>
            </a:xfrm>
            <a:custGeom>
              <a:avLst/>
              <a:gdLst/>
              <a:ahLst/>
              <a:cxnLst/>
              <a:rect l="l" t="t" r="r" b="b"/>
              <a:pathLst>
                <a:path w="402590" h="468629">
                  <a:moveTo>
                    <a:pt x="0" y="468376"/>
                  </a:moveTo>
                  <a:lnTo>
                    <a:pt x="402424" y="468376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4683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65086" y="3833406"/>
              <a:ext cx="401320" cy="145415"/>
            </a:xfrm>
            <a:custGeom>
              <a:avLst/>
              <a:gdLst/>
              <a:ahLst/>
              <a:cxnLst/>
              <a:rect l="l" t="t" r="r" b="b"/>
              <a:pathLst>
                <a:path w="401320" h="145414">
                  <a:moveTo>
                    <a:pt x="401243" y="0"/>
                  </a:moveTo>
                  <a:lnTo>
                    <a:pt x="0" y="0"/>
                  </a:lnTo>
                  <a:lnTo>
                    <a:pt x="0" y="145313"/>
                  </a:lnTo>
                  <a:lnTo>
                    <a:pt x="401243" y="145313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65086" y="3833406"/>
              <a:ext cx="401320" cy="145415"/>
            </a:xfrm>
            <a:custGeom>
              <a:avLst/>
              <a:gdLst/>
              <a:ahLst/>
              <a:cxnLst/>
              <a:rect l="l" t="t" r="r" b="b"/>
              <a:pathLst>
                <a:path w="401320" h="145414">
                  <a:moveTo>
                    <a:pt x="0" y="145313"/>
                  </a:moveTo>
                  <a:lnTo>
                    <a:pt x="401243" y="145313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453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1867" y="1400175"/>
              <a:ext cx="5454650" cy="2631440"/>
            </a:xfrm>
            <a:custGeom>
              <a:avLst/>
              <a:gdLst/>
              <a:ahLst/>
              <a:cxnLst/>
              <a:rect l="l" t="t" r="r" b="b"/>
              <a:pathLst>
                <a:path w="5454650" h="2631440">
                  <a:moveTo>
                    <a:pt x="17945" y="2594152"/>
                  </a:moveTo>
                  <a:lnTo>
                    <a:pt x="17945" y="0"/>
                  </a:lnTo>
                </a:path>
                <a:path w="5454650" h="2631440">
                  <a:moveTo>
                    <a:pt x="0" y="2589352"/>
                  </a:moveTo>
                  <a:lnTo>
                    <a:pt x="50076" y="2589352"/>
                  </a:lnTo>
                </a:path>
                <a:path w="5454650" h="2631440">
                  <a:moveTo>
                    <a:pt x="0" y="2266315"/>
                  </a:moveTo>
                  <a:lnTo>
                    <a:pt x="50076" y="2266315"/>
                  </a:lnTo>
                </a:path>
                <a:path w="5454650" h="2631440">
                  <a:moveTo>
                    <a:pt x="0" y="1944370"/>
                  </a:moveTo>
                  <a:lnTo>
                    <a:pt x="50076" y="1944370"/>
                  </a:lnTo>
                </a:path>
                <a:path w="5454650" h="2631440">
                  <a:moveTo>
                    <a:pt x="0" y="1620139"/>
                  </a:moveTo>
                  <a:lnTo>
                    <a:pt x="50076" y="1620139"/>
                  </a:lnTo>
                </a:path>
                <a:path w="5454650" h="2631440">
                  <a:moveTo>
                    <a:pt x="0" y="1298320"/>
                  </a:moveTo>
                  <a:lnTo>
                    <a:pt x="50076" y="1298320"/>
                  </a:lnTo>
                </a:path>
                <a:path w="5454650" h="2631440">
                  <a:moveTo>
                    <a:pt x="15493" y="974089"/>
                  </a:moveTo>
                  <a:lnTo>
                    <a:pt x="50076" y="974089"/>
                  </a:lnTo>
                </a:path>
                <a:path w="5454650" h="2631440">
                  <a:moveTo>
                    <a:pt x="15493" y="651001"/>
                  </a:moveTo>
                  <a:lnTo>
                    <a:pt x="50076" y="651001"/>
                  </a:lnTo>
                </a:path>
                <a:path w="5454650" h="2631440">
                  <a:moveTo>
                    <a:pt x="15493" y="329057"/>
                  </a:moveTo>
                  <a:lnTo>
                    <a:pt x="50076" y="329057"/>
                  </a:lnTo>
                </a:path>
                <a:path w="5454650" h="2631440">
                  <a:moveTo>
                    <a:pt x="15493" y="4825"/>
                  </a:moveTo>
                  <a:lnTo>
                    <a:pt x="50076" y="4825"/>
                  </a:lnTo>
                </a:path>
                <a:path w="5454650" h="2631440">
                  <a:moveTo>
                    <a:pt x="22644" y="2589352"/>
                  </a:moveTo>
                  <a:lnTo>
                    <a:pt x="5449608" y="2589352"/>
                  </a:lnTo>
                </a:path>
                <a:path w="5454650" h="2631440">
                  <a:moveTo>
                    <a:pt x="17945" y="2631389"/>
                  </a:moveTo>
                  <a:lnTo>
                    <a:pt x="17945" y="2548521"/>
                  </a:lnTo>
                </a:path>
                <a:path w="5454650" h="2631440">
                  <a:moveTo>
                    <a:pt x="435775" y="2631389"/>
                  </a:moveTo>
                  <a:lnTo>
                    <a:pt x="435775" y="2548521"/>
                  </a:lnTo>
                </a:path>
                <a:path w="5454650" h="2631440">
                  <a:moveTo>
                    <a:pt x="853732" y="2631389"/>
                  </a:moveTo>
                  <a:lnTo>
                    <a:pt x="853732" y="2548521"/>
                  </a:lnTo>
                </a:path>
                <a:path w="5454650" h="2631440">
                  <a:moveTo>
                    <a:pt x="1273975" y="2631389"/>
                  </a:moveTo>
                  <a:lnTo>
                    <a:pt x="1273975" y="2548521"/>
                  </a:lnTo>
                </a:path>
                <a:path w="5454650" h="2631440">
                  <a:moveTo>
                    <a:pt x="1690789" y="2631389"/>
                  </a:moveTo>
                  <a:lnTo>
                    <a:pt x="1690789" y="2548521"/>
                  </a:lnTo>
                </a:path>
                <a:path w="5454650" h="2631440">
                  <a:moveTo>
                    <a:pt x="2108619" y="2631389"/>
                  </a:moveTo>
                  <a:lnTo>
                    <a:pt x="2108619" y="2548521"/>
                  </a:lnTo>
                </a:path>
                <a:path w="5454650" h="2631440">
                  <a:moveTo>
                    <a:pt x="2526576" y="2631389"/>
                  </a:moveTo>
                  <a:lnTo>
                    <a:pt x="2526576" y="2548521"/>
                  </a:lnTo>
                </a:path>
                <a:path w="5454650" h="2631440">
                  <a:moveTo>
                    <a:pt x="2945676" y="2631389"/>
                  </a:moveTo>
                  <a:lnTo>
                    <a:pt x="2945676" y="2548521"/>
                  </a:lnTo>
                </a:path>
                <a:path w="5454650" h="2631440">
                  <a:moveTo>
                    <a:pt x="3363633" y="2631389"/>
                  </a:moveTo>
                  <a:lnTo>
                    <a:pt x="3363633" y="2548521"/>
                  </a:lnTo>
                </a:path>
                <a:path w="5454650" h="2631440">
                  <a:moveTo>
                    <a:pt x="3781463" y="2631389"/>
                  </a:moveTo>
                  <a:lnTo>
                    <a:pt x="3781463" y="2548521"/>
                  </a:lnTo>
                </a:path>
                <a:path w="5454650" h="2631440">
                  <a:moveTo>
                    <a:pt x="4199420" y="2631389"/>
                  </a:moveTo>
                  <a:lnTo>
                    <a:pt x="4199420" y="2548521"/>
                  </a:lnTo>
                </a:path>
                <a:path w="5454650" h="2631440">
                  <a:moveTo>
                    <a:pt x="4618520" y="2631389"/>
                  </a:moveTo>
                  <a:lnTo>
                    <a:pt x="4618520" y="2548521"/>
                  </a:lnTo>
                </a:path>
                <a:path w="5454650" h="2631440">
                  <a:moveTo>
                    <a:pt x="5036350" y="2631389"/>
                  </a:moveTo>
                  <a:lnTo>
                    <a:pt x="5036350" y="2548521"/>
                  </a:lnTo>
                </a:path>
                <a:path w="5454650" h="2631440">
                  <a:moveTo>
                    <a:pt x="5454307" y="2631389"/>
                  </a:moveTo>
                  <a:lnTo>
                    <a:pt x="5454307" y="25485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9943" y="3879037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2119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11924" y="229387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9943" y="3879037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0" y="229387"/>
                  </a:moveTo>
                  <a:lnTo>
                    <a:pt x="211924" y="229387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9943" y="3555974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2119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11924" y="229387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9943" y="3555974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0" y="229387"/>
                  </a:moveTo>
                  <a:lnTo>
                    <a:pt x="211924" y="229387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9943" y="3232886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2119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11924" y="229387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9943" y="3232886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70">
                  <a:moveTo>
                    <a:pt x="0" y="229387"/>
                  </a:moveTo>
                  <a:lnTo>
                    <a:pt x="211924" y="229387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29943" y="2911068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69">
                  <a:moveTo>
                    <a:pt x="2119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11924" y="229387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9943" y="2911068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69">
                  <a:moveTo>
                    <a:pt x="0" y="229387"/>
                  </a:moveTo>
                  <a:lnTo>
                    <a:pt x="211924" y="229387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98269" y="2927985"/>
            <a:ext cx="87630" cy="508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23592" y="2578074"/>
            <a:ext cx="224790" cy="242570"/>
            <a:chOff x="1823592" y="2578074"/>
            <a:chExt cx="224790" cy="242570"/>
          </a:xfrm>
        </p:grpSpPr>
        <p:sp>
          <p:nvSpPr>
            <p:cNvPr id="35" name="object 35"/>
            <p:cNvSpPr/>
            <p:nvPr/>
          </p:nvSpPr>
          <p:spPr>
            <a:xfrm>
              <a:off x="1829942" y="2584424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69">
                  <a:moveTo>
                    <a:pt x="2119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11924" y="229387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29942" y="2584424"/>
              <a:ext cx="212090" cy="229870"/>
            </a:xfrm>
            <a:custGeom>
              <a:avLst/>
              <a:gdLst/>
              <a:ahLst/>
              <a:cxnLst/>
              <a:rect l="l" t="t" r="r" b="b"/>
              <a:pathLst>
                <a:path w="212089" h="229869">
                  <a:moveTo>
                    <a:pt x="0" y="229387"/>
                  </a:moveTo>
                  <a:lnTo>
                    <a:pt x="211924" y="229387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98269" y="2601214"/>
            <a:ext cx="876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762886" y="1610080"/>
            <a:ext cx="300990" cy="890905"/>
            <a:chOff x="1762886" y="1610080"/>
            <a:chExt cx="300990" cy="890905"/>
          </a:xfrm>
        </p:grpSpPr>
        <p:sp>
          <p:nvSpPr>
            <p:cNvPr id="39" name="object 39"/>
            <p:cNvSpPr/>
            <p:nvPr/>
          </p:nvSpPr>
          <p:spPr>
            <a:xfrm>
              <a:off x="1769236" y="2264892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2881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88124" y="229387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69236" y="2264892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0" y="229387"/>
                  </a:moveTo>
                  <a:lnTo>
                    <a:pt x="288124" y="229387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69236" y="1943074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2881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88124" y="229387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69236" y="1943074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0" y="229387"/>
                  </a:moveTo>
                  <a:lnTo>
                    <a:pt x="288124" y="229387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9236" y="1616430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2881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88124" y="229387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69236" y="1616430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0" y="229387"/>
                  </a:moveTo>
                  <a:lnTo>
                    <a:pt x="288124" y="229387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37308" y="1632966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762886" y="1289405"/>
            <a:ext cx="300990" cy="242570"/>
            <a:chOff x="1762886" y="1289405"/>
            <a:chExt cx="300990" cy="242570"/>
          </a:xfrm>
        </p:grpSpPr>
        <p:sp>
          <p:nvSpPr>
            <p:cNvPr id="47" name="object 47"/>
            <p:cNvSpPr/>
            <p:nvPr/>
          </p:nvSpPr>
          <p:spPr>
            <a:xfrm>
              <a:off x="1769236" y="1295755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288124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288124" y="229387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69236" y="1295755"/>
              <a:ext cx="288290" cy="229870"/>
            </a:xfrm>
            <a:custGeom>
              <a:avLst/>
              <a:gdLst/>
              <a:ahLst/>
              <a:cxnLst/>
              <a:rect l="l" t="t" r="r" b="b"/>
              <a:pathLst>
                <a:path w="288289" h="229869">
                  <a:moveTo>
                    <a:pt x="0" y="229387"/>
                  </a:moveTo>
                  <a:lnTo>
                    <a:pt x="288124" y="229387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37308" y="1312291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16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92680" y="4074452"/>
            <a:ext cx="5429250" cy="242570"/>
            <a:chOff x="1892680" y="4074452"/>
            <a:chExt cx="5429250" cy="242570"/>
          </a:xfrm>
        </p:grpSpPr>
        <p:sp>
          <p:nvSpPr>
            <p:cNvPr id="51" name="object 51"/>
            <p:cNvSpPr/>
            <p:nvPr/>
          </p:nvSpPr>
          <p:spPr>
            <a:xfrm>
              <a:off x="1899030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99030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15718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15718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34817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34817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3917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53917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71875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71875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9832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89832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08932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08932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24476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24476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42305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42305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602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602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793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793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984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98463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15150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400050" y="0"/>
                  </a:moveTo>
                  <a:lnTo>
                    <a:pt x="0" y="0"/>
                  </a:lnTo>
                  <a:lnTo>
                    <a:pt x="0" y="229387"/>
                  </a:lnTo>
                  <a:lnTo>
                    <a:pt x="400050" y="229387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15150" y="4080802"/>
              <a:ext cx="400050" cy="229870"/>
            </a:xfrm>
            <a:custGeom>
              <a:avLst/>
              <a:gdLst/>
              <a:ahLst/>
              <a:cxnLst/>
              <a:rect l="l" t="t" r="r" b="b"/>
              <a:pathLst>
                <a:path w="400050" h="229870">
                  <a:moveTo>
                    <a:pt x="0" y="229387"/>
                  </a:moveTo>
                  <a:lnTo>
                    <a:pt x="400050" y="229387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9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898269" y="3573017"/>
            <a:ext cx="5359400" cy="71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  <a:tabLst>
                <a:tab pos="485775" algn="l"/>
                <a:tab pos="904875" algn="l"/>
                <a:tab pos="1323975" algn="l"/>
                <a:tab pos="1741805" algn="l"/>
                <a:tab pos="2159635" algn="l"/>
                <a:tab pos="2578735" algn="l"/>
                <a:tab pos="2994025" algn="l"/>
                <a:tab pos="3412490" algn="l"/>
                <a:tab pos="3830320" algn="l"/>
                <a:tab pos="4249420" algn="l"/>
                <a:tab pos="4668520" algn="l"/>
                <a:tab pos="5085715" algn="l"/>
              </a:tabLst>
            </a:pPr>
            <a:r>
              <a:rPr sz="1050" b="1" spc="-20" dirty="0">
                <a:latin typeface="Arial"/>
                <a:cs typeface="Arial"/>
              </a:rPr>
              <a:t>0.00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0.25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0.50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0.75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1.00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1.25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1.50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1.75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2.00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2.25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2.50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2.75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3.00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594992" y="1476755"/>
            <a:ext cx="255904" cy="1950085"/>
            <a:chOff x="1594992" y="1476755"/>
            <a:chExt cx="255904" cy="1950085"/>
          </a:xfrm>
        </p:grpSpPr>
        <p:sp>
          <p:nvSpPr>
            <p:cNvPr id="79" name="object 79"/>
            <p:cNvSpPr/>
            <p:nvPr/>
          </p:nvSpPr>
          <p:spPr>
            <a:xfrm>
              <a:off x="1601342" y="1483105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242887" y="0"/>
                  </a:moveTo>
                  <a:lnTo>
                    <a:pt x="0" y="0"/>
                  </a:lnTo>
                  <a:lnTo>
                    <a:pt x="0" y="1937131"/>
                  </a:lnTo>
                  <a:lnTo>
                    <a:pt x="242887" y="1937131"/>
                  </a:lnTo>
                  <a:lnTo>
                    <a:pt x="2428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01342" y="1483105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0" y="1937131"/>
                  </a:moveTo>
                  <a:lnTo>
                    <a:pt x="242887" y="1937131"/>
                  </a:lnTo>
                  <a:lnTo>
                    <a:pt x="242887" y="0"/>
                  </a:lnTo>
                  <a:lnTo>
                    <a:pt x="0" y="0"/>
                  </a:lnTo>
                  <a:lnTo>
                    <a:pt x="0" y="19371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669414" y="1498219"/>
            <a:ext cx="11811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44014" y="1921510"/>
            <a:ext cx="381000" cy="554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575"/>
              </a:lnSpc>
              <a:spcBef>
                <a:spcPts val="105"/>
              </a:spcBef>
            </a:pPr>
            <a:r>
              <a:rPr sz="2025" b="1" baseline="4115" dirty="0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sz="2025" b="1" spc="284" baseline="41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  <a:p>
            <a:pPr marL="25400">
              <a:lnSpc>
                <a:spcPts val="127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315"/>
              </a:lnSpc>
            </a:pPr>
            <a:r>
              <a:rPr sz="2025" b="1" baseline="-24691" dirty="0">
                <a:solidFill>
                  <a:srgbClr val="17375E"/>
                </a:solidFill>
                <a:latin typeface="Arial"/>
                <a:cs typeface="Arial"/>
              </a:rPr>
              <a:t>u</a:t>
            </a:r>
            <a:r>
              <a:rPr sz="2025" b="1" spc="157" baseline="-24691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050" b="1" spc="-3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69414" y="2527173"/>
            <a:ext cx="1181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e n c 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130288" y="4264202"/>
            <a:ext cx="234315" cy="265430"/>
            <a:chOff x="7130288" y="4264202"/>
            <a:chExt cx="234315" cy="265430"/>
          </a:xfrm>
        </p:grpSpPr>
        <p:sp>
          <p:nvSpPr>
            <p:cNvPr id="85" name="object 85"/>
            <p:cNvSpPr/>
            <p:nvPr/>
          </p:nvSpPr>
          <p:spPr>
            <a:xfrm>
              <a:off x="7136638" y="4270552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49" y="0"/>
                  </a:moveTo>
                  <a:lnTo>
                    <a:pt x="0" y="0"/>
                  </a:lnTo>
                  <a:lnTo>
                    <a:pt x="0" y="252209"/>
                  </a:lnTo>
                  <a:lnTo>
                    <a:pt x="221449" y="252209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36638" y="4270552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209"/>
                  </a:moveTo>
                  <a:lnTo>
                    <a:pt x="221449" y="252209"/>
                  </a:lnTo>
                  <a:lnTo>
                    <a:pt x="221449" y="0"/>
                  </a:lnTo>
                  <a:lnTo>
                    <a:pt x="0" y="0"/>
                  </a:lnTo>
                  <a:lnTo>
                    <a:pt x="0" y="25220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84263" y="4334205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4">
                  <a:moveTo>
                    <a:pt x="10833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157084" y="4340564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26390">
              <a:lnSpc>
                <a:spcPct val="100000"/>
              </a:lnSpc>
              <a:spcBef>
                <a:spcPts val="95"/>
              </a:spcBef>
            </a:pPr>
            <a:r>
              <a:rPr dirty="0"/>
              <a:t>1,800</a:t>
            </a:r>
            <a:r>
              <a:rPr spc="-60" dirty="0"/>
              <a:t> </a:t>
            </a:r>
            <a:r>
              <a:rPr dirty="0"/>
              <a:t>Randomly</a:t>
            </a:r>
            <a:r>
              <a:rPr spc="-90" dirty="0"/>
              <a:t> </a:t>
            </a:r>
            <a:r>
              <a:rPr dirty="0"/>
              <a:t>Selected</a:t>
            </a:r>
            <a:r>
              <a:rPr spc="-65" dirty="0"/>
              <a:t> </a:t>
            </a:r>
            <a:r>
              <a:rPr spc="-10" dirty="0"/>
              <a:t>Values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Uniform</a:t>
            </a:r>
            <a:r>
              <a:rPr spc="-4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50313" y="1824075"/>
            <a:ext cx="5397500" cy="2665095"/>
            <a:chOff x="2250313" y="1824075"/>
            <a:chExt cx="5397500" cy="2665095"/>
          </a:xfrm>
        </p:grpSpPr>
        <p:sp>
          <p:nvSpPr>
            <p:cNvPr id="4" name="object 4"/>
            <p:cNvSpPr/>
            <p:nvPr/>
          </p:nvSpPr>
          <p:spPr>
            <a:xfrm>
              <a:off x="2250313" y="1824075"/>
              <a:ext cx="5397500" cy="2665095"/>
            </a:xfrm>
            <a:custGeom>
              <a:avLst/>
              <a:gdLst/>
              <a:ahLst/>
              <a:cxnLst/>
              <a:rect l="l" t="t" r="r" b="b"/>
              <a:pathLst>
                <a:path w="5397500" h="2665095">
                  <a:moveTo>
                    <a:pt x="5397119" y="0"/>
                  </a:moveTo>
                  <a:lnTo>
                    <a:pt x="0" y="0"/>
                  </a:lnTo>
                  <a:lnTo>
                    <a:pt x="0" y="2664587"/>
                  </a:lnTo>
                  <a:lnTo>
                    <a:pt x="5397119" y="2664587"/>
                  </a:lnTo>
                  <a:lnTo>
                    <a:pt x="5397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8780" y="2191969"/>
              <a:ext cx="387350" cy="1855470"/>
            </a:xfrm>
            <a:custGeom>
              <a:avLst/>
              <a:gdLst/>
              <a:ahLst/>
              <a:cxnLst/>
              <a:rect l="l" t="t" r="r" b="b"/>
              <a:pathLst>
                <a:path w="387350" h="1855470">
                  <a:moveTo>
                    <a:pt x="386956" y="0"/>
                  </a:moveTo>
                  <a:lnTo>
                    <a:pt x="0" y="0"/>
                  </a:lnTo>
                  <a:lnTo>
                    <a:pt x="0" y="1854962"/>
                  </a:lnTo>
                  <a:lnTo>
                    <a:pt x="386956" y="1854962"/>
                  </a:lnTo>
                  <a:lnTo>
                    <a:pt x="38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8780" y="2191969"/>
              <a:ext cx="387350" cy="1855470"/>
            </a:xfrm>
            <a:custGeom>
              <a:avLst/>
              <a:gdLst/>
              <a:ahLst/>
              <a:cxnLst/>
              <a:rect l="l" t="t" r="r" b="b"/>
              <a:pathLst>
                <a:path w="387350" h="1855470">
                  <a:moveTo>
                    <a:pt x="0" y="1854962"/>
                  </a:moveTo>
                  <a:lnTo>
                    <a:pt x="386956" y="1854962"/>
                  </a:lnTo>
                  <a:lnTo>
                    <a:pt x="386956" y="0"/>
                  </a:lnTo>
                  <a:lnTo>
                    <a:pt x="0" y="0"/>
                  </a:lnTo>
                  <a:lnTo>
                    <a:pt x="0" y="18549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2386" y="2386025"/>
              <a:ext cx="387350" cy="1661160"/>
            </a:xfrm>
            <a:custGeom>
              <a:avLst/>
              <a:gdLst/>
              <a:ahLst/>
              <a:cxnLst/>
              <a:rect l="l" t="t" r="r" b="b"/>
              <a:pathLst>
                <a:path w="387350" h="1661160">
                  <a:moveTo>
                    <a:pt x="386956" y="0"/>
                  </a:moveTo>
                  <a:lnTo>
                    <a:pt x="0" y="0"/>
                  </a:lnTo>
                  <a:lnTo>
                    <a:pt x="0" y="1660906"/>
                  </a:lnTo>
                  <a:lnTo>
                    <a:pt x="386956" y="1660906"/>
                  </a:lnTo>
                  <a:lnTo>
                    <a:pt x="38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2386" y="2386025"/>
              <a:ext cx="387350" cy="1661160"/>
            </a:xfrm>
            <a:custGeom>
              <a:avLst/>
              <a:gdLst/>
              <a:ahLst/>
              <a:cxnLst/>
              <a:rect l="l" t="t" r="r" b="b"/>
              <a:pathLst>
                <a:path w="387350" h="1661160">
                  <a:moveTo>
                    <a:pt x="0" y="1660906"/>
                  </a:moveTo>
                  <a:lnTo>
                    <a:pt x="386956" y="1660906"/>
                  </a:lnTo>
                  <a:lnTo>
                    <a:pt x="386956" y="0"/>
                  </a:lnTo>
                  <a:lnTo>
                    <a:pt x="0" y="0"/>
                  </a:lnTo>
                  <a:lnTo>
                    <a:pt x="0" y="16609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5992" y="2409774"/>
              <a:ext cx="386080" cy="1637664"/>
            </a:xfrm>
            <a:custGeom>
              <a:avLst/>
              <a:gdLst/>
              <a:ahLst/>
              <a:cxnLst/>
              <a:rect l="l" t="t" r="r" b="b"/>
              <a:pathLst>
                <a:path w="386079" h="1637664">
                  <a:moveTo>
                    <a:pt x="385762" y="0"/>
                  </a:moveTo>
                  <a:lnTo>
                    <a:pt x="0" y="0"/>
                  </a:lnTo>
                  <a:lnTo>
                    <a:pt x="0" y="1637157"/>
                  </a:lnTo>
                  <a:lnTo>
                    <a:pt x="385762" y="1637157"/>
                  </a:lnTo>
                  <a:lnTo>
                    <a:pt x="3857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5992" y="2409774"/>
              <a:ext cx="386080" cy="1637664"/>
            </a:xfrm>
            <a:custGeom>
              <a:avLst/>
              <a:gdLst/>
              <a:ahLst/>
              <a:cxnLst/>
              <a:rect l="l" t="t" r="r" b="b"/>
              <a:pathLst>
                <a:path w="386079" h="1637664">
                  <a:moveTo>
                    <a:pt x="0" y="1637157"/>
                  </a:moveTo>
                  <a:lnTo>
                    <a:pt x="385762" y="1637157"/>
                  </a:lnTo>
                  <a:lnTo>
                    <a:pt x="385762" y="0"/>
                  </a:lnTo>
                  <a:lnTo>
                    <a:pt x="0" y="0"/>
                  </a:lnTo>
                  <a:lnTo>
                    <a:pt x="0" y="16371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8455" y="2447874"/>
              <a:ext cx="387350" cy="1599565"/>
            </a:xfrm>
            <a:custGeom>
              <a:avLst/>
              <a:gdLst/>
              <a:ahLst/>
              <a:cxnLst/>
              <a:rect l="l" t="t" r="r" b="b"/>
              <a:pathLst>
                <a:path w="387350" h="1599564">
                  <a:moveTo>
                    <a:pt x="386956" y="0"/>
                  </a:moveTo>
                  <a:lnTo>
                    <a:pt x="0" y="0"/>
                  </a:lnTo>
                  <a:lnTo>
                    <a:pt x="0" y="1599057"/>
                  </a:lnTo>
                  <a:lnTo>
                    <a:pt x="386956" y="1599057"/>
                  </a:lnTo>
                  <a:lnTo>
                    <a:pt x="38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18455" y="2447874"/>
              <a:ext cx="387350" cy="1599565"/>
            </a:xfrm>
            <a:custGeom>
              <a:avLst/>
              <a:gdLst/>
              <a:ahLst/>
              <a:cxnLst/>
              <a:rect l="l" t="t" r="r" b="b"/>
              <a:pathLst>
                <a:path w="387350" h="1599564">
                  <a:moveTo>
                    <a:pt x="0" y="1599057"/>
                  </a:moveTo>
                  <a:lnTo>
                    <a:pt x="386956" y="1599057"/>
                  </a:lnTo>
                  <a:lnTo>
                    <a:pt x="386956" y="0"/>
                  </a:lnTo>
                  <a:lnTo>
                    <a:pt x="0" y="0"/>
                  </a:lnTo>
                  <a:lnTo>
                    <a:pt x="0" y="15990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2061" y="2478862"/>
              <a:ext cx="386080" cy="1568450"/>
            </a:xfrm>
            <a:custGeom>
              <a:avLst/>
              <a:gdLst/>
              <a:ahLst/>
              <a:cxnLst/>
              <a:rect l="l" t="t" r="r" b="b"/>
              <a:pathLst>
                <a:path w="386079" h="1568450">
                  <a:moveTo>
                    <a:pt x="385762" y="0"/>
                  </a:moveTo>
                  <a:lnTo>
                    <a:pt x="0" y="0"/>
                  </a:lnTo>
                  <a:lnTo>
                    <a:pt x="0" y="1568069"/>
                  </a:lnTo>
                  <a:lnTo>
                    <a:pt x="385762" y="1568069"/>
                  </a:lnTo>
                  <a:lnTo>
                    <a:pt x="3857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2061" y="2478862"/>
              <a:ext cx="386080" cy="1568450"/>
            </a:xfrm>
            <a:custGeom>
              <a:avLst/>
              <a:gdLst/>
              <a:ahLst/>
              <a:cxnLst/>
              <a:rect l="l" t="t" r="r" b="b"/>
              <a:pathLst>
                <a:path w="386079" h="1568450">
                  <a:moveTo>
                    <a:pt x="0" y="1568069"/>
                  </a:moveTo>
                  <a:lnTo>
                    <a:pt x="385762" y="1568069"/>
                  </a:lnTo>
                  <a:lnTo>
                    <a:pt x="385762" y="0"/>
                  </a:lnTo>
                  <a:lnTo>
                    <a:pt x="0" y="0"/>
                  </a:lnTo>
                  <a:lnTo>
                    <a:pt x="0" y="15680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5667" y="2176475"/>
              <a:ext cx="386080" cy="1870710"/>
            </a:xfrm>
            <a:custGeom>
              <a:avLst/>
              <a:gdLst/>
              <a:ahLst/>
              <a:cxnLst/>
              <a:rect l="l" t="t" r="r" b="b"/>
              <a:pathLst>
                <a:path w="386079" h="1870710">
                  <a:moveTo>
                    <a:pt x="385762" y="0"/>
                  </a:moveTo>
                  <a:lnTo>
                    <a:pt x="0" y="0"/>
                  </a:lnTo>
                  <a:lnTo>
                    <a:pt x="0" y="1870456"/>
                  </a:lnTo>
                  <a:lnTo>
                    <a:pt x="385762" y="1870456"/>
                  </a:lnTo>
                  <a:lnTo>
                    <a:pt x="3857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5667" y="2176475"/>
              <a:ext cx="386080" cy="1870710"/>
            </a:xfrm>
            <a:custGeom>
              <a:avLst/>
              <a:gdLst/>
              <a:ahLst/>
              <a:cxnLst/>
              <a:rect l="l" t="t" r="r" b="b"/>
              <a:pathLst>
                <a:path w="386079" h="1870710">
                  <a:moveTo>
                    <a:pt x="0" y="1870456"/>
                  </a:moveTo>
                  <a:lnTo>
                    <a:pt x="385762" y="1870456"/>
                  </a:lnTo>
                  <a:lnTo>
                    <a:pt x="385762" y="0"/>
                  </a:lnTo>
                  <a:lnTo>
                    <a:pt x="0" y="0"/>
                  </a:lnTo>
                  <a:lnTo>
                    <a:pt x="0" y="18704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8130" y="2230069"/>
              <a:ext cx="387350" cy="1817370"/>
            </a:xfrm>
            <a:custGeom>
              <a:avLst/>
              <a:gdLst/>
              <a:ahLst/>
              <a:cxnLst/>
              <a:rect l="l" t="t" r="r" b="b"/>
              <a:pathLst>
                <a:path w="387350" h="1817370">
                  <a:moveTo>
                    <a:pt x="386956" y="0"/>
                  </a:moveTo>
                  <a:lnTo>
                    <a:pt x="0" y="0"/>
                  </a:lnTo>
                  <a:lnTo>
                    <a:pt x="0" y="1816862"/>
                  </a:lnTo>
                  <a:lnTo>
                    <a:pt x="386956" y="1816862"/>
                  </a:lnTo>
                  <a:lnTo>
                    <a:pt x="38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8130" y="2230069"/>
              <a:ext cx="387350" cy="1817370"/>
            </a:xfrm>
            <a:custGeom>
              <a:avLst/>
              <a:gdLst/>
              <a:ahLst/>
              <a:cxnLst/>
              <a:rect l="l" t="t" r="r" b="b"/>
              <a:pathLst>
                <a:path w="387350" h="1817370">
                  <a:moveTo>
                    <a:pt x="0" y="1816862"/>
                  </a:moveTo>
                  <a:lnTo>
                    <a:pt x="386956" y="1816862"/>
                  </a:lnTo>
                  <a:lnTo>
                    <a:pt x="386956" y="0"/>
                  </a:lnTo>
                  <a:lnTo>
                    <a:pt x="0" y="0"/>
                  </a:lnTo>
                  <a:lnTo>
                    <a:pt x="0" y="18168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1736" y="2207463"/>
              <a:ext cx="387350" cy="1839595"/>
            </a:xfrm>
            <a:custGeom>
              <a:avLst/>
              <a:gdLst/>
              <a:ahLst/>
              <a:cxnLst/>
              <a:rect l="l" t="t" r="r" b="b"/>
              <a:pathLst>
                <a:path w="387350" h="1839595">
                  <a:moveTo>
                    <a:pt x="386956" y="0"/>
                  </a:moveTo>
                  <a:lnTo>
                    <a:pt x="0" y="0"/>
                  </a:lnTo>
                  <a:lnTo>
                    <a:pt x="0" y="1839468"/>
                  </a:lnTo>
                  <a:lnTo>
                    <a:pt x="386956" y="1839468"/>
                  </a:lnTo>
                  <a:lnTo>
                    <a:pt x="38695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31736" y="2207463"/>
              <a:ext cx="387350" cy="1839595"/>
            </a:xfrm>
            <a:custGeom>
              <a:avLst/>
              <a:gdLst/>
              <a:ahLst/>
              <a:cxnLst/>
              <a:rect l="l" t="t" r="r" b="b"/>
              <a:pathLst>
                <a:path w="387350" h="1839595">
                  <a:moveTo>
                    <a:pt x="0" y="1839468"/>
                  </a:moveTo>
                  <a:lnTo>
                    <a:pt x="386956" y="1839468"/>
                  </a:lnTo>
                  <a:lnTo>
                    <a:pt x="386956" y="0"/>
                  </a:lnTo>
                  <a:lnTo>
                    <a:pt x="0" y="0"/>
                  </a:lnTo>
                  <a:lnTo>
                    <a:pt x="0" y="18394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8013" y="2228850"/>
              <a:ext cx="0" cy="1712595"/>
            </a:xfrm>
            <a:custGeom>
              <a:avLst/>
              <a:gdLst/>
              <a:ahLst/>
              <a:cxnLst/>
              <a:rect l="l" t="t" r="r" b="b"/>
              <a:pathLst>
                <a:path h="1712595">
                  <a:moveTo>
                    <a:pt x="0" y="1552575"/>
                  </a:moveTo>
                  <a:lnTo>
                    <a:pt x="0" y="1712112"/>
                  </a:lnTo>
                </a:path>
                <a:path h="1712595">
                  <a:moveTo>
                    <a:pt x="0" y="1164463"/>
                  </a:moveTo>
                  <a:lnTo>
                    <a:pt x="0" y="1323975"/>
                  </a:lnTo>
                </a:path>
                <a:path h="1712595">
                  <a:moveTo>
                    <a:pt x="0" y="776351"/>
                  </a:moveTo>
                  <a:lnTo>
                    <a:pt x="0" y="935863"/>
                  </a:lnTo>
                </a:path>
                <a:path h="1712595">
                  <a:moveTo>
                    <a:pt x="0" y="388112"/>
                  </a:moveTo>
                  <a:lnTo>
                    <a:pt x="0" y="547751"/>
                  </a:lnTo>
                </a:path>
                <a:path h="1712595">
                  <a:moveTo>
                    <a:pt x="0" y="0"/>
                  </a:moveTo>
                  <a:lnTo>
                    <a:pt x="0" y="1595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21806" y="4052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0"/>
                  </a:moveTo>
                  <a:lnTo>
                    <a:pt x="0" y="12700"/>
                  </a:lnTo>
                </a:path>
              </a:pathLst>
            </a:custGeom>
            <a:ln w="4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19437" y="4026687"/>
              <a:ext cx="4413885" cy="64769"/>
            </a:xfrm>
            <a:custGeom>
              <a:avLst/>
              <a:gdLst/>
              <a:ahLst/>
              <a:cxnLst/>
              <a:rect l="l" t="t" r="r" b="b"/>
              <a:pathLst>
                <a:path w="4413884" h="64770">
                  <a:moveTo>
                    <a:pt x="0" y="32156"/>
                  </a:moveTo>
                  <a:lnTo>
                    <a:pt x="4408843" y="32156"/>
                  </a:lnTo>
                </a:path>
                <a:path w="4413884" h="64770">
                  <a:moveTo>
                    <a:pt x="382181" y="0"/>
                  </a:moveTo>
                  <a:lnTo>
                    <a:pt x="382181" y="60731"/>
                  </a:lnTo>
                </a:path>
                <a:path w="4413884" h="64770">
                  <a:moveTo>
                    <a:pt x="784644" y="0"/>
                  </a:moveTo>
                  <a:lnTo>
                    <a:pt x="784644" y="60731"/>
                  </a:lnTo>
                </a:path>
                <a:path w="4413884" h="64770">
                  <a:moveTo>
                    <a:pt x="1188250" y="0"/>
                  </a:moveTo>
                  <a:lnTo>
                    <a:pt x="1188250" y="60731"/>
                  </a:lnTo>
                </a:path>
                <a:path w="4413884" h="64770">
                  <a:moveTo>
                    <a:pt x="1591856" y="0"/>
                  </a:moveTo>
                  <a:lnTo>
                    <a:pt x="1591856" y="60731"/>
                  </a:lnTo>
                </a:path>
                <a:path w="4413884" h="64770">
                  <a:moveTo>
                    <a:pt x="1994319" y="0"/>
                  </a:moveTo>
                  <a:lnTo>
                    <a:pt x="1994319" y="60731"/>
                  </a:lnTo>
                </a:path>
                <a:path w="4413884" h="64770">
                  <a:moveTo>
                    <a:pt x="2397925" y="0"/>
                  </a:moveTo>
                  <a:lnTo>
                    <a:pt x="2397925" y="60731"/>
                  </a:lnTo>
                </a:path>
                <a:path w="4413884" h="64770">
                  <a:moveTo>
                    <a:pt x="2801531" y="0"/>
                  </a:moveTo>
                  <a:lnTo>
                    <a:pt x="2801531" y="60731"/>
                  </a:lnTo>
                </a:path>
                <a:path w="4413884" h="64770">
                  <a:moveTo>
                    <a:pt x="3203994" y="0"/>
                  </a:moveTo>
                  <a:lnTo>
                    <a:pt x="3203994" y="60731"/>
                  </a:lnTo>
                </a:path>
                <a:path w="4413884" h="64770">
                  <a:moveTo>
                    <a:pt x="3607600" y="0"/>
                  </a:moveTo>
                  <a:lnTo>
                    <a:pt x="3607600" y="60731"/>
                  </a:lnTo>
                </a:path>
                <a:path w="4413884" h="64770">
                  <a:moveTo>
                    <a:pt x="4011206" y="0"/>
                  </a:moveTo>
                  <a:lnTo>
                    <a:pt x="4011206" y="60731"/>
                  </a:lnTo>
                </a:path>
                <a:path w="4413884" h="64770">
                  <a:moveTo>
                    <a:pt x="4413669" y="64300"/>
                  </a:moveTo>
                  <a:lnTo>
                    <a:pt x="441366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6050" y="394096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6050" y="394096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29200" y="4629150"/>
            <a:ext cx="580390" cy="27559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b="1" spc="-10" dirty="0">
                <a:solidFill>
                  <a:srgbClr val="EDEBE0"/>
                </a:solidFill>
                <a:latin typeface="Arial"/>
                <a:cs typeface="Arial"/>
              </a:rPr>
              <a:t>X-</a:t>
            </a:r>
            <a:r>
              <a:rPr sz="1350" b="1" spc="-25" dirty="0">
                <a:solidFill>
                  <a:srgbClr val="EDEBE0"/>
                </a:solidFill>
                <a:latin typeface="Arial"/>
                <a:cs typeface="Arial"/>
              </a:rPr>
              <a:t>bar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14500" y="1885950"/>
            <a:ext cx="243204" cy="1937385"/>
          </a:xfrm>
          <a:custGeom>
            <a:avLst/>
            <a:gdLst/>
            <a:ahLst/>
            <a:cxnLst/>
            <a:rect l="l" t="t" r="r" b="b"/>
            <a:pathLst>
              <a:path w="243205" h="1937385">
                <a:moveTo>
                  <a:pt x="242887" y="0"/>
                </a:moveTo>
                <a:lnTo>
                  <a:pt x="0" y="0"/>
                </a:lnTo>
                <a:lnTo>
                  <a:pt x="0" y="1937131"/>
                </a:lnTo>
                <a:lnTo>
                  <a:pt x="242887" y="1937131"/>
                </a:lnTo>
                <a:lnTo>
                  <a:pt x="242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14500" y="1885950"/>
            <a:ext cx="243204" cy="193738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  <a:p>
            <a:pPr marL="67945" marR="60960" algn="just">
              <a:lnSpc>
                <a:spcPct val="100000"/>
              </a:lnSpc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 e q u e n c y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4502" y="3983638"/>
            <a:ext cx="7493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22550" y="3546475"/>
            <a:ext cx="300990" cy="241300"/>
            <a:chOff x="2622550" y="3546475"/>
            <a:chExt cx="300990" cy="241300"/>
          </a:xfrm>
        </p:grpSpPr>
        <p:sp>
          <p:nvSpPr>
            <p:cNvPr id="31" name="object 31"/>
            <p:cNvSpPr/>
            <p:nvPr/>
          </p:nvSpPr>
          <p:spPr>
            <a:xfrm>
              <a:off x="2628900" y="3552825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8900" y="3552825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0" y="228600"/>
                  </a:moveTo>
                  <a:lnTo>
                    <a:pt x="288124" y="228600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97226" y="3595373"/>
            <a:ext cx="14986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65400" y="3158363"/>
            <a:ext cx="375920" cy="241300"/>
            <a:chOff x="2565400" y="3158363"/>
            <a:chExt cx="375920" cy="241300"/>
          </a:xfrm>
        </p:grpSpPr>
        <p:sp>
          <p:nvSpPr>
            <p:cNvPr id="35" name="object 35"/>
            <p:cNvSpPr/>
            <p:nvPr/>
          </p:nvSpPr>
          <p:spPr>
            <a:xfrm>
              <a:off x="2571750" y="3164713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363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3143" y="228600"/>
                  </a:lnTo>
                  <a:lnTo>
                    <a:pt x="36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1750" y="3164713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0" y="228600"/>
                  </a:moveTo>
                  <a:lnTo>
                    <a:pt x="363143" y="228600"/>
                  </a:lnTo>
                  <a:lnTo>
                    <a:pt x="3631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40202" y="3207007"/>
            <a:ext cx="22415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100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65400" y="2770251"/>
            <a:ext cx="375920" cy="241300"/>
            <a:chOff x="2565400" y="2770251"/>
            <a:chExt cx="375920" cy="241300"/>
          </a:xfrm>
        </p:grpSpPr>
        <p:sp>
          <p:nvSpPr>
            <p:cNvPr id="39" name="object 39"/>
            <p:cNvSpPr/>
            <p:nvPr/>
          </p:nvSpPr>
          <p:spPr>
            <a:xfrm>
              <a:off x="2571750" y="2776601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363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3143" y="228600"/>
                  </a:lnTo>
                  <a:lnTo>
                    <a:pt x="36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71750" y="2776601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0" y="228600"/>
                  </a:moveTo>
                  <a:lnTo>
                    <a:pt x="363143" y="228600"/>
                  </a:lnTo>
                  <a:lnTo>
                    <a:pt x="3631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40202" y="2818641"/>
            <a:ext cx="22415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150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65400" y="2382011"/>
            <a:ext cx="375920" cy="241300"/>
            <a:chOff x="2565400" y="2382011"/>
            <a:chExt cx="375920" cy="241300"/>
          </a:xfrm>
        </p:grpSpPr>
        <p:sp>
          <p:nvSpPr>
            <p:cNvPr id="43" name="object 43"/>
            <p:cNvSpPr/>
            <p:nvPr/>
          </p:nvSpPr>
          <p:spPr>
            <a:xfrm>
              <a:off x="2571750" y="2388361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363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3143" y="228600"/>
                  </a:lnTo>
                  <a:lnTo>
                    <a:pt x="36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71750" y="2388361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0" y="228600"/>
                  </a:moveTo>
                  <a:lnTo>
                    <a:pt x="363143" y="228600"/>
                  </a:lnTo>
                  <a:lnTo>
                    <a:pt x="3631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40202" y="2430657"/>
            <a:ext cx="22415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200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565400" y="1993900"/>
            <a:ext cx="375920" cy="241300"/>
            <a:chOff x="2565400" y="1993900"/>
            <a:chExt cx="375920" cy="241300"/>
          </a:xfrm>
        </p:grpSpPr>
        <p:sp>
          <p:nvSpPr>
            <p:cNvPr id="47" name="object 47"/>
            <p:cNvSpPr/>
            <p:nvPr/>
          </p:nvSpPr>
          <p:spPr>
            <a:xfrm>
              <a:off x="2571750" y="2000250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363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3143" y="228600"/>
                  </a:lnTo>
                  <a:lnTo>
                    <a:pt x="3631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71750" y="2000250"/>
              <a:ext cx="363220" cy="228600"/>
            </a:xfrm>
            <a:custGeom>
              <a:avLst/>
              <a:gdLst/>
              <a:ahLst/>
              <a:cxnLst/>
              <a:rect l="l" t="t" r="r" b="b"/>
              <a:pathLst>
                <a:path w="363219" h="228600">
                  <a:moveTo>
                    <a:pt x="0" y="228600"/>
                  </a:moveTo>
                  <a:lnTo>
                    <a:pt x="363143" y="228600"/>
                  </a:lnTo>
                  <a:lnTo>
                    <a:pt x="3631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40202" y="2042417"/>
            <a:ext cx="22415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250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711830" y="4081068"/>
            <a:ext cx="337820" cy="241300"/>
            <a:chOff x="2711830" y="4081068"/>
            <a:chExt cx="337820" cy="241300"/>
          </a:xfrm>
        </p:grpSpPr>
        <p:sp>
          <p:nvSpPr>
            <p:cNvPr id="51" name="object 51"/>
            <p:cNvSpPr/>
            <p:nvPr/>
          </p:nvSpPr>
          <p:spPr>
            <a:xfrm>
              <a:off x="2718180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19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18180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19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86507" y="4129942"/>
            <a:ext cx="18605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114294" y="4081068"/>
            <a:ext cx="337820" cy="241300"/>
            <a:chOff x="3114294" y="4081068"/>
            <a:chExt cx="337820" cy="241300"/>
          </a:xfrm>
        </p:grpSpPr>
        <p:sp>
          <p:nvSpPr>
            <p:cNvPr id="55" name="object 55"/>
            <p:cNvSpPr/>
            <p:nvPr/>
          </p:nvSpPr>
          <p:spPr>
            <a:xfrm>
              <a:off x="312064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2064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189097" y="4129942"/>
            <a:ext cx="18605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517900" y="4081068"/>
            <a:ext cx="337820" cy="241300"/>
            <a:chOff x="3517900" y="4081068"/>
            <a:chExt cx="337820" cy="241300"/>
          </a:xfrm>
        </p:grpSpPr>
        <p:sp>
          <p:nvSpPr>
            <p:cNvPr id="59" name="object 59"/>
            <p:cNvSpPr/>
            <p:nvPr/>
          </p:nvSpPr>
          <p:spPr>
            <a:xfrm>
              <a:off x="3524250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24250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592703" y="4129942"/>
            <a:ext cx="18605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b="1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50363" y="3552825"/>
            <a:ext cx="4431030" cy="769620"/>
            <a:chOff x="2650363" y="3552825"/>
            <a:chExt cx="4431030" cy="769620"/>
          </a:xfrm>
        </p:grpSpPr>
        <p:sp>
          <p:nvSpPr>
            <p:cNvPr id="63" name="object 63"/>
            <p:cNvSpPr/>
            <p:nvPr/>
          </p:nvSpPr>
          <p:spPr>
            <a:xfrm>
              <a:off x="3927855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27855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31461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31461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32782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32782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36388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36388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3999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53999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42457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42457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46063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46063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9669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49669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07513" y="394096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07513" y="3940962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650363" y="3552825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650363" y="3552825"/>
            <a:ext cx="28829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40"/>
              </a:spcBef>
            </a:pPr>
            <a:r>
              <a:rPr sz="1050" b="1" spc="-25" dirty="0">
                <a:latin typeface="Arial"/>
                <a:cs typeface="Arial"/>
              </a:rPr>
              <a:t>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93213" y="3164713"/>
            <a:ext cx="363220" cy="228600"/>
          </a:xfrm>
          <a:custGeom>
            <a:avLst/>
            <a:gdLst/>
            <a:ahLst/>
            <a:cxnLst/>
            <a:rect l="l" t="t" r="r" b="b"/>
            <a:pathLst>
              <a:path w="363219" h="228600">
                <a:moveTo>
                  <a:pt x="363143" y="0"/>
                </a:moveTo>
                <a:lnTo>
                  <a:pt x="0" y="0"/>
                </a:lnTo>
                <a:lnTo>
                  <a:pt x="0" y="228600"/>
                </a:lnTo>
                <a:lnTo>
                  <a:pt x="363143" y="228600"/>
                </a:lnTo>
                <a:lnTo>
                  <a:pt x="36314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93213" y="3164713"/>
            <a:ext cx="36322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40"/>
              </a:spcBef>
            </a:pPr>
            <a:r>
              <a:rPr sz="1050" b="1" spc="-25" dirty="0">
                <a:latin typeface="Arial"/>
                <a:cs typeface="Arial"/>
              </a:rPr>
              <a:t>100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593213" y="2776601"/>
            <a:ext cx="363220" cy="228600"/>
          </a:xfrm>
          <a:custGeom>
            <a:avLst/>
            <a:gdLst/>
            <a:ahLst/>
            <a:cxnLst/>
            <a:rect l="l" t="t" r="r" b="b"/>
            <a:pathLst>
              <a:path w="363219" h="228600">
                <a:moveTo>
                  <a:pt x="363143" y="0"/>
                </a:moveTo>
                <a:lnTo>
                  <a:pt x="0" y="0"/>
                </a:lnTo>
                <a:lnTo>
                  <a:pt x="0" y="228600"/>
                </a:lnTo>
                <a:lnTo>
                  <a:pt x="363143" y="228600"/>
                </a:lnTo>
                <a:lnTo>
                  <a:pt x="36314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593213" y="2776601"/>
            <a:ext cx="36322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5"/>
              </a:spcBef>
            </a:pPr>
            <a:r>
              <a:rPr sz="1050" b="1" spc="-25" dirty="0">
                <a:latin typeface="Arial"/>
                <a:cs typeface="Arial"/>
              </a:rPr>
              <a:t>150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93213" y="2388361"/>
            <a:ext cx="363220" cy="228600"/>
          </a:xfrm>
          <a:custGeom>
            <a:avLst/>
            <a:gdLst/>
            <a:ahLst/>
            <a:cxnLst/>
            <a:rect l="l" t="t" r="r" b="b"/>
            <a:pathLst>
              <a:path w="363219" h="228600">
                <a:moveTo>
                  <a:pt x="363143" y="0"/>
                </a:moveTo>
                <a:lnTo>
                  <a:pt x="0" y="0"/>
                </a:lnTo>
                <a:lnTo>
                  <a:pt x="0" y="228600"/>
                </a:lnTo>
                <a:lnTo>
                  <a:pt x="363143" y="228600"/>
                </a:lnTo>
                <a:lnTo>
                  <a:pt x="36314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593213" y="2388361"/>
            <a:ext cx="36322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5"/>
              </a:spcBef>
            </a:pPr>
            <a:r>
              <a:rPr sz="1050" b="1" spc="-25" dirty="0">
                <a:latin typeface="Arial"/>
                <a:cs typeface="Arial"/>
              </a:rPr>
              <a:t>200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593213" y="2000250"/>
            <a:ext cx="363220" cy="228600"/>
          </a:xfrm>
          <a:custGeom>
            <a:avLst/>
            <a:gdLst/>
            <a:ahLst/>
            <a:cxnLst/>
            <a:rect l="l" t="t" r="r" b="b"/>
            <a:pathLst>
              <a:path w="363219" h="228600">
                <a:moveTo>
                  <a:pt x="363143" y="0"/>
                </a:moveTo>
                <a:lnTo>
                  <a:pt x="0" y="0"/>
                </a:lnTo>
                <a:lnTo>
                  <a:pt x="0" y="228600"/>
                </a:lnTo>
                <a:lnTo>
                  <a:pt x="363143" y="228600"/>
                </a:lnTo>
                <a:lnTo>
                  <a:pt x="363143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593213" y="2000250"/>
            <a:ext cx="36322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5"/>
              </a:spcBef>
            </a:pPr>
            <a:r>
              <a:rPr sz="1050" b="1" spc="-25" dirty="0">
                <a:latin typeface="Arial"/>
                <a:cs typeface="Arial"/>
              </a:rPr>
              <a:t>250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733294" y="4081068"/>
            <a:ext cx="1144270" cy="241300"/>
            <a:chOff x="2733294" y="4081068"/>
            <a:chExt cx="1144270" cy="241300"/>
          </a:xfrm>
        </p:grpSpPr>
        <p:sp>
          <p:nvSpPr>
            <p:cNvPr id="92" name="object 92"/>
            <p:cNvSpPr/>
            <p:nvPr/>
          </p:nvSpPr>
          <p:spPr>
            <a:xfrm>
              <a:off x="273964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19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39644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19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42106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42106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45713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3250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25043" y="228600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45713" y="4087418"/>
              <a:ext cx="325120" cy="228600"/>
            </a:xfrm>
            <a:custGeom>
              <a:avLst/>
              <a:gdLst/>
              <a:ahLst/>
              <a:cxnLst/>
              <a:rect l="l" t="t" r="r" b="b"/>
              <a:pathLst>
                <a:path w="325120" h="228600">
                  <a:moveTo>
                    <a:pt x="0" y="228600"/>
                  </a:moveTo>
                  <a:lnTo>
                    <a:pt x="325043" y="228600"/>
                  </a:lnTo>
                  <a:lnTo>
                    <a:pt x="32504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2250313" y="1824075"/>
            <a:ext cx="5397500" cy="266509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525145">
              <a:lnSpc>
                <a:spcPts val="1205"/>
              </a:lnSpc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557530">
              <a:lnSpc>
                <a:spcPts val="1205"/>
              </a:lnSpc>
              <a:tabLst>
                <a:tab pos="959485" algn="l"/>
                <a:tab pos="1363345" algn="l"/>
                <a:tab pos="1745614" algn="l"/>
                <a:tab pos="2149475" algn="l"/>
                <a:tab pos="2550795" algn="l"/>
                <a:tab pos="2954655" algn="l"/>
                <a:tab pos="3357879" algn="l"/>
                <a:tab pos="3760470" algn="l"/>
                <a:tab pos="4164329" algn="l"/>
                <a:tab pos="4568190" algn="l"/>
              </a:tabLst>
            </a:pPr>
            <a:r>
              <a:rPr sz="1050" b="1" spc="-25" dirty="0">
                <a:latin typeface="Arial"/>
                <a:cs typeface="Arial"/>
              </a:rPr>
              <a:t>0.0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0.5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1.0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1.5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2.0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2.5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3.0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3.5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4.0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4.5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5" dirty="0">
                <a:latin typeface="Arial"/>
                <a:cs typeface="Arial"/>
              </a:rPr>
              <a:t>5.0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385648"/>
            <a:ext cx="507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Descriptive</a:t>
            </a:r>
            <a:r>
              <a:rPr spc="-60" dirty="0"/>
              <a:t> </a:t>
            </a:r>
            <a:r>
              <a:rPr dirty="0"/>
              <a:t>vs</a:t>
            </a:r>
            <a:r>
              <a:rPr spc="-90" dirty="0"/>
              <a:t> </a:t>
            </a:r>
            <a:r>
              <a:rPr spc="-10" dirty="0"/>
              <a:t>Inferential</a:t>
            </a:r>
            <a:r>
              <a:rPr spc="-55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9799"/>
            <a:ext cx="8017509" cy="20529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Descriptive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Collecting,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presenting,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6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Inferential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Drawing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conclusions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and/or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concerning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17145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2)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Uniform</a:t>
            </a:r>
            <a:r>
              <a:rPr spc="-4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2519" y="1369618"/>
            <a:ext cx="6101715" cy="3311525"/>
            <a:chOff x="1612519" y="1369618"/>
            <a:chExt cx="6101715" cy="3311525"/>
          </a:xfrm>
        </p:grpSpPr>
        <p:sp>
          <p:nvSpPr>
            <p:cNvPr id="4" name="object 4"/>
            <p:cNvSpPr/>
            <p:nvPr/>
          </p:nvSpPr>
          <p:spPr>
            <a:xfrm>
              <a:off x="1625219" y="1382318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6075807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6075807" y="3286125"/>
                  </a:lnTo>
                  <a:lnTo>
                    <a:pt x="6075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5219" y="1382318"/>
              <a:ext cx="6076315" cy="3286125"/>
            </a:xfrm>
            <a:custGeom>
              <a:avLst/>
              <a:gdLst/>
              <a:ahLst/>
              <a:cxnLst/>
              <a:rect l="l" t="t" r="r" b="b"/>
              <a:pathLst>
                <a:path w="6076315" h="3286125">
                  <a:moveTo>
                    <a:pt x="0" y="3286125"/>
                  </a:moveTo>
                  <a:lnTo>
                    <a:pt x="6075807" y="3286125"/>
                  </a:lnTo>
                  <a:lnTo>
                    <a:pt x="6075807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0713" y="1608582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242887" y="0"/>
                  </a:moveTo>
                  <a:lnTo>
                    <a:pt x="0" y="0"/>
                  </a:lnTo>
                  <a:lnTo>
                    <a:pt x="0" y="1937131"/>
                  </a:lnTo>
                  <a:lnTo>
                    <a:pt x="242887" y="1937131"/>
                  </a:lnTo>
                  <a:lnTo>
                    <a:pt x="2428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0713" y="1608582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0" y="1937131"/>
                  </a:moveTo>
                  <a:lnTo>
                    <a:pt x="242887" y="1937131"/>
                  </a:lnTo>
                  <a:lnTo>
                    <a:pt x="242887" y="0"/>
                  </a:lnTo>
                  <a:lnTo>
                    <a:pt x="0" y="0"/>
                  </a:lnTo>
                  <a:lnTo>
                    <a:pt x="0" y="19371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08657" y="1652453"/>
            <a:ext cx="10541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1350" spc="-50" dirty="0">
                <a:latin typeface="Microsoft Sans Serif"/>
                <a:cs typeface="Microsoft Sans Serif"/>
              </a:rPr>
              <a:t>F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957" y="1829257"/>
            <a:ext cx="12192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350" spc="-50" dirty="0">
                <a:latin typeface="Microsoft Sans Serif"/>
                <a:cs typeface="Microsoft Sans Serif"/>
              </a:rPr>
              <a:t>r e q u e n c y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62886" y="1593850"/>
            <a:ext cx="5782945" cy="3098800"/>
            <a:chOff x="1762886" y="1593850"/>
            <a:chExt cx="5782945" cy="3098800"/>
          </a:xfrm>
        </p:grpSpPr>
        <p:sp>
          <p:nvSpPr>
            <p:cNvPr id="11" name="object 11"/>
            <p:cNvSpPr/>
            <p:nvPr/>
          </p:nvSpPr>
          <p:spPr>
            <a:xfrm>
              <a:off x="7240142" y="4433887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49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221449" y="252412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0142" y="4433887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412"/>
                  </a:moveTo>
                  <a:lnTo>
                    <a:pt x="221449" y="252412"/>
                  </a:lnTo>
                  <a:lnTo>
                    <a:pt x="221449" y="0"/>
                  </a:lnTo>
                  <a:lnTo>
                    <a:pt x="0" y="0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7613" y="450413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4831" y="3856431"/>
              <a:ext cx="403860" cy="224154"/>
            </a:xfrm>
            <a:custGeom>
              <a:avLst/>
              <a:gdLst/>
              <a:ahLst/>
              <a:cxnLst/>
              <a:rect l="l" t="t" r="r" b="b"/>
              <a:pathLst>
                <a:path w="403860" h="224154">
                  <a:moveTo>
                    <a:pt x="403618" y="0"/>
                  </a:moveTo>
                  <a:lnTo>
                    <a:pt x="0" y="0"/>
                  </a:lnTo>
                  <a:lnTo>
                    <a:pt x="0" y="223837"/>
                  </a:lnTo>
                  <a:lnTo>
                    <a:pt x="403618" y="223837"/>
                  </a:lnTo>
                  <a:lnTo>
                    <a:pt x="40361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4831" y="3856431"/>
              <a:ext cx="403860" cy="224154"/>
            </a:xfrm>
            <a:custGeom>
              <a:avLst/>
              <a:gdLst/>
              <a:ahLst/>
              <a:cxnLst/>
              <a:rect l="l" t="t" r="r" b="b"/>
              <a:pathLst>
                <a:path w="403860" h="224154">
                  <a:moveTo>
                    <a:pt x="0" y="223837"/>
                  </a:moveTo>
                  <a:lnTo>
                    <a:pt x="403618" y="223837"/>
                  </a:lnTo>
                  <a:lnTo>
                    <a:pt x="403618" y="0"/>
                  </a:lnTo>
                  <a:lnTo>
                    <a:pt x="0" y="0"/>
                  </a:lnTo>
                  <a:lnTo>
                    <a:pt x="0" y="2238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5074" y="3377793"/>
              <a:ext cx="403860" cy="702945"/>
            </a:xfrm>
            <a:custGeom>
              <a:avLst/>
              <a:gdLst/>
              <a:ahLst/>
              <a:cxnLst/>
              <a:rect l="l" t="t" r="r" b="b"/>
              <a:pathLst>
                <a:path w="403860" h="702945">
                  <a:moveTo>
                    <a:pt x="403618" y="0"/>
                  </a:moveTo>
                  <a:lnTo>
                    <a:pt x="0" y="0"/>
                  </a:lnTo>
                  <a:lnTo>
                    <a:pt x="0" y="702475"/>
                  </a:lnTo>
                  <a:lnTo>
                    <a:pt x="403618" y="702475"/>
                  </a:lnTo>
                  <a:lnTo>
                    <a:pt x="40361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5074" y="3377793"/>
              <a:ext cx="403860" cy="702945"/>
            </a:xfrm>
            <a:custGeom>
              <a:avLst/>
              <a:gdLst/>
              <a:ahLst/>
              <a:cxnLst/>
              <a:rect l="l" t="t" r="r" b="b"/>
              <a:pathLst>
                <a:path w="403860" h="702945">
                  <a:moveTo>
                    <a:pt x="0" y="702475"/>
                  </a:moveTo>
                  <a:lnTo>
                    <a:pt x="403618" y="702475"/>
                  </a:lnTo>
                  <a:lnTo>
                    <a:pt x="403618" y="0"/>
                  </a:lnTo>
                  <a:lnTo>
                    <a:pt x="0" y="0"/>
                  </a:lnTo>
                  <a:lnTo>
                    <a:pt x="0" y="7024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5317" y="3618306"/>
              <a:ext cx="403860" cy="462280"/>
            </a:xfrm>
            <a:custGeom>
              <a:avLst/>
              <a:gdLst/>
              <a:ahLst/>
              <a:cxnLst/>
              <a:rect l="l" t="t" r="r" b="b"/>
              <a:pathLst>
                <a:path w="403860" h="462279">
                  <a:moveTo>
                    <a:pt x="403618" y="0"/>
                  </a:moveTo>
                  <a:lnTo>
                    <a:pt x="0" y="0"/>
                  </a:lnTo>
                  <a:lnTo>
                    <a:pt x="0" y="461962"/>
                  </a:lnTo>
                  <a:lnTo>
                    <a:pt x="403618" y="461962"/>
                  </a:lnTo>
                  <a:lnTo>
                    <a:pt x="40361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5317" y="3618306"/>
              <a:ext cx="403860" cy="462280"/>
            </a:xfrm>
            <a:custGeom>
              <a:avLst/>
              <a:gdLst/>
              <a:ahLst/>
              <a:cxnLst/>
              <a:rect l="l" t="t" r="r" b="b"/>
              <a:pathLst>
                <a:path w="403860" h="462279">
                  <a:moveTo>
                    <a:pt x="0" y="461962"/>
                  </a:moveTo>
                  <a:lnTo>
                    <a:pt x="403618" y="461962"/>
                  </a:lnTo>
                  <a:lnTo>
                    <a:pt x="403618" y="0"/>
                  </a:lnTo>
                  <a:lnTo>
                    <a:pt x="0" y="0"/>
                  </a:lnTo>
                  <a:lnTo>
                    <a:pt x="0" y="4619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5687" y="3618306"/>
              <a:ext cx="402590" cy="462280"/>
            </a:xfrm>
            <a:custGeom>
              <a:avLst/>
              <a:gdLst/>
              <a:ahLst/>
              <a:cxnLst/>
              <a:rect l="l" t="t" r="r" b="b"/>
              <a:pathLst>
                <a:path w="402589" h="462279">
                  <a:moveTo>
                    <a:pt x="402424" y="0"/>
                  </a:moveTo>
                  <a:lnTo>
                    <a:pt x="0" y="0"/>
                  </a:lnTo>
                  <a:lnTo>
                    <a:pt x="0" y="461962"/>
                  </a:lnTo>
                  <a:lnTo>
                    <a:pt x="402424" y="461962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5687" y="3618306"/>
              <a:ext cx="402590" cy="462280"/>
            </a:xfrm>
            <a:custGeom>
              <a:avLst/>
              <a:gdLst/>
              <a:ahLst/>
              <a:cxnLst/>
              <a:rect l="l" t="t" r="r" b="b"/>
              <a:pathLst>
                <a:path w="402589" h="462279">
                  <a:moveTo>
                    <a:pt x="0" y="461962"/>
                  </a:moveTo>
                  <a:lnTo>
                    <a:pt x="402424" y="461962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4619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65930" y="3856431"/>
              <a:ext cx="402590" cy="224154"/>
            </a:xfrm>
            <a:custGeom>
              <a:avLst/>
              <a:gdLst/>
              <a:ahLst/>
              <a:cxnLst/>
              <a:rect l="l" t="t" r="r" b="b"/>
              <a:pathLst>
                <a:path w="402589" h="224154">
                  <a:moveTo>
                    <a:pt x="402424" y="0"/>
                  </a:moveTo>
                  <a:lnTo>
                    <a:pt x="0" y="0"/>
                  </a:lnTo>
                  <a:lnTo>
                    <a:pt x="0" y="223837"/>
                  </a:lnTo>
                  <a:lnTo>
                    <a:pt x="402424" y="223837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65930" y="3856431"/>
              <a:ext cx="402590" cy="224154"/>
            </a:xfrm>
            <a:custGeom>
              <a:avLst/>
              <a:gdLst/>
              <a:ahLst/>
              <a:cxnLst/>
              <a:rect l="l" t="t" r="r" b="b"/>
              <a:pathLst>
                <a:path w="402589" h="224154">
                  <a:moveTo>
                    <a:pt x="0" y="223837"/>
                  </a:moveTo>
                  <a:lnTo>
                    <a:pt x="402424" y="223837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2238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85030" y="2899168"/>
              <a:ext cx="402590" cy="1181100"/>
            </a:xfrm>
            <a:custGeom>
              <a:avLst/>
              <a:gdLst/>
              <a:ahLst/>
              <a:cxnLst/>
              <a:rect l="l" t="t" r="r" b="b"/>
              <a:pathLst>
                <a:path w="402589" h="1181100">
                  <a:moveTo>
                    <a:pt x="402424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402424" y="1181100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5030" y="2899168"/>
              <a:ext cx="402590" cy="1181100"/>
            </a:xfrm>
            <a:custGeom>
              <a:avLst/>
              <a:gdLst/>
              <a:ahLst/>
              <a:cxnLst/>
              <a:rect l="l" t="t" r="r" b="b"/>
              <a:pathLst>
                <a:path w="402589" h="1181100">
                  <a:moveTo>
                    <a:pt x="0" y="1181100"/>
                  </a:moveTo>
                  <a:lnTo>
                    <a:pt x="402424" y="1181100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05401" y="1700161"/>
              <a:ext cx="402590" cy="2380615"/>
            </a:xfrm>
            <a:custGeom>
              <a:avLst/>
              <a:gdLst/>
              <a:ahLst/>
              <a:cxnLst/>
              <a:rect l="l" t="t" r="r" b="b"/>
              <a:pathLst>
                <a:path w="402589" h="2380615">
                  <a:moveTo>
                    <a:pt x="402424" y="0"/>
                  </a:moveTo>
                  <a:lnTo>
                    <a:pt x="0" y="0"/>
                  </a:lnTo>
                  <a:lnTo>
                    <a:pt x="0" y="2380107"/>
                  </a:lnTo>
                  <a:lnTo>
                    <a:pt x="402424" y="2380107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05401" y="1700161"/>
              <a:ext cx="402590" cy="2380615"/>
            </a:xfrm>
            <a:custGeom>
              <a:avLst/>
              <a:gdLst/>
              <a:ahLst/>
              <a:cxnLst/>
              <a:rect l="l" t="t" r="r" b="b"/>
              <a:pathLst>
                <a:path w="402589" h="2380615">
                  <a:moveTo>
                    <a:pt x="0" y="2380107"/>
                  </a:moveTo>
                  <a:lnTo>
                    <a:pt x="402424" y="2380107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23801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25644" y="2419362"/>
              <a:ext cx="402590" cy="1661160"/>
            </a:xfrm>
            <a:custGeom>
              <a:avLst/>
              <a:gdLst/>
              <a:ahLst/>
              <a:cxnLst/>
              <a:rect l="l" t="t" r="r" b="b"/>
              <a:pathLst>
                <a:path w="402589" h="1661160">
                  <a:moveTo>
                    <a:pt x="402424" y="0"/>
                  </a:moveTo>
                  <a:lnTo>
                    <a:pt x="0" y="0"/>
                  </a:lnTo>
                  <a:lnTo>
                    <a:pt x="0" y="1660906"/>
                  </a:lnTo>
                  <a:lnTo>
                    <a:pt x="402424" y="1660906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5644" y="2419362"/>
              <a:ext cx="402590" cy="1661160"/>
            </a:xfrm>
            <a:custGeom>
              <a:avLst/>
              <a:gdLst/>
              <a:ahLst/>
              <a:cxnLst/>
              <a:rect l="l" t="t" r="r" b="b"/>
              <a:pathLst>
                <a:path w="402589" h="1661160">
                  <a:moveTo>
                    <a:pt x="0" y="1660906"/>
                  </a:moveTo>
                  <a:lnTo>
                    <a:pt x="402424" y="1660906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16609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44744" y="2899168"/>
              <a:ext cx="402590" cy="1181100"/>
            </a:xfrm>
            <a:custGeom>
              <a:avLst/>
              <a:gdLst/>
              <a:ahLst/>
              <a:cxnLst/>
              <a:rect l="l" t="t" r="r" b="b"/>
              <a:pathLst>
                <a:path w="402589" h="1181100">
                  <a:moveTo>
                    <a:pt x="402424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402424" y="1181100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4744" y="2899168"/>
              <a:ext cx="402590" cy="1181100"/>
            </a:xfrm>
            <a:custGeom>
              <a:avLst/>
              <a:gdLst/>
              <a:ahLst/>
              <a:cxnLst/>
              <a:rect l="l" t="t" r="r" b="b"/>
              <a:pathLst>
                <a:path w="402589" h="1181100">
                  <a:moveTo>
                    <a:pt x="0" y="1181100"/>
                  </a:moveTo>
                  <a:lnTo>
                    <a:pt x="402424" y="1181100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3844" y="2659900"/>
              <a:ext cx="402590" cy="1420495"/>
            </a:xfrm>
            <a:custGeom>
              <a:avLst/>
              <a:gdLst/>
              <a:ahLst/>
              <a:cxnLst/>
              <a:rect l="l" t="t" r="r" b="b"/>
              <a:pathLst>
                <a:path w="402589" h="1420495">
                  <a:moveTo>
                    <a:pt x="402424" y="0"/>
                  </a:moveTo>
                  <a:lnTo>
                    <a:pt x="0" y="0"/>
                  </a:lnTo>
                  <a:lnTo>
                    <a:pt x="0" y="1420368"/>
                  </a:lnTo>
                  <a:lnTo>
                    <a:pt x="402424" y="1420368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63844" y="2659900"/>
              <a:ext cx="402590" cy="1420495"/>
            </a:xfrm>
            <a:custGeom>
              <a:avLst/>
              <a:gdLst/>
              <a:ahLst/>
              <a:cxnLst/>
              <a:rect l="l" t="t" r="r" b="b"/>
              <a:pathLst>
                <a:path w="402589" h="1420495">
                  <a:moveTo>
                    <a:pt x="0" y="1420368"/>
                  </a:moveTo>
                  <a:lnTo>
                    <a:pt x="402424" y="1420368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14203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4086" y="2419362"/>
              <a:ext cx="402590" cy="1661160"/>
            </a:xfrm>
            <a:custGeom>
              <a:avLst/>
              <a:gdLst/>
              <a:ahLst/>
              <a:cxnLst/>
              <a:rect l="l" t="t" r="r" b="b"/>
              <a:pathLst>
                <a:path w="402590" h="1661160">
                  <a:moveTo>
                    <a:pt x="402424" y="0"/>
                  </a:moveTo>
                  <a:lnTo>
                    <a:pt x="0" y="0"/>
                  </a:lnTo>
                  <a:lnTo>
                    <a:pt x="0" y="1660906"/>
                  </a:lnTo>
                  <a:lnTo>
                    <a:pt x="402424" y="1660906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4086" y="2419362"/>
              <a:ext cx="402590" cy="1661160"/>
            </a:xfrm>
            <a:custGeom>
              <a:avLst/>
              <a:gdLst/>
              <a:ahLst/>
              <a:cxnLst/>
              <a:rect l="l" t="t" r="r" b="b"/>
              <a:pathLst>
                <a:path w="402590" h="1661160">
                  <a:moveTo>
                    <a:pt x="0" y="1660906"/>
                  </a:moveTo>
                  <a:lnTo>
                    <a:pt x="402424" y="1660906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16609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4457" y="3137293"/>
              <a:ext cx="402590" cy="942975"/>
            </a:xfrm>
            <a:custGeom>
              <a:avLst/>
              <a:gdLst/>
              <a:ahLst/>
              <a:cxnLst/>
              <a:rect l="l" t="t" r="r" b="b"/>
              <a:pathLst>
                <a:path w="402590" h="942975">
                  <a:moveTo>
                    <a:pt x="402424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402424" y="942975"/>
                  </a:lnTo>
                  <a:lnTo>
                    <a:pt x="4024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4457" y="3137293"/>
              <a:ext cx="402590" cy="942975"/>
            </a:xfrm>
            <a:custGeom>
              <a:avLst/>
              <a:gdLst/>
              <a:ahLst/>
              <a:cxnLst/>
              <a:rect l="l" t="t" r="r" b="b"/>
              <a:pathLst>
                <a:path w="402590" h="942975">
                  <a:moveTo>
                    <a:pt x="0" y="942975"/>
                  </a:moveTo>
                  <a:lnTo>
                    <a:pt x="402424" y="942975"/>
                  </a:lnTo>
                  <a:lnTo>
                    <a:pt x="402424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24700" y="2419362"/>
              <a:ext cx="401320" cy="1661160"/>
            </a:xfrm>
            <a:custGeom>
              <a:avLst/>
              <a:gdLst/>
              <a:ahLst/>
              <a:cxnLst/>
              <a:rect l="l" t="t" r="r" b="b"/>
              <a:pathLst>
                <a:path w="401320" h="1661160">
                  <a:moveTo>
                    <a:pt x="401243" y="0"/>
                  </a:moveTo>
                  <a:lnTo>
                    <a:pt x="0" y="0"/>
                  </a:lnTo>
                  <a:lnTo>
                    <a:pt x="0" y="1660906"/>
                  </a:lnTo>
                  <a:lnTo>
                    <a:pt x="401243" y="1660906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24700" y="2419362"/>
              <a:ext cx="401320" cy="1661160"/>
            </a:xfrm>
            <a:custGeom>
              <a:avLst/>
              <a:gdLst/>
              <a:ahLst/>
              <a:cxnLst/>
              <a:rect l="l" t="t" r="r" b="b"/>
              <a:pathLst>
                <a:path w="401320" h="1661160">
                  <a:moveTo>
                    <a:pt x="0" y="1660906"/>
                  </a:moveTo>
                  <a:lnTo>
                    <a:pt x="401243" y="1660906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6609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0249" y="1690623"/>
              <a:ext cx="63500" cy="2405380"/>
            </a:xfrm>
            <a:custGeom>
              <a:avLst/>
              <a:gdLst/>
              <a:ahLst/>
              <a:cxnLst/>
              <a:rect l="l" t="t" r="r" b="b"/>
              <a:pathLst>
                <a:path w="63500" h="2405379">
                  <a:moveTo>
                    <a:pt x="29756" y="2405126"/>
                  </a:moveTo>
                  <a:lnTo>
                    <a:pt x="29756" y="0"/>
                  </a:lnTo>
                </a:path>
                <a:path w="63500" h="2405379">
                  <a:moveTo>
                    <a:pt x="0" y="2400363"/>
                  </a:moveTo>
                  <a:lnTo>
                    <a:pt x="63157" y="2400363"/>
                  </a:lnTo>
                </a:path>
                <a:path w="63500" h="2405379">
                  <a:moveTo>
                    <a:pt x="0" y="2161032"/>
                  </a:moveTo>
                  <a:lnTo>
                    <a:pt x="63157" y="2161032"/>
                  </a:lnTo>
                </a:path>
                <a:path w="63500" h="2405379">
                  <a:moveTo>
                    <a:pt x="0" y="1922907"/>
                  </a:moveTo>
                  <a:lnTo>
                    <a:pt x="63157" y="1922907"/>
                  </a:lnTo>
                </a:path>
                <a:path w="63500" h="2405379">
                  <a:moveTo>
                    <a:pt x="0" y="1682369"/>
                  </a:moveTo>
                  <a:lnTo>
                    <a:pt x="63157" y="1682369"/>
                  </a:lnTo>
                </a:path>
                <a:path w="63500" h="2405379">
                  <a:moveTo>
                    <a:pt x="0" y="1441958"/>
                  </a:moveTo>
                  <a:lnTo>
                    <a:pt x="63157" y="1441958"/>
                  </a:lnTo>
                </a:path>
                <a:path w="63500" h="2405379">
                  <a:moveTo>
                    <a:pt x="0" y="1203833"/>
                  </a:moveTo>
                  <a:lnTo>
                    <a:pt x="63157" y="1203833"/>
                  </a:lnTo>
                </a:path>
                <a:path w="63500" h="2405379">
                  <a:moveTo>
                    <a:pt x="0" y="964438"/>
                  </a:moveTo>
                  <a:lnTo>
                    <a:pt x="63157" y="96443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0249" y="241458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157" y="0"/>
                  </a:lnTo>
                </a:path>
              </a:pathLst>
            </a:custGeom>
            <a:ln w="12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0249" y="1695450"/>
              <a:ext cx="5488940" cy="2435225"/>
            </a:xfrm>
            <a:custGeom>
              <a:avLst/>
              <a:gdLst/>
              <a:ahLst/>
              <a:cxnLst/>
              <a:rect l="l" t="t" r="r" b="b"/>
              <a:pathLst>
                <a:path w="5488940" h="2435225">
                  <a:moveTo>
                    <a:pt x="0" y="479806"/>
                  </a:moveTo>
                  <a:lnTo>
                    <a:pt x="63157" y="479806"/>
                  </a:lnTo>
                </a:path>
                <a:path w="5488940" h="2435225">
                  <a:moveTo>
                    <a:pt x="0" y="240537"/>
                  </a:moveTo>
                  <a:lnTo>
                    <a:pt x="63157" y="240537"/>
                  </a:lnTo>
                </a:path>
                <a:path w="5488940" h="2435225">
                  <a:moveTo>
                    <a:pt x="7112" y="0"/>
                  </a:moveTo>
                  <a:lnTo>
                    <a:pt x="63157" y="0"/>
                  </a:lnTo>
                </a:path>
                <a:path w="5488940" h="2435225">
                  <a:moveTo>
                    <a:pt x="34582" y="2395537"/>
                  </a:moveTo>
                  <a:lnTo>
                    <a:pt x="5484025" y="2395537"/>
                  </a:lnTo>
                </a:path>
                <a:path w="5488940" h="2435225">
                  <a:moveTo>
                    <a:pt x="29756" y="2434831"/>
                  </a:moveTo>
                  <a:lnTo>
                    <a:pt x="29756" y="2357437"/>
                  </a:lnTo>
                </a:path>
                <a:path w="5488940" h="2435225">
                  <a:moveTo>
                    <a:pt x="450126" y="2434831"/>
                  </a:moveTo>
                  <a:lnTo>
                    <a:pt x="450126" y="2357437"/>
                  </a:lnTo>
                </a:path>
                <a:path w="5488940" h="2435225">
                  <a:moveTo>
                    <a:pt x="870369" y="2434831"/>
                  </a:moveTo>
                  <a:lnTo>
                    <a:pt x="870369" y="2357437"/>
                  </a:lnTo>
                </a:path>
                <a:path w="5488940" h="2435225">
                  <a:moveTo>
                    <a:pt x="1290612" y="2434831"/>
                  </a:moveTo>
                  <a:lnTo>
                    <a:pt x="1290612" y="2357437"/>
                  </a:lnTo>
                </a:path>
                <a:path w="5488940" h="2435225">
                  <a:moveTo>
                    <a:pt x="1710982" y="2434831"/>
                  </a:moveTo>
                  <a:lnTo>
                    <a:pt x="1710982" y="2357437"/>
                  </a:lnTo>
                </a:path>
                <a:path w="5488940" h="2435225">
                  <a:moveTo>
                    <a:pt x="2130082" y="2434831"/>
                  </a:moveTo>
                  <a:lnTo>
                    <a:pt x="2130082" y="2357437"/>
                  </a:lnTo>
                </a:path>
                <a:path w="5488940" h="2435225">
                  <a:moveTo>
                    <a:pt x="2550325" y="2434831"/>
                  </a:moveTo>
                  <a:lnTo>
                    <a:pt x="2550325" y="2357437"/>
                  </a:lnTo>
                </a:path>
                <a:path w="5488940" h="2435225">
                  <a:moveTo>
                    <a:pt x="2970568" y="2434831"/>
                  </a:moveTo>
                  <a:lnTo>
                    <a:pt x="2970568" y="2357437"/>
                  </a:lnTo>
                </a:path>
                <a:path w="5488940" h="2435225">
                  <a:moveTo>
                    <a:pt x="3389668" y="2434831"/>
                  </a:moveTo>
                  <a:lnTo>
                    <a:pt x="3389668" y="2357437"/>
                  </a:lnTo>
                </a:path>
                <a:path w="5488940" h="2435225">
                  <a:moveTo>
                    <a:pt x="3808768" y="2434831"/>
                  </a:moveTo>
                  <a:lnTo>
                    <a:pt x="3808768" y="2357437"/>
                  </a:lnTo>
                </a:path>
                <a:path w="5488940" h="2435225">
                  <a:moveTo>
                    <a:pt x="4229138" y="2434831"/>
                  </a:moveTo>
                  <a:lnTo>
                    <a:pt x="4229138" y="2357437"/>
                  </a:lnTo>
                </a:path>
                <a:path w="5488940" h="2435225">
                  <a:moveTo>
                    <a:pt x="4649381" y="2434831"/>
                  </a:moveTo>
                  <a:lnTo>
                    <a:pt x="4649381" y="2357437"/>
                  </a:lnTo>
                </a:path>
                <a:path w="5488940" h="2435225">
                  <a:moveTo>
                    <a:pt x="5069751" y="2434831"/>
                  </a:moveTo>
                  <a:lnTo>
                    <a:pt x="5069751" y="2357437"/>
                  </a:lnTo>
                </a:path>
                <a:path w="5488940" h="2435225">
                  <a:moveTo>
                    <a:pt x="5488851" y="2434831"/>
                  </a:moveTo>
                  <a:lnTo>
                    <a:pt x="5488851" y="23574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38324" y="3994543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8324" y="3994543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38324" y="375522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38324" y="375522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38324" y="351586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38324" y="3515867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38324" y="327660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38324" y="327660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38324" y="30360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38324" y="30360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38324" y="279679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38324" y="2796794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38324" y="255866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38324" y="255866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38324" y="231813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38324" y="2318130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38324" y="208000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38324" y="208000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38324" y="18407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38324" y="184073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69236" y="1600200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69236" y="1600200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0" y="228600"/>
                  </a:moveTo>
                  <a:lnTo>
                    <a:pt x="288124" y="228600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824608" y="1537105"/>
            <a:ext cx="175260" cy="24218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b="1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35"/>
              </a:spcBef>
            </a:pPr>
            <a:r>
              <a:rPr sz="1050" b="1" spc="-50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25"/>
              </a:spcBef>
            </a:pPr>
            <a:r>
              <a:rPr sz="1050" b="1" spc="-5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15"/>
              </a:spcBef>
            </a:pPr>
            <a:r>
              <a:rPr sz="1050" b="1" spc="-50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35"/>
              </a:spcBef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15"/>
              </a:spcBef>
            </a:pPr>
            <a:r>
              <a:rPr sz="1050" b="1" spc="-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25"/>
              </a:spcBef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35"/>
              </a:spcBef>
            </a:pPr>
            <a:r>
              <a:rPr sz="1050" b="1" spc="-50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25"/>
              </a:spcBef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625"/>
              </a:spcBef>
            </a:pPr>
            <a:r>
              <a:rPr sz="1050" b="1" spc="-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895094" y="4167975"/>
            <a:ext cx="5793740" cy="241300"/>
            <a:chOff x="1895094" y="4167975"/>
            <a:chExt cx="5793740" cy="241300"/>
          </a:xfrm>
        </p:grpSpPr>
        <p:sp>
          <p:nvSpPr>
            <p:cNvPr id="67" name="object 67"/>
            <p:cNvSpPr/>
            <p:nvPr/>
          </p:nvSpPr>
          <p:spPr>
            <a:xfrm>
              <a:off x="1901444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01444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20544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20544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4078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4078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61157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49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49" y="228599"/>
                  </a:lnTo>
                  <a:lnTo>
                    <a:pt x="4000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61157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49" y="228599"/>
                  </a:lnTo>
                  <a:lnTo>
                    <a:pt x="400049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814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814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005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005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18457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18457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387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38700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58942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58942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78042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78042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98413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8413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199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199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390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390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819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00050" y="2285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81926" y="4174325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599"/>
                  </a:moveTo>
                  <a:lnTo>
                    <a:pt x="400050" y="228599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893823" y="4024583"/>
            <a:ext cx="349250" cy="3556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55"/>
              </a:spcBef>
            </a:pPr>
            <a:r>
              <a:rPr sz="1050" b="1" spc="-20" dirty="0">
                <a:latin typeface="Arial"/>
                <a:cs typeface="Arial"/>
              </a:rPr>
              <a:t>1.00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76042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96285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216655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37279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056379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74209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94579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14950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734303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154673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76186" y="4204415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95286" y="4204415"/>
            <a:ext cx="629285" cy="4572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4.00</a:t>
            </a:r>
            <a:r>
              <a:rPr sz="1050" b="1" spc="330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4.25</a:t>
            </a:r>
            <a:endParaRPr sz="1050">
              <a:latin typeface="Arial"/>
              <a:cs typeface="Arial"/>
            </a:endParaRPr>
          </a:p>
          <a:p>
            <a:pPr marL="83185" algn="ctr">
              <a:lnSpc>
                <a:spcPct val="100000"/>
              </a:lnSpc>
              <a:spcBef>
                <a:spcPts val="780"/>
              </a:spcBef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17145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5)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Uniform</a:t>
            </a:r>
            <a:r>
              <a:rPr spc="-4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9832" y="1301686"/>
            <a:ext cx="6181725" cy="3297554"/>
            <a:chOff x="1449832" y="1301686"/>
            <a:chExt cx="6181725" cy="3297554"/>
          </a:xfrm>
        </p:grpSpPr>
        <p:sp>
          <p:nvSpPr>
            <p:cNvPr id="4" name="object 4"/>
            <p:cNvSpPr/>
            <p:nvPr/>
          </p:nvSpPr>
          <p:spPr>
            <a:xfrm>
              <a:off x="1485900" y="1314386"/>
              <a:ext cx="6133465" cy="3272154"/>
            </a:xfrm>
            <a:custGeom>
              <a:avLst/>
              <a:gdLst/>
              <a:ahLst/>
              <a:cxnLst/>
              <a:rect l="l" t="t" r="r" b="b"/>
              <a:pathLst>
                <a:path w="6133465" h="3272154">
                  <a:moveTo>
                    <a:pt x="6132957" y="0"/>
                  </a:moveTo>
                  <a:lnTo>
                    <a:pt x="0" y="0"/>
                  </a:lnTo>
                  <a:lnTo>
                    <a:pt x="0" y="3271901"/>
                  </a:lnTo>
                  <a:lnTo>
                    <a:pt x="6132957" y="3271901"/>
                  </a:lnTo>
                  <a:lnTo>
                    <a:pt x="6132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900" y="1314386"/>
              <a:ext cx="6133465" cy="3272154"/>
            </a:xfrm>
            <a:custGeom>
              <a:avLst/>
              <a:gdLst/>
              <a:ahLst/>
              <a:cxnLst/>
              <a:rect l="l" t="t" r="r" b="b"/>
              <a:pathLst>
                <a:path w="6133465" h="3272154">
                  <a:moveTo>
                    <a:pt x="0" y="3271901"/>
                  </a:moveTo>
                  <a:lnTo>
                    <a:pt x="6132957" y="3271901"/>
                  </a:lnTo>
                  <a:lnTo>
                    <a:pt x="6132957" y="0"/>
                  </a:lnTo>
                  <a:lnTo>
                    <a:pt x="0" y="0"/>
                  </a:lnTo>
                  <a:lnTo>
                    <a:pt x="0" y="3271901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182" y="2172906"/>
              <a:ext cx="243204" cy="1937385"/>
            </a:xfrm>
            <a:custGeom>
              <a:avLst/>
              <a:gdLst/>
              <a:ahLst/>
              <a:cxnLst/>
              <a:rect l="l" t="t" r="r" b="b"/>
              <a:pathLst>
                <a:path w="243205" h="1937385">
                  <a:moveTo>
                    <a:pt x="0" y="1937131"/>
                  </a:moveTo>
                  <a:lnTo>
                    <a:pt x="242887" y="1937131"/>
                  </a:lnTo>
                  <a:lnTo>
                    <a:pt x="242887" y="0"/>
                  </a:lnTo>
                  <a:lnTo>
                    <a:pt x="0" y="0"/>
                  </a:lnTo>
                  <a:lnTo>
                    <a:pt x="0" y="1937131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1553" y="2187955"/>
            <a:ext cx="1308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553" y="2393950"/>
            <a:ext cx="1212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r 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553" y="2805430"/>
            <a:ext cx="1308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553" y="3011170"/>
            <a:ext cx="1308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u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553" y="3216910"/>
            <a:ext cx="121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553" y="3422725"/>
            <a:ext cx="13081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553" y="3628771"/>
            <a:ext cx="1212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17375E"/>
                </a:solidFill>
                <a:latin typeface="Arial"/>
                <a:cs typeface="Arial"/>
              </a:rPr>
              <a:t>c 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22425" y="1514094"/>
            <a:ext cx="5760085" cy="3098165"/>
            <a:chOff x="1622425" y="1514094"/>
            <a:chExt cx="5760085" cy="3098165"/>
          </a:xfrm>
        </p:grpSpPr>
        <p:sp>
          <p:nvSpPr>
            <p:cNvPr id="15" name="object 15"/>
            <p:cNvSpPr/>
            <p:nvPr/>
          </p:nvSpPr>
          <p:spPr>
            <a:xfrm>
              <a:off x="7154417" y="4352925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221449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221449" y="252412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4417" y="4352925"/>
              <a:ext cx="221615" cy="252729"/>
            </a:xfrm>
            <a:custGeom>
              <a:avLst/>
              <a:gdLst/>
              <a:ahLst/>
              <a:cxnLst/>
              <a:rect l="l" t="t" r="r" b="b"/>
              <a:pathLst>
                <a:path w="221615" h="252729">
                  <a:moveTo>
                    <a:pt x="0" y="252412"/>
                  </a:moveTo>
                  <a:lnTo>
                    <a:pt x="221449" y="252412"/>
                  </a:lnTo>
                  <a:lnTo>
                    <a:pt x="221449" y="0"/>
                  </a:lnTo>
                  <a:lnTo>
                    <a:pt x="0" y="0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5944" y="3083725"/>
              <a:ext cx="401320" cy="1028065"/>
            </a:xfrm>
            <a:custGeom>
              <a:avLst/>
              <a:gdLst/>
              <a:ahLst/>
              <a:cxnLst/>
              <a:rect l="l" t="t" r="r" b="b"/>
              <a:pathLst>
                <a:path w="401320" h="1028064">
                  <a:moveTo>
                    <a:pt x="401243" y="0"/>
                  </a:moveTo>
                  <a:lnTo>
                    <a:pt x="0" y="0"/>
                  </a:lnTo>
                  <a:lnTo>
                    <a:pt x="0" y="1027506"/>
                  </a:lnTo>
                  <a:lnTo>
                    <a:pt x="401243" y="1027506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5944" y="3083725"/>
              <a:ext cx="401320" cy="1028065"/>
            </a:xfrm>
            <a:custGeom>
              <a:avLst/>
              <a:gdLst/>
              <a:ahLst/>
              <a:cxnLst/>
              <a:rect l="l" t="t" r="r" b="b"/>
              <a:pathLst>
                <a:path w="401320" h="1028064">
                  <a:moveTo>
                    <a:pt x="0" y="1027506"/>
                  </a:moveTo>
                  <a:lnTo>
                    <a:pt x="401243" y="1027506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027506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3901" y="2666987"/>
              <a:ext cx="401320" cy="1444625"/>
            </a:xfrm>
            <a:custGeom>
              <a:avLst/>
              <a:gdLst/>
              <a:ahLst/>
              <a:cxnLst/>
              <a:rect l="l" t="t" r="r" b="b"/>
              <a:pathLst>
                <a:path w="401320" h="1444625">
                  <a:moveTo>
                    <a:pt x="401243" y="0"/>
                  </a:moveTo>
                  <a:lnTo>
                    <a:pt x="0" y="0"/>
                  </a:lnTo>
                  <a:lnTo>
                    <a:pt x="0" y="1444244"/>
                  </a:lnTo>
                  <a:lnTo>
                    <a:pt x="401243" y="1444244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3901" y="2666987"/>
              <a:ext cx="401320" cy="1444625"/>
            </a:xfrm>
            <a:custGeom>
              <a:avLst/>
              <a:gdLst/>
              <a:ahLst/>
              <a:cxnLst/>
              <a:rect l="l" t="t" r="r" b="b"/>
              <a:pathLst>
                <a:path w="401320" h="1444625">
                  <a:moveTo>
                    <a:pt x="0" y="1444244"/>
                  </a:moveTo>
                  <a:lnTo>
                    <a:pt x="401243" y="1444244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444244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1730" y="1622793"/>
              <a:ext cx="401320" cy="2488565"/>
            </a:xfrm>
            <a:custGeom>
              <a:avLst/>
              <a:gdLst/>
              <a:ahLst/>
              <a:cxnLst/>
              <a:rect l="l" t="t" r="r" b="b"/>
              <a:pathLst>
                <a:path w="401320" h="2488565">
                  <a:moveTo>
                    <a:pt x="401243" y="0"/>
                  </a:moveTo>
                  <a:lnTo>
                    <a:pt x="0" y="0"/>
                  </a:lnTo>
                  <a:lnTo>
                    <a:pt x="0" y="2488438"/>
                  </a:lnTo>
                  <a:lnTo>
                    <a:pt x="401243" y="2488438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730" y="1622793"/>
              <a:ext cx="401320" cy="2488565"/>
            </a:xfrm>
            <a:custGeom>
              <a:avLst/>
              <a:gdLst/>
              <a:ahLst/>
              <a:cxnLst/>
              <a:rect l="l" t="t" r="r" b="b"/>
              <a:pathLst>
                <a:path w="401320" h="2488565">
                  <a:moveTo>
                    <a:pt x="0" y="2488438"/>
                  </a:moveTo>
                  <a:lnTo>
                    <a:pt x="401243" y="2488438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2488438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9688" y="2876550"/>
              <a:ext cx="401320" cy="1235075"/>
            </a:xfrm>
            <a:custGeom>
              <a:avLst/>
              <a:gdLst/>
              <a:ahLst/>
              <a:cxnLst/>
              <a:rect l="l" t="t" r="r" b="b"/>
              <a:pathLst>
                <a:path w="401320" h="1235075">
                  <a:moveTo>
                    <a:pt x="401243" y="0"/>
                  </a:moveTo>
                  <a:lnTo>
                    <a:pt x="0" y="0"/>
                  </a:lnTo>
                  <a:lnTo>
                    <a:pt x="0" y="1234681"/>
                  </a:lnTo>
                  <a:lnTo>
                    <a:pt x="401243" y="1234681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9688" y="2876550"/>
              <a:ext cx="401320" cy="1235075"/>
            </a:xfrm>
            <a:custGeom>
              <a:avLst/>
              <a:gdLst/>
              <a:ahLst/>
              <a:cxnLst/>
              <a:rect l="l" t="t" r="r" b="b"/>
              <a:pathLst>
                <a:path w="401320" h="1235075">
                  <a:moveTo>
                    <a:pt x="0" y="1234681"/>
                  </a:moveTo>
                  <a:lnTo>
                    <a:pt x="401243" y="1234681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234681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87517" y="2876550"/>
              <a:ext cx="400050" cy="1235075"/>
            </a:xfrm>
            <a:custGeom>
              <a:avLst/>
              <a:gdLst/>
              <a:ahLst/>
              <a:cxnLst/>
              <a:rect l="l" t="t" r="r" b="b"/>
              <a:pathLst>
                <a:path w="400050" h="1235075">
                  <a:moveTo>
                    <a:pt x="400050" y="0"/>
                  </a:moveTo>
                  <a:lnTo>
                    <a:pt x="0" y="0"/>
                  </a:lnTo>
                  <a:lnTo>
                    <a:pt x="0" y="1234681"/>
                  </a:lnTo>
                  <a:lnTo>
                    <a:pt x="400050" y="123468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87517" y="2876550"/>
              <a:ext cx="400050" cy="1235075"/>
            </a:xfrm>
            <a:custGeom>
              <a:avLst/>
              <a:gdLst/>
              <a:ahLst/>
              <a:cxnLst/>
              <a:rect l="l" t="t" r="r" b="b"/>
              <a:pathLst>
                <a:path w="400050" h="1235075">
                  <a:moveTo>
                    <a:pt x="0" y="1234681"/>
                  </a:moveTo>
                  <a:lnTo>
                    <a:pt x="400050" y="1234681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1234681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04332" y="2458580"/>
              <a:ext cx="400050" cy="1652905"/>
            </a:xfrm>
            <a:custGeom>
              <a:avLst/>
              <a:gdLst/>
              <a:ahLst/>
              <a:cxnLst/>
              <a:rect l="l" t="t" r="r" b="b"/>
              <a:pathLst>
                <a:path w="400050" h="1652904">
                  <a:moveTo>
                    <a:pt x="400050" y="0"/>
                  </a:moveTo>
                  <a:lnTo>
                    <a:pt x="0" y="0"/>
                  </a:lnTo>
                  <a:lnTo>
                    <a:pt x="0" y="1652651"/>
                  </a:lnTo>
                  <a:lnTo>
                    <a:pt x="400050" y="1652651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4332" y="2458580"/>
              <a:ext cx="400050" cy="1652905"/>
            </a:xfrm>
            <a:custGeom>
              <a:avLst/>
              <a:gdLst/>
              <a:ahLst/>
              <a:cxnLst/>
              <a:rect l="l" t="t" r="r" b="b"/>
              <a:pathLst>
                <a:path w="400050" h="1652904">
                  <a:moveTo>
                    <a:pt x="0" y="1652651"/>
                  </a:moveTo>
                  <a:lnTo>
                    <a:pt x="400050" y="1652651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1652651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22161" y="2041893"/>
              <a:ext cx="401320" cy="2069464"/>
            </a:xfrm>
            <a:custGeom>
              <a:avLst/>
              <a:gdLst/>
              <a:ahLst/>
              <a:cxnLst/>
              <a:rect l="l" t="t" r="r" b="b"/>
              <a:pathLst>
                <a:path w="401320" h="2069464">
                  <a:moveTo>
                    <a:pt x="401243" y="0"/>
                  </a:moveTo>
                  <a:lnTo>
                    <a:pt x="0" y="0"/>
                  </a:lnTo>
                  <a:lnTo>
                    <a:pt x="0" y="2069338"/>
                  </a:lnTo>
                  <a:lnTo>
                    <a:pt x="401243" y="2069338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22161" y="2041893"/>
              <a:ext cx="401320" cy="2069464"/>
            </a:xfrm>
            <a:custGeom>
              <a:avLst/>
              <a:gdLst/>
              <a:ahLst/>
              <a:cxnLst/>
              <a:rect l="l" t="t" r="r" b="b"/>
              <a:pathLst>
                <a:path w="401320" h="2069464">
                  <a:moveTo>
                    <a:pt x="0" y="2069338"/>
                  </a:moveTo>
                  <a:lnTo>
                    <a:pt x="401243" y="2069338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2069338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40119" y="3083725"/>
              <a:ext cx="401320" cy="1028065"/>
            </a:xfrm>
            <a:custGeom>
              <a:avLst/>
              <a:gdLst/>
              <a:ahLst/>
              <a:cxnLst/>
              <a:rect l="l" t="t" r="r" b="b"/>
              <a:pathLst>
                <a:path w="401320" h="1028064">
                  <a:moveTo>
                    <a:pt x="401243" y="0"/>
                  </a:moveTo>
                  <a:lnTo>
                    <a:pt x="0" y="0"/>
                  </a:lnTo>
                  <a:lnTo>
                    <a:pt x="0" y="1027506"/>
                  </a:lnTo>
                  <a:lnTo>
                    <a:pt x="401243" y="1027506"/>
                  </a:lnTo>
                  <a:lnTo>
                    <a:pt x="40124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40119" y="3083725"/>
              <a:ext cx="401320" cy="1028065"/>
            </a:xfrm>
            <a:custGeom>
              <a:avLst/>
              <a:gdLst/>
              <a:ahLst/>
              <a:cxnLst/>
              <a:rect l="l" t="t" r="r" b="b"/>
              <a:pathLst>
                <a:path w="401320" h="1028064">
                  <a:moveTo>
                    <a:pt x="0" y="1027506"/>
                  </a:moveTo>
                  <a:lnTo>
                    <a:pt x="401243" y="1027506"/>
                  </a:lnTo>
                  <a:lnTo>
                    <a:pt x="401243" y="0"/>
                  </a:lnTo>
                  <a:lnTo>
                    <a:pt x="0" y="0"/>
                  </a:lnTo>
                  <a:lnTo>
                    <a:pt x="0" y="1027506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8076" y="3918356"/>
              <a:ext cx="400050" cy="193040"/>
            </a:xfrm>
            <a:custGeom>
              <a:avLst/>
              <a:gdLst/>
              <a:ahLst/>
              <a:cxnLst/>
              <a:rect l="l" t="t" r="r" b="b"/>
              <a:pathLst>
                <a:path w="400050" h="193039">
                  <a:moveTo>
                    <a:pt x="400050" y="0"/>
                  </a:moveTo>
                  <a:lnTo>
                    <a:pt x="0" y="0"/>
                  </a:lnTo>
                  <a:lnTo>
                    <a:pt x="0" y="192874"/>
                  </a:lnTo>
                  <a:lnTo>
                    <a:pt x="400050" y="192874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58076" y="3918356"/>
              <a:ext cx="400050" cy="193040"/>
            </a:xfrm>
            <a:custGeom>
              <a:avLst/>
              <a:gdLst/>
              <a:ahLst/>
              <a:cxnLst/>
              <a:rect l="l" t="t" r="r" b="b"/>
              <a:pathLst>
                <a:path w="400050" h="193039">
                  <a:moveTo>
                    <a:pt x="0" y="192874"/>
                  </a:moveTo>
                  <a:lnTo>
                    <a:pt x="400050" y="192874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192874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787" y="1613281"/>
              <a:ext cx="5461635" cy="2549525"/>
            </a:xfrm>
            <a:custGeom>
              <a:avLst/>
              <a:gdLst/>
              <a:ahLst/>
              <a:cxnLst/>
              <a:rect l="l" t="t" r="r" b="b"/>
              <a:pathLst>
                <a:path w="5461634" h="2549525">
                  <a:moveTo>
                    <a:pt x="29756" y="2514612"/>
                  </a:moveTo>
                  <a:lnTo>
                    <a:pt x="29756" y="0"/>
                  </a:lnTo>
                </a:path>
                <a:path w="5461634" h="2549525">
                  <a:moveTo>
                    <a:pt x="0" y="2509850"/>
                  </a:moveTo>
                  <a:lnTo>
                    <a:pt x="63030" y="2509850"/>
                  </a:lnTo>
                </a:path>
                <a:path w="5461634" h="2549525">
                  <a:moveTo>
                    <a:pt x="0" y="2091944"/>
                  </a:moveTo>
                  <a:lnTo>
                    <a:pt x="63030" y="2091944"/>
                  </a:lnTo>
                </a:path>
                <a:path w="5461634" h="2549525">
                  <a:moveTo>
                    <a:pt x="0" y="1675257"/>
                  </a:moveTo>
                  <a:lnTo>
                    <a:pt x="63030" y="1675257"/>
                  </a:lnTo>
                </a:path>
                <a:path w="5461634" h="2549525">
                  <a:moveTo>
                    <a:pt x="0" y="1258570"/>
                  </a:moveTo>
                  <a:lnTo>
                    <a:pt x="63030" y="1258570"/>
                  </a:lnTo>
                </a:path>
                <a:path w="5461634" h="2549525">
                  <a:moveTo>
                    <a:pt x="0" y="840613"/>
                  </a:moveTo>
                  <a:lnTo>
                    <a:pt x="63030" y="840613"/>
                  </a:lnTo>
                </a:path>
                <a:path w="5461634" h="2549525">
                  <a:moveTo>
                    <a:pt x="7112" y="423926"/>
                  </a:moveTo>
                  <a:lnTo>
                    <a:pt x="63030" y="423926"/>
                  </a:lnTo>
                </a:path>
                <a:path w="5461634" h="2549525">
                  <a:moveTo>
                    <a:pt x="7112" y="4826"/>
                  </a:moveTo>
                  <a:lnTo>
                    <a:pt x="63030" y="4826"/>
                  </a:lnTo>
                </a:path>
                <a:path w="5461634" h="2549525">
                  <a:moveTo>
                    <a:pt x="34455" y="2509850"/>
                  </a:moveTo>
                  <a:lnTo>
                    <a:pt x="5456593" y="2509850"/>
                  </a:lnTo>
                </a:path>
                <a:path w="5461634" h="2549525">
                  <a:moveTo>
                    <a:pt x="29756" y="2549144"/>
                  </a:moveTo>
                  <a:lnTo>
                    <a:pt x="29756" y="2469375"/>
                  </a:lnTo>
                </a:path>
                <a:path w="5461634" h="2549525">
                  <a:moveTo>
                    <a:pt x="448856" y="2549144"/>
                  </a:moveTo>
                  <a:lnTo>
                    <a:pt x="448856" y="2469375"/>
                  </a:lnTo>
                </a:path>
                <a:path w="5461634" h="2549525">
                  <a:moveTo>
                    <a:pt x="865543" y="2549144"/>
                  </a:moveTo>
                  <a:lnTo>
                    <a:pt x="865543" y="2469375"/>
                  </a:lnTo>
                </a:path>
                <a:path w="5461634" h="2549525">
                  <a:moveTo>
                    <a:pt x="1282230" y="2549144"/>
                  </a:moveTo>
                  <a:lnTo>
                    <a:pt x="1282230" y="2469375"/>
                  </a:lnTo>
                </a:path>
                <a:path w="5461634" h="2549525">
                  <a:moveTo>
                    <a:pt x="1701330" y="2549144"/>
                  </a:moveTo>
                  <a:lnTo>
                    <a:pt x="1701330" y="2469375"/>
                  </a:lnTo>
                </a:path>
                <a:path w="5461634" h="2549525">
                  <a:moveTo>
                    <a:pt x="2119287" y="2549144"/>
                  </a:moveTo>
                  <a:lnTo>
                    <a:pt x="2119287" y="2469375"/>
                  </a:lnTo>
                </a:path>
                <a:path w="5461634" h="2549525">
                  <a:moveTo>
                    <a:pt x="2537244" y="2549144"/>
                  </a:moveTo>
                  <a:lnTo>
                    <a:pt x="2537244" y="2469375"/>
                  </a:lnTo>
                </a:path>
                <a:path w="5461634" h="2549525">
                  <a:moveTo>
                    <a:pt x="2955074" y="2549144"/>
                  </a:moveTo>
                  <a:lnTo>
                    <a:pt x="2955074" y="2469375"/>
                  </a:lnTo>
                </a:path>
                <a:path w="5461634" h="2549525">
                  <a:moveTo>
                    <a:pt x="3373031" y="2549144"/>
                  </a:moveTo>
                  <a:lnTo>
                    <a:pt x="3373031" y="2469375"/>
                  </a:lnTo>
                </a:path>
                <a:path w="5461634" h="2549525">
                  <a:moveTo>
                    <a:pt x="3789718" y="2549144"/>
                  </a:moveTo>
                  <a:lnTo>
                    <a:pt x="3789718" y="2469375"/>
                  </a:lnTo>
                </a:path>
                <a:path w="5461634" h="2549525">
                  <a:moveTo>
                    <a:pt x="4207675" y="2549144"/>
                  </a:moveTo>
                  <a:lnTo>
                    <a:pt x="4207675" y="2469375"/>
                  </a:lnTo>
                </a:path>
                <a:path w="5461634" h="2549525">
                  <a:moveTo>
                    <a:pt x="4625505" y="2549144"/>
                  </a:moveTo>
                  <a:lnTo>
                    <a:pt x="4625505" y="2469375"/>
                  </a:lnTo>
                </a:path>
                <a:path w="5461634" h="2549525">
                  <a:moveTo>
                    <a:pt x="5043462" y="2549144"/>
                  </a:moveTo>
                  <a:lnTo>
                    <a:pt x="5043462" y="2469375"/>
                  </a:lnTo>
                </a:path>
                <a:path w="5461634" h="2549525">
                  <a:moveTo>
                    <a:pt x="5461419" y="2549144"/>
                  </a:moveTo>
                  <a:lnTo>
                    <a:pt x="5461419" y="2469375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7863" y="402311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7863" y="402311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7863" y="360641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11924" y="228599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97863" y="3606419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599"/>
                  </a:moveTo>
                  <a:lnTo>
                    <a:pt x="211924" y="228599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7863" y="31884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7863" y="3188461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7863" y="277177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7863" y="2771775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97863" y="235508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2119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1924" y="228600"/>
                  </a:lnTo>
                  <a:lnTo>
                    <a:pt x="2119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7863" y="2355088"/>
              <a:ext cx="212090" cy="228600"/>
            </a:xfrm>
            <a:custGeom>
              <a:avLst/>
              <a:gdLst/>
              <a:ahLst/>
              <a:cxnLst/>
              <a:rect l="l" t="t" r="r" b="b"/>
              <a:pathLst>
                <a:path w="212089" h="228600">
                  <a:moveTo>
                    <a:pt x="0" y="228600"/>
                  </a:moveTo>
                  <a:lnTo>
                    <a:pt x="211924" y="228600"/>
                  </a:lnTo>
                  <a:lnTo>
                    <a:pt x="2119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8775" y="1938274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8775" y="1938274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0" y="228600"/>
                  </a:moveTo>
                  <a:lnTo>
                    <a:pt x="288124" y="228600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28775" y="1520444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2881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88124" y="228600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8775" y="1520444"/>
              <a:ext cx="288290" cy="228600"/>
            </a:xfrm>
            <a:custGeom>
              <a:avLst/>
              <a:gdLst/>
              <a:ahLst/>
              <a:cxnLst/>
              <a:rect l="l" t="t" r="r" b="b"/>
              <a:pathLst>
                <a:path w="288289" h="228600">
                  <a:moveTo>
                    <a:pt x="0" y="228600"/>
                  </a:moveTo>
                  <a:lnTo>
                    <a:pt x="288124" y="228600"/>
                  </a:lnTo>
                  <a:lnTo>
                    <a:pt x="2881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28775" y="1520444"/>
            <a:ext cx="5958205" cy="2919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5"/>
              </a:spcBef>
            </a:pPr>
            <a:r>
              <a:rPr sz="1050" b="1" spc="-25" dirty="0"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050">
              <a:latin typeface="Arial"/>
              <a:cs typeface="Arial"/>
            </a:endParaRPr>
          </a:p>
          <a:p>
            <a:pPr marL="67945">
              <a:lnSpc>
                <a:spcPct val="100000"/>
              </a:lnSpc>
            </a:pPr>
            <a:r>
              <a:rPr sz="1050" b="1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0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0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0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050" b="1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0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68855" y="4204893"/>
            <a:ext cx="5824220" cy="241300"/>
            <a:chOff x="1768855" y="4204893"/>
            <a:chExt cx="5824220" cy="241300"/>
          </a:xfrm>
        </p:grpSpPr>
        <p:sp>
          <p:nvSpPr>
            <p:cNvPr id="52" name="object 52"/>
            <p:cNvSpPr/>
            <p:nvPr/>
          </p:nvSpPr>
          <p:spPr>
            <a:xfrm>
              <a:off x="1775205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75205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91893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1893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10992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10992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2780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4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49" y="228600"/>
                  </a:lnTo>
                  <a:lnTo>
                    <a:pt x="40004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2780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49" y="228600"/>
                  </a:lnTo>
                  <a:lnTo>
                    <a:pt x="40004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563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563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3594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63594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81551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81551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96967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96967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16067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16067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34025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34025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50711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50711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68669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68669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8662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8662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8667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86676" y="4211243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0" y="228600"/>
                  </a:moveTo>
                  <a:lnTo>
                    <a:pt x="400050" y="22860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753361" y="4052929"/>
            <a:ext cx="10033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30704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47392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66745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83432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01390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919473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37430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52847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72202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590159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06846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424929" y="4241296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842886" y="4241296"/>
            <a:ext cx="686435" cy="3397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ts val="1185"/>
              </a:lnSpc>
              <a:spcBef>
                <a:spcPts val="5"/>
              </a:spcBef>
              <a:tabLst>
                <a:tab pos="412750" algn="l"/>
              </a:tabLst>
            </a:pPr>
            <a:r>
              <a:rPr sz="1050" b="1" spc="-20" dirty="0">
                <a:latin typeface="Arial"/>
                <a:cs typeface="Arial"/>
              </a:rPr>
              <a:t>4.00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4.25</a:t>
            </a:r>
            <a:endParaRPr sz="1050">
              <a:latin typeface="Arial"/>
              <a:cs typeface="Arial"/>
            </a:endParaRPr>
          </a:p>
          <a:p>
            <a:pPr marL="380365">
              <a:lnSpc>
                <a:spcPts val="1365"/>
              </a:lnSpc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marR="5080" indent="-106680">
              <a:lnSpc>
                <a:spcPct val="100000"/>
              </a:lnSpc>
              <a:spcBef>
                <a:spcPts val="95"/>
              </a:spcBef>
            </a:pPr>
            <a:r>
              <a:rPr dirty="0"/>
              <a:t>Means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60</a:t>
            </a:r>
            <a:r>
              <a:rPr spc="-25" dirty="0"/>
              <a:t> </a:t>
            </a:r>
            <a:r>
              <a:rPr dirty="0"/>
              <a:t>Samples</a:t>
            </a:r>
            <a:r>
              <a:rPr spc="-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30) </a:t>
            </a:r>
            <a:r>
              <a:rPr dirty="0"/>
              <a:t>from</a:t>
            </a:r>
            <a:r>
              <a:rPr spc="-6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Uniform</a:t>
            </a:r>
            <a:r>
              <a:rPr spc="-45" dirty="0"/>
              <a:t> </a:t>
            </a:r>
            <a:r>
              <a:rPr spc="-10" dirty="0"/>
              <a:t>Distribution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7103" y="1136396"/>
            <a:ext cx="6186170" cy="3465195"/>
            <a:chOff x="1467103" y="1136396"/>
            <a:chExt cx="6186170" cy="3465195"/>
          </a:xfrm>
        </p:grpSpPr>
        <p:sp>
          <p:nvSpPr>
            <p:cNvPr id="4" name="object 4"/>
            <p:cNvSpPr/>
            <p:nvPr/>
          </p:nvSpPr>
          <p:spPr>
            <a:xfrm>
              <a:off x="1479803" y="1149096"/>
              <a:ext cx="6160770" cy="3439795"/>
            </a:xfrm>
            <a:custGeom>
              <a:avLst/>
              <a:gdLst/>
              <a:ahLst/>
              <a:cxnLst/>
              <a:rect l="l" t="t" r="r" b="b"/>
              <a:pathLst>
                <a:path w="6160770" h="3439795">
                  <a:moveTo>
                    <a:pt x="6160262" y="0"/>
                  </a:moveTo>
                  <a:lnTo>
                    <a:pt x="0" y="0"/>
                  </a:lnTo>
                  <a:lnTo>
                    <a:pt x="0" y="3439541"/>
                  </a:lnTo>
                  <a:lnTo>
                    <a:pt x="6160262" y="3439541"/>
                  </a:lnTo>
                  <a:lnTo>
                    <a:pt x="6160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9803" y="1149096"/>
              <a:ext cx="6160770" cy="3439795"/>
            </a:xfrm>
            <a:custGeom>
              <a:avLst/>
              <a:gdLst/>
              <a:ahLst/>
              <a:cxnLst/>
              <a:rect l="l" t="t" r="r" b="b"/>
              <a:pathLst>
                <a:path w="6160770" h="3439795">
                  <a:moveTo>
                    <a:pt x="0" y="3439541"/>
                  </a:moveTo>
                  <a:lnTo>
                    <a:pt x="6160262" y="3439541"/>
                  </a:lnTo>
                  <a:lnTo>
                    <a:pt x="6160262" y="0"/>
                  </a:lnTo>
                  <a:lnTo>
                    <a:pt x="0" y="0"/>
                  </a:lnTo>
                  <a:lnTo>
                    <a:pt x="0" y="3439541"/>
                  </a:lnTo>
                  <a:close/>
                </a:path>
                <a:path w="6160770" h="3439795">
                  <a:moveTo>
                    <a:pt x="28956" y="2827642"/>
                  </a:moveTo>
                  <a:lnTo>
                    <a:pt x="271602" y="2827642"/>
                  </a:lnTo>
                  <a:lnTo>
                    <a:pt x="271602" y="891019"/>
                  </a:lnTo>
                  <a:lnTo>
                    <a:pt x="28956" y="891019"/>
                  </a:lnTo>
                  <a:lnTo>
                    <a:pt x="28956" y="282764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64386" y="2055367"/>
            <a:ext cx="130810" cy="187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350" b="1" spc="-50" dirty="0">
                <a:solidFill>
                  <a:srgbClr val="00AF50"/>
                </a:solidFill>
                <a:latin typeface="Arial"/>
                <a:cs typeface="Arial"/>
              </a:rPr>
              <a:t>r e q u e n c y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6508" y="1458213"/>
            <a:ext cx="5653405" cy="3082290"/>
          </a:xfrm>
          <a:custGeom>
            <a:avLst/>
            <a:gdLst/>
            <a:ahLst/>
            <a:cxnLst/>
            <a:rect l="l" t="t" r="r" b="b"/>
            <a:pathLst>
              <a:path w="5653405" h="3082290">
                <a:moveTo>
                  <a:pt x="5364607" y="3081820"/>
                </a:moveTo>
                <a:lnTo>
                  <a:pt x="5589143" y="3081820"/>
                </a:lnTo>
                <a:lnTo>
                  <a:pt x="5589143" y="2817622"/>
                </a:lnTo>
                <a:lnTo>
                  <a:pt x="5364607" y="2817622"/>
                </a:lnTo>
                <a:lnTo>
                  <a:pt x="5364607" y="3081820"/>
                </a:lnTo>
                <a:close/>
              </a:path>
              <a:path w="5653405" h="3082290">
                <a:moveTo>
                  <a:pt x="5522722" y="2883662"/>
                </a:moveTo>
                <a:lnTo>
                  <a:pt x="5412867" y="2883674"/>
                </a:lnTo>
              </a:path>
              <a:path w="5653405" h="3082290">
                <a:moveTo>
                  <a:pt x="2745105" y="2512301"/>
                </a:moveTo>
                <a:lnTo>
                  <a:pt x="3144685" y="2512301"/>
                </a:lnTo>
                <a:lnTo>
                  <a:pt x="3144685" y="1723453"/>
                </a:lnTo>
                <a:lnTo>
                  <a:pt x="2745105" y="1723453"/>
                </a:lnTo>
                <a:lnTo>
                  <a:pt x="2745105" y="2512301"/>
                </a:lnTo>
                <a:close/>
              </a:path>
              <a:path w="5653405" h="3082290">
                <a:moveTo>
                  <a:pt x="3160268" y="2512301"/>
                </a:moveTo>
                <a:lnTo>
                  <a:pt x="3559848" y="2512301"/>
                </a:lnTo>
                <a:lnTo>
                  <a:pt x="3559848" y="514591"/>
                </a:lnTo>
                <a:lnTo>
                  <a:pt x="3160268" y="514591"/>
                </a:lnTo>
                <a:lnTo>
                  <a:pt x="3160268" y="2512301"/>
                </a:lnTo>
                <a:close/>
              </a:path>
              <a:path w="5653405" h="3082290">
                <a:moveTo>
                  <a:pt x="3576828" y="2512301"/>
                </a:moveTo>
                <a:lnTo>
                  <a:pt x="3976408" y="2512301"/>
                </a:lnTo>
                <a:lnTo>
                  <a:pt x="3976408" y="311518"/>
                </a:lnTo>
                <a:lnTo>
                  <a:pt x="3576828" y="311518"/>
                </a:lnTo>
                <a:lnTo>
                  <a:pt x="3576828" y="2512301"/>
                </a:lnTo>
                <a:close/>
              </a:path>
              <a:path w="5653405" h="3082290">
                <a:moveTo>
                  <a:pt x="3992118" y="2512301"/>
                </a:moveTo>
                <a:lnTo>
                  <a:pt x="4391698" y="2512301"/>
                </a:lnTo>
                <a:lnTo>
                  <a:pt x="4391698" y="1622513"/>
                </a:lnTo>
                <a:lnTo>
                  <a:pt x="3992118" y="1622513"/>
                </a:lnTo>
                <a:lnTo>
                  <a:pt x="3992118" y="2512301"/>
                </a:lnTo>
                <a:close/>
              </a:path>
              <a:path w="5653405" h="3082290">
                <a:moveTo>
                  <a:pt x="4409694" y="2512301"/>
                </a:moveTo>
                <a:lnTo>
                  <a:pt x="4809261" y="2512301"/>
                </a:lnTo>
                <a:lnTo>
                  <a:pt x="4809261" y="2428805"/>
                </a:lnTo>
                <a:lnTo>
                  <a:pt x="4409694" y="2428805"/>
                </a:lnTo>
                <a:lnTo>
                  <a:pt x="4409694" y="2512301"/>
                </a:lnTo>
                <a:close/>
              </a:path>
              <a:path w="5653405" h="3082290">
                <a:moveTo>
                  <a:pt x="242570" y="2528493"/>
                </a:moveTo>
                <a:lnTo>
                  <a:pt x="242570" y="0"/>
                </a:lnTo>
              </a:path>
              <a:path w="5653405" h="3082290">
                <a:moveTo>
                  <a:pt x="214871" y="2523515"/>
                </a:moveTo>
                <a:lnTo>
                  <a:pt x="273939" y="2523515"/>
                </a:lnTo>
              </a:path>
              <a:path w="5653405" h="3082290">
                <a:moveTo>
                  <a:pt x="214871" y="2021332"/>
                </a:moveTo>
                <a:lnTo>
                  <a:pt x="273939" y="2021332"/>
                </a:lnTo>
              </a:path>
              <a:path w="5653405" h="3082290">
                <a:moveTo>
                  <a:pt x="223304" y="1515364"/>
                </a:moveTo>
                <a:lnTo>
                  <a:pt x="273939" y="1515364"/>
                </a:lnTo>
              </a:path>
              <a:path w="5653405" h="3082290">
                <a:moveTo>
                  <a:pt x="223304" y="1013079"/>
                </a:moveTo>
                <a:lnTo>
                  <a:pt x="273939" y="1013079"/>
                </a:lnTo>
              </a:path>
              <a:path w="5653405" h="3082290">
                <a:moveTo>
                  <a:pt x="223304" y="509650"/>
                </a:moveTo>
                <a:lnTo>
                  <a:pt x="273939" y="509650"/>
                </a:lnTo>
              </a:path>
              <a:path w="5653405" h="3082290">
                <a:moveTo>
                  <a:pt x="223304" y="4952"/>
                </a:moveTo>
                <a:lnTo>
                  <a:pt x="273939" y="4952"/>
                </a:lnTo>
              </a:path>
              <a:path w="5653405" h="3082290">
                <a:moveTo>
                  <a:pt x="247396" y="2523515"/>
                </a:moveTo>
                <a:lnTo>
                  <a:pt x="5648325" y="2523515"/>
                </a:lnTo>
              </a:path>
              <a:path w="5653405" h="3082290">
                <a:moveTo>
                  <a:pt x="242570" y="2564638"/>
                </a:moveTo>
                <a:lnTo>
                  <a:pt x="242570" y="2482392"/>
                </a:lnTo>
              </a:path>
              <a:path w="5653405" h="3082290">
                <a:moveTo>
                  <a:pt x="659003" y="2564638"/>
                </a:moveTo>
                <a:lnTo>
                  <a:pt x="659003" y="2482392"/>
                </a:lnTo>
              </a:path>
              <a:path w="5653405" h="3082290">
                <a:moveTo>
                  <a:pt x="1074293" y="2564638"/>
                </a:moveTo>
                <a:lnTo>
                  <a:pt x="1074293" y="2482392"/>
                </a:lnTo>
              </a:path>
              <a:path w="5653405" h="3082290">
                <a:moveTo>
                  <a:pt x="1490853" y="2564638"/>
                </a:moveTo>
                <a:lnTo>
                  <a:pt x="1490853" y="2482392"/>
                </a:lnTo>
              </a:path>
              <a:path w="5653405" h="3082290">
                <a:moveTo>
                  <a:pt x="1907286" y="2564638"/>
                </a:moveTo>
                <a:lnTo>
                  <a:pt x="1907286" y="2482392"/>
                </a:lnTo>
              </a:path>
              <a:path w="5653405" h="3082290">
                <a:moveTo>
                  <a:pt x="2323719" y="2564638"/>
                </a:moveTo>
                <a:lnTo>
                  <a:pt x="2323719" y="2482392"/>
                </a:lnTo>
              </a:path>
              <a:path w="5653405" h="3082290">
                <a:moveTo>
                  <a:pt x="2740279" y="2564638"/>
                </a:moveTo>
                <a:lnTo>
                  <a:pt x="2740279" y="2482392"/>
                </a:lnTo>
              </a:path>
              <a:path w="5653405" h="3082290">
                <a:moveTo>
                  <a:pt x="3155442" y="2564638"/>
                </a:moveTo>
                <a:lnTo>
                  <a:pt x="3155442" y="2482392"/>
                </a:lnTo>
              </a:path>
              <a:path w="5653405" h="3082290">
                <a:moveTo>
                  <a:pt x="3572002" y="2564638"/>
                </a:moveTo>
                <a:lnTo>
                  <a:pt x="3572002" y="2482392"/>
                </a:lnTo>
              </a:path>
              <a:path w="5653405" h="3082290">
                <a:moveTo>
                  <a:pt x="3987292" y="2564638"/>
                </a:moveTo>
                <a:lnTo>
                  <a:pt x="3987292" y="2482392"/>
                </a:lnTo>
              </a:path>
              <a:path w="5653405" h="3082290">
                <a:moveTo>
                  <a:pt x="4404868" y="2564638"/>
                </a:moveTo>
                <a:lnTo>
                  <a:pt x="4404868" y="2482392"/>
                </a:lnTo>
              </a:path>
              <a:path w="5653405" h="3082290">
                <a:moveTo>
                  <a:pt x="4820158" y="2564638"/>
                </a:moveTo>
                <a:lnTo>
                  <a:pt x="4820158" y="2482392"/>
                </a:lnTo>
              </a:path>
              <a:path w="5653405" h="3082290">
                <a:moveTo>
                  <a:pt x="5237861" y="2564638"/>
                </a:moveTo>
                <a:lnTo>
                  <a:pt x="5237861" y="2482392"/>
                </a:lnTo>
              </a:path>
              <a:path w="5653405" h="3082290">
                <a:moveTo>
                  <a:pt x="5653151" y="2564638"/>
                </a:moveTo>
                <a:lnTo>
                  <a:pt x="5653151" y="2482392"/>
                </a:lnTo>
              </a:path>
              <a:path w="5653405" h="3082290">
                <a:moveTo>
                  <a:pt x="0" y="2661843"/>
                </a:moveTo>
                <a:lnTo>
                  <a:pt x="214871" y="2661843"/>
                </a:lnTo>
                <a:lnTo>
                  <a:pt x="214871" y="2422575"/>
                </a:lnTo>
                <a:lnTo>
                  <a:pt x="0" y="2422575"/>
                </a:lnTo>
                <a:lnTo>
                  <a:pt x="0" y="2661843"/>
                </a:lnTo>
                <a:close/>
              </a:path>
              <a:path w="5653405" h="3082290">
                <a:moveTo>
                  <a:pt x="0" y="2158365"/>
                </a:moveTo>
                <a:lnTo>
                  <a:pt x="214871" y="2158365"/>
                </a:lnTo>
                <a:lnTo>
                  <a:pt x="214871" y="1919097"/>
                </a:lnTo>
                <a:lnTo>
                  <a:pt x="0" y="1919097"/>
                </a:lnTo>
                <a:lnTo>
                  <a:pt x="0" y="2158365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2007" y="3394328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04975" y="2861182"/>
            <a:ext cx="318135" cy="264795"/>
            <a:chOff x="1704975" y="2861182"/>
            <a:chExt cx="318135" cy="264795"/>
          </a:xfrm>
        </p:grpSpPr>
        <p:sp>
          <p:nvSpPr>
            <p:cNvPr id="10" name="object 10"/>
            <p:cNvSpPr/>
            <p:nvPr/>
          </p:nvSpPr>
          <p:spPr>
            <a:xfrm>
              <a:off x="1717675" y="2873882"/>
              <a:ext cx="292735" cy="239395"/>
            </a:xfrm>
            <a:custGeom>
              <a:avLst/>
              <a:gdLst/>
              <a:ahLst/>
              <a:cxnLst/>
              <a:rect l="l" t="t" r="r" b="b"/>
              <a:pathLst>
                <a:path w="292735" h="239394">
                  <a:moveTo>
                    <a:pt x="292138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292138" y="239268"/>
                  </a:lnTo>
                  <a:lnTo>
                    <a:pt x="292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7675" y="2873882"/>
              <a:ext cx="292735" cy="239395"/>
            </a:xfrm>
            <a:custGeom>
              <a:avLst/>
              <a:gdLst/>
              <a:ahLst/>
              <a:cxnLst/>
              <a:rect l="l" t="t" r="r" b="b"/>
              <a:pathLst>
                <a:path w="292735" h="239394">
                  <a:moveTo>
                    <a:pt x="0" y="239268"/>
                  </a:moveTo>
                  <a:lnTo>
                    <a:pt x="292138" y="239268"/>
                  </a:lnTo>
                  <a:lnTo>
                    <a:pt x="292138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73173" y="2890773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04975" y="2357627"/>
            <a:ext cx="318135" cy="264795"/>
            <a:chOff x="1704975" y="2357627"/>
            <a:chExt cx="318135" cy="264795"/>
          </a:xfrm>
        </p:grpSpPr>
        <p:sp>
          <p:nvSpPr>
            <p:cNvPr id="14" name="object 14"/>
            <p:cNvSpPr/>
            <p:nvPr/>
          </p:nvSpPr>
          <p:spPr>
            <a:xfrm>
              <a:off x="1717675" y="2370327"/>
              <a:ext cx="292735" cy="239395"/>
            </a:xfrm>
            <a:custGeom>
              <a:avLst/>
              <a:gdLst/>
              <a:ahLst/>
              <a:cxnLst/>
              <a:rect l="l" t="t" r="r" b="b"/>
              <a:pathLst>
                <a:path w="292735" h="239394">
                  <a:moveTo>
                    <a:pt x="292138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292138" y="239268"/>
                  </a:lnTo>
                  <a:lnTo>
                    <a:pt x="292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7675" y="2370327"/>
              <a:ext cx="292735" cy="239395"/>
            </a:xfrm>
            <a:custGeom>
              <a:avLst/>
              <a:gdLst/>
              <a:ahLst/>
              <a:cxnLst/>
              <a:rect l="l" t="t" r="r" b="b"/>
              <a:pathLst>
                <a:path w="292735" h="239394">
                  <a:moveTo>
                    <a:pt x="0" y="239268"/>
                  </a:moveTo>
                  <a:lnTo>
                    <a:pt x="292138" y="239268"/>
                  </a:lnTo>
                  <a:lnTo>
                    <a:pt x="292138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73173" y="2387041"/>
            <a:ext cx="17526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04975" y="1350772"/>
            <a:ext cx="318135" cy="768350"/>
            <a:chOff x="1704975" y="1350772"/>
            <a:chExt cx="318135" cy="768350"/>
          </a:xfrm>
        </p:grpSpPr>
        <p:sp>
          <p:nvSpPr>
            <p:cNvPr id="18" name="object 18"/>
            <p:cNvSpPr/>
            <p:nvPr/>
          </p:nvSpPr>
          <p:spPr>
            <a:xfrm>
              <a:off x="1717675" y="1866900"/>
              <a:ext cx="292735" cy="239395"/>
            </a:xfrm>
            <a:custGeom>
              <a:avLst/>
              <a:gdLst/>
              <a:ahLst/>
              <a:cxnLst/>
              <a:rect l="l" t="t" r="r" b="b"/>
              <a:pathLst>
                <a:path w="292735" h="239394">
                  <a:moveTo>
                    <a:pt x="292138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292138" y="239268"/>
                  </a:lnTo>
                  <a:lnTo>
                    <a:pt x="292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7675" y="1363472"/>
              <a:ext cx="292735" cy="742950"/>
            </a:xfrm>
            <a:custGeom>
              <a:avLst/>
              <a:gdLst/>
              <a:ahLst/>
              <a:cxnLst/>
              <a:rect l="l" t="t" r="r" b="b"/>
              <a:pathLst>
                <a:path w="292735" h="742950">
                  <a:moveTo>
                    <a:pt x="0" y="742695"/>
                  </a:moveTo>
                  <a:lnTo>
                    <a:pt x="292138" y="742695"/>
                  </a:lnTo>
                  <a:lnTo>
                    <a:pt x="292138" y="503427"/>
                  </a:lnTo>
                  <a:lnTo>
                    <a:pt x="0" y="503427"/>
                  </a:lnTo>
                  <a:lnTo>
                    <a:pt x="0" y="742695"/>
                  </a:lnTo>
                  <a:close/>
                </a:path>
                <a:path w="292735" h="742950">
                  <a:moveTo>
                    <a:pt x="0" y="239267"/>
                  </a:moveTo>
                  <a:lnTo>
                    <a:pt x="292138" y="239267"/>
                  </a:lnTo>
                  <a:lnTo>
                    <a:pt x="292138" y="0"/>
                  </a:lnTo>
                  <a:lnTo>
                    <a:pt x="0" y="0"/>
                  </a:lnTo>
                  <a:lnTo>
                    <a:pt x="0" y="239267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73173" y="1379982"/>
            <a:ext cx="1752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47342" y="4057510"/>
            <a:ext cx="5829935" cy="264795"/>
            <a:chOff x="1847342" y="4057510"/>
            <a:chExt cx="5829935" cy="264795"/>
          </a:xfrm>
        </p:grpSpPr>
        <p:sp>
          <p:nvSpPr>
            <p:cNvPr id="22" name="object 22"/>
            <p:cNvSpPr/>
            <p:nvPr/>
          </p:nvSpPr>
          <p:spPr>
            <a:xfrm>
              <a:off x="1860042" y="4070210"/>
              <a:ext cx="405765" cy="239395"/>
            </a:xfrm>
            <a:custGeom>
              <a:avLst/>
              <a:gdLst/>
              <a:ahLst/>
              <a:cxnLst/>
              <a:rect l="l" t="t" r="r" b="b"/>
              <a:pathLst>
                <a:path w="405764" h="239395">
                  <a:moveTo>
                    <a:pt x="405612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405612" y="239268"/>
                  </a:lnTo>
                  <a:lnTo>
                    <a:pt x="405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0042" y="4070210"/>
              <a:ext cx="4982210" cy="239395"/>
            </a:xfrm>
            <a:custGeom>
              <a:avLst/>
              <a:gdLst/>
              <a:ahLst/>
              <a:cxnLst/>
              <a:rect l="l" t="t" r="r" b="b"/>
              <a:pathLst>
                <a:path w="4982209" h="239395">
                  <a:moveTo>
                    <a:pt x="0" y="239268"/>
                  </a:moveTo>
                  <a:lnTo>
                    <a:pt x="405612" y="239268"/>
                  </a:lnTo>
                  <a:lnTo>
                    <a:pt x="405612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  <a:path w="4982209" h="239395">
                  <a:moveTo>
                    <a:pt x="415289" y="239268"/>
                  </a:moveTo>
                  <a:lnTo>
                    <a:pt x="820902" y="239268"/>
                  </a:lnTo>
                  <a:lnTo>
                    <a:pt x="820902" y="0"/>
                  </a:lnTo>
                  <a:lnTo>
                    <a:pt x="415289" y="0"/>
                  </a:lnTo>
                  <a:lnTo>
                    <a:pt x="415289" y="239268"/>
                  </a:lnTo>
                  <a:close/>
                </a:path>
                <a:path w="4982209" h="239395">
                  <a:moveTo>
                    <a:pt x="831722" y="239268"/>
                  </a:moveTo>
                  <a:lnTo>
                    <a:pt x="1237335" y="239268"/>
                  </a:lnTo>
                  <a:lnTo>
                    <a:pt x="1237335" y="0"/>
                  </a:lnTo>
                  <a:lnTo>
                    <a:pt x="831722" y="0"/>
                  </a:lnTo>
                  <a:lnTo>
                    <a:pt x="831722" y="239268"/>
                  </a:lnTo>
                  <a:close/>
                </a:path>
                <a:path w="4982209" h="239395">
                  <a:moveTo>
                    <a:pt x="1248283" y="239268"/>
                  </a:moveTo>
                  <a:lnTo>
                    <a:pt x="1653895" y="239268"/>
                  </a:lnTo>
                  <a:lnTo>
                    <a:pt x="1653895" y="0"/>
                  </a:lnTo>
                  <a:lnTo>
                    <a:pt x="1248283" y="0"/>
                  </a:lnTo>
                  <a:lnTo>
                    <a:pt x="1248283" y="239268"/>
                  </a:lnTo>
                  <a:close/>
                </a:path>
                <a:path w="4982209" h="239395">
                  <a:moveTo>
                    <a:pt x="1664716" y="239268"/>
                  </a:moveTo>
                  <a:lnTo>
                    <a:pt x="2070328" y="239268"/>
                  </a:lnTo>
                  <a:lnTo>
                    <a:pt x="2070328" y="0"/>
                  </a:lnTo>
                  <a:lnTo>
                    <a:pt x="1664716" y="0"/>
                  </a:lnTo>
                  <a:lnTo>
                    <a:pt x="1664716" y="239268"/>
                  </a:lnTo>
                  <a:close/>
                </a:path>
                <a:path w="4982209" h="239395">
                  <a:moveTo>
                    <a:pt x="2081148" y="239268"/>
                  </a:moveTo>
                  <a:lnTo>
                    <a:pt x="2486761" y="239268"/>
                  </a:lnTo>
                  <a:lnTo>
                    <a:pt x="2486761" y="0"/>
                  </a:lnTo>
                  <a:lnTo>
                    <a:pt x="2081148" y="0"/>
                  </a:lnTo>
                  <a:lnTo>
                    <a:pt x="2081148" y="239268"/>
                  </a:lnTo>
                  <a:close/>
                </a:path>
                <a:path w="4982209" h="239395">
                  <a:moveTo>
                    <a:pt x="2496438" y="239268"/>
                  </a:moveTo>
                  <a:lnTo>
                    <a:pt x="2902051" y="239268"/>
                  </a:lnTo>
                  <a:lnTo>
                    <a:pt x="2902051" y="0"/>
                  </a:lnTo>
                  <a:lnTo>
                    <a:pt x="2496438" y="0"/>
                  </a:lnTo>
                  <a:lnTo>
                    <a:pt x="2496438" y="239268"/>
                  </a:lnTo>
                  <a:close/>
                </a:path>
                <a:path w="4982209" h="239395">
                  <a:moveTo>
                    <a:pt x="2911729" y="239268"/>
                  </a:moveTo>
                  <a:lnTo>
                    <a:pt x="3317341" y="239268"/>
                  </a:lnTo>
                  <a:lnTo>
                    <a:pt x="3317341" y="0"/>
                  </a:lnTo>
                  <a:lnTo>
                    <a:pt x="2911729" y="0"/>
                  </a:lnTo>
                  <a:lnTo>
                    <a:pt x="2911729" y="239268"/>
                  </a:lnTo>
                  <a:close/>
                </a:path>
                <a:path w="4982209" h="239395">
                  <a:moveTo>
                    <a:pt x="3328161" y="239268"/>
                  </a:moveTo>
                  <a:lnTo>
                    <a:pt x="3733774" y="239268"/>
                  </a:lnTo>
                  <a:lnTo>
                    <a:pt x="3733774" y="0"/>
                  </a:lnTo>
                  <a:lnTo>
                    <a:pt x="3328161" y="0"/>
                  </a:lnTo>
                  <a:lnTo>
                    <a:pt x="3328161" y="239268"/>
                  </a:lnTo>
                  <a:close/>
                </a:path>
                <a:path w="4982209" h="239395">
                  <a:moveTo>
                    <a:pt x="3743452" y="239268"/>
                  </a:moveTo>
                  <a:lnTo>
                    <a:pt x="4149064" y="239268"/>
                  </a:lnTo>
                  <a:lnTo>
                    <a:pt x="4149064" y="0"/>
                  </a:lnTo>
                  <a:lnTo>
                    <a:pt x="3743452" y="0"/>
                  </a:lnTo>
                  <a:lnTo>
                    <a:pt x="3743452" y="239268"/>
                  </a:lnTo>
                  <a:close/>
                </a:path>
                <a:path w="4982209" h="239395">
                  <a:moveTo>
                    <a:pt x="4160011" y="239268"/>
                  </a:moveTo>
                  <a:lnTo>
                    <a:pt x="4565624" y="239268"/>
                  </a:lnTo>
                  <a:lnTo>
                    <a:pt x="4565624" y="0"/>
                  </a:lnTo>
                  <a:lnTo>
                    <a:pt x="4160011" y="0"/>
                  </a:lnTo>
                  <a:lnTo>
                    <a:pt x="4160011" y="239268"/>
                  </a:lnTo>
                  <a:close/>
                </a:path>
                <a:path w="4982209" h="239395">
                  <a:moveTo>
                    <a:pt x="4576445" y="239268"/>
                  </a:moveTo>
                  <a:lnTo>
                    <a:pt x="4982057" y="239268"/>
                  </a:lnTo>
                  <a:lnTo>
                    <a:pt x="4982057" y="0"/>
                  </a:lnTo>
                  <a:lnTo>
                    <a:pt x="4576445" y="0"/>
                  </a:lnTo>
                  <a:lnTo>
                    <a:pt x="4576445" y="239268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2920" y="4070210"/>
              <a:ext cx="405765" cy="239395"/>
            </a:xfrm>
            <a:custGeom>
              <a:avLst/>
              <a:gdLst/>
              <a:ahLst/>
              <a:cxnLst/>
              <a:rect l="l" t="t" r="r" b="b"/>
              <a:pathLst>
                <a:path w="405765" h="239395">
                  <a:moveTo>
                    <a:pt x="405612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405612" y="239268"/>
                  </a:lnTo>
                  <a:lnTo>
                    <a:pt x="405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2920" y="4070210"/>
              <a:ext cx="405765" cy="239395"/>
            </a:xfrm>
            <a:custGeom>
              <a:avLst/>
              <a:gdLst/>
              <a:ahLst/>
              <a:cxnLst/>
              <a:rect l="l" t="t" r="r" b="b"/>
              <a:pathLst>
                <a:path w="405765" h="239395">
                  <a:moveTo>
                    <a:pt x="0" y="239268"/>
                  </a:moveTo>
                  <a:lnTo>
                    <a:pt x="405612" y="239268"/>
                  </a:lnTo>
                  <a:lnTo>
                    <a:pt x="405612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8557" y="4070210"/>
              <a:ext cx="405765" cy="239395"/>
            </a:xfrm>
            <a:custGeom>
              <a:avLst/>
              <a:gdLst/>
              <a:ahLst/>
              <a:cxnLst/>
              <a:rect l="l" t="t" r="r" b="b"/>
              <a:pathLst>
                <a:path w="405765" h="239395">
                  <a:moveTo>
                    <a:pt x="405612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405612" y="239268"/>
                  </a:lnTo>
                  <a:lnTo>
                    <a:pt x="405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8557" y="4070210"/>
              <a:ext cx="405765" cy="239395"/>
            </a:xfrm>
            <a:custGeom>
              <a:avLst/>
              <a:gdLst/>
              <a:ahLst/>
              <a:cxnLst/>
              <a:rect l="l" t="t" r="r" b="b"/>
              <a:pathLst>
                <a:path w="405765" h="239395">
                  <a:moveTo>
                    <a:pt x="0" y="239268"/>
                  </a:moveTo>
                  <a:lnTo>
                    <a:pt x="405612" y="239268"/>
                  </a:lnTo>
                  <a:lnTo>
                    <a:pt x="405612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42007" y="3910588"/>
            <a:ext cx="359410" cy="3651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050" b="1" spc="-20" dirty="0">
                <a:latin typeface="Arial"/>
                <a:cs typeface="Arial"/>
              </a:rPr>
              <a:t>1.00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0957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7517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3951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1.75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0638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96944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2360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7778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2.75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4210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9628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76315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3.50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92621" y="4100173"/>
            <a:ext cx="286385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3.75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09307" y="4100173"/>
            <a:ext cx="692150" cy="4032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7830" algn="l"/>
              </a:tabLst>
            </a:pPr>
            <a:r>
              <a:rPr sz="1050" b="1" spc="-20" dirty="0">
                <a:latin typeface="Arial"/>
                <a:cs typeface="Arial"/>
              </a:rPr>
              <a:t>4.00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20" dirty="0">
                <a:latin typeface="Arial"/>
                <a:cs typeface="Arial"/>
              </a:rPr>
              <a:t>4.25</a:t>
            </a:r>
            <a:endParaRPr sz="105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55"/>
              </a:spcBef>
            </a:pPr>
            <a:r>
              <a:rPr sz="1200" b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85648"/>
            <a:ext cx="6941820" cy="189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577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Expected</a:t>
            </a:r>
            <a:r>
              <a:rPr sz="2800" b="1" spc="-7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6FF"/>
                </a:solidFill>
                <a:latin typeface="Calibri"/>
                <a:cs typeface="Calibri"/>
              </a:rPr>
              <a:t>Value</a:t>
            </a:r>
            <a:r>
              <a:rPr sz="2800" b="1" spc="-9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of</a:t>
            </a:r>
            <a:r>
              <a:rPr sz="2800" b="1" spc="-9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Sample</a:t>
            </a:r>
            <a:r>
              <a:rPr sz="2800" b="1" spc="-8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6FF"/>
                </a:solidFill>
                <a:latin typeface="Calibri"/>
                <a:cs typeface="Calibri"/>
              </a:rPr>
              <a:t>Mean</a:t>
            </a:r>
            <a:endParaRPr sz="28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3195"/>
              </a:spcBef>
              <a:buFont typeface="Microsoft Sans Serif"/>
              <a:buChar char="•"/>
              <a:tabLst>
                <a:tab pos="405765" algn="l"/>
              </a:tabLst>
            </a:pPr>
            <a:r>
              <a:rPr sz="2000" dirty="0">
                <a:latin typeface="Calibri"/>
                <a:cs typeface="Calibri"/>
              </a:rPr>
              <a:t>Let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1950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1950" baseline="-21367" dirty="0">
                <a:latin typeface="Calibri"/>
                <a:cs typeface="Calibri"/>
              </a:rPr>
              <a:t>n</a:t>
            </a:r>
            <a:r>
              <a:rPr sz="1950" spc="209" baseline="-21367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Microsoft Sans Serif"/>
              <a:buChar char="•"/>
            </a:pPr>
            <a:endParaRPr sz="20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Microsoft Sans Serif"/>
              <a:buChar char="•"/>
              <a:tabLst>
                <a:tab pos="4057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mean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20085" y="2798445"/>
            <a:ext cx="2110105" cy="1216025"/>
            <a:chOff x="3220085" y="2798445"/>
            <a:chExt cx="2110105" cy="1216025"/>
          </a:xfrm>
        </p:grpSpPr>
        <p:sp>
          <p:nvSpPr>
            <p:cNvPr id="4" name="object 4"/>
            <p:cNvSpPr/>
            <p:nvPr/>
          </p:nvSpPr>
          <p:spPr>
            <a:xfrm>
              <a:off x="3220085" y="2798445"/>
              <a:ext cx="2110105" cy="1216025"/>
            </a:xfrm>
            <a:custGeom>
              <a:avLst/>
              <a:gdLst/>
              <a:ahLst/>
              <a:cxnLst/>
              <a:rect l="l" t="t" r="r" b="b"/>
              <a:pathLst>
                <a:path w="2110104" h="1216025">
                  <a:moveTo>
                    <a:pt x="2109851" y="0"/>
                  </a:moveTo>
                  <a:lnTo>
                    <a:pt x="0" y="0"/>
                  </a:lnTo>
                  <a:lnTo>
                    <a:pt x="0" y="1216025"/>
                  </a:lnTo>
                  <a:lnTo>
                    <a:pt x="2109851" y="1216025"/>
                  </a:lnTo>
                  <a:lnTo>
                    <a:pt x="2109851" y="0"/>
                  </a:lnTo>
                  <a:close/>
                </a:path>
              </a:pathLst>
            </a:custGeom>
            <a:solidFill>
              <a:srgbClr val="FCE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2010" y="3134332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851" y="0"/>
                  </a:lnTo>
                </a:path>
              </a:pathLst>
            </a:custGeom>
            <a:ln w="17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07857" y="2814745"/>
            <a:ext cx="15367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-50" dirty="0">
                <a:latin typeface="Microsoft Sans Serif"/>
                <a:cs typeface="Microsoft Sans Serif"/>
              </a:rPr>
              <a:t>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8251" y="3662587"/>
            <a:ext cx="34417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-25" dirty="0">
                <a:latin typeface="Microsoft Sans Serif"/>
                <a:cs typeface="Microsoft Sans Serif"/>
              </a:rPr>
              <a:t>i</a:t>
            </a:r>
            <a:r>
              <a:rPr sz="1950" spc="-25" dirty="0">
                <a:latin typeface="Symbol"/>
                <a:cs typeface="Symbol"/>
              </a:rPr>
              <a:t></a:t>
            </a:r>
            <a:r>
              <a:rPr sz="1950" spc="-25" dirty="0">
                <a:latin typeface="Microsoft Sans Serif"/>
                <a:cs typeface="Microsoft Sans Serif"/>
              </a:rPr>
              <a:t>1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4880" y="3359005"/>
            <a:ext cx="6921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spc="-50" dirty="0">
                <a:latin typeface="Microsoft Sans Serif"/>
                <a:cs typeface="Microsoft Sans Serif"/>
              </a:rPr>
              <a:t>i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781" y="3408422"/>
            <a:ext cx="25400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350" spc="-50" dirty="0">
                <a:latin typeface="Microsoft Sans Serif"/>
                <a:cs typeface="Microsoft Sans Serif"/>
              </a:rPr>
              <a:t>n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9902" y="2858301"/>
            <a:ext cx="1949450" cy="798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50" dirty="0">
                <a:latin typeface="Microsoft Sans Serif"/>
                <a:cs typeface="Microsoft Sans Serif"/>
              </a:rPr>
              <a:t>X</a:t>
            </a:r>
            <a:r>
              <a:rPr sz="3350" spc="-130" dirty="0">
                <a:latin typeface="Microsoft Sans Serif"/>
                <a:cs typeface="Microsoft Sans Serif"/>
              </a:rPr>
              <a:t> </a:t>
            </a:r>
            <a:r>
              <a:rPr sz="3350" dirty="0">
                <a:latin typeface="Symbol"/>
                <a:cs typeface="Symbol"/>
              </a:rPr>
              <a:t></a:t>
            </a:r>
            <a:r>
              <a:rPr sz="3350" spc="215" dirty="0">
                <a:latin typeface="Times New Roman"/>
                <a:cs typeface="Times New Roman"/>
              </a:rPr>
              <a:t> </a:t>
            </a:r>
            <a:r>
              <a:rPr sz="5025" u="sng" baseline="356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5025" spc="-569" baseline="35655" dirty="0">
                <a:latin typeface="Microsoft Sans Serif"/>
                <a:cs typeface="Microsoft Sans Serif"/>
              </a:rPr>
              <a:t> </a:t>
            </a:r>
            <a:r>
              <a:rPr sz="7575" baseline="-8800" dirty="0">
                <a:latin typeface="Symbol"/>
                <a:cs typeface="Symbol"/>
              </a:rPr>
              <a:t></a:t>
            </a:r>
            <a:r>
              <a:rPr sz="7575" spc="-1072" baseline="-8800" dirty="0">
                <a:latin typeface="Times New Roman"/>
                <a:cs typeface="Times New Roman"/>
              </a:rPr>
              <a:t> </a:t>
            </a:r>
            <a:r>
              <a:rPr sz="3350" spc="-50" dirty="0">
                <a:latin typeface="Microsoft Sans Serif"/>
                <a:cs typeface="Microsoft Sans Serif"/>
              </a:rPr>
              <a:t>X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5385" y="2793682"/>
            <a:ext cx="2119630" cy="1225550"/>
          </a:xfrm>
          <a:custGeom>
            <a:avLst/>
            <a:gdLst/>
            <a:ahLst/>
            <a:cxnLst/>
            <a:rect l="l" t="t" r="r" b="b"/>
            <a:pathLst>
              <a:path w="2119629" h="1225550">
                <a:moveTo>
                  <a:pt x="0" y="1225550"/>
                </a:moveTo>
                <a:lnTo>
                  <a:pt x="2119376" y="1225550"/>
                </a:lnTo>
                <a:lnTo>
                  <a:pt x="2119376" y="0"/>
                </a:lnTo>
                <a:lnTo>
                  <a:pt x="0" y="0"/>
                </a:lnTo>
                <a:lnTo>
                  <a:pt x="0" y="1225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95"/>
              </a:spcBef>
            </a:pPr>
            <a:r>
              <a:rPr dirty="0"/>
              <a:t>Standard</a:t>
            </a:r>
            <a:r>
              <a:rPr spc="-65" dirty="0"/>
              <a:t> </a:t>
            </a:r>
            <a:r>
              <a:rPr dirty="0"/>
              <a:t>Error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20" dirty="0"/>
              <a:t>Mean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6433"/>
            <a:ext cx="8069580" cy="1215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454659" indent="-342900">
              <a:lnSpc>
                <a:spcPts val="2160"/>
              </a:lnSpc>
              <a:spcBef>
                <a:spcPts val="37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yield different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ts val="2280"/>
              </a:lnSpc>
              <a:spcBef>
                <a:spcPts val="209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Standard</a:t>
            </a:r>
            <a:r>
              <a:rPr sz="2000" spc="-5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Error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Mean: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47312"/>
            <a:ext cx="762889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decreases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size </a:t>
            </a:r>
            <a:r>
              <a:rPr sz="2000" spc="-10" dirty="0">
                <a:latin typeface="Calibri"/>
                <a:cs typeface="Calibri"/>
              </a:rPr>
              <a:t>increases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5607" y="2469934"/>
            <a:ext cx="1738630" cy="1195070"/>
            <a:chOff x="3205607" y="2469934"/>
            <a:chExt cx="1738630" cy="1195070"/>
          </a:xfrm>
        </p:grpSpPr>
        <p:sp>
          <p:nvSpPr>
            <p:cNvPr id="6" name="object 6"/>
            <p:cNvSpPr/>
            <p:nvPr/>
          </p:nvSpPr>
          <p:spPr>
            <a:xfrm>
              <a:off x="3205607" y="2469934"/>
              <a:ext cx="1738630" cy="1195070"/>
            </a:xfrm>
            <a:custGeom>
              <a:avLst/>
              <a:gdLst/>
              <a:ahLst/>
              <a:cxnLst/>
              <a:rect l="l" t="t" r="r" b="b"/>
              <a:pathLst>
                <a:path w="1738629" h="1195070">
                  <a:moveTo>
                    <a:pt x="1738630" y="0"/>
                  </a:moveTo>
                  <a:lnTo>
                    <a:pt x="0" y="0"/>
                  </a:lnTo>
                  <a:lnTo>
                    <a:pt x="0" y="1194523"/>
                  </a:lnTo>
                  <a:lnTo>
                    <a:pt x="1738630" y="1194523"/>
                  </a:lnTo>
                  <a:lnTo>
                    <a:pt x="173863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1678" y="3072384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0" y="0"/>
                  </a:moveTo>
                  <a:lnTo>
                    <a:pt x="161547" y="0"/>
                  </a:lnTo>
                </a:path>
              </a:pathLst>
            </a:custGeom>
            <a:ln w="1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410" y="3393842"/>
              <a:ext cx="55244" cy="32384"/>
            </a:xfrm>
            <a:custGeom>
              <a:avLst/>
              <a:gdLst/>
              <a:ahLst/>
              <a:cxnLst/>
              <a:rect l="l" t="t" r="r" b="b"/>
              <a:pathLst>
                <a:path w="55245" h="32385">
                  <a:moveTo>
                    <a:pt x="0" y="31888"/>
                  </a:moveTo>
                  <a:lnTo>
                    <a:pt x="54703" y="0"/>
                  </a:lnTo>
                </a:path>
              </a:pathLst>
            </a:custGeom>
            <a:ln w="18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51114" y="3403324"/>
              <a:ext cx="80010" cy="146685"/>
            </a:xfrm>
            <a:custGeom>
              <a:avLst/>
              <a:gdLst/>
              <a:ahLst/>
              <a:cxnLst/>
              <a:rect l="l" t="t" r="r" b="b"/>
              <a:pathLst>
                <a:path w="80010" h="146685">
                  <a:moveTo>
                    <a:pt x="0" y="0"/>
                  </a:moveTo>
                  <a:lnTo>
                    <a:pt x="79915" y="146511"/>
                  </a:lnTo>
                </a:path>
              </a:pathLst>
            </a:custGeom>
            <a:ln w="36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1237" y="3048233"/>
              <a:ext cx="591185" cy="501650"/>
            </a:xfrm>
            <a:custGeom>
              <a:avLst/>
              <a:gdLst/>
              <a:ahLst/>
              <a:cxnLst/>
              <a:rect l="l" t="t" r="r" b="b"/>
              <a:pathLst>
                <a:path w="591185" h="501650">
                  <a:moveTo>
                    <a:pt x="189323" y="501601"/>
                  </a:moveTo>
                  <a:lnTo>
                    <a:pt x="295278" y="63784"/>
                  </a:lnTo>
                </a:path>
                <a:path w="591185" h="501650">
                  <a:moveTo>
                    <a:pt x="295278" y="63784"/>
                  </a:moveTo>
                  <a:lnTo>
                    <a:pt x="554950" y="63784"/>
                  </a:lnTo>
                </a:path>
                <a:path w="591185" h="501650">
                  <a:moveTo>
                    <a:pt x="0" y="0"/>
                  </a:moveTo>
                  <a:lnTo>
                    <a:pt x="590556" y="0"/>
                  </a:lnTo>
                </a:path>
              </a:pathLst>
            </a:custGeom>
            <a:ln w="18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7713" y="2710833"/>
            <a:ext cx="28257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400" spc="65" dirty="0">
                <a:latin typeface="Microsoft Sans Serif"/>
                <a:cs typeface="Microsoft Sans Serif"/>
              </a:rPr>
              <a:t>σ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5152" y="3044288"/>
            <a:ext cx="1835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7151" y="2309496"/>
            <a:ext cx="967740" cy="1322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0" marR="30480" indent="-661035" algn="r">
              <a:lnSpc>
                <a:spcPct val="125099"/>
              </a:lnSpc>
              <a:spcBef>
                <a:spcPts val="95"/>
              </a:spcBef>
              <a:tabLst>
                <a:tab pos="536575" algn="l"/>
              </a:tabLst>
            </a:pPr>
            <a:r>
              <a:rPr sz="5100" spc="-75" baseline="-35130" dirty="0">
                <a:latin typeface="Symbol"/>
                <a:cs typeface="Symbol"/>
              </a:rPr>
              <a:t></a:t>
            </a:r>
            <a:r>
              <a:rPr sz="5100" baseline="-35130" dirty="0">
                <a:latin typeface="Times New Roman"/>
                <a:cs typeface="Times New Roman"/>
              </a:rPr>
              <a:t>	</a:t>
            </a:r>
            <a:r>
              <a:rPr sz="3400" spc="65" dirty="0">
                <a:latin typeface="Microsoft Sans Serif"/>
                <a:cs typeface="Microsoft Sans Serif"/>
              </a:rPr>
              <a:t>σ </a:t>
            </a:r>
            <a:r>
              <a:rPr sz="3400" spc="-50" dirty="0">
                <a:latin typeface="Microsoft Sans Serif"/>
                <a:cs typeface="Microsoft Sans Serif"/>
              </a:rPr>
              <a:t>n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00907" y="2465108"/>
            <a:ext cx="1748155" cy="1204595"/>
          </a:xfrm>
          <a:custGeom>
            <a:avLst/>
            <a:gdLst/>
            <a:ahLst/>
            <a:cxnLst/>
            <a:rect l="l" t="t" r="r" b="b"/>
            <a:pathLst>
              <a:path w="1748154" h="1204595">
                <a:moveTo>
                  <a:pt x="0" y="1204048"/>
                </a:moveTo>
                <a:lnTo>
                  <a:pt x="1748155" y="1204048"/>
                </a:lnTo>
                <a:lnTo>
                  <a:pt x="1748155" y="0"/>
                </a:lnTo>
                <a:lnTo>
                  <a:pt x="0" y="0"/>
                </a:lnTo>
                <a:lnTo>
                  <a:pt x="0" y="12040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385648"/>
            <a:ext cx="5507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spc="-55" dirty="0"/>
              <a:t> </a:t>
            </a:r>
            <a:r>
              <a:rPr dirty="0"/>
              <a:t>sample</a:t>
            </a:r>
            <a:r>
              <a:rPr spc="-60" dirty="0"/>
              <a:t> </a:t>
            </a:r>
            <a:r>
              <a:rPr dirty="0"/>
              <a:t>values</a:t>
            </a:r>
            <a:r>
              <a:rPr spc="-6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spc="-10" dirty="0"/>
              <a:t>independent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200" dirty="0"/>
              <a:t>If</a:t>
            </a:r>
            <a:r>
              <a:rPr sz="2200" spc="-30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sample</a:t>
            </a:r>
            <a:r>
              <a:rPr sz="2200" spc="-35" dirty="0"/>
              <a:t> </a:t>
            </a:r>
            <a:r>
              <a:rPr sz="2200" dirty="0"/>
              <a:t>size</a:t>
            </a:r>
            <a:r>
              <a:rPr sz="2200" spc="455" dirty="0"/>
              <a:t> </a:t>
            </a:r>
            <a:r>
              <a:rPr sz="2200" dirty="0"/>
              <a:t>n</a:t>
            </a:r>
            <a:r>
              <a:rPr sz="2200" spc="434" dirty="0"/>
              <a:t> </a:t>
            </a:r>
            <a:r>
              <a:rPr sz="2200" dirty="0"/>
              <a:t>is</a:t>
            </a:r>
            <a:r>
              <a:rPr sz="2200" spc="-30" dirty="0"/>
              <a:t> </a:t>
            </a:r>
            <a:r>
              <a:rPr sz="2200" dirty="0"/>
              <a:t>not</a:t>
            </a:r>
            <a:r>
              <a:rPr sz="2200" spc="-35" dirty="0"/>
              <a:t> </a:t>
            </a:r>
            <a:r>
              <a:rPr sz="2200" dirty="0"/>
              <a:t>a</a:t>
            </a:r>
            <a:r>
              <a:rPr sz="2200" spc="-30" dirty="0"/>
              <a:t> </a:t>
            </a:r>
            <a:r>
              <a:rPr sz="2200" dirty="0"/>
              <a:t>small</a:t>
            </a:r>
            <a:r>
              <a:rPr sz="2200" spc="-30" dirty="0"/>
              <a:t> </a:t>
            </a:r>
            <a:r>
              <a:rPr sz="2200" dirty="0"/>
              <a:t>fraction</a:t>
            </a:r>
            <a:r>
              <a:rPr sz="2200" spc="-30" dirty="0"/>
              <a:t> </a:t>
            </a:r>
            <a:r>
              <a:rPr sz="2200" dirty="0"/>
              <a:t>of</a:t>
            </a:r>
            <a:r>
              <a:rPr sz="2200" spc="-35" dirty="0"/>
              <a:t> </a:t>
            </a:r>
            <a:r>
              <a:rPr sz="2200" dirty="0"/>
              <a:t>the</a:t>
            </a:r>
            <a:r>
              <a:rPr sz="2200" spc="-20" dirty="0"/>
              <a:t> </a:t>
            </a:r>
            <a:r>
              <a:rPr sz="2200" dirty="0"/>
              <a:t>population</a:t>
            </a:r>
            <a:r>
              <a:rPr sz="2200" spc="-50" dirty="0"/>
              <a:t> </a:t>
            </a:r>
            <a:r>
              <a:rPr sz="2200" dirty="0"/>
              <a:t>size</a:t>
            </a:r>
            <a:r>
              <a:rPr sz="2200" spc="459" dirty="0"/>
              <a:t> </a:t>
            </a:r>
            <a:r>
              <a:rPr sz="2200" spc="-25" dirty="0"/>
              <a:t>N, </a:t>
            </a:r>
            <a:r>
              <a:rPr sz="2200" dirty="0"/>
              <a:t>then</a:t>
            </a:r>
            <a:r>
              <a:rPr sz="2200" spc="-65" dirty="0"/>
              <a:t> </a:t>
            </a:r>
            <a:r>
              <a:rPr sz="2200" dirty="0"/>
              <a:t>individual</a:t>
            </a:r>
            <a:r>
              <a:rPr sz="2200" spc="-80" dirty="0"/>
              <a:t> </a:t>
            </a:r>
            <a:r>
              <a:rPr sz="2200" dirty="0"/>
              <a:t>sample</a:t>
            </a:r>
            <a:r>
              <a:rPr sz="2200" spc="-60" dirty="0"/>
              <a:t> </a:t>
            </a:r>
            <a:r>
              <a:rPr sz="2200" dirty="0"/>
              <a:t>members</a:t>
            </a:r>
            <a:r>
              <a:rPr sz="2200" spc="-30" dirty="0"/>
              <a:t> </a:t>
            </a:r>
            <a:r>
              <a:rPr sz="2200" dirty="0"/>
              <a:t>are</a:t>
            </a:r>
            <a:r>
              <a:rPr sz="2200" spc="-60" dirty="0"/>
              <a:t> </a:t>
            </a:r>
            <a:r>
              <a:rPr sz="2200" dirty="0"/>
              <a:t>not</a:t>
            </a:r>
            <a:r>
              <a:rPr sz="2200" spc="-65" dirty="0"/>
              <a:t> </a:t>
            </a:r>
            <a:r>
              <a:rPr sz="2200" dirty="0"/>
              <a:t>distributed</a:t>
            </a:r>
            <a:r>
              <a:rPr sz="2200" spc="-65" dirty="0"/>
              <a:t> </a:t>
            </a:r>
            <a:r>
              <a:rPr sz="2200" spc="-10" dirty="0"/>
              <a:t>independently </a:t>
            </a:r>
            <a:r>
              <a:rPr sz="2200" dirty="0"/>
              <a:t>of</a:t>
            </a:r>
            <a:r>
              <a:rPr sz="2200" spc="-25" dirty="0"/>
              <a:t> </a:t>
            </a:r>
            <a:r>
              <a:rPr sz="2200" dirty="0"/>
              <a:t>one</a:t>
            </a:r>
            <a:r>
              <a:rPr sz="2200" spc="-30" dirty="0"/>
              <a:t> </a:t>
            </a:r>
            <a:r>
              <a:rPr sz="2200" spc="-10" dirty="0"/>
              <a:t>another</a:t>
            </a:r>
            <a:endParaRPr sz="2200"/>
          </a:p>
          <a:p>
            <a:pPr marL="356235" indent="-343535" algn="just">
              <a:lnSpc>
                <a:spcPct val="100000"/>
              </a:lnSpc>
              <a:spcBef>
                <a:spcPts val="530"/>
              </a:spcBef>
              <a:buFont typeface="Microsoft Sans Serif"/>
              <a:buChar char="•"/>
              <a:tabLst>
                <a:tab pos="356235" algn="l"/>
              </a:tabLst>
            </a:pPr>
            <a:r>
              <a:rPr sz="2200" dirty="0"/>
              <a:t>Thus,</a:t>
            </a:r>
            <a:r>
              <a:rPr sz="2200" spc="-45" dirty="0"/>
              <a:t> </a:t>
            </a:r>
            <a:r>
              <a:rPr sz="2200" spc="-10" dirty="0"/>
              <a:t>observations</a:t>
            </a:r>
            <a:r>
              <a:rPr sz="2200" spc="-60" dirty="0"/>
              <a:t> </a:t>
            </a:r>
            <a:r>
              <a:rPr sz="2200" dirty="0"/>
              <a:t>are</a:t>
            </a:r>
            <a:r>
              <a:rPr sz="2200" spc="-55" dirty="0"/>
              <a:t> </a:t>
            </a:r>
            <a:r>
              <a:rPr sz="2200" dirty="0"/>
              <a:t>not</a:t>
            </a:r>
            <a:r>
              <a:rPr sz="2200" spc="-55" dirty="0"/>
              <a:t> </a:t>
            </a:r>
            <a:r>
              <a:rPr sz="2200" dirty="0"/>
              <a:t>selected</a:t>
            </a:r>
            <a:r>
              <a:rPr sz="2200" spc="-45" dirty="0"/>
              <a:t> </a:t>
            </a:r>
            <a:r>
              <a:rPr sz="2200" spc="-10" dirty="0"/>
              <a:t>independently</a:t>
            </a:r>
            <a:endParaRPr sz="2200"/>
          </a:p>
          <a:p>
            <a:pPr marL="356235" indent="-343535" algn="just">
              <a:lnSpc>
                <a:spcPct val="100000"/>
              </a:lnSpc>
              <a:spcBef>
                <a:spcPts val="530"/>
              </a:spcBef>
              <a:buFont typeface="Microsoft Sans Serif"/>
              <a:buChar char="•"/>
              <a:tabLst>
                <a:tab pos="356235" algn="l"/>
              </a:tabLst>
            </a:pPr>
            <a:r>
              <a:rPr sz="2200" dirty="0"/>
              <a:t>A</a:t>
            </a:r>
            <a:r>
              <a:rPr sz="2200" spc="-55" dirty="0"/>
              <a:t> </a:t>
            </a:r>
            <a:r>
              <a:rPr sz="2200" dirty="0"/>
              <a:t>correction</a:t>
            </a:r>
            <a:r>
              <a:rPr sz="2200" spc="-55" dirty="0"/>
              <a:t> </a:t>
            </a:r>
            <a:r>
              <a:rPr sz="2200" dirty="0"/>
              <a:t>is</a:t>
            </a:r>
            <a:r>
              <a:rPr sz="2200" spc="-60" dirty="0"/>
              <a:t> </a:t>
            </a:r>
            <a:r>
              <a:rPr sz="2200" dirty="0"/>
              <a:t>made</a:t>
            </a:r>
            <a:r>
              <a:rPr sz="2200" spc="-40" dirty="0"/>
              <a:t> </a:t>
            </a:r>
            <a:r>
              <a:rPr sz="2200" dirty="0"/>
              <a:t>to</a:t>
            </a:r>
            <a:r>
              <a:rPr sz="2200" spc="-50" dirty="0"/>
              <a:t> </a:t>
            </a:r>
            <a:r>
              <a:rPr sz="2200" dirty="0"/>
              <a:t>account</a:t>
            </a:r>
            <a:r>
              <a:rPr sz="2200" spc="-60" dirty="0"/>
              <a:t> </a:t>
            </a:r>
            <a:r>
              <a:rPr sz="2200" dirty="0"/>
              <a:t>for</a:t>
            </a:r>
            <a:r>
              <a:rPr sz="2200" spc="-50" dirty="0"/>
              <a:t> </a:t>
            </a:r>
            <a:r>
              <a:rPr sz="2200" spc="-10" dirty="0"/>
              <a:t>this:</a:t>
            </a:r>
            <a:endParaRPr sz="22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541134" y="692022"/>
            <a:ext cx="129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8003" y="3346119"/>
            <a:ext cx="2990850" cy="955675"/>
            <a:chOff x="1098003" y="3346119"/>
            <a:chExt cx="2990850" cy="955675"/>
          </a:xfrm>
        </p:grpSpPr>
        <p:sp>
          <p:nvSpPr>
            <p:cNvPr id="6" name="object 6"/>
            <p:cNvSpPr/>
            <p:nvPr/>
          </p:nvSpPr>
          <p:spPr>
            <a:xfrm>
              <a:off x="1098003" y="3346119"/>
              <a:ext cx="2990850" cy="955675"/>
            </a:xfrm>
            <a:custGeom>
              <a:avLst/>
              <a:gdLst/>
              <a:ahLst/>
              <a:cxnLst/>
              <a:rect l="l" t="t" r="r" b="b"/>
              <a:pathLst>
                <a:path w="2990850" h="955675">
                  <a:moveTo>
                    <a:pt x="2990850" y="0"/>
                  </a:moveTo>
                  <a:lnTo>
                    <a:pt x="0" y="0"/>
                  </a:lnTo>
                  <a:lnTo>
                    <a:pt x="0" y="955675"/>
                  </a:lnTo>
                  <a:lnTo>
                    <a:pt x="2990850" y="955675"/>
                  </a:lnTo>
                  <a:lnTo>
                    <a:pt x="299085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5869" y="3646763"/>
              <a:ext cx="2110740" cy="220979"/>
            </a:xfrm>
            <a:custGeom>
              <a:avLst/>
              <a:gdLst/>
              <a:ahLst/>
              <a:cxnLst/>
              <a:rect l="l" t="t" r="r" b="b"/>
              <a:pathLst>
                <a:path w="2110740" h="220979">
                  <a:moveTo>
                    <a:pt x="0" y="0"/>
                  </a:moveTo>
                  <a:lnTo>
                    <a:pt x="247171" y="0"/>
                  </a:lnTo>
                </a:path>
                <a:path w="2110740" h="220979">
                  <a:moveTo>
                    <a:pt x="766242" y="220646"/>
                  </a:moveTo>
                  <a:lnTo>
                    <a:pt x="1225846" y="220646"/>
                  </a:lnTo>
                </a:path>
                <a:path w="2110740" h="220979">
                  <a:moveTo>
                    <a:pt x="1297659" y="220646"/>
                  </a:moveTo>
                  <a:lnTo>
                    <a:pt x="2110252" y="220646"/>
                  </a:lnTo>
                </a:path>
              </a:pathLst>
            </a:custGeom>
            <a:ln w="15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3241" y="3341357"/>
            <a:ext cx="3000375" cy="965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72260">
              <a:lnSpc>
                <a:spcPts val="2485"/>
              </a:lnSpc>
              <a:spcBef>
                <a:spcPts val="400"/>
              </a:spcBef>
              <a:tabLst>
                <a:tab pos="2092325" algn="l"/>
              </a:tabLst>
            </a:pPr>
            <a:r>
              <a:rPr sz="2700" spc="275" dirty="0">
                <a:latin typeface="Microsoft Sans Serif"/>
                <a:cs typeface="Microsoft Sans Serif"/>
              </a:rPr>
              <a:t>σ</a:t>
            </a:r>
            <a:r>
              <a:rPr sz="2400" spc="412" baseline="43402" dirty="0">
                <a:latin typeface="Microsoft Sans Serif"/>
                <a:cs typeface="Microsoft Sans Serif"/>
              </a:rPr>
              <a:t>2</a:t>
            </a:r>
            <a:r>
              <a:rPr sz="2400" baseline="43402" dirty="0">
                <a:latin typeface="Microsoft Sans Serif"/>
                <a:cs typeface="Microsoft Sans Serif"/>
              </a:rPr>
              <a:t>	</a:t>
            </a:r>
            <a:r>
              <a:rPr sz="2700" spc="420" dirty="0">
                <a:latin typeface="Microsoft Sans Serif"/>
                <a:cs typeface="Microsoft Sans Serif"/>
              </a:rPr>
              <a:t>N</a:t>
            </a:r>
            <a:r>
              <a:rPr sz="2700" spc="420" dirty="0">
                <a:latin typeface="Symbol"/>
                <a:cs typeface="Symbol"/>
              </a:rPr>
              <a:t></a:t>
            </a:r>
            <a:r>
              <a:rPr sz="2700" spc="420" dirty="0">
                <a:latin typeface="Microsoft Sans Serif"/>
                <a:cs typeface="Microsoft Sans Serif"/>
              </a:rPr>
              <a:t>n</a:t>
            </a:r>
            <a:endParaRPr sz="2700">
              <a:latin typeface="Microsoft Sans Serif"/>
              <a:cs typeface="Microsoft Sans Serif"/>
            </a:endParaRPr>
          </a:p>
          <a:p>
            <a:pPr marL="68580">
              <a:lnSpc>
                <a:spcPts val="1930"/>
              </a:lnSpc>
            </a:pPr>
            <a:r>
              <a:rPr sz="2700" spc="140" dirty="0">
                <a:latin typeface="Microsoft Sans Serif"/>
                <a:cs typeface="Microsoft Sans Serif"/>
              </a:rPr>
              <a:t>Var(X)</a:t>
            </a:r>
            <a:r>
              <a:rPr sz="2700" spc="-105" dirty="0">
                <a:latin typeface="Microsoft Sans Serif"/>
                <a:cs typeface="Microsoft Sans Serif"/>
              </a:rPr>
              <a:t> </a:t>
            </a:r>
            <a:r>
              <a:rPr sz="2700" spc="14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  <a:p>
            <a:pPr marL="1678939">
              <a:lnSpc>
                <a:spcPts val="2685"/>
              </a:lnSpc>
              <a:tabLst>
                <a:tab pos="2125345" algn="l"/>
              </a:tabLst>
            </a:pPr>
            <a:r>
              <a:rPr sz="2700" spc="145" dirty="0">
                <a:latin typeface="Microsoft Sans Serif"/>
                <a:cs typeface="Microsoft Sans Serif"/>
              </a:rPr>
              <a:t>n</a:t>
            </a:r>
            <a:r>
              <a:rPr sz="2700" dirty="0">
                <a:latin typeface="Microsoft Sans Serif"/>
                <a:cs typeface="Microsoft Sans Serif"/>
              </a:rPr>
              <a:t>	</a:t>
            </a:r>
            <a:r>
              <a:rPr sz="2700" spc="375" dirty="0">
                <a:latin typeface="Microsoft Sans Serif"/>
                <a:cs typeface="Microsoft Sans Serif"/>
              </a:rPr>
              <a:t>N</a:t>
            </a:r>
            <a:r>
              <a:rPr sz="2700" spc="375" dirty="0">
                <a:latin typeface="Symbol"/>
                <a:cs typeface="Symbol"/>
              </a:rPr>
              <a:t></a:t>
            </a:r>
            <a:r>
              <a:rPr sz="2700" spc="375" dirty="0">
                <a:latin typeface="Microsoft Sans Serif"/>
                <a:cs typeface="Microsoft Sans Serif"/>
              </a:rPr>
              <a:t>1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89066" y="3236582"/>
            <a:ext cx="2859405" cy="1103630"/>
            <a:chOff x="5489066" y="3236582"/>
            <a:chExt cx="2859405" cy="1103630"/>
          </a:xfrm>
        </p:grpSpPr>
        <p:sp>
          <p:nvSpPr>
            <p:cNvPr id="10" name="object 10"/>
            <p:cNvSpPr/>
            <p:nvPr/>
          </p:nvSpPr>
          <p:spPr>
            <a:xfrm>
              <a:off x="5489066" y="3236582"/>
              <a:ext cx="2859405" cy="1103630"/>
            </a:xfrm>
            <a:custGeom>
              <a:avLst/>
              <a:gdLst/>
              <a:ahLst/>
              <a:cxnLst/>
              <a:rect l="l" t="t" r="r" b="b"/>
              <a:pathLst>
                <a:path w="2859404" h="1103629">
                  <a:moveTo>
                    <a:pt x="2859150" y="0"/>
                  </a:moveTo>
                  <a:lnTo>
                    <a:pt x="0" y="0"/>
                  </a:lnTo>
                  <a:lnTo>
                    <a:pt x="0" y="1103312"/>
                  </a:lnTo>
                  <a:lnTo>
                    <a:pt x="2859150" y="1103312"/>
                  </a:lnTo>
                  <a:lnTo>
                    <a:pt x="285915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4995" y="3844932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030" y="0"/>
                  </a:lnTo>
                </a:path>
              </a:pathLst>
            </a:custGeom>
            <a:ln w="8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1115" y="4111671"/>
              <a:ext cx="52705" cy="27305"/>
            </a:xfrm>
            <a:custGeom>
              <a:avLst/>
              <a:gdLst/>
              <a:ahLst/>
              <a:cxnLst/>
              <a:rect l="l" t="t" r="r" b="b"/>
              <a:pathLst>
                <a:path w="52704" h="27304">
                  <a:moveTo>
                    <a:pt x="0" y="26893"/>
                  </a:moveTo>
                  <a:lnTo>
                    <a:pt x="52329" y="0"/>
                  </a:lnTo>
                </a:path>
              </a:pathLst>
            </a:custGeom>
            <a:ln w="15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3445" y="4118939"/>
              <a:ext cx="75565" cy="123825"/>
            </a:xfrm>
            <a:custGeom>
              <a:avLst/>
              <a:gdLst/>
              <a:ahLst/>
              <a:cxnLst/>
              <a:rect l="l" t="t" r="r" b="b"/>
              <a:pathLst>
                <a:path w="75565" h="123825">
                  <a:moveTo>
                    <a:pt x="0" y="0"/>
                  </a:moveTo>
                  <a:lnTo>
                    <a:pt x="75177" y="123560"/>
                  </a:lnTo>
                </a:path>
              </a:pathLst>
            </a:custGeom>
            <a:ln w="3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8635" y="3820954"/>
              <a:ext cx="1769110" cy="421640"/>
            </a:xfrm>
            <a:custGeom>
              <a:avLst/>
              <a:gdLst/>
              <a:ahLst/>
              <a:cxnLst/>
              <a:rect l="l" t="t" r="r" b="b"/>
              <a:pathLst>
                <a:path w="1769109" h="421639">
                  <a:moveTo>
                    <a:pt x="178990" y="421545"/>
                  </a:moveTo>
                  <a:lnTo>
                    <a:pt x="278707" y="53762"/>
                  </a:lnTo>
                </a:path>
                <a:path w="1769109" h="421639">
                  <a:moveTo>
                    <a:pt x="278707" y="53762"/>
                  </a:moveTo>
                  <a:lnTo>
                    <a:pt x="523093" y="53762"/>
                  </a:lnTo>
                </a:path>
                <a:path w="1769109" h="421639">
                  <a:moveTo>
                    <a:pt x="0" y="0"/>
                  </a:moveTo>
                  <a:lnTo>
                    <a:pt x="557415" y="0"/>
                  </a:lnTo>
                </a:path>
                <a:path w="1769109" h="421639">
                  <a:moveTo>
                    <a:pt x="910522" y="0"/>
                  </a:moveTo>
                  <a:lnTo>
                    <a:pt x="1768715" y="0"/>
                  </a:lnTo>
                </a:path>
                <a:path w="1769109" h="421639">
                  <a:moveTo>
                    <a:pt x="642409" y="86465"/>
                  </a:moveTo>
                  <a:lnTo>
                    <a:pt x="694738" y="59598"/>
                  </a:lnTo>
                </a:path>
              </a:pathLst>
            </a:custGeom>
            <a:ln w="16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3375" y="3888525"/>
              <a:ext cx="75565" cy="328930"/>
            </a:xfrm>
            <a:custGeom>
              <a:avLst/>
              <a:gdLst/>
              <a:ahLst/>
              <a:cxnLst/>
              <a:rect l="l" t="t" r="r" b="b"/>
              <a:pathLst>
                <a:path w="75565" h="328929">
                  <a:moveTo>
                    <a:pt x="0" y="0"/>
                  </a:moveTo>
                  <a:lnTo>
                    <a:pt x="75177" y="328533"/>
                  </a:lnTo>
                </a:path>
              </a:pathLst>
            </a:custGeom>
            <a:ln w="34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6743" y="3328879"/>
              <a:ext cx="1025525" cy="888365"/>
            </a:xfrm>
            <a:custGeom>
              <a:avLst/>
              <a:gdLst/>
              <a:ahLst/>
              <a:cxnLst/>
              <a:rect l="l" t="t" r="r" b="b"/>
              <a:pathLst>
                <a:path w="1025525" h="888364">
                  <a:moveTo>
                    <a:pt x="0" y="888179"/>
                  </a:moveTo>
                  <a:lnTo>
                    <a:pt x="100529" y="0"/>
                  </a:lnTo>
                </a:path>
                <a:path w="1025525" h="888364">
                  <a:moveTo>
                    <a:pt x="100529" y="0"/>
                  </a:moveTo>
                  <a:lnTo>
                    <a:pt x="1024930" y="0"/>
                  </a:lnTo>
                </a:path>
              </a:pathLst>
            </a:custGeom>
            <a:ln w="16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21176" y="3845481"/>
            <a:ext cx="2565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14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3218" y="3820041"/>
            <a:ext cx="8566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380" dirty="0">
                <a:latin typeface="Microsoft Sans Serif"/>
                <a:cs typeface="Microsoft Sans Serif"/>
              </a:rPr>
              <a:t>N</a:t>
            </a:r>
            <a:r>
              <a:rPr sz="2900" spc="380" dirty="0">
                <a:latin typeface="Symbol"/>
                <a:cs typeface="Symbol"/>
              </a:rPr>
              <a:t></a:t>
            </a:r>
            <a:r>
              <a:rPr sz="2900" spc="380" dirty="0">
                <a:latin typeface="Microsoft Sans Serif"/>
                <a:cs typeface="Microsoft Sans Serif"/>
              </a:rPr>
              <a:t>1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0604" y="3298911"/>
            <a:ext cx="16427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9780" algn="l"/>
              </a:tabLst>
            </a:pPr>
            <a:r>
              <a:rPr sz="2900" spc="254" dirty="0">
                <a:latin typeface="Microsoft Sans Serif"/>
                <a:cs typeface="Microsoft Sans Serif"/>
              </a:rPr>
              <a:t>σ</a:t>
            </a:r>
            <a:r>
              <a:rPr sz="2900" dirty="0">
                <a:latin typeface="Microsoft Sans Serif"/>
                <a:cs typeface="Microsoft Sans Serif"/>
              </a:rPr>
              <a:t>	</a:t>
            </a:r>
            <a:r>
              <a:rPr sz="2900" spc="430" dirty="0">
                <a:latin typeface="Microsoft Sans Serif"/>
                <a:cs typeface="Microsoft Sans Serif"/>
              </a:rPr>
              <a:t>N</a:t>
            </a:r>
            <a:r>
              <a:rPr sz="2900" spc="430" dirty="0">
                <a:latin typeface="Symbol"/>
                <a:cs typeface="Symbol"/>
              </a:rPr>
              <a:t></a:t>
            </a:r>
            <a:r>
              <a:rPr sz="2900" spc="430" dirty="0">
                <a:latin typeface="Microsoft Sans Serif"/>
                <a:cs typeface="Microsoft Sans Serif"/>
              </a:rPr>
              <a:t>n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0006" y="3531499"/>
            <a:ext cx="8896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2935" algn="l"/>
              </a:tabLst>
            </a:pPr>
            <a:r>
              <a:rPr sz="2900" spc="320" dirty="0">
                <a:latin typeface="Microsoft Sans Serif"/>
                <a:cs typeface="Microsoft Sans Serif"/>
              </a:rPr>
              <a:t>σ</a:t>
            </a:r>
            <a:r>
              <a:rPr sz="2550" spc="480" baseline="-31045" dirty="0">
                <a:latin typeface="Microsoft Sans Serif"/>
                <a:cs typeface="Microsoft Sans Serif"/>
              </a:rPr>
              <a:t>X</a:t>
            </a:r>
            <a:r>
              <a:rPr sz="2550" baseline="-31045" dirty="0">
                <a:latin typeface="Microsoft Sans Serif"/>
                <a:cs typeface="Microsoft Sans Serif"/>
              </a:rPr>
              <a:t>	</a:t>
            </a:r>
            <a:r>
              <a:rPr sz="2900" spc="155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4240" y="3231819"/>
            <a:ext cx="2868930" cy="1113155"/>
          </a:xfrm>
          <a:custGeom>
            <a:avLst/>
            <a:gdLst/>
            <a:ahLst/>
            <a:cxnLst/>
            <a:rect l="l" t="t" r="r" b="b"/>
            <a:pathLst>
              <a:path w="2868929" h="1113154">
                <a:moveTo>
                  <a:pt x="0" y="1112837"/>
                </a:moveTo>
                <a:lnTo>
                  <a:pt x="2868676" y="1112837"/>
                </a:lnTo>
                <a:lnTo>
                  <a:pt x="2868676" y="0"/>
                </a:lnTo>
                <a:lnTo>
                  <a:pt x="0" y="0"/>
                </a:lnTo>
                <a:lnTo>
                  <a:pt x="0" y="1112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09591" y="3671722"/>
            <a:ext cx="291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Population</a:t>
            </a:r>
            <a:r>
              <a:rPr spc="-5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10" dirty="0"/>
              <a:t>Normal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08375" y="2491232"/>
            <a:ext cx="41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55366"/>
            <a:ext cx="7481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3619296"/>
            <a:ext cx="41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3120" y="2354326"/>
            <a:ext cx="953769" cy="530225"/>
            <a:chOff x="2103120" y="2354326"/>
            <a:chExt cx="953769" cy="530225"/>
          </a:xfrm>
        </p:grpSpPr>
        <p:sp>
          <p:nvSpPr>
            <p:cNvPr id="7" name="object 7"/>
            <p:cNvSpPr/>
            <p:nvPr/>
          </p:nvSpPr>
          <p:spPr>
            <a:xfrm>
              <a:off x="2103120" y="2354326"/>
              <a:ext cx="953769" cy="530225"/>
            </a:xfrm>
            <a:custGeom>
              <a:avLst/>
              <a:gdLst/>
              <a:ahLst/>
              <a:cxnLst/>
              <a:rect l="l" t="t" r="r" b="b"/>
              <a:pathLst>
                <a:path w="953769" h="530225">
                  <a:moveTo>
                    <a:pt x="953503" y="0"/>
                  </a:moveTo>
                  <a:lnTo>
                    <a:pt x="0" y="0"/>
                  </a:lnTo>
                  <a:lnTo>
                    <a:pt x="0" y="529844"/>
                  </a:lnTo>
                  <a:lnTo>
                    <a:pt x="953503" y="529844"/>
                  </a:lnTo>
                  <a:lnTo>
                    <a:pt x="953503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0556" y="2613069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0" y="0"/>
                  </a:moveTo>
                  <a:lnTo>
                    <a:pt x="119358" y="0"/>
                  </a:lnTo>
                </a:path>
              </a:pathLst>
            </a:custGeom>
            <a:ln w="7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43069" y="2589968"/>
            <a:ext cx="13970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Microsoft Sans Serif"/>
                <a:cs typeface="Microsoft Sans Serif"/>
              </a:rPr>
              <a:t>X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1385" y="2341775"/>
            <a:ext cx="893444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52755" algn="l"/>
              </a:tabLst>
            </a:pPr>
            <a:r>
              <a:rPr sz="2500" spc="30" dirty="0">
                <a:latin typeface="Microsoft Sans Serif"/>
                <a:cs typeface="Microsoft Sans Serif"/>
              </a:rPr>
              <a:t>μ</a:t>
            </a:r>
            <a:r>
              <a:rPr sz="2500" dirty="0">
                <a:latin typeface="Microsoft Sans Serif"/>
                <a:cs typeface="Microsoft Sans Serif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Microsoft Sans Serif"/>
                <a:cs typeface="Microsoft Sans Serif"/>
              </a:rPr>
              <a:t>μ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98420" y="2349500"/>
            <a:ext cx="963294" cy="539750"/>
          </a:xfrm>
          <a:custGeom>
            <a:avLst/>
            <a:gdLst/>
            <a:ahLst/>
            <a:cxnLst/>
            <a:rect l="l" t="t" r="r" b="b"/>
            <a:pathLst>
              <a:path w="963294" h="539750">
                <a:moveTo>
                  <a:pt x="0" y="539369"/>
                </a:moveTo>
                <a:lnTo>
                  <a:pt x="963028" y="539369"/>
                </a:lnTo>
                <a:lnTo>
                  <a:pt x="963028" y="0"/>
                </a:lnTo>
                <a:lnTo>
                  <a:pt x="0" y="0"/>
                </a:lnTo>
                <a:lnTo>
                  <a:pt x="0" y="5393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550917" y="2181021"/>
            <a:ext cx="1429385" cy="703580"/>
            <a:chOff x="4550917" y="2181021"/>
            <a:chExt cx="1429385" cy="703580"/>
          </a:xfrm>
        </p:grpSpPr>
        <p:sp>
          <p:nvSpPr>
            <p:cNvPr id="13" name="object 13"/>
            <p:cNvSpPr/>
            <p:nvPr/>
          </p:nvSpPr>
          <p:spPr>
            <a:xfrm>
              <a:off x="4550917" y="2181021"/>
              <a:ext cx="1429385" cy="703580"/>
            </a:xfrm>
            <a:custGeom>
              <a:avLst/>
              <a:gdLst/>
              <a:ahLst/>
              <a:cxnLst/>
              <a:rect l="l" t="t" r="r" b="b"/>
              <a:pathLst>
                <a:path w="1429385" h="703580">
                  <a:moveTo>
                    <a:pt x="1429385" y="0"/>
                  </a:moveTo>
                  <a:lnTo>
                    <a:pt x="0" y="0"/>
                  </a:lnTo>
                  <a:lnTo>
                    <a:pt x="0" y="703148"/>
                  </a:lnTo>
                  <a:lnTo>
                    <a:pt x="1429385" y="703148"/>
                  </a:lnTo>
                  <a:lnTo>
                    <a:pt x="1429385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3655" y="2535638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>
                  <a:moveTo>
                    <a:pt x="0" y="0"/>
                  </a:moveTo>
                  <a:lnTo>
                    <a:pt x="132812" y="0"/>
                  </a:lnTo>
                </a:path>
              </a:pathLst>
            </a:custGeom>
            <a:ln w="6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47701" y="2724868"/>
              <a:ext cx="45085" cy="19050"/>
            </a:xfrm>
            <a:custGeom>
              <a:avLst/>
              <a:gdLst/>
              <a:ahLst/>
              <a:cxnLst/>
              <a:rect l="l" t="t" r="r" b="b"/>
              <a:pathLst>
                <a:path w="45085" h="19050">
                  <a:moveTo>
                    <a:pt x="0" y="18771"/>
                  </a:moveTo>
                  <a:lnTo>
                    <a:pt x="44973" y="0"/>
                  </a:lnTo>
                </a:path>
              </a:pathLst>
            </a:custGeom>
            <a:ln w="11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92675" y="2730450"/>
              <a:ext cx="66040" cy="86360"/>
            </a:xfrm>
            <a:custGeom>
              <a:avLst/>
              <a:gdLst/>
              <a:ahLst/>
              <a:cxnLst/>
              <a:rect l="l" t="t" r="r" b="b"/>
              <a:pathLst>
                <a:path w="66039" h="86360">
                  <a:moveTo>
                    <a:pt x="0" y="0"/>
                  </a:moveTo>
                  <a:lnTo>
                    <a:pt x="65701" y="86245"/>
                  </a:lnTo>
                </a:path>
              </a:pathLst>
            </a:custGeom>
            <a:ln w="26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6212" y="2558969"/>
              <a:ext cx="300990" cy="257810"/>
            </a:xfrm>
            <a:custGeom>
              <a:avLst/>
              <a:gdLst/>
              <a:ahLst/>
              <a:cxnLst/>
              <a:rect l="l" t="t" r="r" b="b"/>
              <a:pathLst>
                <a:path w="300989" h="257810">
                  <a:moveTo>
                    <a:pt x="0" y="257726"/>
                  </a:moveTo>
                  <a:lnTo>
                    <a:pt x="87108" y="0"/>
                  </a:lnTo>
                </a:path>
                <a:path w="300989" h="257810">
                  <a:moveTo>
                    <a:pt x="87108" y="0"/>
                  </a:moveTo>
                  <a:lnTo>
                    <a:pt x="300593" y="0"/>
                  </a:lnTo>
                </a:path>
              </a:pathLst>
            </a:custGeom>
            <a:ln w="1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3756" y="2317583"/>
            <a:ext cx="234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509" dirty="0">
                <a:latin typeface="Microsoft Sans Serif"/>
                <a:cs typeface="Microsoft Sans Serif"/>
              </a:rPr>
              <a:t>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6511" y="2513875"/>
            <a:ext cx="1530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spc="285" dirty="0">
                <a:latin typeface="Microsoft Sans Serif"/>
                <a:cs typeface="Microsoft Sans Serif"/>
              </a:rPr>
              <a:t>X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0276" y="2081330"/>
            <a:ext cx="843915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805180" algn="l"/>
              </a:tabLst>
            </a:pPr>
            <a:r>
              <a:rPr sz="3000" spc="675" baseline="-34722" dirty="0">
                <a:latin typeface="Symbol"/>
                <a:cs typeface="Symbol"/>
              </a:rPr>
              <a:t></a:t>
            </a:r>
            <a:r>
              <a:rPr sz="3000" spc="397" baseline="-34722" dirty="0">
                <a:latin typeface="Times New Roman"/>
                <a:cs typeface="Times New Roman"/>
              </a:rPr>
              <a:t> </a:t>
            </a:r>
            <a:r>
              <a:rPr sz="2000" u="sng" spc="4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σ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2000">
              <a:latin typeface="Microsoft Sans Serif"/>
              <a:cs typeface="Microsoft Sans Serif"/>
            </a:endParaRPr>
          </a:p>
          <a:p>
            <a:pPr marR="67310" algn="r">
              <a:lnSpc>
                <a:spcPct val="100000"/>
              </a:lnSpc>
              <a:spcBef>
                <a:spcPts val="605"/>
              </a:spcBef>
            </a:pPr>
            <a:r>
              <a:rPr sz="2000" spc="405" dirty="0"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46219" y="2176195"/>
            <a:ext cx="1438910" cy="713105"/>
          </a:xfrm>
          <a:custGeom>
            <a:avLst/>
            <a:gdLst/>
            <a:ahLst/>
            <a:cxnLst/>
            <a:rect l="l" t="t" r="r" b="b"/>
            <a:pathLst>
              <a:path w="1438910" h="713105">
                <a:moveTo>
                  <a:pt x="0" y="712673"/>
                </a:moveTo>
                <a:lnTo>
                  <a:pt x="1438910" y="712673"/>
                </a:lnTo>
                <a:lnTo>
                  <a:pt x="1438910" y="0"/>
                </a:lnTo>
                <a:lnTo>
                  <a:pt x="0" y="0"/>
                </a:lnTo>
                <a:lnTo>
                  <a:pt x="0" y="7126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103120" y="3578085"/>
            <a:ext cx="1008380" cy="560070"/>
            <a:chOff x="2103120" y="3578085"/>
            <a:chExt cx="1008380" cy="560070"/>
          </a:xfrm>
        </p:grpSpPr>
        <p:sp>
          <p:nvSpPr>
            <p:cNvPr id="23" name="object 23"/>
            <p:cNvSpPr/>
            <p:nvPr/>
          </p:nvSpPr>
          <p:spPr>
            <a:xfrm>
              <a:off x="2103120" y="3578085"/>
              <a:ext cx="1008380" cy="560070"/>
            </a:xfrm>
            <a:custGeom>
              <a:avLst/>
              <a:gdLst/>
              <a:ahLst/>
              <a:cxnLst/>
              <a:rect l="l" t="t" r="r" b="b"/>
              <a:pathLst>
                <a:path w="1008380" h="560070">
                  <a:moveTo>
                    <a:pt x="1007897" y="0"/>
                  </a:moveTo>
                  <a:lnTo>
                    <a:pt x="0" y="0"/>
                  </a:lnTo>
                  <a:lnTo>
                    <a:pt x="0" y="559943"/>
                  </a:lnTo>
                  <a:lnTo>
                    <a:pt x="1007897" y="559943"/>
                  </a:lnTo>
                  <a:lnTo>
                    <a:pt x="1007897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54103" y="3851525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168" y="0"/>
                  </a:lnTo>
                </a:path>
              </a:pathLst>
            </a:custGeom>
            <a:ln w="7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56760" y="3827833"/>
            <a:ext cx="1473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50" spc="-50" dirty="0">
                <a:latin typeface="Microsoft Sans Serif"/>
                <a:cs typeface="Microsoft Sans Serif"/>
              </a:rPr>
              <a:t>X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2998" y="3565539"/>
            <a:ext cx="94361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78155" algn="l"/>
              </a:tabLst>
            </a:pPr>
            <a:r>
              <a:rPr sz="2650" spc="35" dirty="0">
                <a:latin typeface="Microsoft Sans Serif"/>
                <a:cs typeface="Microsoft Sans Serif"/>
              </a:rPr>
              <a:t>μ</a:t>
            </a:r>
            <a:r>
              <a:rPr sz="2650" dirty="0">
                <a:latin typeface="Microsoft Sans Serif"/>
                <a:cs typeface="Microsoft Sans Serif"/>
              </a:rPr>
              <a:t>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Microsoft Sans Serif"/>
                <a:cs typeface="Microsoft Sans Serif"/>
              </a:rPr>
              <a:t>μ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8420" y="3573322"/>
            <a:ext cx="1017905" cy="569595"/>
          </a:xfrm>
          <a:custGeom>
            <a:avLst/>
            <a:gdLst/>
            <a:ahLst/>
            <a:cxnLst/>
            <a:rect l="l" t="t" r="r" b="b"/>
            <a:pathLst>
              <a:path w="1017905" h="569595">
                <a:moveTo>
                  <a:pt x="0" y="569468"/>
                </a:moveTo>
                <a:lnTo>
                  <a:pt x="1017422" y="569468"/>
                </a:lnTo>
                <a:lnTo>
                  <a:pt x="1017422" y="0"/>
                </a:lnTo>
                <a:lnTo>
                  <a:pt x="0" y="0"/>
                </a:lnTo>
                <a:lnTo>
                  <a:pt x="0" y="5694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468621" y="3540125"/>
            <a:ext cx="1932305" cy="828675"/>
            <a:chOff x="4468621" y="3540125"/>
            <a:chExt cx="1932305" cy="828675"/>
          </a:xfrm>
        </p:grpSpPr>
        <p:sp>
          <p:nvSpPr>
            <p:cNvPr id="29" name="object 29"/>
            <p:cNvSpPr/>
            <p:nvPr/>
          </p:nvSpPr>
          <p:spPr>
            <a:xfrm>
              <a:off x="4468621" y="3540125"/>
              <a:ext cx="1932305" cy="828675"/>
            </a:xfrm>
            <a:custGeom>
              <a:avLst/>
              <a:gdLst/>
              <a:ahLst/>
              <a:cxnLst/>
              <a:rect l="l" t="t" r="r" b="b"/>
              <a:pathLst>
                <a:path w="1932304" h="828675">
                  <a:moveTo>
                    <a:pt x="1932177" y="0"/>
                  </a:moveTo>
                  <a:lnTo>
                    <a:pt x="0" y="0"/>
                  </a:lnTo>
                  <a:lnTo>
                    <a:pt x="0" y="828230"/>
                  </a:lnTo>
                  <a:lnTo>
                    <a:pt x="1932177" y="828230"/>
                  </a:lnTo>
                  <a:lnTo>
                    <a:pt x="1932177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5639" y="3996801"/>
              <a:ext cx="102870" cy="0"/>
            </a:xfrm>
            <a:custGeom>
              <a:avLst/>
              <a:gdLst/>
              <a:ahLst/>
              <a:cxnLst/>
              <a:rect l="l" t="t" r="r" b="b"/>
              <a:pathLst>
                <a:path w="102870">
                  <a:moveTo>
                    <a:pt x="0" y="0"/>
                  </a:moveTo>
                  <a:lnTo>
                    <a:pt x="102740" y="0"/>
                  </a:lnTo>
                </a:path>
              </a:pathLst>
            </a:custGeom>
            <a:ln w="6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45798" y="4197034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20">
                  <a:moveTo>
                    <a:pt x="0" y="20187"/>
                  </a:moveTo>
                  <a:lnTo>
                    <a:pt x="35363" y="0"/>
                  </a:lnTo>
                </a:path>
              </a:pathLst>
            </a:custGeom>
            <a:ln w="11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162" y="4202490"/>
              <a:ext cx="50800" cy="93345"/>
            </a:xfrm>
            <a:custGeom>
              <a:avLst/>
              <a:gdLst/>
              <a:ahLst/>
              <a:cxnLst/>
              <a:rect l="l" t="t" r="r" b="b"/>
              <a:pathLst>
                <a:path w="50800" h="93345">
                  <a:moveTo>
                    <a:pt x="0" y="0"/>
                  </a:moveTo>
                  <a:lnTo>
                    <a:pt x="50804" y="92753"/>
                  </a:lnTo>
                </a:path>
              </a:pathLst>
            </a:custGeom>
            <a:ln w="23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17091" y="3978801"/>
              <a:ext cx="1195705" cy="316865"/>
            </a:xfrm>
            <a:custGeom>
              <a:avLst/>
              <a:gdLst/>
              <a:ahLst/>
              <a:cxnLst/>
              <a:rect l="l" t="t" r="r" b="b"/>
              <a:pathLst>
                <a:path w="1195704" h="316864">
                  <a:moveTo>
                    <a:pt x="120960" y="316442"/>
                  </a:moveTo>
                  <a:lnTo>
                    <a:pt x="188348" y="40357"/>
                  </a:lnTo>
                </a:path>
                <a:path w="1195704" h="316864">
                  <a:moveTo>
                    <a:pt x="188348" y="40357"/>
                  </a:moveTo>
                  <a:lnTo>
                    <a:pt x="353502" y="40357"/>
                  </a:lnTo>
                </a:path>
                <a:path w="1195704" h="316864">
                  <a:moveTo>
                    <a:pt x="0" y="0"/>
                  </a:moveTo>
                  <a:lnTo>
                    <a:pt x="376697" y="0"/>
                  </a:lnTo>
                </a:path>
                <a:path w="1195704" h="316864">
                  <a:moveTo>
                    <a:pt x="615324" y="0"/>
                  </a:moveTo>
                  <a:lnTo>
                    <a:pt x="1195284" y="0"/>
                  </a:lnTo>
                </a:path>
                <a:path w="1195704" h="316864">
                  <a:moveTo>
                    <a:pt x="434135" y="64906"/>
                  </a:moveTo>
                  <a:lnTo>
                    <a:pt x="469499" y="44739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6590" y="4029525"/>
              <a:ext cx="50800" cy="247015"/>
            </a:xfrm>
            <a:custGeom>
              <a:avLst/>
              <a:gdLst/>
              <a:ahLst/>
              <a:cxnLst/>
              <a:rect l="l" t="t" r="r" b="b"/>
              <a:pathLst>
                <a:path w="50800" h="247014">
                  <a:moveTo>
                    <a:pt x="0" y="0"/>
                  </a:moveTo>
                  <a:lnTo>
                    <a:pt x="50804" y="246621"/>
                  </a:lnTo>
                </a:path>
              </a:pathLst>
            </a:custGeom>
            <a:ln w="2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42930" y="3609415"/>
              <a:ext cx="692785" cy="666750"/>
            </a:xfrm>
            <a:custGeom>
              <a:avLst/>
              <a:gdLst/>
              <a:ahLst/>
              <a:cxnLst/>
              <a:rect l="l" t="t" r="r" b="b"/>
              <a:pathLst>
                <a:path w="692785" h="666750">
                  <a:moveTo>
                    <a:pt x="0" y="666731"/>
                  </a:moveTo>
                  <a:lnTo>
                    <a:pt x="67937" y="0"/>
                  </a:lnTo>
                </a:path>
                <a:path w="692785" h="666750">
                  <a:moveTo>
                    <a:pt x="67937" y="0"/>
                  </a:moveTo>
                  <a:lnTo>
                    <a:pt x="692640" y="0"/>
                  </a:lnTo>
                </a:path>
              </a:pathLst>
            </a:custGeom>
            <a:ln w="11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01762" y="3758350"/>
            <a:ext cx="1860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50" spc="50" dirty="0">
                <a:latin typeface="Microsoft Sans Serif"/>
                <a:cs typeface="Microsoft Sans Serif"/>
              </a:rPr>
              <a:t>σ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7847" y="3972172"/>
            <a:ext cx="12192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spc="-50" dirty="0">
                <a:latin typeface="Microsoft Sans Serif"/>
                <a:cs typeface="Microsoft Sans Serif"/>
              </a:rPr>
              <a:t>X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59144" y="3525001"/>
            <a:ext cx="1497965" cy="8083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355600" algn="l"/>
                <a:tab pos="873760" algn="l"/>
              </a:tabLst>
            </a:pPr>
            <a:r>
              <a:rPr sz="3225" spc="-75" baseline="-34883" dirty="0">
                <a:latin typeface="Symbol"/>
                <a:cs typeface="Symbol"/>
              </a:rPr>
              <a:t></a:t>
            </a:r>
            <a:r>
              <a:rPr sz="3225" baseline="-34883" dirty="0">
                <a:latin typeface="Times New Roman"/>
                <a:cs typeface="Times New Roman"/>
              </a:rPr>
              <a:t>	</a:t>
            </a:r>
            <a:r>
              <a:rPr sz="2150" spc="50" dirty="0">
                <a:latin typeface="Microsoft Sans Serif"/>
                <a:cs typeface="Microsoft Sans Serif"/>
              </a:rPr>
              <a:t>σ</a:t>
            </a:r>
            <a:r>
              <a:rPr sz="2150" dirty="0">
                <a:latin typeface="Microsoft Sans Serif"/>
                <a:cs typeface="Microsoft Sans Serif"/>
              </a:rPr>
              <a:t>	</a:t>
            </a:r>
            <a:r>
              <a:rPr sz="2150" spc="165" dirty="0">
                <a:latin typeface="Microsoft Sans Serif"/>
                <a:cs typeface="Microsoft Sans Serif"/>
              </a:rPr>
              <a:t>N</a:t>
            </a:r>
            <a:r>
              <a:rPr sz="2150" spc="165" dirty="0">
                <a:latin typeface="Symbol"/>
                <a:cs typeface="Symbol"/>
              </a:rPr>
              <a:t></a:t>
            </a:r>
            <a:r>
              <a:rPr sz="2150" spc="165" dirty="0">
                <a:latin typeface="Microsoft Sans Serif"/>
                <a:cs typeface="Microsoft Sans Serif"/>
              </a:rPr>
              <a:t>n</a:t>
            </a:r>
            <a:endParaRPr sz="2150">
              <a:latin typeface="Microsoft Sans Serif"/>
              <a:cs typeface="Microsoft Sans Serif"/>
            </a:endParaRPr>
          </a:p>
          <a:p>
            <a:pPr marL="450215">
              <a:lnSpc>
                <a:spcPct val="100000"/>
              </a:lnSpc>
              <a:spcBef>
                <a:spcPts val="500"/>
              </a:spcBef>
              <a:tabLst>
                <a:tab pos="897890" algn="l"/>
              </a:tabLst>
            </a:pPr>
            <a:r>
              <a:rPr sz="3225" spc="-75" baseline="-3875" dirty="0">
                <a:latin typeface="Microsoft Sans Serif"/>
                <a:cs typeface="Microsoft Sans Serif"/>
              </a:rPr>
              <a:t>n</a:t>
            </a:r>
            <a:r>
              <a:rPr sz="3225" baseline="-3875" dirty="0">
                <a:latin typeface="Microsoft Sans Serif"/>
                <a:cs typeface="Microsoft Sans Serif"/>
              </a:rPr>
              <a:t>	</a:t>
            </a:r>
            <a:r>
              <a:rPr sz="2150" spc="130" dirty="0">
                <a:latin typeface="Microsoft Sans Serif"/>
                <a:cs typeface="Microsoft Sans Serif"/>
              </a:rPr>
              <a:t>N</a:t>
            </a:r>
            <a:r>
              <a:rPr sz="2150" spc="130" dirty="0">
                <a:latin typeface="Symbol"/>
                <a:cs typeface="Symbol"/>
              </a:rPr>
              <a:t></a:t>
            </a:r>
            <a:r>
              <a:rPr sz="2150" spc="130" dirty="0">
                <a:latin typeface="Microsoft Sans Serif"/>
                <a:cs typeface="Microsoft Sans Serif"/>
              </a:rPr>
              <a:t>1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63922" y="3535362"/>
            <a:ext cx="1941830" cy="838200"/>
          </a:xfrm>
          <a:custGeom>
            <a:avLst/>
            <a:gdLst/>
            <a:ahLst/>
            <a:cxnLst/>
            <a:rect l="l" t="t" r="r" b="b"/>
            <a:pathLst>
              <a:path w="1941829" h="838200">
                <a:moveTo>
                  <a:pt x="0" y="837755"/>
                </a:moveTo>
                <a:lnTo>
                  <a:pt x="1941702" y="837755"/>
                </a:lnTo>
                <a:lnTo>
                  <a:pt x="1941702" y="0"/>
                </a:lnTo>
                <a:lnTo>
                  <a:pt x="0" y="0"/>
                </a:lnTo>
                <a:lnTo>
                  <a:pt x="0" y="83775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9660" y="1694921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644" y="0"/>
                </a:lnTo>
              </a:path>
            </a:pathLst>
          </a:custGeom>
          <a:ln w="9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5940" y="1193139"/>
            <a:ext cx="733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normal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σ,</a:t>
            </a:r>
            <a:r>
              <a:rPr sz="2000" spc="-2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550" baseline="-3267" dirty="0">
                <a:latin typeface="Microsoft Sans Serif"/>
                <a:cs typeface="Microsoft Sans Serif"/>
              </a:rPr>
              <a:t>X</a:t>
            </a:r>
            <a:r>
              <a:rPr sz="2550" spc="465" baseline="-326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also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normally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distributed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506" y="385648"/>
            <a:ext cx="6783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Z-</a:t>
            </a:r>
            <a:r>
              <a:rPr dirty="0"/>
              <a:t>value</a:t>
            </a:r>
            <a:r>
              <a:rPr spc="-50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Sampling</a:t>
            </a:r>
            <a:r>
              <a:rPr spc="-55" dirty="0"/>
              <a:t> </a:t>
            </a:r>
            <a:r>
              <a:rPr dirty="0"/>
              <a:t>Distribution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20" dirty="0"/>
              <a:t>Mean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532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Z-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1115" y="2656484"/>
            <a:ext cx="7239000" cy="1676400"/>
          </a:xfrm>
          <a:custGeom>
            <a:avLst/>
            <a:gdLst/>
            <a:ahLst/>
            <a:cxnLst/>
            <a:rect l="l" t="t" r="r" b="b"/>
            <a:pathLst>
              <a:path w="7239000" h="1676400">
                <a:moveTo>
                  <a:pt x="7239000" y="0"/>
                </a:moveTo>
                <a:lnTo>
                  <a:pt x="0" y="0"/>
                </a:lnTo>
                <a:lnTo>
                  <a:pt x="0" y="1676400"/>
                </a:lnTo>
                <a:lnTo>
                  <a:pt x="7239000" y="1676400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2708" y="2673477"/>
            <a:ext cx="735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where: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30585" y="2761524"/>
            <a:ext cx="281940" cy="898525"/>
            <a:chOff x="2730585" y="2761524"/>
            <a:chExt cx="281940" cy="898525"/>
          </a:xfrm>
        </p:grpSpPr>
        <p:sp>
          <p:nvSpPr>
            <p:cNvPr id="7" name="object 7"/>
            <p:cNvSpPr/>
            <p:nvPr/>
          </p:nvSpPr>
          <p:spPr>
            <a:xfrm>
              <a:off x="2735665" y="2766604"/>
              <a:ext cx="158115" cy="0"/>
            </a:xfrm>
            <a:custGeom>
              <a:avLst/>
              <a:gdLst/>
              <a:ahLst/>
              <a:cxnLst/>
              <a:rect l="l" t="t" r="r" b="b"/>
              <a:pathLst>
                <a:path w="158114">
                  <a:moveTo>
                    <a:pt x="0" y="0"/>
                  </a:moveTo>
                  <a:lnTo>
                    <a:pt x="157658" y="0"/>
                  </a:lnTo>
                </a:path>
              </a:pathLst>
            </a:custGeom>
            <a:ln w="9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0077" y="36563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522" y="0"/>
                  </a:lnTo>
                </a:path>
              </a:pathLst>
            </a:custGeom>
            <a:ln w="6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03019" y="2650802"/>
            <a:ext cx="3359150" cy="10902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280"/>
              </a:spcBef>
              <a:tabLst>
                <a:tab pos="332740" algn="l"/>
              </a:tabLst>
            </a:pPr>
            <a:r>
              <a:rPr sz="2775" spc="30" baseline="-12012" dirty="0">
                <a:latin typeface="Microsoft Sans Serif"/>
                <a:cs typeface="Microsoft Sans Serif"/>
              </a:rPr>
              <a:t>X</a:t>
            </a:r>
            <a:r>
              <a:rPr sz="2775" baseline="-12012" dirty="0">
                <a:latin typeface="Microsoft Sans Serif"/>
                <a:cs typeface="Microsoft Sans Serif"/>
              </a:rPr>
              <a:t>	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35"/>
              </a:spcBef>
              <a:tabLst>
                <a:tab pos="332740" algn="l"/>
              </a:tabLst>
            </a:pPr>
            <a:r>
              <a:rPr sz="3375" spc="-75" baseline="-6172" dirty="0">
                <a:latin typeface="Microsoft Sans Serif"/>
                <a:cs typeface="Microsoft Sans Serif"/>
              </a:rPr>
              <a:t>μ</a:t>
            </a:r>
            <a:r>
              <a:rPr sz="3375" baseline="-6172" dirty="0">
                <a:latin typeface="Microsoft Sans Serif"/>
                <a:cs typeface="Microsoft Sans Serif"/>
              </a:rPr>
              <a:t>	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229"/>
              </a:spcBef>
            </a:pPr>
            <a:r>
              <a:rPr sz="3300" spc="187" baseline="-5050" dirty="0">
                <a:latin typeface="Microsoft Sans Serif"/>
                <a:cs typeface="Microsoft Sans Serif"/>
              </a:rPr>
              <a:t>σ</a:t>
            </a:r>
            <a:r>
              <a:rPr sz="1875" spc="187" baseline="-33333" dirty="0">
                <a:latin typeface="Microsoft Sans Serif"/>
                <a:cs typeface="Microsoft Sans Serif"/>
              </a:rPr>
              <a:t>x</a:t>
            </a:r>
            <a:r>
              <a:rPr sz="1875" spc="-209" baseline="-33333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3019" y="1703946"/>
            <a:ext cx="1909445" cy="953135"/>
            <a:chOff x="3073019" y="1703946"/>
            <a:chExt cx="1909445" cy="953135"/>
          </a:xfrm>
        </p:grpSpPr>
        <p:sp>
          <p:nvSpPr>
            <p:cNvPr id="11" name="object 11"/>
            <p:cNvSpPr/>
            <p:nvPr/>
          </p:nvSpPr>
          <p:spPr>
            <a:xfrm>
              <a:off x="3073019" y="1703946"/>
              <a:ext cx="1909445" cy="953135"/>
            </a:xfrm>
            <a:custGeom>
              <a:avLst/>
              <a:gdLst/>
              <a:ahLst/>
              <a:cxnLst/>
              <a:rect l="l" t="t" r="r" b="b"/>
              <a:pathLst>
                <a:path w="1909445" h="953135">
                  <a:moveTo>
                    <a:pt x="1908936" y="0"/>
                  </a:moveTo>
                  <a:lnTo>
                    <a:pt x="0" y="0"/>
                  </a:lnTo>
                  <a:lnTo>
                    <a:pt x="0" y="952512"/>
                  </a:lnTo>
                  <a:lnTo>
                    <a:pt x="1908936" y="952512"/>
                  </a:lnTo>
                  <a:lnTo>
                    <a:pt x="1908936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1479" y="1762461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>
                  <a:moveTo>
                    <a:pt x="0" y="0"/>
                  </a:moveTo>
                  <a:lnTo>
                    <a:pt x="253194" y="0"/>
                  </a:lnTo>
                </a:path>
              </a:pathLst>
            </a:custGeom>
            <a:ln w="12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6885" y="2432655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6736" y="0"/>
                  </a:lnTo>
                </a:path>
              </a:pathLst>
            </a:custGeom>
            <a:ln w="7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782" y="2169817"/>
              <a:ext cx="1119505" cy="0"/>
            </a:xfrm>
            <a:custGeom>
              <a:avLst/>
              <a:gdLst/>
              <a:ahLst/>
              <a:cxnLst/>
              <a:rect l="l" t="t" r="r" b="b"/>
              <a:pathLst>
                <a:path w="1119504">
                  <a:moveTo>
                    <a:pt x="0" y="0"/>
                  </a:moveTo>
                  <a:lnTo>
                    <a:pt x="1119303" y="0"/>
                  </a:lnTo>
                </a:path>
              </a:pathLst>
            </a:custGeom>
            <a:ln w="12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68192" y="1699247"/>
            <a:ext cx="1918970" cy="9626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25"/>
              </a:spcBef>
            </a:pPr>
            <a:r>
              <a:rPr sz="3675" spc="652" baseline="-35147" dirty="0">
                <a:latin typeface="Microsoft Sans Serif"/>
                <a:cs typeface="Microsoft Sans Serif"/>
              </a:rPr>
              <a:t>Z</a:t>
            </a:r>
            <a:r>
              <a:rPr sz="3675" spc="37" baseline="-35147" dirty="0">
                <a:latin typeface="Microsoft Sans Serif"/>
                <a:cs typeface="Microsoft Sans Serif"/>
              </a:rPr>
              <a:t> </a:t>
            </a:r>
            <a:r>
              <a:rPr sz="3675" spc="562" baseline="-35147" dirty="0">
                <a:latin typeface="Symbol"/>
                <a:cs typeface="Symbol"/>
              </a:rPr>
              <a:t></a:t>
            </a:r>
            <a:r>
              <a:rPr sz="3675" spc="284" baseline="-35147" dirty="0">
                <a:latin typeface="Times New Roman"/>
                <a:cs typeface="Times New Roman"/>
              </a:rPr>
              <a:t> </a:t>
            </a:r>
            <a:r>
              <a:rPr sz="2450" spc="455" dirty="0">
                <a:latin typeface="Microsoft Sans Serif"/>
                <a:cs typeface="Microsoft Sans Serif"/>
              </a:rPr>
              <a:t>(X</a:t>
            </a:r>
            <a:r>
              <a:rPr sz="2450" spc="-190" dirty="0">
                <a:latin typeface="Microsoft Sans Serif"/>
                <a:cs typeface="Microsoft Sans Serif"/>
              </a:rPr>
              <a:t> </a:t>
            </a:r>
            <a:r>
              <a:rPr sz="2450" spc="375" dirty="0">
                <a:latin typeface="Symbol"/>
                <a:cs typeface="Symbol"/>
              </a:rPr>
              <a:t>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μ)</a:t>
            </a:r>
            <a:endParaRPr sz="2450">
              <a:latin typeface="Microsoft Sans Serif"/>
              <a:cs typeface="Microsoft Sans Serif"/>
            </a:endParaRPr>
          </a:p>
          <a:p>
            <a:pPr marL="1031240">
              <a:lnSpc>
                <a:spcPct val="100000"/>
              </a:lnSpc>
              <a:spcBef>
                <a:spcPts val="515"/>
              </a:spcBef>
            </a:pPr>
            <a:r>
              <a:rPr sz="2450" spc="490" dirty="0">
                <a:latin typeface="Microsoft Sans Serif"/>
                <a:cs typeface="Microsoft Sans Serif"/>
              </a:rPr>
              <a:t>σ</a:t>
            </a:r>
            <a:r>
              <a:rPr sz="2100" spc="735" baseline="-33730" dirty="0">
                <a:latin typeface="Microsoft Sans Serif"/>
                <a:cs typeface="Microsoft Sans Serif"/>
              </a:rPr>
              <a:t>X</a:t>
            </a:r>
            <a:endParaRPr sz="2100" baseline="-3373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5317" y="385648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Sampling</a:t>
            </a:r>
            <a:r>
              <a:rPr sz="2800" b="1" spc="-10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6FF"/>
                </a:solidFill>
                <a:latin typeface="Calibri"/>
                <a:cs typeface="Calibri"/>
              </a:rPr>
              <a:t>Distribution</a:t>
            </a:r>
            <a:r>
              <a:rPr sz="2800" b="1" spc="-10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FF"/>
                </a:solidFill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7772" y="1198181"/>
            <a:ext cx="2592705" cy="668020"/>
          </a:xfrm>
          <a:custGeom>
            <a:avLst/>
            <a:gdLst/>
            <a:ahLst/>
            <a:cxnLst/>
            <a:rect l="l" t="t" r="r" b="b"/>
            <a:pathLst>
              <a:path w="2592704" h="668019">
                <a:moveTo>
                  <a:pt x="2592704" y="0"/>
                </a:moveTo>
                <a:lnTo>
                  <a:pt x="0" y="0"/>
                </a:lnTo>
                <a:lnTo>
                  <a:pt x="0" y="667448"/>
                </a:lnTo>
                <a:lnTo>
                  <a:pt x="2592704" y="667448"/>
                </a:lnTo>
                <a:lnTo>
                  <a:pt x="2592704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7021" y="1214755"/>
            <a:ext cx="19697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4110" y="2890507"/>
            <a:ext cx="3169285" cy="929005"/>
          </a:xfrm>
          <a:custGeom>
            <a:avLst/>
            <a:gdLst/>
            <a:ahLst/>
            <a:cxnLst/>
            <a:rect l="l" t="t" r="r" b="b"/>
            <a:pathLst>
              <a:path w="3169285" h="929004">
                <a:moveTo>
                  <a:pt x="3169158" y="0"/>
                </a:moveTo>
                <a:lnTo>
                  <a:pt x="0" y="0"/>
                </a:lnTo>
                <a:lnTo>
                  <a:pt x="0" y="928636"/>
                </a:lnTo>
                <a:lnTo>
                  <a:pt x="3169158" y="928636"/>
                </a:lnTo>
                <a:lnTo>
                  <a:pt x="3169158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3485" y="2907538"/>
            <a:ext cx="219011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Normal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latin typeface="Calibri"/>
                <a:cs typeface="Calibri"/>
              </a:rPr>
              <a:t>(has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31384" y="1474977"/>
            <a:ext cx="3500754" cy="2755265"/>
            <a:chOff x="5231384" y="1474977"/>
            <a:chExt cx="3500754" cy="2755265"/>
          </a:xfrm>
        </p:grpSpPr>
        <p:sp>
          <p:nvSpPr>
            <p:cNvPr id="8" name="object 8"/>
            <p:cNvSpPr/>
            <p:nvPr/>
          </p:nvSpPr>
          <p:spPr>
            <a:xfrm>
              <a:off x="7003796" y="1500377"/>
              <a:ext cx="0" cy="906780"/>
            </a:xfrm>
            <a:custGeom>
              <a:avLst/>
              <a:gdLst/>
              <a:ahLst/>
              <a:cxnLst/>
              <a:rect l="l" t="t" r="r" b="b"/>
              <a:pathLst>
                <a:path h="906780">
                  <a:moveTo>
                    <a:pt x="0" y="0"/>
                  </a:moveTo>
                  <a:lnTo>
                    <a:pt x="0" y="906653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6784" y="1500377"/>
              <a:ext cx="3449954" cy="824230"/>
            </a:xfrm>
            <a:custGeom>
              <a:avLst/>
              <a:gdLst/>
              <a:ahLst/>
              <a:cxnLst/>
              <a:rect l="l" t="t" r="r" b="b"/>
              <a:pathLst>
                <a:path w="3449954" h="824230">
                  <a:moveTo>
                    <a:pt x="0" y="823976"/>
                  </a:moveTo>
                  <a:lnTo>
                    <a:pt x="178688" y="815594"/>
                  </a:lnTo>
                  <a:lnTo>
                    <a:pt x="269620" y="804799"/>
                  </a:lnTo>
                  <a:lnTo>
                    <a:pt x="360679" y="792353"/>
                  </a:lnTo>
                  <a:lnTo>
                    <a:pt x="448310" y="773176"/>
                  </a:lnTo>
                  <a:lnTo>
                    <a:pt x="539368" y="746506"/>
                  </a:lnTo>
                  <a:lnTo>
                    <a:pt x="630301" y="713232"/>
                  </a:lnTo>
                  <a:lnTo>
                    <a:pt x="807338" y="618363"/>
                  </a:lnTo>
                  <a:lnTo>
                    <a:pt x="986027" y="483489"/>
                  </a:lnTo>
                  <a:lnTo>
                    <a:pt x="1168018" y="321310"/>
                  </a:lnTo>
                  <a:lnTo>
                    <a:pt x="1255648" y="238887"/>
                  </a:lnTo>
                  <a:lnTo>
                    <a:pt x="1346708" y="163068"/>
                  </a:lnTo>
                  <a:lnTo>
                    <a:pt x="1435989" y="96520"/>
                  </a:lnTo>
                  <a:lnTo>
                    <a:pt x="1523745" y="44069"/>
                  </a:lnTo>
                  <a:lnTo>
                    <a:pt x="1614677" y="10795"/>
                  </a:lnTo>
                  <a:lnTo>
                    <a:pt x="1705737" y="0"/>
                  </a:lnTo>
                </a:path>
                <a:path w="3449954" h="824230">
                  <a:moveTo>
                    <a:pt x="3449446" y="823976"/>
                  </a:moveTo>
                  <a:lnTo>
                    <a:pt x="3270758" y="815594"/>
                  </a:lnTo>
                  <a:lnTo>
                    <a:pt x="3179825" y="804799"/>
                  </a:lnTo>
                  <a:lnTo>
                    <a:pt x="3092068" y="792353"/>
                  </a:lnTo>
                  <a:lnTo>
                    <a:pt x="3001137" y="773176"/>
                  </a:lnTo>
                  <a:lnTo>
                    <a:pt x="2910077" y="746506"/>
                  </a:lnTo>
                  <a:lnTo>
                    <a:pt x="2824098" y="713232"/>
                  </a:lnTo>
                  <a:lnTo>
                    <a:pt x="2642108" y="618363"/>
                  </a:lnTo>
                  <a:lnTo>
                    <a:pt x="2463418" y="483489"/>
                  </a:lnTo>
                  <a:lnTo>
                    <a:pt x="2284730" y="321310"/>
                  </a:lnTo>
                  <a:lnTo>
                    <a:pt x="2193797" y="238887"/>
                  </a:lnTo>
                  <a:lnTo>
                    <a:pt x="2102739" y="163068"/>
                  </a:lnTo>
                  <a:lnTo>
                    <a:pt x="2016760" y="96520"/>
                  </a:lnTo>
                  <a:lnTo>
                    <a:pt x="1925700" y="44069"/>
                  </a:lnTo>
                  <a:lnTo>
                    <a:pt x="1834768" y="10795"/>
                  </a:lnTo>
                  <a:lnTo>
                    <a:pt x="1747012" y="0"/>
                  </a:lnTo>
                </a:path>
              </a:pathLst>
            </a:custGeom>
            <a:ln w="508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6784" y="2407030"/>
              <a:ext cx="3390265" cy="0"/>
            </a:xfrm>
            <a:custGeom>
              <a:avLst/>
              <a:gdLst/>
              <a:ahLst/>
              <a:cxnLst/>
              <a:rect l="l" t="t" r="r" b="b"/>
              <a:pathLst>
                <a:path w="3390265">
                  <a:moveTo>
                    <a:pt x="0" y="0"/>
                  </a:moveTo>
                  <a:lnTo>
                    <a:pt x="3389884" y="0"/>
                  </a:lnTo>
                </a:path>
              </a:pathLst>
            </a:custGeom>
            <a:ln w="1905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03796" y="2890519"/>
              <a:ext cx="0" cy="1330325"/>
            </a:xfrm>
            <a:custGeom>
              <a:avLst/>
              <a:gdLst/>
              <a:ahLst/>
              <a:cxnLst/>
              <a:rect l="l" t="t" r="r" b="b"/>
              <a:pathLst>
                <a:path h="1330325">
                  <a:moveTo>
                    <a:pt x="0" y="0"/>
                  </a:moveTo>
                  <a:lnTo>
                    <a:pt x="0" y="1329702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9665" y="2890519"/>
              <a:ext cx="1666875" cy="1247140"/>
            </a:xfrm>
            <a:custGeom>
              <a:avLst/>
              <a:gdLst/>
              <a:ahLst/>
              <a:cxnLst/>
              <a:rect l="l" t="t" r="r" b="b"/>
              <a:pathLst>
                <a:path w="1666875" h="1247139">
                  <a:moveTo>
                    <a:pt x="0" y="1246593"/>
                  </a:moveTo>
                  <a:lnTo>
                    <a:pt x="78994" y="1234008"/>
                  </a:lnTo>
                  <a:lnTo>
                    <a:pt x="119252" y="1217637"/>
                  </a:lnTo>
                  <a:lnTo>
                    <a:pt x="159385" y="1198753"/>
                  </a:lnTo>
                  <a:lnTo>
                    <a:pt x="198120" y="1169784"/>
                  </a:lnTo>
                  <a:lnTo>
                    <a:pt x="238379" y="1129487"/>
                  </a:lnTo>
                  <a:lnTo>
                    <a:pt x="278638" y="1079131"/>
                  </a:lnTo>
                  <a:lnTo>
                    <a:pt x="356742" y="935609"/>
                  </a:lnTo>
                  <a:lnTo>
                    <a:pt x="435737" y="731647"/>
                  </a:lnTo>
                  <a:lnTo>
                    <a:pt x="516128" y="486029"/>
                  </a:lnTo>
                  <a:lnTo>
                    <a:pt x="554863" y="361442"/>
                  </a:lnTo>
                  <a:lnTo>
                    <a:pt x="595121" y="246761"/>
                  </a:lnTo>
                  <a:lnTo>
                    <a:pt x="634618" y="146050"/>
                  </a:lnTo>
                  <a:lnTo>
                    <a:pt x="673354" y="66802"/>
                  </a:lnTo>
                  <a:lnTo>
                    <a:pt x="713486" y="16382"/>
                  </a:lnTo>
                  <a:lnTo>
                    <a:pt x="753744" y="0"/>
                  </a:lnTo>
                </a:path>
                <a:path w="1666875" h="1247139">
                  <a:moveTo>
                    <a:pt x="1666875" y="1246593"/>
                  </a:moveTo>
                  <a:lnTo>
                    <a:pt x="1575308" y="1234008"/>
                  </a:lnTo>
                  <a:lnTo>
                    <a:pt x="1528699" y="1217637"/>
                  </a:lnTo>
                  <a:lnTo>
                    <a:pt x="1483740" y="1198753"/>
                  </a:lnTo>
                  <a:lnTo>
                    <a:pt x="1437005" y="1169784"/>
                  </a:lnTo>
                  <a:lnTo>
                    <a:pt x="1390395" y="1129487"/>
                  </a:lnTo>
                  <a:lnTo>
                    <a:pt x="1346327" y="1079131"/>
                  </a:lnTo>
                  <a:lnTo>
                    <a:pt x="1252982" y="935609"/>
                  </a:lnTo>
                  <a:lnTo>
                    <a:pt x="1161414" y="731647"/>
                  </a:lnTo>
                  <a:lnTo>
                    <a:pt x="1069848" y="486029"/>
                  </a:lnTo>
                  <a:lnTo>
                    <a:pt x="1023112" y="361442"/>
                  </a:lnTo>
                  <a:lnTo>
                    <a:pt x="976503" y="246761"/>
                  </a:lnTo>
                  <a:lnTo>
                    <a:pt x="932434" y="146050"/>
                  </a:lnTo>
                  <a:lnTo>
                    <a:pt x="885825" y="66802"/>
                  </a:lnTo>
                  <a:lnTo>
                    <a:pt x="839088" y="16382"/>
                  </a:lnTo>
                  <a:lnTo>
                    <a:pt x="794131" y="0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6784" y="4220222"/>
              <a:ext cx="3390265" cy="0"/>
            </a:xfrm>
            <a:custGeom>
              <a:avLst/>
              <a:gdLst/>
              <a:ahLst/>
              <a:cxnLst/>
              <a:rect l="l" t="t" r="r" b="b"/>
              <a:pathLst>
                <a:path w="3390265">
                  <a:moveTo>
                    <a:pt x="0" y="0"/>
                  </a:moveTo>
                  <a:lnTo>
                    <a:pt x="3389884" y="0"/>
                  </a:lnTo>
                </a:path>
              </a:pathLst>
            </a:custGeom>
            <a:ln w="1905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06494" y="2275730"/>
            <a:ext cx="36766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755" dirty="0">
                <a:latin typeface="Microsoft Sans Serif"/>
                <a:cs typeface="Microsoft Sans Serif"/>
              </a:rPr>
              <a:t>x</a:t>
            </a:r>
            <a:endParaRPr sz="37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66629" y="4324072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332" y="0"/>
                </a:lnTo>
              </a:path>
            </a:pathLst>
          </a:custGeom>
          <a:ln w="19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51884" y="4168264"/>
            <a:ext cx="35623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690" dirty="0">
                <a:latin typeface="Microsoft Sans Serif"/>
                <a:cs typeface="Microsoft Sans Serif"/>
              </a:rPr>
              <a:t>x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80432" y="1865629"/>
            <a:ext cx="76200" cy="1024890"/>
          </a:xfrm>
          <a:custGeom>
            <a:avLst/>
            <a:gdLst/>
            <a:ahLst/>
            <a:cxnLst/>
            <a:rect l="l" t="t" r="r" b="b"/>
            <a:pathLst>
              <a:path w="76200" h="1024889">
                <a:moveTo>
                  <a:pt x="31750" y="948690"/>
                </a:moveTo>
                <a:lnTo>
                  <a:pt x="0" y="948690"/>
                </a:lnTo>
                <a:lnTo>
                  <a:pt x="38100" y="1024890"/>
                </a:lnTo>
                <a:lnTo>
                  <a:pt x="69850" y="961390"/>
                </a:lnTo>
                <a:lnTo>
                  <a:pt x="31750" y="961390"/>
                </a:lnTo>
                <a:lnTo>
                  <a:pt x="31750" y="948690"/>
                </a:lnTo>
                <a:close/>
              </a:path>
              <a:path w="76200" h="1024889">
                <a:moveTo>
                  <a:pt x="44450" y="0"/>
                </a:moveTo>
                <a:lnTo>
                  <a:pt x="31750" y="0"/>
                </a:lnTo>
                <a:lnTo>
                  <a:pt x="31750" y="961390"/>
                </a:lnTo>
                <a:lnTo>
                  <a:pt x="44450" y="961390"/>
                </a:lnTo>
                <a:lnTo>
                  <a:pt x="44450" y="0"/>
                </a:lnTo>
                <a:close/>
              </a:path>
              <a:path w="76200" h="1024889">
                <a:moveTo>
                  <a:pt x="76200" y="948690"/>
                </a:moveTo>
                <a:lnTo>
                  <a:pt x="44450" y="948690"/>
                </a:lnTo>
                <a:lnTo>
                  <a:pt x="44450" y="961390"/>
                </a:lnTo>
                <a:lnTo>
                  <a:pt x="69850" y="961390"/>
                </a:lnTo>
                <a:lnTo>
                  <a:pt x="76200" y="948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41939" y="2390740"/>
            <a:ext cx="2127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305" dirty="0">
                <a:latin typeface="Microsoft Sans Serif"/>
                <a:cs typeface="Microsoft Sans Serif"/>
              </a:rPr>
              <a:t>μ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1462" y="4377078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3" y="0"/>
                </a:lnTo>
              </a:path>
            </a:pathLst>
          </a:custGeom>
          <a:ln w="5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6650" y="4147211"/>
            <a:ext cx="37211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0" spc="285" dirty="0">
                <a:latin typeface="Microsoft Sans Serif"/>
                <a:cs typeface="Microsoft Sans Serif"/>
              </a:rPr>
              <a:t>μ</a:t>
            </a:r>
            <a:r>
              <a:rPr sz="1725" spc="427" baseline="-24154" dirty="0">
                <a:latin typeface="Microsoft Sans Serif"/>
                <a:cs typeface="Microsoft Sans Serif"/>
              </a:rPr>
              <a:t>x</a:t>
            </a:r>
            <a:endParaRPr sz="1725" baseline="-24154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2766" y="2077035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438" y="0"/>
                </a:lnTo>
              </a:path>
            </a:pathLst>
          </a:custGeom>
          <a:ln w="13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0249" y="284423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3" y="0"/>
                </a:lnTo>
              </a:path>
            </a:pathLst>
          </a:custGeom>
          <a:ln w="12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0508" y="1586808"/>
            <a:ext cx="2102485" cy="155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4450" spc="-25" dirty="0">
                <a:latin typeface="Microsoft Sans Serif"/>
                <a:cs typeface="Microsoft Sans Serif"/>
              </a:rPr>
              <a:t>μ</a:t>
            </a:r>
            <a:r>
              <a:rPr sz="3900" spc="-37" baseline="-23504" dirty="0">
                <a:latin typeface="Microsoft Sans Serif"/>
                <a:cs typeface="Microsoft Sans Serif"/>
              </a:rPr>
              <a:t>x</a:t>
            </a:r>
            <a:r>
              <a:rPr sz="3900" baseline="-23504" dirty="0">
                <a:latin typeface="Microsoft Sans Serif"/>
                <a:cs typeface="Microsoft Sans Serif"/>
              </a:rPr>
              <a:t>	</a:t>
            </a:r>
            <a:r>
              <a:rPr sz="4450" spc="-55" dirty="0">
                <a:latin typeface="Symbol"/>
                <a:cs typeface="Symbol"/>
              </a:rPr>
              <a:t></a:t>
            </a:r>
            <a:r>
              <a:rPr sz="4450" spc="-280" dirty="0">
                <a:latin typeface="Times New Roman"/>
                <a:cs typeface="Times New Roman"/>
              </a:rPr>
              <a:t> </a:t>
            </a:r>
            <a:r>
              <a:rPr sz="4450" spc="-50" dirty="0">
                <a:latin typeface="Microsoft Sans Serif"/>
                <a:cs typeface="Microsoft Sans Serif"/>
              </a:rPr>
              <a:t>μ</a:t>
            </a:r>
            <a:endParaRPr sz="44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704"/>
              </a:spcBef>
            </a:pPr>
            <a:r>
              <a:rPr sz="3000" baseline="1388" dirty="0">
                <a:latin typeface="Calibri"/>
                <a:cs typeface="Calibri"/>
              </a:rPr>
              <a:t>(i.e.</a:t>
            </a:r>
            <a:r>
              <a:rPr sz="3000" spc="457" baseline="1388" dirty="0">
                <a:latin typeface="Calibri"/>
                <a:cs typeface="Calibri"/>
              </a:rPr>
              <a:t> </a:t>
            </a:r>
            <a:r>
              <a:rPr sz="2500" spc="100" dirty="0">
                <a:latin typeface="Microsoft Sans Serif"/>
                <a:cs typeface="Microsoft Sans Serif"/>
              </a:rPr>
              <a:t>x</a:t>
            </a:r>
            <a:r>
              <a:rPr sz="2500" spc="-135" dirty="0">
                <a:latin typeface="Microsoft Sans Serif"/>
                <a:cs typeface="Microsoft Sans Serif"/>
              </a:rPr>
              <a:t> </a:t>
            </a:r>
            <a:r>
              <a:rPr sz="3000" baseline="1388" dirty="0">
                <a:latin typeface="Calibri"/>
                <a:cs typeface="Calibri"/>
              </a:rPr>
              <a:t>is</a:t>
            </a:r>
            <a:r>
              <a:rPr sz="3000" spc="-30" baseline="1388" dirty="0">
                <a:latin typeface="Calibri"/>
                <a:cs typeface="Calibri"/>
              </a:rPr>
              <a:t> </a:t>
            </a:r>
            <a:r>
              <a:rPr sz="3000" baseline="1388" dirty="0">
                <a:latin typeface="Calibri"/>
                <a:cs typeface="Calibri"/>
              </a:rPr>
              <a:t>unbiased</a:t>
            </a:r>
            <a:r>
              <a:rPr sz="3000" spc="-30" baseline="1388" dirty="0">
                <a:latin typeface="Calibri"/>
                <a:cs typeface="Calibri"/>
              </a:rPr>
              <a:t> </a:t>
            </a:r>
            <a:r>
              <a:rPr sz="3000" spc="-75" baseline="1388" dirty="0">
                <a:latin typeface="Calibri"/>
                <a:cs typeface="Calibri"/>
              </a:rPr>
              <a:t>)</a:t>
            </a:r>
            <a:endParaRPr sz="3000" baseline="1388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dirty="0"/>
              <a:t>Sampling</a:t>
            </a:r>
            <a:r>
              <a:rPr spc="-100" dirty="0"/>
              <a:t> </a:t>
            </a:r>
            <a:r>
              <a:rPr dirty="0"/>
              <a:t>Distribution</a:t>
            </a:r>
            <a:r>
              <a:rPr spc="-100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3639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replacement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9842" y="2034222"/>
            <a:ext cx="4311015" cy="2466340"/>
            <a:chOff x="4839842" y="2034222"/>
            <a:chExt cx="4311015" cy="2466340"/>
          </a:xfrm>
        </p:grpSpPr>
        <p:sp>
          <p:nvSpPr>
            <p:cNvPr id="5" name="object 5"/>
            <p:cNvSpPr/>
            <p:nvPr/>
          </p:nvSpPr>
          <p:spPr>
            <a:xfrm>
              <a:off x="6477000" y="2038985"/>
              <a:ext cx="0" cy="2456815"/>
            </a:xfrm>
            <a:custGeom>
              <a:avLst/>
              <a:gdLst/>
              <a:ahLst/>
              <a:cxnLst/>
              <a:rect l="l" t="t" r="r" b="b"/>
              <a:pathLst>
                <a:path h="2456815">
                  <a:moveTo>
                    <a:pt x="0" y="0"/>
                  </a:moveTo>
                  <a:lnTo>
                    <a:pt x="0" y="245681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9842" y="3120644"/>
              <a:ext cx="845185" cy="413384"/>
            </a:xfrm>
            <a:custGeom>
              <a:avLst/>
              <a:gdLst/>
              <a:ahLst/>
              <a:cxnLst/>
              <a:rect l="l" t="t" r="r" b="b"/>
              <a:pathLst>
                <a:path w="845185" h="413385">
                  <a:moveTo>
                    <a:pt x="770741" y="390273"/>
                  </a:moveTo>
                  <a:lnTo>
                    <a:pt x="759841" y="413131"/>
                  </a:lnTo>
                  <a:lnTo>
                    <a:pt x="844931" y="411480"/>
                  </a:lnTo>
                  <a:lnTo>
                    <a:pt x="832642" y="395731"/>
                  </a:lnTo>
                  <a:lnTo>
                    <a:pt x="782193" y="395731"/>
                  </a:lnTo>
                  <a:lnTo>
                    <a:pt x="770741" y="390273"/>
                  </a:lnTo>
                  <a:close/>
                </a:path>
                <a:path w="845185" h="413385">
                  <a:moveTo>
                    <a:pt x="781695" y="367303"/>
                  </a:moveTo>
                  <a:lnTo>
                    <a:pt x="770741" y="390273"/>
                  </a:lnTo>
                  <a:lnTo>
                    <a:pt x="782193" y="395731"/>
                  </a:lnTo>
                  <a:lnTo>
                    <a:pt x="793115" y="372744"/>
                  </a:lnTo>
                  <a:lnTo>
                    <a:pt x="781695" y="367303"/>
                  </a:lnTo>
                  <a:close/>
                </a:path>
                <a:path w="845185" h="413385">
                  <a:moveTo>
                    <a:pt x="792607" y="344424"/>
                  </a:moveTo>
                  <a:lnTo>
                    <a:pt x="781695" y="367303"/>
                  </a:lnTo>
                  <a:lnTo>
                    <a:pt x="793115" y="372744"/>
                  </a:lnTo>
                  <a:lnTo>
                    <a:pt x="782193" y="395731"/>
                  </a:lnTo>
                  <a:lnTo>
                    <a:pt x="832642" y="395731"/>
                  </a:lnTo>
                  <a:lnTo>
                    <a:pt x="792607" y="344424"/>
                  </a:lnTo>
                  <a:close/>
                </a:path>
                <a:path w="845185" h="413385">
                  <a:moveTo>
                    <a:pt x="10922" y="0"/>
                  </a:moveTo>
                  <a:lnTo>
                    <a:pt x="0" y="22860"/>
                  </a:lnTo>
                  <a:lnTo>
                    <a:pt x="770741" y="390273"/>
                  </a:lnTo>
                  <a:lnTo>
                    <a:pt x="781695" y="367303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7880" y="2112772"/>
              <a:ext cx="593725" cy="233045"/>
            </a:xfrm>
            <a:custGeom>
              <a:avLst/>
              <a:gdLst/>
              <a:ahLst/>
              <a:cxnLst/>
              <a:rect l="l" t="t" r="r" b="b"/>
              <a:pathLst>
                <a:path w="593725" h="233044">
                  <a:moveTo>
                    <a:pt x="75938" y="23938"/>
                  </a:moveTo>
                  <a:lnTo>
                    <a:pt x="67442" y="47821"/>
                  </a:lnTo>
                  <a:lnTo>
                    <a:pt x="585216" y="232536"/>
                  </a:lnTo>
                  <a:lnTo>
                    <a:pt x="593725" y="208533"/>
                  </a:lnTo>
                  <a:lnTo>
                    <a:pt x="75938" y="23938"/>
                  </a:lnTo>
                  <a:close/>
                </a:path>
                <a:path w="593725" h="233044">
                  <a:moveTo>
                    <a:pt x="84454" y="0"/>
                  </a:moveTo>
                  <a:lnTo>
                    <a:pt x="0" y="10286"/>
                  </a:lnTo>
                  <a:lnTo>
                    <a:pt x="58927" y="71754"/>
                  </a:lnTo>
                  <a:lnTo>
                    <a:pt x="67442" y="47821"/>
                  </a:lnTo>
                  <a:lnTo>
                    <a:pt x="55499" y="43560"/>
                  </a:lnTo>
                  <a:lnTo>
                    <a:pt x="64008" y="19684"/>
                  </a:lnTo>
                  <a:lnTo>
                    <a:pt x="77452" y="19684"/>
                  </a:lnTo>
                  <a:lnTo>
                    <a:pt x="84454" y="0"/>
                  </a:lnTo>
                  <a:close/>
                </a:path>
                <a:path w="593725" h="233044">
                  <a:moveTo>
                    <a:pt x="64008" y="19684"/>
                  </a:moveTo>
                  <a:lnTo>
                    <a:pt x="55499" y="43560"/>
                  </a:lnTo>
                  <a:lnTo>
                    <a:pt x="67442" y="47821"/>
                  </a:lnTo>
                  <a:lnTo>
                    <a:pt x="75938" y="23938"/>
                  </a:lnTo>
                  <a:lnTo>
                    <a:pt x="64008" y="19684"/>
                  </a:lnTo>
                  <a:close/>
                </a:path>
                <a:path w="593725" h="233044">
                  <a:moveTo>
                    <a:pt x="77452" y="19684"/>
                  </a:moveTo>
                  <a:lnTo>
                    <a:pt x="64008" y="19684"/>
                  </a:lnTo>
                  <a:lnTo>
                    <a:pt x="75938" y="23938"/>
                  </a:lnTo>
                  <a:lnTo>
                    <a:pt x="77452" y="196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0" y="2235200"/>
              <a:ext cx="1905000" cy="698500"/>
            </a:xfrm>
            <a:custGeom>
              <a:avLst/>
              <a:gdLst/>
              <a:ahLst/>
              <a:cxnLst/>
              <a:rect l="l" t="t" r="r" b="b"/>
              <a:pathLst>
                <a:path w="1905000" h="698500">
                  <a:moveTo>
                    <a:pt x="0" y="698500"/>
                  </a:moveTo>
                  <a:lnTo>
                    <a:pt x="1905000" y="6985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698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31875" y="1981200"/>
            <a:ext cx="2362200" cy="1066800"/>
            <a:chOff x="1031875" y="1981200"/>
            <a:chExt cx="2362200" cy="1066800"/>
          </a:xfrm>
        </p:grpSpPr>
        <p:sp>
          <p:nvSpPr>
            <p:cNvPr id="10" name="object 10"/>
            <p:cNvSpPr/>
            <p:nvPr/>
          </p:nvSpPr>
          <p:spPr>
            <a:xfrm>
              <a:off x="1031875" y="1981200"/>
              <a:ext cx="2362200" cy="1066800"/>
            </a:xfrm>
            <a:custGeom>
              <a:avLst/>
              <a:gdLst/>
              <a:ahLst/>
              <a:cxnLst/>
              <a:rect l="l" t="t" r="r" b="b"/>
              <a:pathLst>
                <a:path w="2362200" h="1066800">
                  <a:moveTo>
                    <a:pt x="2362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362200" y="1066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0548" y="2562420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199" y="0"/>
                  </a:lnTo>
                </a:path>
              </a:pathLst>
            </a:custGeom>
            <a:ln w="8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17993" y="2250694"/>
            <a:ext cx="15005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Larger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sample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0450" y="2638120"/>
            <a:ext cx="16389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Smaller</a:t>
            </a:r>
            <a:r>
              <a:rPr sz="20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20" dirty="0">
                <a:solidFill>
                  <a:srgbClr val="1F487C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88866" y="2000885"/>
            <a:ext cx="5159375" cy="2516505"/>
            <a:chOff x="3888866" y="2000885"/>
            <a:chExt cx="5159375" cy="2516505"/>
          </a:xfrm>
        </p:grpSpPr>
        <p:sp>
          <p:nvSpPr>
            <p:cNvPr id="15" name="object 15"/>
            <p:cNvSpPr/>
            <p:nvPr/>
          </p:nvSpPr>
          <p:spPr>
            <a:xfrm>
              <a:off x="3888866" y="4480039"/>
              <a:ext cx="5107940" cy="0"/>
            </a:xfrm>
            <a:custGeom>
              <a:avLst/>
              <a:gdLst/>
              <a:ahLst/>
              <a:cxnLst/>
              <a:rect l="l" t="t" r="r" b="b"/>
              <a:pathLst>
                <a:path w="5107940">
                  <a:moveTo>
                    <a:pt x="0" y="0"/>
                  </a:moveTo>
                  <a:lnTo>
                    <a:pt x="510794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0074" y="2719578"/>
              <a:ext cx="4275455" cy="1759585"/>
            </a:xfrm>
            <a:custGeom>
              <a:avLst/>
              <a:gdLst/>
              <a:ahLst/>
              <a:cxnLst/>
              <a:rect l="l" t="t" r="r" b="b"/>
              <a:pathLst>
                <a:path w="4275455" h="1759585">
                  <a:moveTo>
                    <a:pt x="0" y="1759267"/>
                  </a:moveTo>
                  <a:lnTo>
                    <a:pt x="216788" y="1741512"/>
                  </a:lnTo>
                  <a:lnTo>
                    <a:pt x="326009" y="1719021"/>
                  </a:lnTo>
                  <a:lnTo>
                    <a:pt x="436752" y="1691792"/>
                  </a:lnTo>
                  <a:lnTo>
                    <a:pt x="542925" y="1651533"/>
                  </a:lnTo>
                  <a:lnTo>
                    <a:pt x="653541" y="1594713"/>
                  </a:lnTo>
                  <a:lnTo>
                    <a:pt x="762762" y="1523669"/>
                  </a:lnTo>
                  <a:lnTo>
                    <a:pt x="978153" y="1321219"/>
                  </a:lnTo>
                  <a:lnTo>
                    <a:pt x="1193419" y="1032383"/>
                  </a:lnTo>
                  <a:lnTo>
                    <a:pt x="1413383" y="686689"/>
                  </a:lnTo>
                  <a:lnTo>
                    <a:pt x="1519427" y="510286"/>
                  </a:lnTo>
                  <a:lnTo>
                    <a:pt x="1630172" y="348107"/>
                  </a:lnTo>
                  <a:lnTo>
                    <a:pt x="1737867" y="205994"/>
                  </a:lnTo>
                  <a:lnTo>
                    <a:pt x="1843913" y="94742"/>
                  </a:lnTo>
                  <a:lnTo>
                    <a:pt x="1954657" y="23622"/>
                  </a:lnTo>
                  <a:lnTo>
                    <a:pt x="2065401" y="0"/>
                  </a:lnTo>
                </a:path>
                <a:path w="4275455" h="1759585">
                  <a:moveTo>
                    <a:pt x="4275328" y="1759267"/>
                  </a:moveTo>
                  <a:lnTo>
                    <a:pt x="4045584" y="1741512"/>
                  </a:lnTo>
                  <a:lnTo>
                    <a:pt x="3929253" y="1719021"/>
                  </a:lnTo>
                  <a:lnTo>
                    <a:pt x="3815715" y="1691792"/>
                  </a:lnTo>
                  <a:lnTo>
                    <a:pt x="3699509" y="1651533"/>
                  </a:lnTo>
                  <a:lnTo>
                    <a:pt x="3581780" y="1594713"/>
                  </a:lnTo>
                  <a:lnTo>
                    <a:pt x="3471036" y="1523669"/>
                  </a:lnTo>
                  <a:lnTo>
                    <a:pt x="3237103" y="1321219"/>
                  </a:lnTo>
                  <a:lnTo>
                    <a:pt x="3007232" y="1032383"/>
                  </a:lnTo>
                  <a:lnTo>
                    <a:pt x="2777490" y="686689"/>
                  </a:lnTo>
                  <a:lnTo>
                    <a:pt x="2659760" y="510286"/>
                  </a:lnTo>
                  <a:lnTo>
                    <a:pt x="2543555" y="348107"/>
                  </a:lnTo>
                  <a:lnTo>
                    <a:pt x="2432811" y="205994"/>
                  </a:lnTo>
                  <a:lnTo>
                    <a:pt x="2315082" y="94742"/>
                  </a:lnTo>
                  <a:lnTo>
                    <a:pt x="2198878" y="23622"/>
                  </a:lnTo>
                  <a:lnTo>
                    <a:pt x="2085339" y="0"/>
                  </a:lnTo>
                </a:path>
              </a:pathLst>
            </a:custGeom>
            <a:ln w="762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0517" y="2038985"/>
              <a:ext cx="2857500" cy="2440305"/>
            </a:xfrm>
            <a:custGeom>
              <a:avLst/>
              <a:gdLst/>
              <a:ahLst/>
              <a:cxnLst/>
              <a:rect l="l" t="t" r="r" b="b"/>
              <a:pathLst>
                <a:path w="2857500" h="2440304">
                  <a:moveTo>
                    <a:pt x="0" y="2439771"/>
                  </a:moveTo>
                  <a:lnTo>
                    <a:pt x="133096" y="2415603"/>
                  </a:lnTo>
                  <a:lnTo>
                    <a:pt x="201168" y="2383802"/>
                  </a:lnTo>
                  <a:lnTo>
                    <a:pt x="270637" y="2345651"/>
                  </a:lnTo>
                  <a:lnTo>
                    <a:pt x="335661" y="2289683"/>
                  </a:lnTo>
                  <a:lnTo>
                    <a:pt x="403733" y="2210816"/>
                  </a:lnTo>
                  <a:lnTo>
                    <a:pt x="471678" y="2111590"/>
                  </a:lnTo>
                  <a:lnTo>
                    <a:pt x="604774" y="1831720"/>
                  </a:lnTo>
                  <a:lnTo>
                    <a:pt x="737870" y="1432306"/>
                  </a:lnTo>
                  <a:lnTo>
                    <a:pt x="873887" y="951483"/>
                  </a:lnTo>
                  <a:lnTo>
                    <a:pt x="938911" y="707263"/>
                  </a:lnTo>
                  <a:lnTo>
                    <a:pt x="1006856" y="483362"/>
                  </a:lnTo>
                  <a:lnTo>
                    <a:pt x="1074928" y="286257"/>
                  </a:lnTo>
                  <a:lnTo>
                    <a:pt x="1139952" y="131063"/>
                  </a:lnTo>
                  <a:lnTo>
                    <a:pt x="1208024" y="31876"/>
                  </a:lnTo>
                  <a:lnTo>
                    <a:pt x="1275969" y="0"/>
                  </a:lnTo>
                </a:path>
                <a:path w="2857500" h="2440304">
                  <a:moveTo>
                    <a:pt x="2857246" y="2439771"/>
                  </a:moveTo>
                  <a:lnTo>
                    <a:pt x="2694940" y="2415603"/>
                  </a:lnTo>
                  <a:lnTo>
                    <a:pt x="2613025" y="2383802"/>
                  </a:lnTo>
                  <a:lnTo>
                    <a:pt x="2534285" y="2345651"/>
                  </a:lnTo>
                  <a:lnTo>
                    <a:pt x="2450846" y="2289683"/>
                  </a:lnTo>
                  <a:lnTo>
                    <a:pt x="2368804" y="2210816"/>
                  </a:lnTo>
                  <a:lnTo>
                    <a:pt x="2291715" y="2111590"/>
                  </a:lnTo>
                  <a:lnTo>
                    <a:pt x="2126234" y="1831720"/>
                  </a:lnTo>
                  <a:lnTo>
                    <a:pt x="1965579" y="1432306"/>
                  </a:lnTo>
                  <a:lnTo>
                    <a:pt x="1803273" y="951483"/>
                  </a:lnTo>
                  <a:lnTo>
                    <a:pt x="1721358" y="707263"/>
                  </a:lnTo>
                  <a:lnTo>
                    <a:pt x="1637791" y="483362"/>
                  </a:lnTo>
                  <a:lnTo>
                    <a:pt x="1560703" y="286257"/>
                  </a:lnTo>
                  <a:lnTo>
                    <a:pt x="1478788" y="131063"/>
                  </a:lnTo>
                  <a:lnTo>
                    <a:pt x="1395222" y="31876"/>
                  </a:lnTo>
                  <a:lnTo>
                    <a:pt x="1316482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77722" y="4207690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214" y="0"/>
                  </a:lnTo>
                </a:path>
              </a:pathLst>
            </a:custGeom>
            <a:ln w="13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63905" y="4092336"/>
            <a:ext cx="20637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40" dirty="0">
                <a:latin typeface="Microsoft Sans Serif"/>
                <a:cs typeface="Microsoft Sans Serif"/>
              </a:rPr>
              <a:t>x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1875" y="1981200"/>
            <a:ext cx="23622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48640">
              <a:lnSpc>
                <a:spcPts val="2065"/>
              </a:lnSpc>
              <a:spcBef>
                <a:spcPts val="625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increases,</a:t>
            </a:r>
            <a:endParaRPr sz="1800">
              <a:latin typeface="Calibri"/>
              <a:cs typeface="Calibri"/>
            </a:endParaRPr>
          </a:p>
          <a:p>
            <a:pPr marL="645795">
              <a:lnSpc>
                <a:spcPts val="3145"/>
              </a:lnSpc>
            </a:pPr>
            <a:r>
              <a:rPr sz="4050" spc="247" baseline="6172" dirty="0">
                <a:latin typeface="Microsoft Sans Serif"/>
                <a:cs typeface="Microsoft Sans Serif"/>
              </a:rPr>
              <a:t>σ</a:t>
            </a:r>
            <a:r>
              <a:rPr sz="2325" spc="247" baseline="-14336" dirty="0">
                <a:latin typeface="Microsoft Sans Serif"/>
                <a:cs typeface="Microsoft Sans Serif"/>
              </a:rPr>
              <a:t>x</a:t>
            </a:r>
            <a:r>
              <a:rPr sz="2325" spc="375" baseline="-14336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6944" y="4345666"/>
            <a:ext cx="20574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50" dirty="0">
                <a:latin typeface="Microsoft Sans Serif"/>
                <a:cs typeface="Microsoft Sans Serif"/>
              </a:rPr>
              <a:t>μ</a:t>
            </a:r>
            <a:endParaRPr sz="2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Populations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Samples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3386"/>
            <a:ext cx="7058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00080"/>
                </a:solidFill>
                <a:latin typeface="Calibri"/>
                <a:cs typeface="Calibri"/>
              </a:rPr>
              <a:t>Population</a:t>
            </a:r>
            <a:r>
              <a:rPr sz="2200" b="1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items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individuals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652777"/>
            <a:ext cx="1374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200" spc="515" dirty="0">
                <a:latin typeface="Microsoft Sans Serif"/>
                <a:cs typeface="Microsoft Sans Serif"/>
              </a:rPr>
              <a:t>–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1663549"/>
            <a:ext cx="3256915" cy="9556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produced</a:t>
            </a:r>
            <a:r>
              <a:rPr sz="1800" spc="-20" dirty="0">
                <a:latin typeface="Calibri"/>
                <a:cs typeface="Calibri"/>
              </a:rPr>
              <a:t> today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receipts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November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27095"/>
            <a:ext cx="4723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r>
              <a:rPr sz="2200" b="1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3396741"/>
            <a:ext cx="1374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200" spc="515" dirty="0">
                <a:solidFill>
                  <a:srgbClr val="800080"/>
                </a:solidFill>
                <a:latin typeface="Microsoft Sans Serif"/>
                <a:cs typeface="Microsoft Sans Serif"/>
              </a:rPr>
              <a:t>–</a:t>
            </a:r>
            <a:r>
              <a:rPr sz="2200" dirty="0">
                <a:solidFill>
                  <a:srgbClr val="800080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Examples: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3407359"/>
            <a:ext cx="4200525" cy="9556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45"/>
              </a:spcBef>
            </a:pPr>
            <a:r>
              <a:rPr sz="1800" dirty="0">
                <a:latin typeface="Calibri"/>
                <a:cs typeface="Calibri"/>
              </a:rPr>
              <a:t>1000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interview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destructive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receipts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audit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385648"/>
            <a:ext cx="8055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Population</a:t>
            </a:r>
            <a:r>
              <a:rPr spc="-6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dirty="0"/>
              <a:t>Normal-</a:t>
            </a:r>
            <a:r>
              <a:rPr spc="-45" dirty="0"/>
              <a:t> </a:t>
            </a:r>
            <a:r>
              <a:rPr dirty="0">
                <a:solidFill>
                  <a:srgbClr val="800080"/>
                </a:solidFill>
              </a:rPr>
              <a:t>Central</a:t>
            </a:r>
            <a:r>
              <a:rPr spc="-50" dirty="0">
                <a:solidFill>
                  <a:srgbClr val="800080"/>
                </a:solidFill>
              </a:rPr>
              <a:t> </a:t>
            </a:r>
            <a:r>
              <a:rPr dirty="0">
                <a:solidFill>
                  <a:srgbClr val="800080"/>
                </a:solidFill>
              </a:rPr>
              <a:t>Limit</a:t>
            </a:r>
            <a:r>
              <a:rPr spc="-75" dirty="0">
                <a:solidFill>
                  <a:srgbClr val="800080"/>
                </a:solidFill>
              </a:rPr>
              <a:t> </a:t>
            </a:r>
            <a:r>
              <a:rPr spc="-10" dirty="0">
                <a:solidFill>
                  <a:srgbClr val="800080"/>
                </a:solidFill>
              </a:rPr>
              <a:t>Theorem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6433"/>
            <a:ext cx="7739380" cy="19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Central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Limit</a:t>
            </a:r>
            <a:r>
              <a:rPr sz="2000" spc="-4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Theorem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664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Even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normal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ts val="2280"/>
              </a:lnSpc>
              <a:spcBef>
                <a:spcPts val="73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will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approximately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normal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long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enough.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12289" y="3701580"/>
            <a:ext cx="956944" cy="534670"/>
            <a:chOff x="2312289" y="3701580"/>
            <a:chExt cx="956944" cy="534670"/>
          </a:xfrm>
        </p:grpSpPr>
        <p:sp>
          <p:nvSpPr>
            <p:cNvPr id="5" name="object 5"/>
            <p:cNvSpPr/>
            <p:nvPr/>
          </p:nvSpPr>
          <p:spPr>
            <a:xfrm>
              <a:off x="2312289" y="3701580"/>
              <a:ext cx="956944" cy="534670"/>
            </a:xfrm>
            <a:custGeom>
              <a:avLst/>
              <a:gdLst/>
              <a:ahLst/>
              <a:cxnLst/>
              <a:rect l="l" t="t" r="r" b="b"/>
              <a:pathLst>
                <a:path w="956945" h="534670">
                  <a:moveTo>
                    <a:pt x="956437" y="0"/>
                  </a:moveTo>
                  <a:lnTo>
                    <a:pt x="0" y="0"/>
                  </a:lnTo>
                  <a:lnTo>
                    <a:pt x="0" y="534619"/>
                  </a:lnTo>
                  <a:lnTo>
                    <a:pt x="956437" y="534619"/>
                  </a:lnTo>
                  <a:lnTo>
                    <a:pt x="956437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3775" y="398990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4971" y="0"/>
                  </a:lnTo>
                </a:path>
              </a:pathLst>
            </a:custGeom>
            <a:ln w="7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463" y="3696817"/>
            <a:ext cx="966469" cy="5441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70"/>
              </a:spcBef>
            </a:pPr>
            <a:r>
              <a:rPr sz="2650" spc="130" dirty="0">
                <a:latin typeface="Microsoft Sans Serif"/>
                <a:cs typeface="Microsoft Sans Serif"/>
              </a:rPr>
              <a:t>μ</a:t>
            </a:r>
            <a:r>
              <a:rPr sz="2325" spc="195" baseline="-23297" dirty="0">
                <a:latin typeface="Microsoft Sans Serif"/>
                <a:cs typeface="Microsoft Sans Serif"/>
              </a:rPr>
              <a:t>x</a:t>
            </a:r>
            <a:r>
              <a:rPr sz="2325" spc="142" baseline="-23297" dirty="0">
                <a:latin typeface="Microsoft Sans Serif"/>
                <a:cs typeface="Microsoft Sans Serif"/>
              </a:rPr>
              <a:t> 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Microsoft Sans Serif"/>
                <a:cs typeface="Microsoft Sans Serif"/>
              </a:rPr>
              <a:t>μ</a:t>
            </a:r>
            <a:endParaRPr sz="265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37480" y="3499891"/>
            <a:ext cx="1407795" cy="988060"/>
            <a:chOff x="4737480" y="3499891"/>
            <a:chExt cx="1407795" cy="988060"/>
          </a:xfrm>
        </p:grpSpPr>
        <p:sp>
          <p:nvSpPr>
            <p:cNvPr id="9" name="object 9"/>
            <p:cNvSpPr/>
            <p:nvPr/>
          </p:nvSpPr>
          <p:spPr>
            <a:xfrm>
              <a:off x="4737480" y="3499891"/>
              <a:ext cx="1407795" cy="988060"/>
            </a:xfrm>
            <a:custGeom>
              <a:avLst/>
              <a:gdLst/>
              <a:ahLst/>
              <a:cxnLst/>
              <a:rect l="l" t="t" r="r" b="b"/>
              <a:pathLst>
                <a:path w="1407795" h="988060">
                  <a:moveTo>
                    <a:pt x="1407540" y="0"/>
                  </a:moveTo>
                  <a:lnTo>
                    <a:pt x="0" y="0"/>
                  </a:lnTo>
                  <a:lnTo>
                    <a:pt x="0" y="988021"/>
                  </a:lnTo>
                  <a:lnTo>
                    <a:pt x="1407540" y="988021"/>
                  </a:lnTo>
                  <a:lnTo>
                    <a:pt x="1407540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508" y="4013142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>
                  <a:moveTo>
                    <a:pt x="0" y="0"/>
                  </a:moveTo>
                  <a:lnTo>
                    <a:pt x="100650" y="0"/>
                  </a:lnTo>
                </a:path>
              </a:pathLst>
            </a:custGeom>
            <a:ln w="8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5195" y="4264074"/>
              <a:ext cx="45720" cy="26670"/>
            </a:xfrm>
            <a:custGeom>
              <a:avLst/>
              <a:gdLst/>
              <a:ahLst/>
              <a:cxnLst/>
              <a:rect l="l" t="t" r="r" b="b"/>
              <a:pathLst>
                <a:path w="45720" h="26670">
                  <a:moveTo>
                    <a:pt x="0" y="26376"/>
                  </a:moveTo>
                  <a:lnTo>
                    <a:pt x="45282" y="0"/>
                  </a:lnTo>
                </a:path>
              </a:pathLst>
            </a:custGeom>
            <a:ln w="14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0477" y="4271917"/>
              <a:ext cx="66675" cy="121285"/>
            </a:xfrm>
            <a:custGeom>
              <a:avLst/>
              <a:gdLst/>
              <a:ahLst/>
              <a:cxnLst/>
              <a:rect l="l" t="t" r="r" b="b"/>
              <a:pathLst>
                <a:path w="66675" h="121285">
                  <a:moveTo>
                    <a:pt x="0" y="0"/>
                  </a:moveTo>
                  <a:lnTo>
                    <a:pt x="66122" y="121185"/>
                  </a:lnTo>
                </a:path>
              </a:pathLst>
            </a:custGeom>
            <a:ln w="29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7803" y="3978206"/>
              <a:ext cx="488315" cy="415290"/>
            </a:xfrm>
            <a:custGeom>
              <a:avLst/>
              <a:gdLst/>
              <a:ahLst/>
              <a:cxnLst/>
              <a:rect l="l" t="t" r="r" b="b"/>
              <a:pathLst>
                <a:path w="488314" h="415289">
                  <a:moveTo>
                    <a:pt x="156716" y="414897"/>
                  </a:moveTo>
                  <a:lnTo>
                    <a:pt x="243708" y="52758"/>
                  </a:lnTo>
                </a:path>
                <a:path w="488314" h="415289">
                  <a:moveTo>
                    <a:pt x="243708" y="52758"/>
                  </a:moveTo>
                  <a:lnTo>
                    <a:pt x="457942" y="52758"/>
                  </a:lnTo>
                </a:path>
                <a:path w="488314" h="415289">
                  <a:moveTo>
                    <a:pt x="0" y="0"/>
                  </a:moveTo>
                  <a:lnTo>
                    <a:pt x="488130" y="0"/>
                  </a:lnTo>
                </a:path>
              </a:pathLst>
            </a:custGeom>
            <a:ln w="1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80613" y="3696932"/>
            <a:ext cx="23622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800" spc="60" dirty="0">
                <a:latin typeface="Microsoft Sans Serif"/>
                <a:cs typeface="Microsoft Sans Serif"/>
              </a:rPr>
              <a:t>σ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1508" y="3935665"/>
            <a:ext cx="11874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latin typeface="Microsoft Sans Serif"/>
                <a:cs typeface="Microsoft Sans Serif"/>
              </a:rPr>
              <a:t>x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6208" y="3364967"/>
            <a:ext cx="81026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30480" indent="-546100" algn="r">
              <a:lnSpc>
                <a:spcPct val="125600"/>
              </a:lnSpc>
              <a:spcBef>
                <a:spcPts val="95"/>
              </a:spcBef>
              <a:tabLst>
                <a:tab pos="447675" algn="l"/>
              </a:tabLst>
            </a:pPr>
            <a:r>
              <a:rPr sz="4200" spc="-75" baseline="-35714" dirty="0">
                <a:latin typeface="Symbol"/>
                <a:cs typeface="Symbol"/>
              </a:rPr>
              <a:t></a:t>
            </a:r>
            <a:r>
              <a:rPr sz="4200" baseline="-35714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Microsoft Sans Serif"/>
                <a:cs typeface="Microsoft Sans Serif"/>
              </a:rPr>
              <a:t>σ </a:t>
            </a:r>
            <a:r>
              <a:rPr sz="2800" spc="-50" dirty="0">
                <a:latin typeface="Microsoft Sans Serif"/>
                <a:cs typeface="Microsoft Sans Serif"/>
              </a:rPr>
              <a:t>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2782" y="3495128"/>
            <a:ext cx="1417320" cy="997585"/>
          </a:xfrm>
          <a:custGeom>
            <a:avLst/>
            <a:gdLst/>
            <a:ahLst/>
            <a:cxnLst/>
            <a:rect l="l" t="t" r="r" b="b"/>
            <a:pathLst>
              <a:path w="1417320" h="997585">
                <a:moveTo>
                  <a:pt x="0" y="997546"/>
                </a:moveTo>
                <a:lnTo>
                  <a:pt x="1417065" y="997546"/>
                </a:lnTo>
                <a:lnTo>
                  <a:pt x="1417065" y="0"/>
                </a:lnTo>
                <a:lnTo>
                  <a:pt x="0" y="0"/>
                </a:lnTo>
                <a:lnTo>
                  <a:pt x="0" y="99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15892" y="3803091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95"/>
              </a:spcBef>
            </a:pPr>
            <a:r>
              <a:rPr dirty="0"/>
              <a:t>Central</a:t>
            </a:r>
            <a:r>
              <a:rPr spc="-95" dirty="0"/>
              <a:t> </a:t>
            </a:r>
            <a:r>
              <a:rPr dirty="0"/>
              <a:t>Limit</a:t>
            </a:r>
            <a:r>
              <a:rPr spc="-10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9774" y="2004187"/>
            <a:ext cx="14770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large </a:t>
            </a:r>
            <a:r>
              <a:rPr sz="2000" spc="-10" dirty="0">
                <a:latin typeface="Calibri"/>
                <a:cs typeface="Calibri"/>
              </a:rPr>
              <a:t>enough…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4092" y="1484757"/>
            <a:ext cx="4741545" cy="2548255"/>
            <a:chOff x="2244092" y="1484757"/>
            <a:chExt cx="4741545" cy="2548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092" y="1648487"/>
              <a:ext cx="4741382" cy="2384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9376" y="1559052"/>
              <a:ext cx="1045463" cy="8686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1304" y="1491107"/>
              <a:ext cx="1029335" cy="852169"/>
            </a:xfrm>
            <a:custGeom>
              <a:avLst/>
              <a:gdLst/>
              <a:ahLst/>
              <a:cxnLst/>
              <a:rect l="l" t="t" r="r" b="b"/>
              <a:pathLst>
                <a:path w="1029335" h="852169">
                  <a:moveTo>
                    <a:pt x="444373" y="0"/>
                  </a:moveTo>
                  <a:lnTo>
                    <a:pt x="400685" y="2666"/>
                  </a:lnTo>
                  <a:lnTo>
                    <a:pt x="366013" y="5460"/>
                  </a:lnTo>
                  <a:lnTo>
                    <a:pt x="335661" y="7492"/>
                  </a:lnTo>
                  <a:lnTo>
                    <a:pt x="272034" y="22478"/>
                  </a:lnTo>
                  <a:lnTo>
                    <a:pt x="201041" y="47751"/>
                  </a:lnTo>
                  <a:lnTo>
                    <a:pt x="147066" y="75818"/>
                  </a:lnTo>
                  <a:lnTo>
                    <a:pt x="99822" y="110616"/>
                  </a:lnTo>
                  <a:lnTo>
                    <a:pt x="62865" y="148843"/>
                  </a:lnTo>
                  <a:lnTo>
                    <a:pt x="26543" y="204088"/>
                  </a:lnTo>
                  <a:lnTo>
                    <a:pt x="10287" y="256031"/>
                  </a:lnTo>
                  <a:lnTo>
                    <a:pt x="0" y="306577"/>
                  </a:lnTo>
                  <a:lnTo>
                    <a:pt x="0" y="336550"/>
                  </a:lnTo>
                  <a:lnTo>
                    <a:pt x="1397" y="364616"/>
                  </a:lnTo>
                  <a:lnTo>
                    <a:pt x="3683" y="385698"/>
                  </a:lnTo>
                  <a:lnTo>
                    <a:pt x="7366" y="411606"/>
                  </a:lnTo>
                  <a:lnTo>
                    <a:pt x="13335" y="435609"/>
                  </a:lnTo>
                  <a:lnTo>
                    <a:pt x="18415" y="462152"/>
                  </a:lnTo>
                  <a:lnTo>
                    <a:pt x="38354" y="512063"/>
                  </a:lnTo>
                  <a:lnTo>
                    <a:pt x="67945" y="568705"/>
                  </a:lnTo>
                  <a:lnTo>
                    <a:pt x="115316" y="634872"/>
                  </a:lnTo>
                  <a:lnTo>
                    <a:pt x="159004" y="686815"/>
                  </a:lnTo>
                  <a:lnTo>
                    <a:pt x="208534" y="733932"/>
                  </a:lnTo>
                  <a:lnTo>
                    <a:pt x="269875" y="781049"/>
                  </a:lnTo>
                  <a:lnTo>
                    <a:pt x="389636" y="852042"/>
                  </a:lnTo>
                  <a:lnTo>
                    <a:pt x="308991" y="798067"/>
                  </a:lnTo>
                  <a:lnTo>
                    <a:pt x="255778" y="757173"/>
                  </a:lnTo>
                  <a:lnTo>
                    <a:pt x="213613" y="718946"/>
                  </a:lnTo>
                  <a:lnTo>
                    <a:pt x="177419" y="676528"/>
                  </a:lnTo>
                  <a:lnTo>
                    <a:pt x="141224" y="623950"/>
                  </a:lnTo>
                  <a:lnTo>
                    <a:pt x="121920" y="589152"/>
                  </a:lnTo>
                  <a:lnTo>
                    <a:pt x="106425" y="549528"/>
                  </a:lnTo>
                  <a:lnTo>
                    <a:pt x="89408" y="471042"/>
                  </a:lnTo>
                  <a:lnTo>
                    <a:pt x="87249" y="440308"/>
                  </a:lnTo>
                  <a:lnTo>
                    <a:pt x="90170" y="412368"/>
                  </a:lnTo>
                  <a:lnTo>
                    <a:pt x="103505" y="354964"/>
                  </a:lnTo>
                  <a:lnTo>
                    <a:pt x="125730" y="314705"/>
                  </a:lnTo>
                  <a:lnTo>
                    <a:pt x="169291" y="262127"/>
                  </a:lnTo>
                  <a:lnTo>
                    <a:pt x="218059" y="225297"/>
                  </a:lnTo>
                  <a:lnTo>
                    <a:pt x="252857" y="206120"/>
                  </a:lnTo>
                  <a:lnTo>
                    <a:pt x="317881" y="183641"/>
                  </a:lnTo>
                  <a:lnTo>
                    <a:pt x="425831" y="167893"/>
                  </a:lnTo>
                  <a:lnTo>
                    <a:pt x="469519" y="167893"/>
                  </a:lnTo>
                  <a:lnTo>
                    <a:pt x="511683" y="169290"/>
                  </a:lnTo>
                  <a:lnTo>
                    <a:pt x="595249" y="183641"/>
                  </a:lnTo>
                  <a:lnTo>
                    <a:pt x="651383" y="200025"/>
                  </a:lnTo>
                  <a:lnTo>
                    <a:pt x="703834" y="218439"/>
                  </a:lnTo>
                  <a:lnTo>
                    <a:pt x="769747" y="248538"/>
                  </a:lnTo>
                  <a:lnTo>
                    <a:pt x="730504" y="305180"/>
                  </a:lnTo>
                  <a:lnTo>
                    <a:pt x="1029208" y="292226"/>
                  </a:lnTo>
                  <a:lnTo>
                    <a:pt x="902843" y="54609"/>
                  </a:lnTo>
                  <a:lnTo>
                    <a:pt x="866521" y="108584"/>
                  </a:lnTo>
                  <a:lnTo>
                    <a:pt x="800735" y="77850"/>
                  </a:lnTo>
                  <a:lnTo>
                    <a:pt x="747522" y="57403"/>
                  </a:lnTo>
                  <a:lnTo>
                    <a:pt x="679450" y="34797"/>
                  </a:lnTo>
                  <a:lnTo>
                    <a:pt x="612901" y="17779"/>
                  </a:lnTo>
                  <a:lnTo>
                    <a:pt x="528701" y="4063"/>
                  </a:lnTo>
                  <a:lnTo>
                    <a:pt x="483488" y="2031"/>
                  </a:lnTo>
                  <a:lnTo>
                    <a:pt x="444373" y="0"/>
                  </a:lnTo>
                  <a:close/>
                </a:path>
              </a:pathLst>
            </a:custGeom>
            <a:solidFill>
              <a:srgbClr val="CED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1304" y="1491107"/>
              <a:ext cx="1029335" cy="852169"/>
            </a:xfrm>
            <a:custGeom>
              <a:avLst/>
              <a:gdLst/>
              <a:ahLst/>
              <a:cxnLst/>
              <a:rect l="l" t="t" r="r" b="b"/>
              <a:pathLst>
                <a:path w="1029335" h="852169">
                  <a:moveTo>
                    <a:pt x="389636" y="852042"/>
                  </a:moveTo>
                  <a:lnTo>
                    <a:pt x="299466" y="800861"/>
                  </a:lnTo>
                  <a:lnTo>
                    <a:pt x="234315" y="754379"/>
                  </a:lnTo>
                  <a:lnTo>
                    <a:pt x="183387" y="710056"/>
                  </a:lnTo>
                  <a:lnTo>
                    <a:pt x="138937" y="663574"/>
                  </a:lnTo>
                  <a:lnTo>
                    <a:pt x="87249" y="599439"/>
                  </a:lnTo>
                  <a:lnTo>
                    <a:pt x="49530" y="536574"/>
                  </a:lnTo>
                  <a:lnTo>
                    <a:pt x="25908" y="483996"/>
                  </a:lnTo>
                  <a:lnTo>
                    <a:pt x="13335" y="435609"/>
                  </a:lnTo>
                  <a:lnTo>
                    <a:pt x="7366" y="411606"/>
                  </a:lnTo>
                  <a:lnTo>
                    <a:pt x="3683" y="385698"/>
                  </a:lnTo>
                  <a:lnTo>
                    <a:pt x="1397" y="364616"/>
                  </a:lnTo>
                  <a:lnTo>
                    <a:pt x="0" y="336550"/>
                  </a:lnTo>
                  <a:lnTo>
                    <a:pt x="0" y="306577"/>
                  </a:lnTo>
                  <a:lnTo>
                    <a:pt x="10287" y="256031"/>
                  </a:lnTo>
                  <a:lnTo>
                    <a:pt x="26543" y="204088"/>
                  </a:lnTo>
                  <a:lnTo>
                    <a:pt x="62865" y="148843"/>
                  </a:lnTo>
                  <a:lnTo>
                    <a:pt x="99822" y="110616"/>
                  </a:lnTo>
                  <a:lnTo>
                    <a:pt x="147066" y="75818"/>
                  </a:lnTo>
                  <a:lnTo>
                    <a:pt x="201041" y="47751"/>
                  </a:lnTo>
                  <a:lnTo>
                    <a:pt x="238760" y="32765"/>
                  </a:lnTo>
                  <a:lnTo>
                    <a:pt x="302387" y="13588"/>
                  </a:lnTo>
                  <a:lnTo>
                    <a:pt x="366013" y="5460"/>
                  </a:lnTo>
                  <a:lnTo>
                    <a:pt x="400685" y="2666"/>
                  </a:lnTo>
                  <a:lnTo>
                    <a:pt x="444373" y="0"/>
                  </a:lnTo>
                  <a:lnTo>
                    <a:pt x="483488" y="2031"/>
                  </a:lnTo>
                  <a:lnTo>
                    <a:pt x="528701" y="4063"/>
                  </a:lnTo>
                  <a:lnTo>
                    <a:pt x="612901" y="17779"/>
                  </a:lnTo>
                  <a:lnTo>
                    <a:pt x="679450" y="34797"/>
                  </a:lnTo>
                  <a:lnTo>
                    <a:pt x="747522" y="57403"/>
                  </a:lnTo>
                  <a:lnTo>
                    <a:pt x="800735" y="77850"/>
                  </a:lnTo>
                  <a:lnTo>
                    <a:pt x="866521" y="108584"/>
                  </a:lnTo>
                  <a:lnTo>
                    <a:pt x="902843" y="54609"/>
                  </a:lnTo>
                  <a:lnTo>
                    <a:pt x="1029208" y="292226"/>
                  </a:lnTo>
                  <a:lnTo>
                    <a:pt x="730504" y="305180"/>
                  </a:lnTo>
                  <a:lnTo>
                    <a:pt x="769747" y="248538"/>
                  </a:lnTo>
                  <a:lnTo>
                    <a:pt x="703834" y="218439"/>
                  </a:lnTo>
                  <a:lnTo>
                    <a:pt x="651383" y="200025"/>
                  </a:lnTo>
                  <a:lnTo>
                    <a:pt x="595249" y="183641"/>
                  </a:lnTo>
                  <a:lnTo>
                    <a:pt x="511683" y="169290"/>
                  </a:lnTo>
                  <a:lnTo>
                    <a:pt x="469519" y="167893"/>
                  </a:lnTo>
                  <a:lnTo>
                    <a:pt x="425831" y="167893"/>
                  </a:lnTo>
                  <a:lnTo>
                    <a:pt x="350393" y="177545"/>
                  </a:lnTo>
                  <a:lnTo>
                    <a:pt x="287655" y="193928"/>
                  </a:lnTo>
                  <a:lnTo>
                    <a:pt x="218059" y="225297"/>
                  </a:lnTo>
                  <a:lnTo>
                    <a:pt x="169291" y="262127"/>
                  </a:lnTo>
                  <a:lnTo>
                    <a:pt x="125730" y="314705"/>
                  </a:lnTo>
                  <a:lnTo>
                    <a:pt x="103505" y="354964"/>
                  </a:lnTo>
                  <a:lnTo>
                    <a:pt x="90170" y="412368"/>
                  </a:lnTo>
                  <a:lnTo>
                    <a:pt x="87249" y="440308"/>
                  </a:lnTo>
                  <a:lnTo>
                    <a:pt x="89408" y="471042"/>
                  </a:lnTo>
                  <a:lnTo>
                    <a:pt x="96138" y="516762"/>
                  </a:lnTo>
                  <a:lnTo>
                    <a:pt x="121920" y="589152"/>
                  </a:lnTo>
                  <a:lnTo>
                    <a:pt x="141224" y="623950"/>
                  </a:lnTo>
                  <a:lnTo>
                    <a:pt x="177419" y="676528"/>
                  </a:lnTo>
                  <a:lnTo>
                    <a:pt x="213613" y="718946"/>
                  </a:lnTo>
                  <a:lnTo>
                    <a:pt x="255778" y="757173"/>
                  </a:lnTo>
                  <a:lnTo>
                    <a:pt x="278765" y="774826"/>
                  </a:lnTo>
                  <a:lnTo>
                    <a:pt x="308991" y="798067"/>
                  </a:lnTo>
                  <a:lnTo>
                    <a:pt x="389636" y="8520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1507" y="1243329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61003" y="1146047"/>
            <a:ext cx="312420" cy="429895"/>
            <a:chOff x="3461003" y="1146047"/>
            <a:chExt cx="312420" cy="4298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1003" y="1146047"/>
              <a:ext cx="312420" cy="4297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8285" y="1282191"/>
              <a:ext cx="117983" cy="23088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79540" y="1634744"/>
            <a:ext cx="22910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becomes </a:t>
            </a:r>
            <a:r>
              <a:rPr sz="2000" dirty="0">
                <a:latin typeface="Calibri"/>
                <a:cs typeface="Calibri"/>
              </a:rPr>
              <a:t>almost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normal regardless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shape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857" y="385648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Population</a:t>
            </a:r>
            <a:r>
              <a:rPr spc="-4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spc="-10" dirty="0"/>
              <a:t>Normal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290307" y="723976"/>
            <a:ext cx="1080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000099"/>
                </a:solidFill>
                <a:latin typeface="Calibri"/>
                <a:cs typeface="Calibri"/>
              </a:rPr>
              <a:t>(continued)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45886" y="3335020"/>
            <a:ext cx="3204210" cy="1196340"/>
            <a:chOff x="5445886" y="3335020"/>
            <a:chExt cx="3204210" cy="1196340"/>
          </a:xfrm>
        </p:grpSpPr>
        <p:sp>
          <p:nvSpPr>
            <p:cNvPr id="5" name="object 5"/>
            <p:cNvSpPr/>
            <p:nvPr/>
          </p:nvSpPr>
          <p:spPr>
            <a:xfrm>
              <a:off x="6876922" y="3360420"/>
              <a:ext cx="0" cy="1163320"/>
            </a:xfrm>
            <a:custGeom>
              <a:avLst/>
              <a:gdLst/>
              <a:ahLst/>
              <a:cxnLst/>
              <a:rect l="l" t="t" r="r" b="b"/>
              <a:pathLst>
                <a:path h="1163320">
                  <a:moveTo>
                    <a:pt x="0" y="116321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5429" y="3505962"/>
              <a:ext cx="401320" cy="142875"/>
            </a:xfrm>
            <a:custGeom>
              <a:avLst/>
              <a:gdLst/>
              <a:ahLst/>
              <a:cxnLst/>
              <a:rect l="l" t="t" r="r" b="b"/>
              <a:pathLst>
                <a:path w="401320" h="142875">
                  <a:moveTo>
                    <a:pt x="70993" y="60197"/>
                  </a:moveTo>
                  <a:lnTo>
                    <a:pt x="0" y="124459"/>
                  </a:lnTo>
                  <a:lnTo>
                    <a:pt x="94106" y="142747"/>
                  </a:lnTo>
                  <a:lnTo>
                    <a:pt x="87492" y="119125"/>
                  </a:lnTo>
                  <a:lnTo>
                    <a:pt x="72644" y="119125"/>
                  </a:lnTo>
                  <a:lnTo>
                    <a:pt x="64897" y="91566"/>
                  </a:lnTo>
                  <a:lnTo>
                    <a:pt x="78699" y="87721"/>
                  </a:lnTo>
                  <a:lnTo>
                    <a:pt x="70993" y="60197"/>
                  </a:lnTo>
                  <a:close/>
                </a:path>
                <a:path w="401320" h="142875">
                  <a:moveTo>
                    <a:pt x="78699" y="87721"/>
                  </a:moveTo>
                  <a:lnTo>
                    <a:pt x="64897" y="91566"/>
                  </a:lnTo>
                  <a:lnTo>
                    <a:pt x="72644" y="119125"/>
                  </a:lnTo>
                  <a:lnTo>
                    <a:pt x="86416" y="115283"/>
                  </a:lnTo>
                  <a:lnTo>
                    <a:pt x="78699" y="87721"/>
                  </a:lnTo>
                  <a:close/>
                </a:path>
                <a:path w="401320" h="142875">
                  <a:moveTo>
                    <a:pt x="86416" y="115283"/>
                  </a:moveTo>
                  <a:lnTo>
                    <a:pt x="72644" y="119125"/>
                  </a:lnTo>
                  <a:lnTo>
                    <a:pt x="87492" y="119125"/>
                  </a:lnTo>
                  <a:lnTo>
                    <a:pt x="86416" y="115283"/>
                  </a:lnTo>
                  <a:close/>
                </a:path>
                <a:path w="401320" h="142875">
                  <a:moveTo>
                    <a:pt x="393573" y="0"/>
                  </a:moveTo>
                  <a:lnTo>
                    <a:pt x="78699" y="87721"/>
                  </a:lnTo>
                  <a:lnTo>
                    <a:pt x="86416" y="115283"/>
                  </a:lnTo>
                  <a:lnTo>
                    <a:pt x="401320" y="27431"/>
                  </a:lnTo>
                  <a:lnTo>
                    <a:pt x="3935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5886" y="4516716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5388" y="3637407"/>
              <a:ext cx="3098800" cy="829944"/>
            </a:xfrm>
            <a:custGeom>
              <a:avLst/>
              <a:gdLst/>
              <a:ahLst/>
              <a:cxnLst/>
              <a:rect l="l" t="t" r="r" b="b"/>
              <a:pathLst>
                <a:path w="3098800" h="829945">
                  <a:moveTo>
                    <a:pt x="0" y="829691"/>
                  </a:moveTo>
                  <a:lnTo>
                    <a:pt x="107696" y="821613"/>
                  </a:lnTo>
                  <a:lnTo>
                    <a:pt x="163957" y="811225"/>
                  </a:lnTo>
                  <a:lnTo>
                    <a:pt x="218694" y="798525"/>
                  </a:lnTo>
                  <a:lnTo>
                    <a:pt x="271652" y="778916"/>
                  </a:lnTo>
                  <a:lnTo>
                    <a:pt x="326263" y="752373"/>
                  </a:lnTo>
                  <a:lnTo>
                    <a:pt x="381000" y="718908"/>
                  </a:lnTo>
                  <a:lnTo>
                    <a:pt x="488569" y="623125"/>
                  </a:lnTo>
                  <a:lnTo>
                    <a:pt x="596264" y="486956"/>
                  </a:lnTo>
                  <a:lnTo>
                    <a:pt x="707263" y="323088"/>
                  </a:lnTo>
                  <a:lnTo>
                    <a:pt x="760222" y="241147"/>
                  </a:lnTo>
                  <a:lnTo>
                    <a:pt x="814832" y="163830"/>
                  </a:lnTo>
                  <a:lnTo>
                    <a:pt x="869569" y="96901"/>
                  </a:lnTo>
                  <a:lnTo>
                    <a:pt x="922527" y="44958"/>
                  </a:lnTo>
                  <a:lnTo>
                    <a:pt x="977138" y="10414"/>
                  </a:lnTo>
                  <a:lnTo>
                    <a:pt x="1031875" y="0"/>
                  </a:lnTo>
                </a:path>
                <a:path w="3098800" h="829945">
                  <a:moveTo>
                    <a:pt x="3098800" y="829691"/>
                  </a:moveTo>
                  <a:lnTo>
                    <a:pt x="2881884" y="821613"/>
                  </a:lnTo>
                  <a:lnTo>
                    <a:pt x="2770886" y="811225"/>
                  </a:lnTo>
                  <a:lnTo>
                    <a:pt x="2664841" y="798525"/>
                  </a:lnTo>
                  <a:lnTo>
                    <a:pt x="2553969" y="778916"/>
                  </a:lnTo>
                  <a:lnTo>
                    <a:pt x="2444622" y="752373"/>
                  </a:lnTo>
                  <a:lnTo>
                    <a:pt x="2340229" y="718908"/>
                  </a:lnTo>
                  <a:lnTo>
                    <a:pt x="2120011" y="623125"/>
                  </a:lnTo>
                  <a:lnTo>
                    <a:pt x="1902967" y="486956"/>
                  </a:lnTo>
                  <a:lnTo>
                    <a:pt x="1686052" y="323088"/>
                  </a:lnTo>
                  <a:lnTo>
                    <a:pt x="1575054" y="241147"/>
                  </a:lnTo>
                  <a:lnTo>
                    <a:pt x="1465834" y="163830"/>
                  </a:lnTo>
                  <a:lnTo>
                    <a:pt x="1359789" y="96901"/>
                  </a:lnTo>
                  <a:lnTo>
                    <a:pt x="1250441" y="44958"/>
                  </a:lnTo>
                  <a:lnTo>
                    <a:pt x="1139570" y="10414"/>
                  </a:lnTo>
                  <a:lnTo>
                    <a:pt x="1033526" y="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2400" y="3360420"/>
              <a:ext cx="1906270" cy="1106805"/>
            </a:xfrm>
            <a:custGeom>
              <a:avLst/>
              <a:gdLst/>
              <a:ahLst/>
              <a:cxnLst/>
              <a:rect l="l" t="t" r="r" b="b"/>
              <a:pathLst>
                <a:path w="1906270" h="1106804">
                  <a:moveTo>
                    <a:pt x="0" y="1106677"/>
                  </a:moveTo>
                  <a:lnTo>
                    <a:pt x="91059" y="1095133"/>
                  </a:lnTo>
                  <a:lnTo>
                    <a:pt x="137540" y="1081290"/>
                  </a:lnTo>
                  <a:lnTo>
                    <a:pt x="185547" y="1063980"/>
                  </a:lnTo>
                  <a:lnTo>
                    <a:pt x="230250" y="1038593"/>
                  </a:lnTo>
                  <a:lnTo>
                    <a:pt x="276606" y="1002817"/>
                  </a:lnTo>
                  <a:lnTo>
                    <a:pt x="322961" y="957808"/>
                  </a:lnTo>
                  <a:lnTo>
                    <a:pt x="414020" y="830872"/>
                  </a:lnTo>
                  <a:lnTo>
                    <a:pt x="505205" y="649693"/>
                  </a:lnTo>
                  <a:lnTo>
                    <a:pt x="597916" y="431545"/>
                  </a:lnTo>
                  <a:lnTo>
                    <a:pt x="642620" y="320801"/>
                  </a:lnTo>
                  <a:lnTo>
                    <a:pt x="688975" y="219201"/>
                  </a:lnTo>
                  <a:lnTo>
                    <a:pt x="735329" y="129285"/>
                  </a:lnTo>
                  <a:lnTo>
                    <a:pt x="780033" y="58800"/>
                  </a:lnTo>
                  <a:lnTo>
                    <a:pt x="826516" y="14985"/>
                  </a:lnTo>
                  <a:lnTo>
                    <a:pt x="872871" y="0"/>
                  </a:lnTo>
                </a:path>
                <a:path w="1906270" h="1106804">
                  <a:moveTo>
                    <a:pt x="1906270" y="1106677"/>
                  </a:moveTo>
                  <a:lnTo>
                    <a:pt x="1798701" y="1095133"/>
                  </a:lnTo>
                  <a:lnTo>
                    <a:pt x="1743964" y="1081290"/>
                  </a:lnTo>
                  <a:lnTo>
                    <a:pt x="1691004" y="1063980"/>
                  </a:lnTo>
                  <a:lnTo>
                    <a:pt x="1634744" y="1038593"/>
                  </a:lnTo>
                  <a:lnTo>
                    <a:pt x="1580006" y="1002817"/>
                  </a:lnTo>
                  <a:lnTo>
                    <a:pt x="1527048" y="957808"/>
                  </a:lnTo>
                  <a:lnTo>
                    <a:pt x="1417701" y="830872"/>
                  </a:lnTo>
                  <a:lnTo>
                    <a:pt x="1308480" y="649693"/>
                  </a:lnTo>
                  <a:lnTo>
                    <a:pt x="1200784" y="431545"/>
                  </a:lnTo>
                  <a:lnTo>
                    <a:pt x="1146175" y="320801"/>
                  </a:lnTo>
                  <a:lnTo>
                    <a:pt x="1089787" y="219201"/>
                  </a:lnTo>
                  <a:lnTo>
                    <a:pt x="1038478" y="129285"/>
                  </a:lnTo>
                  <a:lnTo>
                    <a:pt x="982091" y="58800"/>
                  </a:lnTo>
                  <a:lnTo>
                    <a:pt x="927480" y="14985"/>
                  </a:lnTo>
                  <a:lnTo>
                    <a:pt x="874522" y="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0826" y="3845306"/>
              <a:ext cx="560705" cy="196850"/>
            </a:xfrm>
            <a:custGeom>
              <a:avLst/>
              <a:gdLst/>
              <a:ahLst/>
              <a:cxnLst/>
              <a:rect l="l" t="t" r="r" b="b"/>
              <a:pathLst>
                <a:path w="560704" h="196850">
                  <a:moveTo>
                    <a:pt x="474385" y="168978"/>
                  </a:moveTo>
                  <a:lnTo>
                    <a:pt x="466217" y="196354"/>
                  </a:lnTo>
                  <a:lnTo>
                    <a:pt x="560577" y="179806"/>
                  </a:lnTo>
                  <a:lnTo>
                    <a:pt x="553396" y="173062"/>
                  </a:lnTo>
                  <a:lnTo>
                    <a:pt x="488061" y="173062"/>
                  </a:lnTo>
                  <a:lnTo>
                    <a:pt x="474385" y="168978"/>
                  </a:lnTo>
                  <a:close/>
                </a:path>
                <a:path w="560704" h="196850">
                  <a:moveTo>
                    <a:pt x="482552" y="141611"/>
                  </a:moveTo>
                  <a:lnTo>
                    <a:pt x="474385" y="168978"/>
                  </a:lnTo>
                  <a:lnTo>
                    <a:pt x="488061" y="173062"/>
                  </a:lnTo>
                  <a:lnTo>
                    <a:pt x="496188" y="145681"/>
                  </a:lnTo>
                  <a:lnTo>
                    <a:pt x="482552" y="141611"/>
                  </a:lnTo>
                  <a:close/>
                </a:path>
                <a:path w="560704" h="196850">
                  <a:moveTo>
                    <a:pt x="490727" y="114211"/>
                  </a:moveTo>
                  <a:lnTo>
                    <a:pt x="482552" y="141611"/>
                  </a:lnTo>
                  <a:lnTo>
                    <a:pt x="496188" y="145681"/>
                  </a:lnTo>
                  <a:lnTo>
                    <a:pt x="488061" y="173062"/>
                  </a:lnTo>
                  <a:lnTo>
                    <a:pt x="553396" y="173062"/>
                  </a:lnTo>
                  <a:lnTo>
                    <a:pt x="490727" y="114211"/>
                  </a:lnTo>
                  <a:close/>
                </a:path>
                <a:path w="560704" h="196850">
                  <a:moveTo>
                    <a:pt x="8127" y="0"/>
                  </a:moveTo>
                  <a:lnTo>
                    <a:pt x="0" y="27305"/>
                  </a:lnTo>
                  <a:lnTo>
                    <a:pt x="474385" y="168978"/>
                  </a:lnTo>
                  <a:lnTo>
                    <a:pt x="482552" y="141611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14978" y="1042530"/>
            <a:ext cx="2861945" cy="369570"/>
          </a:xfrm>
          <a:prstGeom prst="rect">
            <a:avLst/>
          </a:prstGeom>
          <a:solidFill>
            <a:srgbClr val="FCDFB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Population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451" y="2872346"/>
            <a:ext cx="5914390" cy="369570"/>
          </a:xfrm>
          <a:prstGeom prst="rect">
            <a:avLst/>
          </a:prstGeom>
          <a:solidFill>
            <a:srgbClr val="FCDFB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Sampling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(becomes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572" y="2933192"/>
            <a:ext cx="942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Variation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45886" y="1458594"/>
            <a:ext cx="3124200" cy="1141095"/>
            <a:chOff x="5445886" y="1458594"/>
            <a:chExt cx="3124200" cy="1141095"/>
          </a:xfrm>
        </p:grpSpPr>
        <p:sp>
          <p:nvSpPr>
            <p:cNvPr id="15" name="object 15"/>
            <p:cNvSpPr/>
            <p:nvPr/>
          </p:nvSpPr>
          <p:spPr>
            <a:xfrm>
              <a:off x="5445886" y="2584958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5388" y="1483994"/>
              <a:ext cx="3019425" cy="996315"/>
            </a:xfrm>
            <a:custGeom>
              <a:avLst/>
              <a:gdLst/>
              <a:ahLst/>
              <a:cxnLst/>
              <a:rect l="l" t="t" r="r" b="b"/>
              <a:pathLst>
                <a:path w="3019425" h="996314">
                  <a:moveTo>
                    <a:pt x="3019297" y="995933"/>
                  </a:moveTo>
                  <a:lnTo>
                    <a:pt x="2794127" y="985519"/>
                  </a:lnTo>
                  <a:lnTo>
                    <a:pt x="2679827" y="972819"/>
                  </a:lnTo>
                  <a:lnTo>
                    <a:pt x="2568829" y="957833"/>
                  </a:lnTo>
                  <a:lnTo>
                    <a:pt x="2454529" y="934719"/>
                  </a:lnTo>
                  <a:lnTo>
                    <a:pt x="2340229" y="902461"/>
                  </a:lnTo>
                  <a:lnTo>
                    <a:pt x="2231009" y="862075"/>
                  </a:lnTo>
                  <a:lnTo>
                    <a:pt x="2002409" y="747775"/>
                  </a:lnTo>
                  <a:lnTo>
                    <a:pt x="1777111" y="585088"/>
                  </a:lnTo>
                  <a:lnTo>
                    <a:pt x="1551939" y="388874"/>
                  </a:lnTo>
                  <a:lnTo>
                    <a:pt x="1437639" y="288543"/>
                  </a:lnTo>
                  <a:lnTo>
                    <a:pt x="1323339" y="197357"/>
                  </a:lnTo>
                  <a:lnTo>
                    <a:pt x="1213992" y="116585"/>
                  </a:lnTo>
                  <a:lnTo>
                    <a:pt x="1099819" y="53085"/>
                  </a:lnTo>
                  <a:lnTo>
                    <a:pt x="985519" y="12700"/>
                  </a:lnTo>
                  <a:lnTo>
                    <a:pt x="874522" y="0"/>
                  </a:lnTo>
                </a:path>
                <a:path w="3019425" h="996314">
                  <a:moveTo>
                    <a:pt x="0" y="995933"/>
                  </a:moveTo>
                  <a:lnTo>
                    <a:pt x="91186" y="985519"/>
                  </a:lnTo>
                  <a:lnTo>
                    <a:pt x="137540" y="972819"/>
                  </a:lnTo>
                  <a:lnTo>
                    <a:pt x="185547" y="957833"/>
                  </a:lnTo>
                  <a:lnTo>
                    <a:pt x="230250" y="934719"/>
                  </a:lnTo>
                  <a:lnTo>
                    <a:pt x="276606" y="902461"/>
                  </a:lnTo>
                  <a:lnTo>
                    <a:pt x="322961" y="862075"/>
                  </a:lnTo>
                  <a:lnTo>
                    <a:pt x="414147" y="747775"/>
                  </a:lnTo>
                  <a:lnTo>
                    <a:pt x="505206" y="585088"/>
                  </a:lnTo>
                  <a:lnTo>
                    <a:pt x="597915" y="388874"/>
                  </a:lnTo>
                  <a:lnTo>
                    <a:pt x="642620" y="288543"/>
                  </a:lnTo>
                  <a:lnTo>
                    <a:pt x="688975" y="197357"/>
                  </a:lnTo>
                  <a:lnTo>
                    <a:pt x="735330" y="116585"/>
                  </a:lnTo>
                  <a:lnTo>
                    <a:pt x="780161" y="53085"/>
                  </a:lnTo>
                  <a:lnTo>
                    <a:pt x="826515" y="12700"/>
                  </a:lnTo>
                  <a:lnTo>
                    <a:pt x="872871" y="0"/>
                  </a:lnTo>
                </a:path>
              </a:pathLst>
            </a:custGeom>
            <a:ln w="508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76922" y="1705609"/>
              <a:ext cx="0" cy="886460"/>
            </a:xfrm>
            <a:custGeom>
              <a:avLst/>
              <a:gdLst/>
              <a:ahLst/>
              <a:cxnLst/>
              <a:rect l="l" t="t" r="r" b="b"/>
              <a:pathLst>
                <a:path h="886460">
                  <a:moveTo>
                    <a:pt x="0" y="88620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08883" y="2495728"/>
            <a:ext cx="26733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645" dirty="0">
                <a:latin typeface="Microsoft Sans Serif"/>
                <a:cs typeface="Microsoft Sans Serif"/>
              </a:rPr>
              <a:t>x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07253" y="4428849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490" y="0"/>
                </a:lnTo>
              </a:path>
            </a:pathLst>
          </a:custGeom>
          <a:ln w="13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93020" y="4317785"/>
            <a:ext cx="27368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625" dirty="0">
                <a:latin typeface="Microsoft Sans Serif"/>
                <a:cs typeface="Microsoft Sans Serif"/>
              </a:rPr>
              <a:t>x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2059" y="3320922"/>
            <a:ext cx="7874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Larger sample 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1770" y="3487292"/>
            <a:ext cx="16376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marR="5080" indent="-61277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Smaller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sample </a:t>
            </a:r>
            <a:r>
              <a:rPr sz="2000" b="1" spc="-20" dirty="0">
                <a:solidFill>
                  <a:srgbClr val="1F487C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412" y="1169924"/>
            <a:ext cx="22282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distribution properties: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1897" y="1411858"/>
            <a:ext cx="76200" cy="1450340"/>
          </a:xfrm>
          <a:custGeom>
            <a:avLst/>
            <a:gdLst/>
            <a:ahLst/>
            <a:cxnLst/>
            <a:rect l="l" t="t" r="r" b="b"/>
            <a:pathLst>
              <a:path w="76200" h="1450339">
                <a:moveTo>
                  <a:pt x="28575" y="1373885"/>
                </a:moveTo>
                <a:lnTo>
                  <a:pt x="0" y="1373885"/>
                </a:lnTo>
                <a:lnTo>
                  <a:pt x="38100" y="1450085"/>
                </a:lnTo>
                <a:lnTo>
                  <a:pt x="69850" y="1386585"/>
                </a:lnTo>
                <a:lnTo>
                  <a:pt x="28575" y="1386585"/>
                </a:lnTo>
                <a:lnTo>
                  <a:pt x="28575" y="1373885"/>
                </a:lnTo>
                <a:close/>
              </a:path>
              <a:path w="76200" h="1450339">
                <a:moveTo>
                  <a:pt x="47625" y="0"/>
                </a:moveTo>
                <a:lnTo>
                  <a:pt x="28575" y="0"/>
                </a:lnTo>
                <a:lnTo>
                  <a:pt x="28575" y="1386585"/>
                </a:lnTo>
                <a:lnTo>
                  <a:pt x="47625" y="1386585"/>
                </a:lnTo>
                <a:lnTo>
                  <a:pt x="47625" y="0"/>
                </a:lnTo>
                <a:close/>
              </a:path>
              <a:path w="76200" h="1450339">
                <a:moveTo>
                  <a:pt x="76200" y="1373885"/>
                </a:moveTo>
                <a:lnTo>
                  <a:pt x="47625" y="1373885"/>
                </a:lnTo>
                <a:lnTo>
                  <a:pt x="47625" y="1386585"/>
                </a:lnTo>
                <a:lnTo>
                  <a:pt x="69850" y="1386585"/>
                </a:lnTo>
                <a:lnTo>
                  <a:pt x="76200" y="1373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5454" y="2554733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44" y="0"/>
                </a:lnTo>
              </a:path>
            </a:pathLst>
          </a:custGeom>
          <a:ln w="7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86994" y="2907753"/>
            <a:ext cx="2281555" cy="1016635"/>
            <a:chOff x="586994" y="2907753"/>
            <a:chExt cx="2281555" cy="1016635"/>
          </a:xfrm>
        </p:grpSpPr>
        <p:sp>
          <p:nvSpPr>
            <p:cNvPr id="27" name="object 27"/>
            <p:cNvSpPr/>
            <p:nvPr/>
          </p:nvSpPr>
          <p:spPr>
            <a:xfrm>
              <a:off x="596519" y="2917278"/>
              <a:ext cx="2262505" cy="997585"/>
            </a:xfrm>
            <a:custGeom>
              <a:avLst/>
              <a:gdLst/>
              <a:ahLst/>
              <a:cxnLst/>
              <a:rect l="l" t="t" r="r" b="b"/>
              <a:pathLst>
                <a:path w="2262505" h="997585">
                  <a:moveTo>
                    <a:pt x="0" y="997051"/>
                  </a:moveTo>
                  <a:lnTo>
                    <a:pt x="2262251" y="997051"/>
                  </a:lnTo>
                  <a:lnTo>
                    <a:pt x="2262251" y="0"/>
                  </a:lnTo>
                  <a:lnTo>
                    <a:pt x="0" y="0"/>
                  </a:lnTo>
                  <a:lnTo>
                    <a:pt x="0" y="99705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2243" y="354129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399" y="0"/>
                  </a:lnTo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793" y="3731361"/>
              <a:ext cx="49530" cy="20320"/>
            </a:xfrm>
            <a:custGeom>
              <a:avLst/>
              <a:gdLst/>
              <a:ahLst/>
              <a:cxnLst/>
              <a:rect l="l" t="t" r="r" b="b"/>
              <a:pathLst>
                <a:path w="49530" h="20320">
                  <a:moveTo>
                    <a:pt x="0" y="19978"/>
                  </a:moveTo>
                  <a:lnTo>
                    <a:pt x="49217" y="0"/>
                  </a:lnTo>
                </a:path>
              </a:pathLst>
            </a:custGeom>
            <a:ln w="12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5011" y="3737301"/>
              <a:ext cx="72390" cy="92075"/>
            </a:xfrm>
            <a:custGeom>
              <a:avLst/>
              <a:gdLst/>
              <a:ahLst/>
              <a:cxnLst/>
              <a:rect l="l" t="t" r="r" b="b"/>
              <a:pathLst>
                <a:path w="72389" h="92075">
                  <a:moveTo>
                    <a:pt x="0" y="0"/>
                  </a:moveTo>
                  <a:lnTo>
                    <a:pt x="71869" y="91791"/>
                  </a:lnTo>
                </a:path>
              </a:pathLst>
            </a:custGeom>
            <a:ln w="28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65151" y="3514831"/>
              <a:ext cx="530860" cy="314325"/>
            </a:xfrm>
            <a:custGeom>
              <a:avLst/>
              <a:gdLst/>
              <a:ahLst/>
              <a:cxnLst/>
              <a:rect l="l" t="t" r="r" b="b"/>
              <a:pathLst>
                <a:path w="530860" h="314325">
                  <a:moveTo>
                    <a:pt x="170337" y="314262"/>
                  </a:moveTo>
                  <a:lnTo>
                    <a:pt x="264890" y="39961"/>
                  </a:lnTo>
                </a:path>
                <a:path w="530860" h="314325">
                  <a:moveTo>
                    <a:pt x="264890" y="39961"/>
                  </a:moveTo>
                  <a:lnTo>
                    <a:pt x="497745" y="39961"/>
                  </a:lnTo>
                </a:path>
                <a:path w="530860" h="314325">
                  <a:moveTo>
                    <a:pt x="0" y="0"/>
                  </a:moveTo>
                  <a:lnTo>
                    <a:pt x="530557" y="0"/>
                  </a:lnTo>
                </a:path>
              </a:pathLst>
            </a:custGeom>
            <a:ln w="13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6519" y="1975573"/>
            <a:ext cx="2262505" cy="8312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ts val="2355"/>
              </a:lnSpc>
              <a:spcBef>
                <a:spcPts val="225"/>
              </a:spcBef>
            </a:pP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Central</a:t>
            </a:r>
            <a:r>
              <a:rPr sz="2000" spc="-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Tendency</a:t>
            </a:r>
            <a:endParaRPr sz="2000">
              <a:latin typeface="Calibri"/>
              <a:cs typeface="Calibri"/>
            </a:endParaRPr>
          </a:p>
          <a:p>
            <a:pPr marL="652145">
              <a:lnSpc>
                <a:spcPts val="2835"/>
              </a:lnSpc>
              <a:tabLst>
                <a:tab pos="1131570" algn="l"/>
              </a:tabLst>
            </a:pPr>
            <a:r>
              <a:rPr sz="2400" spc="300" dirty="0">
                <a:latin typeface="Microsoft Sans Serif"/>
                <a:cs typeface="Microsoft Sans Serif"/>
              </a:rPr>
              <a:t>μ</a:t>
            </a:r>
            <a:r>
              <a:rPr sz="2100" spc="450" baseline="-23809" dirty="0">
                <a:latin typeface="Microsoft Sans Serif"/>
                <a:cs typeface="Microsoft Sans Serif"/>
              </a:rPr>
              <a:t>x</a:t>
            </a:r>
            <a:r>
              <a:rPr sz="2100" baseline="-23809" dirty="0">
                <a:latin typeface="Microsoft Sans Serif"/>
                <a:cs typeface="Microsoft Sans Serif"/>
              </a:rPr>
              <a:t>	</a:t>
            </a:r>
            <a:r>
              <a:rPr sz="2400" spc="285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80" dirty="0">
                <a:latin typeface="Microsoft Sans Serif"/>
                <a:cs typeface="Microsoft Sans Serif"/>
              </a:rPr>
              <a:t>μ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2676" y="3047255"/>
            <a:ext cx="365125" cy="8375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2100" spc="620" dirty="0">
                <a:latin typeface="Microsoft Sans Serif"/>
                <a:cs typeface="Microsoft Sans Serif"/>
              </a:rPr>
              <a:t>σ</a:t>
            </a:r>
            <a:endParaRPr sz="2100">
              <a:latin typeface="Microsoft Sans Serif"/>
              <a:cs typeface="Microsoft Sans Serif"/>
            </a:endParaRPr>
          </a:p>
          <a:p>
            <a:pPr marL="133350">
              <a:lnSpc>
                <a:spcPct val="100000"/>
              </a:lnSpc>
              <a:spcBef>
                <a:spcPts val="675"/>
              </a:spcBef>
            </a:pPr>
            <a:r>
              <a:rPr sz="2100" spc="505" dirty="0">
                <a:latin typeface="Microsoft Sans Serif"/>
                <a:cs typeface="Microsoft Sans Serif"/>
              </a:rPr>
              <a:t>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2243" y="3479528"/>
            <a:ext cx="1276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225" dirty="0">
                <a:latin typeface="Microsoft Sans Serif"/>
                <a:cs typeface="Microsoft Sans Serif"/>
              </a:rPr>
              <a:t>x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9541" y="3298700"/>
            <a:ext cx="76263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33400" algn="l"/>
              </a:tabLst>
            </a:pPr>
            <a:r>
              <a:rPr sz="2100" spc="620" dirty="0">
                <a:latin typeface="Microsoft Sans Serif"/>
                <a:cs typeface="Microsoft Sans Serif"/>
              </a:rPr>
              <a:t>σ</a:t>
            </a:r>
            <a:r>
              <a:rPr sz="2100" dirty="0">
                <a:latin typeface="Microsoft Sans Serif"/>
                <a:cs typeface="Microsoft Sans Serif"/>
              </a:rPr>
              <a:t>	</a:t>
            </a:r>
            <a:r>
              <a:rPr sz="2100" spc="48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45534" y="466738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220" y="0"/>
                </a:lnTo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9680" y="4455663"/>
            <a:ext cx="37401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spc="360" dirty="0">
                <a:latin typeface="Microsoft Sans Serif"/>
                <a:cs typeface="Microsoft Sans Serif"/>
              </a:rPr>
              <a:t>μ</a:t>
            </a:r>
            <a:r>
              <a:rPr sz="1575" spc="540" baseline="-23809" dirty="0">
                <a:latin typeface="Microsoft Sans Serif"/>
                <a:cs typeface="Microsoft Sans Serif"/>
              </a:rPr>
              <a:t>x</a:t>
            </a:r>
            <a:endParaRPr sz="1575" baseline="-23809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70268" y="2513660"/>
            <a:ext cx="21272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390" dirty="0">
                <a:latin typeface="Microsoft Sans Serif"/>
                <a:cs typeface="Microsoft Sans Serif"/>
              </a:rPr>
              <a:t>μ</a:t>
            </a:r>
            <a:endParaRPr sz="1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85" dirty="0"/>
              <a:t> </a:t>
            </a:r>
            <a:r>
              <a:rPr dirty="0"/>
              <a:t>Large</a:t>
            </a:r>
            <a:r>
              <a:rPr spc="-4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Large</a:t>
            </a:r>
            <a:r>
              <a:rPr spc="-60" dirty="0"/>
              <a:t> </a:t>
            </a:r>
            <a:r>
              <a:rPr spc="-10" dirty="0"/>
              <a:t>Enough?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1505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/>
              <a:t>For</a:t>
            </a:r>
            <a:r>
              <a:rPr spc="-55" dirty="0"/>
              <a:t> </a:t>
            </a:r>
            <a:r>
              <a:rPr dirty="0"/>
              <a:t>most</a:t>
            </a:r>
            <a:r>
              <a:rPr spc="-40" dirty="0"/>
              <a:t> </a:t>
            </a:r>
            <a:r>
              <a:rPr dirty="0"/>
              <a:t>distributions,</a:t>
            </a:r>
            <a:r>
              <a:rPr spc="-30" dirty="0"/>
              <a:t> </a:t>
            </a:r>
            <a:r>
              <a:rPr dirty="0">
                <a:solidFill>
                  <a:srgbClr val="800080"/>
                </a:solidFill>
              </a:rPr>
              <a:t>n</a:t>
            </a:r>
            <a:r>
              <a:rPr spc="-35" dirty="0">
                <a:solidFill>
                  <a:srgbClr val="800080"/>
                </a:solidFill>
              </a:rPr>
              <a:t> </a:t>
            </a:r>
            <a:r>
              <a:rPr dirty="0">
                <a:solidFill>
                  <a:srgbClr val="800080"/>
                </a:solidFill>
              </a:rPr>
              <a:t>&gt;</a:t>
            </a:r>
            <a:r>
              <a:rPr spc="-50" dirty="0">
                <a:solidFill>
                  <a:srgbClr val="800080"/>
                </a:solidFill>
              </a:rPr>
              <a:t> </a:t>
            </a:r>
            <a:r>
              <a:rPr dirty="0">
                <a:solidFill>
                  <a:srgbClr val="800080"/>
                </a:solidFill>
              </a:rPr>
              <a:t>25</a:t>
            </a:r>
            <a:r>
              <a:rPr spc="360" dirty="0">
                <a:solidFill>
                  <a:srgbClr val="800080"/>
                </a:solidFill>
              </a:rPr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give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sampling</a:t>
            </a:r>
            <a:r>
              <a:rPr spc="-35" dirty="0"/>
              <a:t> </a:t>
            </a:r>
            <a:r>
              <a:rPr dirty="0"/>
              <a:t>distribution</a:t>
            </a:r>
            <a:r>
              <a:rPr spc="-35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spc="-25" dirty="0"/>
              <a:t>is </a:t>
            </a:r>
            <a:r>
              <a:rPr dirty="0"/>
              <a:t>nearly</a:t>
            </a:r>
            <a:r>
              <a:rPr spc="-50" dirty="0"/>
              <a:t> </a:t>
            </a:r>
            <a:r>
              <a:rPr spc="-10" dirty="0"/>
              <a:t>normal</a:t>
            </a:r>
          </a:p>
          <a:p>
            <a:pPr marL="355600" marR="5080" indent="-342900">
              <a:lnSpc>
                <a:spcPct val="100000"/>
              </a:lnSpc>
              <a:spcBef>
                <a:spcPts val="156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/>
              <a:t>For</a:t>
            </a:r>
            <a:r>
              <a:rPr spc="-50" dirty="0"/>
              <a:t> </a:t>
            </a:r>
            <a:r>
              <a:rPr dirty="0"/>
              <a:t>normal</a:t>
            </a:r>
            <a:r>
              <a:rPr spc="-40" dirty="0"/>
              <a:t> </a:t>
            </a:r>
            <a:r>
              <a:rPr dirty="0"/>
              <a:t>population</a:t>
            </a:r>
            <a:r>
              <a:rPr spc="-45" dirty="0"/>
              <a:t> </a:t>
            </a:r>
            <a:r>
              <a:rPr spc="-10" dirty="0"/>
              <a:t>distributions,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sampling</a:t>
            </a:r>
            <a:r>
              <a:rPr spc="-3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mean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always</a:t>
            </a:r>
            <a:r>
              <a:rPr spc="-45" dirty="0"/>
              <a:t> </a:t>
            </a:r>
            <a:r>
              <a:rPr dirty="0"/>
              <a:t>normally</a:t>
            </a:r>
            <a:r>
              <a:rPr spc="-55" dirty="0"/>
              <a:t> </a:t>
            </a:r>
            <a:r>
              <a:rPr spc="-10" dirty="0"/>
              <a:t>distributed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8046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785685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σ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3. </a:t>
            </a: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36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Microsoft Sans Serif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7.8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8.2?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8046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4624389" y="4240619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031" y="0"/>
                </a:lnTo>
              </a:path>
            </a:pathLst>
          </a:custGeom>
          <a:ln w="6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50695" y="4207143"/>
            <a:ext cx="387985" cy="345440"/>
            <a:chOff x="5050695" y="4207143"/>
            <a:chExt cx="387985" cy="345440"/>
          </a:xfrm>
        </p:grpSpPr>
        <p:sp>
          <p:nvSpPr>
            <p:cNvPr id="5" name="object 5"/>
            <p:cNvSpPr/>
            <p:nvPr/>
          </p:nvSpPr>
          <p:spPr>
            <a:xfrm>
              <a:off x="5080221" y="4438647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4">
                  <a:moveTo>
                    <a:pt x="0" y="20815"/>
                  </a:moveTo>
                  <a:lnTo>
                    <a:pt x="36320" y="0"/>
                  </a:lnTo>
                </a:path>
              </a:pathLst>
            </a:custGeom>
            <a:ln w="11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16541" y="4444836"/>
              <a:ext cx="53340" cy="95885"/>
            </a:xfrm>
            <a:custGeom>
              <a:avLst/>
              <a:gdLst/>
              <a:ahLst/>
              <a:cxnLst/>
              <a:rect l="l" t="t" r="r" b="b"/>
              <a:pathLst>
                <a:path w="53339" h="95885">
                  <a:moveTo>
                    <a:pt x="0" y="0"/>
                  </a:moveTo>
                  <a:lnTo>
                    <a:pt x="52799" y="95636"/>
                  </a:lnTo>
                </a:path>
              </a:pathLst>
            </a:custGeom>
            <a:ln w="23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0695" y="4213048"/>
              <a:ext cx="387985" cy="327660"/>
            </a:xfrm>
            <a:custGeom>
              <a:avLst/>
              <a:gdLst/>
              <a:ahLst/>
              <a:cxnLst/>
              <a:rect l="l" t="t" r="r" b="b"/>
              <a:pathLst>
                <a:path w="387985" h="327660">
                  <a:moveTo>
                    <a:pt x="124310" y="327425"/>
                  </a:moveTo>
                  <a:lnTo>
                    <a:pt x="194130" y="41635"/>
                  </a:lnTo>
                </a:path>
                <a:path w="387985" h="327660">
                  <a:moveTo>
                    <a:pt x="194130" y="41635"/>
                  </a:moveTo>
                  <a:lnTo>
                    <a:pt x="364446" y="41635"/>
                  </a:lnTo>
                </a:path>
                <a:path w="387985" h="327660">
                  <a:moveTo>
                    <a:pt x="0" y="0"/>
                  </a:moveTo>
                  <a:lnTo>
                    <a:pt x="387719" y="0"/>
                  </a:lnTo>
                </a:path>
              </a:pathLst>
            </a:custGeom>
            <a:ln w="11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758572" y="4207143"/>
            <a:ext cx="556895" cy="349885"/>
            <a:chOff x="5758572" y="4207143"/>
            <a:chExt cx="556895" cy="349885"/>
          </a:xfrm>
        </p:grpSpPr>
        <p:sp>
          <p:nvSpPr>
            <p:cNvPr id="9" name="object 9"/>
            <p:cNvSpPr/>
            <p:nvPr/>
          </p:nvSpPr>
          <p:spPr>
            <a:xfrm>
              <a:off x="5788075" y="4440896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4">
                  <a:moveTo>
                    <a:pt x="0" y="20815"/>
                  </a:moveTo>
                  <a:lnTo>
                    <a:pt x="36343" y="0"/>
                  </a:lnTo>
                </a:path>
              </a:pathLst>
            </a:custGeom>
            <a:ln w="11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4418" y="4447086"/>
              <a:ext cx="52705" cy="98425"/>
            </a:xfrm>
            <a:custGeom>
              <a:avLst/>
              <a:gdLst/>
              <a:ahLst/>
              <a:cxnLst/>
              <a:rect l="l" t="t" r="r" b="b"/>
              <a:pathLst>
                <a:path w="52704" h="98425">
                  <a:moveTo>
                    <a:pt x="0" y="0"/>
                  </a:moveTo>
                  <a:lnTo>
                    <a:pt x="52211" y="97885"/>
                  </a:lnTo>
                </a:path>
              </a:pathLst>
            </a:custGeom>
            <a:ln w="23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72" y="4213048"/>
              <a:ext cx="556895" cy="332105"/>
            </a:xfrm>
            <a:custGeom>
              <a:avLst/>
              <a:gdLst/>
              <a:ahLst/>
              <a:cxnLst/>
              <a:rect l="l" t="t" r="r" b="b"/>
              <a:pathLst>
                <a:path w="556895" h="332104">
                  <a:moveTo>
                    <a:pt x="124310" y="331924"/>
                  </a:moveTo>
                  <a:lnTo>
                    <a:pt x="193565" y="41635"/>
                  </a:lnTo>
                </a:path>
                <a:path w="556895" h="332104">
                  <a:moveTo>
                    <a:pt x="193565" y="41635"/>
                  </a:moveTo>
                  <a:lnTo>
                    <a:pt x="532459" y="41635"/>
                  </a:lnTo>
                </a:path>
                <a:path w="556895" h="332104">
                  <a:moveTo>
                    <a:pt x="0" y="0"/>
                  </a:moveTo>
                  <a:lnTo>
                    <a:pt x="556296" y="0"/>
                  </a:lnTo>
                </a:path>
              </a:pathLst>
            </a:custGeom>
            <a:ln w="11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36686" y="4233123"/>
            <a:ext cx="10642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3900" algn="l"/>
              </a:tabLst>
            </a:pPr>
            <a:r>
              <a:rPr sz="2200" spc="-50" dirty="0">
                <a:latin typeface="Microsoft Sans Serif"/>
                <a:cs typeface="Microsoft Sans Serif"/>
              </a:rPr>
              <a:t>n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30" dirty="0">
                <a:latin typeface="Microsoft Sans Serif"/>
                <a:cs typeface="Microsoft Sans Serif"/>
              </a:rPr>
              <a:t>36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1875" y="3988396"/>
            <a:ext cx="20193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40" dirty="0">
                <a:latin typeface="Microsoft Sans Serif"/>
                <a:cs typeface="Microsoft Sans Serif"/>
              </a:rPr>
              <a:t>σ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1689" y="4176798"/>
            <a:ext cx="1092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Microsoft Sans Serif"/>
                <a:cs typeface="Microsoft Sans Serif"/>
              </a:rPr>
              <a:t>x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0297" y="3988396"/>
            <a:ext cx="15214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9000" algn="l"/>
              </a:tabLst>
            </a:pPr>
            <a:r>
              <a:rPr sz="2200" spc="-5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0.5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4320" y="3810070"/>
            <a:ext cx="13893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86715" algn="l"/>
                <a:tab pos="1191895" algn="l"/>
              </a:tabLst>
            </a:pPr>
            <a:r>
              <a:rPr sz="3300" spc="-75" baseline="-35353" dirty="0">
                <a:latin typeface="Symbol"/>
                <a:cs typeface="Symbol"/>
              </a:rPr>
              <a:t></a:t>
            </a:r>
            <a:r>
              <a:rPr sz="3300" baseline="-35353" dirty="0">
                <a:latin typeface="Times New Roman"/>
                <a:cs typeface="Times New Roman"/>
              </a:rPr>
              <a:t>	</a:t>
            </a:r>
            <a:r>
              <a:rPr sz="2200" spc="30" dirty="0">
                <a:latin typeface="Microsoft Sans Serif"/>
                <a:cs typeface="Microsoft Sans Serif"/>
              </a:rPr>
              <a:t>σ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50" dirty="0">
                <a:latin typeface="Microsoft Sans Serif"/>
                <a:cs typeface="Microsoft Sans Serif"/>
              </a:rPr>
              <a:t>3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2444" y="324457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79580" y="0"/>
                </a:lnTo>
              </a:path>
            </a:pathLst>
          </a:custGeom>
          <a:ln w="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6195" y="2577736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7868" y="0"/>
                </a:lnTo>
              </a:path>
            </a:pathLst>
          </a:custGeom>
          <a:ln w="16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5140" y="1213865"/>
            <a:ext cx="7293609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1465"/>
              </a:spcBef>
              <a:buFont typeface="Microsoft Sans Serif"/>
              <a:buChar char="•"/>
              <a:tabLst>
                <a:tab pos="405765" algn="l"/>
              </a:tabLst>
            </a:pPr>
            <a:r>
              <a:rPr sz="2000" dirty="0">
                <a:latin typeface="Calibri"/>
                <a:cs typeface="Calibri"/>
              </a:rPr>
              <a:t>Even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central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</a:t>
            </a:r>
            <a:endParaRPr sz="2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theorem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25)</a:t>
            </a:r>
            <a:endParaRPr sz="20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440"/>
              </a:spcBef>
              <a:buFont typeface="Microsoft Sans Serif"/>
              <a:buChar char="•"/>
              <a:tabLst>
                <a:tab pos="405765" algn="l"/>
              </a:tabLst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distribution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4500" baseline="-2777" dirty="0">
                <a:latin typeface="Microsoft Sans Serif"/>
                <a:cs typeface="Microsoft Sans Serif"/>
              </a:rPr>
              <a:t>x</a:t>
            </a:r>
            <a:r>
              <a:rPr sz="4500" spc="-52" baseline="-277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normal</a:t>
            </a:r>
            <a:endParaRPr sz="20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990"/>
              </a:spcBef>
              <a:buFont typeface="Microsoft Sans Serif"/>
              <a:buChar char="•"/>
              <a:tabLst>
                <a:tab pos="405765" algn="l"/>
                <a:tab pos="1870075" algn="l"/>
              </a:tabLst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3375" baseline="4938" dirty="0">
                <a:latin typeface="Microsoft Sans Serif"/>
                <a:cs typeface="Microsoft Sans Serif"/>
              </a:rPr>
              <a:t>μ</a:t>
            </a:r>
            <a:r>
              <a:rPr sz="1950" baseline="-14957" dirty="0">
                <a:latin typeface="Microsoft Sans Serif"/>
                <a:cs typeface="Microsoft Sans Serif"/>
              </a:rPr>
              <a:t>x</a:t>
            </a:r>
            <a:r>
              <a:rPr sz="1950" spc="412" baseline="-14957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1390"/>
              </a:spcBef>
              <a:buFont typeface="Microsoft Sans Serif"/>
              <a:buChar char="•"/>
              <a:tabLst>
                <a:tab pos="405765" algn="l"/>
              </a:tabLst>
            </a:pPr>
            <a:r>
              <a:rPr sz="2000" dirty="0">
                <a:latin typeface="Calibri"/>
                <a:cs typeface="Calibri"/>
              </a:rPr>
              <a:t>…and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deviation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205" y="385648"/>
            <a:ext cx="127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40434"/>
            <a:ext cx="254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(continued)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0877" y="16923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446" y="0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176234" y="1676088"/>
            <a:ext cx="725805" cy="434975"/>
            <a:chOff x="4176234" y="1676088"/>
            <a:chExt cx="725805" cy="434975"/>
          </a:xfrm>
        </p:grpSpPr>
        <p:sp>
          <p:nvSpPr>
            <p:cNvPr id="6" name="object 6"/>
            <p:cNvSpPr/>
            <p:nvPr/>
          </p:nvSpPr>
          <p:spPr>
            <a:xfrm>
              <a:off x="4426385" y="2021123"/>
              <a:ext cx="33020" cy="15875"/>
            </a:xfrm>
            <a:custGeom>
              <a:avLst/>
              <a:gdLst/>
              <a:ahLst/>
              <a:cxnLst/>
              <a:rect l="l" t="t" r="r" b="b"/>
              <a:pathLst>
                <a:path w="33020" h="15875">
                  <a:moveTo>
                    <a:pt x="0" y="15637"/>
                  </a:moveTo>
                  <a:lnTo>
                    <a:pt x="32470" y="0"/>
                  </a:lnTo>
                </a:path>
              </a:pathLst>
            </a:custGeom>
            <a:ln w="9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8855" y="2025776"/>
              <a:ext cx="47625" cy="73660"/>
            </a:xfrm>
            <a:custGeom>
              <a:avLst/>
              <a:gdLst/>
              <a:ahLst/>
              <a:cxnLst/>
              <a:rect l="l" t="t" r="r" b="b"/>
              <a:pathLst>
                <a:path w="47625" h="73660">
                  <a:moveTo>
                    <a:pt x="0" y="0"/>
                  </a:moveTo>
                  <a:lnTo>
                    <a:pt x="47423" y="73535"/>
                  </a:lnTo>
                </a:path>
              </a:pathLst>
            </a:custGeom>
            <a:ln w="20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2047" y="1881259"/>
              <a:ext cx="62865" cy="218440"/>
            </a:xfrm>
            <a:custGeom>
              <a:avLst/>
              <a:gdLst/>
              <a:ahLst/>
              <a:cxnLst/>
              <a:rect l="l" t="t" r="r" b="b"/>
              <a:pathLst>
                <a:path w="62864" h="218439">
                  <a:moveTo>
                    <a:pt x="0" y="218052"/>
                  </a:moveTo>
                  <a:lnTo>
                    <a:pt x="62377" y="0"/>
                  </a:lnTo>
                </a:path>
              </a:pathLst>
            </a:custGeom>
            <a:ln w="10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9946" y="1707146"/>
              <a:ext cx="344805" cy="401320"/>
            </a:xfrm>
            <a:custGeom>
              <a:avLst/>
              <a:gdLst/>
              <a:ahLst/>
              <a:cxnLst/>
              <a:rect l="l" t="t" r="r" b="b"/>
              <a:pathLst>
                <a:path w="344804" h="401319">
                  <a:moveTo>
                    <a:pt x="344571" y="0"/>
                  </a:moveTo>
                  <a:lnTo>
                    <a:pt x="0" y="401034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6234" y="1680523"/>
              <a:ext cx="725805" cy="0"/>
            </a:xfrm>
            <a:custGeom>
              <a:avLst/>
              <a:gdLst/>
              <a:ahLst/>
              <a:cxnLst/>
              <a:rect l="l" t="t" r="r" b="b"/>
              <a:pathLst>
                <a:path w="725804">
                  <a:moveTo>
                    <a:pt x="0" y="0"/>
                  </a:moveTo>
                  <a:lnTo>
                    <a:pt x="725672" y="0"/>
                  </a:lnTo>
                </a:path>
              </a:pathLst>
            </a:custGeom>
            <a:ln w="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68431" y="1510223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275" y="0"/>
                </a:lnTo>
              </a:path>
            </a:pathLst>
          </a:custGeom>
          <a:ln w="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282580" y="1676088"/>
            <a:ext cx="639445" cy="431165"/>
            <a:chOff x="5282580" y="1676088"/>
            <a:chExt cx="639445" cy="431165"/>
          </a:xfrm>
        </p:grpSpPr>
        <p:sp>
          <p:nvSpPr>
            <p:cNvPr id="13" name="object 13"/>
            <p:cNvSpPr/>
            <p:nvPr/>
          </p:nvSpPr>
          <p:spPr>
            <a:xfrm>
              <a:off x="5564347" y="2019444"/>
              <a:ext cx="33020" cy="15875"/>
            </a:xfrm>
            <a:custGeom>
              <a:avLst/>
              <a:gdLst/>
              <a:ahLst/>
              <a:cxnLst/>
              <a:rect l="l" t="t" r="r" b="b"/>
              <a:pathLst>
                <a:path w="33020" h="15875">
                  <a:moveTo>
                    <a:pt x="0" y="15620"/>
                  </a:moveTo>
                  <a:lnTo>
                    <a:pt x="32470" y="0"/>
                  </a:lnTo>
                </a:path>
              </a:pathLst>
            </a:custGeom>
            <a:ln w="9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96817" y="2024079"/>
              <a:ext cx="47625" cy="72390"/>
            </a:xfrm>
            <a:custGeom>
              <a:avLst/>
              <a:gdLst/>
              <a:ahLst/>
              <a:cxnLst/>
              <a:rect l="l" t="t" r="r" b="b"/>
              <a:pathLst>
                <a:path w="47625" h="72389">
                  <a:moveTo>
                    <a:pt x="0" y="0"/>
                  </a:moveTo>
                  <a:lnTo>
                    <a:pt x="47423" y="71838"/>
                  </a:lnTo>
                </a:path>
              </a:pathLst>
            </a:custGeom>
            <a:ln w="19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0009" y="1881259"/>
              <a:ext cx="62865" cy="215265"/>
            </a:xfrm>
            <a:custGeom>
              <a:avLst/>
              <a:gdLst/>
              <a:ahLst/>
              <a:cxnLst/>
              <a:rect l="l" t="t" r="r" b="b"/>
              <a:pathLst>
                <a:path w="62864" h="215264">
                  <a:moveTo>
                    <a:pt x="0" y="214659"/>
                  </a:moveTo>
                  <a:lnTo>
                    <a:pt x="62377" y="0"/>
                  </a:lnTo>
                </a:path>
              </a:pathLst>
            </a:custGeom>
            <a:ln w="10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0471" y="1707146"/>
              <a:ext cx="342265" cy="398145"/>
            </a:xfrm>
            <a:custGeom>
              <a:avLst/>
              <a:gdLst/>
              <a:ahLst/>
              <a:cxnLst/>
              <a:rect l="l" t="t" r="r" b="b"/>
              <a:pathLst>
                <a:path w="342264" h="398144">
                  <a:moveTo>
                    <a:pt x="342008" y="0"/>
                  </a:moveTo>
                  <a:lnTo>
                    <a:pt x="0" y="397658"/>
                  </a:lnTo>
                </a:path>
              </a:pathLst>
            </a:custGeom>
            <a:ln w="4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2580" y="1680523"/>
              <a:ext cx="639445" cy="0"/>
            </a:xfrm>
            <a:custGeom>
              <a:avLst/>
              <a:gdLst/>
              <a:ahLst/>
              <a:cxnLst/>
              <a:rect l="l" t="t" r="r" b="b"/>
              <a:pathLst>
                <a:path w="639445">
                  <a:moveTo>
                    <a:pt x="0" y="0"/>
                  </a:moveTo>
                  <a:lnTo>
                    <a:pt x="639155" y="0"/>
                  </a:lnTo>
                </a:path>
              </a:pathLst>
            </a:custGeom>
            <a:ln w="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301982" y="1676088"/>
            <a:ext cx="726440" cy="434975"/>
            <a:chOff x="6301982" y="1676088"/>
            <a:chExt cx="726440" cy="434975"/>
          </a:xfrm>
        </p:grpSpPr>
        <p:sp>
          <p:nvSpPr>
            <p:cNvPr id="19" name="object 19"/>
            <p:cNvSpPr/>
            <p:nvPr/>
          </p:nvSpPr>
          <p:spPr>
            <a:xfrm>
              <a:off x="6552560" y="2021123"/>
              <a:ext cx="33020" cy="15875"/>
            </a:xfrm>
            <a:custGeom>
              <a:avLst/>
              <a:gdLst/>
              <a:ahLst/>
              <a:cxnLst/>
              <a:rect l="l" t="t" r="r" b="b"/>
              <a:pathLst>
                <a:path w="33020" h="15875">
                  <a:moveTo>
                    <a:pt x="0" y="15637"/>
                  </a:moveTo>
                  <a:lnTo>
                    <a:pt x="32470" y="0"/>
                  </a:lnTo>
                </a:path>
              </a:pathLst>
            </a:custGeom>
            <a:ln w="9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5031" y="2025776"/>
              <a:ext cx="48260" cy="73660"/>
            </a:xfrm>
            <a:custGeom>
              <a:avLst/>
              <a:gdLst/>
              <a:ahLst/>
              <a:cxnLst/>
              <a:rect l="l" t="t" r="r" b="b"/>
              <a:pathLst>
                <a:path w="48259" h="73660">
                  <a:moveTo>
                    <a:pt x="0" y="0"/>
                  </a:moveTo>
                  <a:lnTo>
                    <a:pt x="47637" y="73535"/>
                  </a:lnTo>
                </a:path>
              </a:pathLst>
            </a:custGeom>
            <a:ln w="20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8223" y="1881259"/>
              <a:ext cx="62865" cy="218440"/>
            </a:xfrm>
            <a:custGeom>
              <a:avLst/>
              <a:gdLst/>
              <a:ahLst/>
              <a:cxnLst/>
              <a:rect l="l" t="t" r="r" b="b"/>
              <a:pathLst>
                <a:path w="62865" h="218439">
                  <a:moveTo>
                    <a:pt x="0" y="218052"/>
                  </a:moveTo>
                  <a:lnTo>
                    <a:pt x="62377" y="0"/>
                  </a:lnTo>
                </a:path>
              </a:pathLst>
            </a:custGeom>
            <a:ln w="10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6122" y="1707146"/>
              <a:ext cx="344805" cy="401320"/>
            </a:xfrm>
            <a:custGeom>
              <a:avLst/>
              <a:gdLst/>
              <a:ahLst/>
              <a:cxnLst/>
              <a:rect l="l" t="t" r="r" b="b"/>
              <a:pathLst>
                <a:path w="344804" h="401319">
                  <a:moveTo>
                    <a:pt x="344571" y="0"/>
                  </a:moveTo>
                  <a:lnTo>
                    <a:pt x="0" y="401034"/>
                  </a:lnTo>
                </a:path>
              </a:pathLst>
            </a:custGeom>
            <a:ln w="4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1982" y="1680523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40">
                  <a:moveTo>
                    <a:pt x="0" y="0"/>
                  </a:moveTo>
                  <a:lnTo>
                    <a:pt x="726313" y="0"/>
                  </a:lnTo>
                </a:path>
              </a:pathLst>
            </a:custGeom>
            <a:ln w="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61724" y="1648075"/>
            <a:ext cx="1965960" cy="494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20"/>
              </a:spcBef>
              <a:tabLst>
                <a:tab pos="384175" algn="l"/>
                <a:tab pos="795655" algn="l"/>
                <a:tab pos="1149985" algn="l"/>
                <a:tab pos="1363345" algn="l"/>
                <a:tab pos="1808480" algn="l"/>
              </a:tabLst>
            </a:pPr>
            <a:r>
              <a:rPr sz="165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1650" spc="245" dirty="0">
                <a:latin typeface="Microsoft Sans Serif"/>
                <a:cs typeface="Microsoft Sans Serif"/>
              </a:rPr>
              <a:t>σ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65" dirty="0">
                <a:latin typeface="Microsoft Sans Serif"/>
                <a:cs typeface="Microsoft Sans Serif"/>
              </a:rPr>
              <a:t>3</a:t>
            </a:r>
            <a:endParaRPr sz="1650">
              <a:latin typeface="Microsoft Sans Serif"/>
              <a:cs typeface="Microsoft Sans Serif"/>
            </a:endParaRPr>
          </a:p>
          <a:p>
            <a:pPr marL="20955">
              <a:lnSpc>
                <a:spcPts val="1830"/>
              </a:lnSpc>
              <a:tabLst>
                <a:tab pos="1154430" algn="l"/>
              </a:tabLst>
            </a:pPr>
            <a:r>
              <a:rPr sz="1650" spc="204" dirty="0">
                <a:latin typeface="Microsoft Sans Serif"/>
                <a:cs typeface="Microsoft Sans Serif"/>
              </a:rPr>
              <a:t>36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1650" spc="165" dirty="0">
                <a:latin typeface="Microsoft Sans Serif"/>
                <a:cs typeface="Microsoft Sans Serif"/>
              </a:rPr>
              <a:t>n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0249" y="1672103"/>
            <a:ext cx="12700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0" dirty="0">
                <a:latin typeface="Microsoft Sans Serif"/>
                <a:cs typeface="Microsoft Sans Serif"/>
              </a:rPr>
              <a:t>X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51" y="2279406"/>
            <a:ext cx="329628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4800" algn="l"/>
                <a:tab pos="2480310" algn="l"/>
              </a:tabLst>
            </a:pPr>
            <a:r>
              <a:rPr sz="1650" spc="165" dirty="0">
                <a:latin typeface="Symbol"/>
                <a:cs typeface="Symbol"/>
              </a:rPr>
              <a:t>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80" dirty="0">
                <a:latin typeface="Microsoft Sans Serif"/>
                <a:cs typeface="Microsoft Sans Serif"/>
              </a:rPr>
              <a:t>P(-</a:t>
            </a:r>
            <a:r>
              <a:rPr sz="1650" spc="175" dirty="0">
                <a:latin typeface="Microsoft Sans Serif"/>
                <a:cs typeface="Microsoft Sans Serif"/>
              </a:rPr>
              <a:t>0.5</a:t>
            </a:r>
            <a:r>
              <a:rPr sz="1650" spc="-50" dirty="0">
                <a:latin typeface="Microsoft Sans Serif"/>
                <a:cs typeface="Microsoft Sans Serif"/>
              </a:rPr>
              <a:t> </a:t>
            </a:r>
            <a:r>
              <a:rPr sz="1650" spc="215" dirty="0">
                <a:latin typeface="Symbol"/>
                <a:cs typeface="Symbol"/>
              </a:rPr>
              <a:t></a:t>
            </a:r>
            <a:r>
              <a:rPr sz="1650" spc="110" dirty="0">
                <a:latin typeface="Times New Roman"/>
                <a:cs typeface="Times New Roman"/>
              </a:rPr>
              <a:t> </a:t>
            </a:r>
            <a:r>
              <a:rPr sz="1650" spc="229" dirty="0">
                <a:latin typeface="Microsoft Sans Serif"/>
                <a:cs typeface="Microsoft Sans Serif"/>
              </a:rPr>
              <a:t>Z</a:t>
            </a:r>
            <a:r>
              <a:rPr sz="1650" spc="50" dirty="0">
                <a:latin typeface="Microsoft Sans Serif"/>
                <a:cs typeface="Microsoft Sans Serif"/>
              </a:rPr>
              <a:t> </a:t>
            </a:r>
            <a:r>
              <a:rPr sz="1650" spc="215" dirty="0">
                <a:latin typeface="Symbol"/>
                <a:cs typeface="Symbol"/>
              </a:rPr>
              <a:t>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Microsoft Sans Serif"/>
                <a:cs typeface="Microsoft Sans Serif"/>
              </a:rPr>
              <a:t>0.5)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165" dirty="0">
                <a:latin typeface="Symbol"/>
                <a:cs typeface="Symbol"/>
              </a:rPr>
              <a:t>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95" dirty="0">
                <a:latin typeface="Microsoft Sans Serif"/>
                <a:cs typeface="Microsoft Sans Serif"/>
              </a:rPr>
              <a:t>0.3830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0832" y="1861894"/>
            <a:ext cx="52705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229" dirty="0">
                <a:latin typeface="Microsoft Sans Serif"/>
                <a:cs typeface="Microsoft Sans Serif"/>
              </a:rPr>
              <a:t>36</a:t>
            </a:r>
            <a:r>
              <a:rPr sz="1650" spc="25" dirty="0">
                <a:latin typeface="Microsoft Sans Serif"/>
                <a:cs typeface="Microsoft Sans Serif"/>
              </a:rPr>
              <a:t> </a:t>
            </a:r>
            <a:r>
              <a:rPr sz="2475" spc="135" baseline="30303" dirty="0">
                <a:latin typeface="Symbol"/>
                <a:cs typeface="Symbol"/>
              </a:rPr>
              <a:t></a:t>
            </a:r>
            <a:endParaRPr sz="2475" baseline="30303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2500" y="1546220"/>
            <a:ext cx="53530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97510" algn="l"/>
              </a:tabLst>
            </a:pPr>
            <a:r>
              <a:rPr sz="2475" u="sng" baseline="-26936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50" spc="9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0158" y="1374660"/>
            <a:ext cx="90805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70" dirty="0">
                <a:latin typeface="Microsoft Sans Serif"/>
                <a:cs typeface="Microsoft Sans Serif"/>
              </a:rPr>
              <a:t>8.2</a:t>
            </a:r>
            <a:r>
              <a:rPr sz="1650" spc="-110" dirty="0">
                <a:latin typeface="Microsoft Sans Serif"/>
                <a:cs typeface="Microsoft Sans Serif"/>
              </a:rPr>
              <a:t> </a:t>
            </a:r>
            <a:r>
              <a:rPr sz="1650" spc="125" dirty="0">
                <a:latin typeface="Microsoft Sans Serif"/>
                <a:cs typeface="Microsoft Sans Serif"/>
              </a:rPr>
              <a:t>-</a:t>
            </a:r>
            <a:r>
              <a:rPr sz="1650" spc="-110" dirty="0">
                <a:latin typeface="Microsoft Sans Serif"/>
                <a:cs typeface="Microsoft Sans Serif"/>
              </a:rPr>
              <a:t> </a:t>
            </a:r>
            <a:r>
              <a:rPr sz="1650" spc="215" dirty="0">
                <a:latin typeface="Microsoft Sans Serif"/>
                <a:cs typeface="Microsoft Sans Serif"/>
              </a:rPr>
              <a:t>8</a:t>
            </a:r>
            <a:r>
              <a:rPr sz="1650" spc="35" dirty="0">
                <a:latin typeface="Microsoft Sans Serif"/>
                <a:cs typeface="Microsoft Sans Serif"/>
              </a:rPr>
              <a:t> </a:t>
            </a:r>
            <a:r>
              <a:rPr sz="2475" spc="135" baseline="8417" dirty="0">
                <a:latin typeface="Symbol"/>
                <a:cs typeface="Symbol"/>
              </a:rPr>
              <a:t></a:t>
            </a:r>
            <a:endParaRPr sz="2475" baseline="8417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47425" y="1884284"/>
            <a:ext cx="1250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90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7425" y="1206040"/>
            <a:ext cx="1250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90" dirty="0">
                <a:latin typeface="Symbol"/>
                <a:cs typeface="Symbol"/>
              </a:rPr>
              <a:t>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0875" y="1747796"/>
            <a:ext cx="1250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90" dirty="0">
                <a:latin typeface="Symbol"/>
                <a:cs typeface="Symbol"/>
              </a:rPr>
              <a:t>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5475" y="1374660"/>
            <a:ext cx="90995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75" spc="209" baseline="8417" dirty="0">
                <a:latin typeface="Symbol"/>
                <a:cs typeface="Symbol"/>
              </a:rPr>
              <a:t></a:t>
            </a:r>
            <a:r>
              <a:rPr sz="2475" spc="52" baseline="8417" dirty="0">
                <a:latin typeface="Times New Roman"/>
                <a:cs typeface="Times New Roman"/>
              </a:rPr>
              <a:t> </a:t>
            </a:r>
            <a:r>
              <a:rPr sz="1650" spc="170" dirty="0">
                <a:latin typeface="Microsoft Sans Serif"/>
                <a:cs typeface="Microsoft Sans Serif"/>
              </a:rPr>
              <a:t>7.8</a:t>
            </a:r>
            <a:r>
              <a:rPr sz="1650" spc="-80" dirty="0">
                <a:latin typeface="Microsoft Sans Serif"/>
                <a:cs typeface="Microsoft Sans Serif"/>
              </a:rPr>
              <a:t> </a:t>
            </a:r>
            <a:r>
              <a:rPr sz="1650" spc="125" dirty="0">
                <a:latin typeface="Microsoft Sans Serif"/>
                <a:cs typeface="Microsoft Sans Serif"/>
              </a:rPr>
              <a:t>-</a:t>
            </a:r>
            <a:r>
              <a:rPr sz="1650" spc="-110" dirty="0">
                <a:latin typeface="Microsoft Sans Serif"/>
                <a:cs typeface="Microsoft Sans Serif"/>
              </a:rPr>
              <a:t> </a:t>
            </a:r>
            <a:r>
              <a:rPr sz="1650" spc="165" dirty="0">
                <a:latin typeface="Microsoft Sans Serif"/>
                <a:cs typeface="Microsoft Sans Serif"/>
              </a:rPr>
              <a:t>8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0875" y="1884284"/>
            <a:ext cx="1250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90" dirty="0">
                <a:latin typeface="Symbol"/>
                <a:cs typeface="Symbol"/>
              </a:rPr>
              <a:t>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0875" y="1206040"/>
            <a:ext cx="1250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90" dirty="0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84075" y="1326488"/>
            <a:ext cx="123888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705"/>
              </a:lnSpc>
              <a:spcBef>
                <a:spcPts val="120"/>
              </a:spcBef>
              <a:tabLst>
                <a:tab pos="367665" algn="l"/>
              </a:tabLst>
            </a:pPr>
            <a:r>
              <a:rPr sz="1650" spc="210" dirty="0">
                <a:latin typeface="Microsoft Sans Serif"/>
                <a:cs typeface="Microsoft Sans Serif"/>
              </a:rPr>
              <a:t>μ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1650" spc="125" dirty="0">
                <a:latin typeface="Microsoft Sans Serif"/>
                <a:cs typeface="Microsoft Sans Serif"/>
              </a:rPr>
              <a:t>-</a:t>
            </a:r>
            <a:r>
              <a:rPr sz="1650" spc="-175" dirty="0">
                <a:latin typeface="Microsoft Sans Serif"/>
                <a:cs typeface="Microsoft Sans Serif"/>
              </a:rPr>
              <a:t> </a:t>
            </a:r>
            <a:r>
              <a:rPr sz="1650" spc="210" dirty="0">
                <a:latin typeface="Microsoft Sans Serif"/>
                <a:cs typeface="Microsoft Sans Serif"/>
              </a:rPr>
              <a:t>μ</a:t>
            </a:r>
            <a:endParaRPr sz="1650">
              <a:latin typeface="Microsoft Sans Serif"/>
              <a:cs typeface="Microsoft Sans Serif"/>
            </a:endParaRPr>
          </a:p>
          <a:p>
            <a:pPr algn="ctr">
              <a:lnSpc>
                <a:spcPts val="1705"/>
              </a:lnSpc>
              <a:tabLst>
                <a:tab pos="447675" algn="l"/>
                <a:tab pos="1019175" algn="l"/>
              </a:tabLst>
            </a:pPr>
            <a:r>
              <a:rPr sz="1650" spc="165" dirty="0">
                <a:latin typeface="Symbol"/>
                <a:cs typeface="Symbol"/>
              </a:rPr>
              <a:t>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425" spc="150" baseline="49707" dirty="0">
                <a:latin typeface="Microsoft Sans Serif"/>
                <a:cs typeface="Microsoft Sans Serif"/>
              </a:rPr>
              <a:t>X</a:t>
            </a:r>
            <a:r>
              <a:rPr sz="1425" baseline="49707" dirty="0">
                <a:latin typeface="Microsoft Sans Serif"/>
                <a:cs typeface="Microsoft Sans Serif"/>
              </a:rPr>
              <a:t>	</a:t>
            </a:r>
            <a:r>
              <a:rPr sz="1650" spc="165" dirty="0">
                <a:latin typeface="Symbol"/>
                <a:cs typeface="Symbol"/>
              </a:rPr>
              <a:t>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24929" y="1508613"/>
            <a:ext cx="281432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59205" algn="l"/>
              </a:tabLst>
            </a:pPr>
            <a:r>
              <a:rPr sz="1650" spc="180" dirty="0">
                <a:latin typeface="Microsoft Sans Serif"/>
                <a:cs typeface="Microsoft Sans Serif"/>
              </a:rPr>
              <a:t>P(7.8</a:t>
            </a:r>
            <a:r>
              <a:rPr sz="1650" spc="-55" dirty="0">
                <a:latin typeface="Microsoft Sans Serif"/>
                <a:cs typeface="Microsoft Sans Serif"/>
              </a:rPr>
              <a:t> </a:t>
            </a:r>
            <a:r>
              <a:rPr sz="1650" spc="215" dirty="0">
                <a:latin typeface="Symbol"/>
                <a:cs typeface="Symbol"/>
              </a:rPr>
              <a:t>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210" dirty="0">
                <a:latin typeface="Microsoft Sans Serif"/>
                <a:cs typeface="Microsoft Sans Serif"/>
              </a:rPr>
              <a:t>μ</a:t>
            </a:r>
            <a:r>
              <a:rPr sz="1650" dirty="0">
                <a:latin typeface="Microsoft Sans Serif"/>
                <a:cs typeface="Microsoft Sans Serif"/>
              </a:rPr>
              <a:t>	</a:t>
            </a:r>
            <a:r>
              <a:rPr sz="1650" spc="215" dirty="0">
                <a:latin typeface="Symbol"/>
                <a:cs typeface="Symbol"/>
              </a:rPr>
              <a:t>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Microsoft Sans Serif"/>
                <a:cs typeface="Microsoft Sans Serif"/>
              </a:rPr>
              <a:t>8.2)</a:t>
            </a:r>
            <a:r>
              <a:rPr sz="1650" spc="315" dirty="0">
                <a:latin typeface="Microsoft Sans Serif"/>
                <a:cs typeface="Microsoft Sans Serif"/>
              </a:rPr>
              <a:t> </a:t>
            </a:r>
            <a:r>
              <a:rPr sz="1650" spc="215" dirty="0">
                <a:latin typeface="Symbol"/>
                <a:cs typeface="Symbol"/>
              </a:rPr>
              <a:t></a:t>
            </a:r>
            <a:r>
              <a:rPr sz="1650" spc="455" dirty="0">
                <a:latin typeface="Times New Roman"/>
                <a:cs typeface="Times New Roman"/>
              </a:rPr>
              <a:t> </a:t>
            </a:r>
            <a:r>
              <a:rPr sz="1650" spc="180" dirty="0">
                <a:latin typeface="Microsoft Sans Serif"/>
                <a:cs typeface="Microsoft Sans Serif"/>
              </a:rPr>
              <a:t>P</a:t>
            </a:r>
            <a:r>
              <a:rPr sz="2475" spc="270" baseline="-10101" dirty="0">
                <a:latin typeface="Symbol"/>
                <a:cs typeface="Symbol"/>
              </a:rPr>
              <a:t></a:t>
            </a:r>
            <a:r>
              <a:rPr sz="2475" spc="577" baseline="-10101" dirty="0">
                <a:latin typeface="Times New Roman"/>
                <a:cs typeface="Times New Roman"/>
              </a:rPr>
              <a:t> </a:t>
            </a:r>
            <a:r>
              <a:rPr sz="2475" spc="247" baseline="-37037" dirty="0">
                <a:latin typeface="Microsoft Sans Serif"/>
                <a:cs typeface="Microsoft Sans Serif"/>
              </a:rPr>
              <a:t>3</a:t>
            </a:r>
            <a:endParaRPr sz="2475" baseline="-37037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89300" y="2886836"/>
            <a:ext cx="5384165" cy="1407160"/>
            <a:chOff x="3289300" y="2886836"/>
            <a:chExt cx="5384165" cy="1407160"/>
          </a:xfrm>
        </p:grpSpPr>
        <p:sp>
          <p:nvSpPr>
            <p:cNvPr id="39" name="object 39"/>
            <p:cNvSpPr/>
            <p:nvPr/>
          </p:nvSpPr>
          <p:spPr>
            <a:xfrm>
              <a:off x="6889750" y="2912236"/>
              <a:ext cx="1080135" cy="1296035"/>
            </a:xfrm>
            <a:custGeom>
              <a:avLst/>
              <a:gdLst/>
              <a:ahLst/>
              <a:cxnLst/>
              <a:rect l="l" t="t" r="r" b="b"/>
              <a:pathLst>
                <a:path w="1080134" h="1296035">
                  <a:moveTo>
                    <a:pt x="1079754" y="749300"/>
                  </a:moveTo>
                  <a:lnTo>
                    <a:pt x="1010920" y="613029"/>
                  </a:lnTo>
                  <a:lnTo>
                    <a:pt x="944753" y="479425"/>
                  </a:lnTo>
                  <a:lnTo>
                    <a:pt x="842899" y="307213"/>
                  </a:lnTo>
                  <a:lnTo>
                    <a:pt x="774065" y="206883"/>
                  </a:lnTo>
                  <a:lnTo>
                    <a:pt x="674751" y="70739"/>
                  </a:lnTo>
                  <a:lnTo>
                    <a:pt x="549236" y="4978"/>
                  </a:lnTo>
                  <a:lnTo>
                    <a:pt x="549275" y="0"/>
                  </a:lnTo>
                  <a:lnTo>
                    <a:pt x="544423" y="2463"/>
                  </a:lnTo>
                  <a:lnTo>
                    <a:pt x="539750" y="0"/>
                  </a:lnTo>
                  <a:lnTo>
                    <a:pt x="539750" y="4826"/>
                  </a:lnTo>
                  <a:lnTo>
                    <a:pt x="414401" y="68326"/>
                  </a:lnTo>
                  <a:lnTo>
                    <a:pt x="314325" y="198501"/>
                  </a:lnTo>
                  <a:lnTo>
                    <a:pt x="246126" y="293751"/>
                  </a:lnTo>
                  <a:lnTo>
                    <a:pt x="144526" y="458851"/>
                  </a:lnTo>
                  <a:lnTo>
                    <a:pt x="77851" y="587375"/>
                  </a:lnTo>
                  <a:lnTo>
                    <a:pt x="9525" y="717550"/>
                  </a:lnTo>
                  <a:lnTo>
                    <a:pt x="0" y="1295425"/>
                  </a:lnTo>
                  <a:lnTo>
                    <a:pt x="539750" y="1295425"/>
                  </a:lnTo>
                  <a:lnTo>
                    <a:pt x="539750" y="1294142"/>
                  </a:lnTo>
                  <a:lnTo>
                    <a:pt x="1079754" y="1294142"/>
                  </a:lnTo>
                  <a:lnTo>
                    <a:pt x="1079754" y="7493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29500" y="2912236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425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7325" y="2988436"/>
              <a:ext cx="1068705" cy="1302385"/>
            </a:xfrm>
            <a:custGeom>
              <a:avLst/>
              <a:gdLst/>
              <a:ahLst/>
              <a:cxnLst/>
              <a:rect l="l" t="t" r="r" b="b"/>
              <a:pathLst>
                <a:path w="1068704" h="1302385">
                  <a:moveTo>
                    <a:pt x="1068705" y="749300"/>
                  </a:moveTo>
                  <a:lnTo>
                    <a:pt x="1000887" y="613029"/>
                  </a:lnTo>
                  <a:lnTo>
                    <a:pt x="935609" y="479425"/>
                  </a:lnTo>
                  <a:lnTo>
                    <a:pt x="835279" y="307213"/>
                  </a:lnTo>
                  <a:lnTo>
                    <a:pt x="767461" y="206883"/>
                  </a:lnTo>
                  <a:lnTo>
                    <a:pt x="669544" y="70739"/>
                  </a:lnTo>
                  <a:lnTo>
                    <a:pt x="546100" y="5067"/>
                  </a:lnTo>
                  <a:lnTo>
                    <a:pt x="546100" y="0"/>
                  </a:lnTo>
                  <a:lnTo>
                    <a:pt x="541210" y="2476"/>
                  </a:lnTo>
                  <a:lnTo>
                    <a:pt x="536575" y="0"/>
                  </a:lnTo>
                  <a:lnTo>
                    <a:pt x="536575" y="4826"/>
                  </a:lnTo>
                  <a:lnTo>
                    <a:pt x="411226" y="68326"/>
                  </a:lnTo>
                  <a:lnTo>
                    <a:pt x="311150" y="198501"/>
                  </a:lnTo>
                  <a:lnTo>
                    <a:pt x="242951" y="293751"/>
                  </a:lnTo>
                  <a:lnTo>
                    <a:pt x="141351" y="458851"/>
                  </a:lnTo>
                  <a:lnTo>
                    <a:pt x="74676" y="587375"/>
                  </a:lnTo>
                  <a:lnTo>
                    <a:pt x="6350" y="717550"/>
                  </a:lnTo>
                  <a:lnTo>
                    <a:pt x="0" y="1301775"/>
                  </a:lnTo>
                  <a:lnTo>
                    <a:pt x="546100" y="1295425"/>
                  </a:lnTo>
                  <a:lnTo>
                    <a:pt x="546100" y="1294142"/>
                  </a:lnTo>
                  <a:lnTo>
                    <a:pt x="1068705" y="1294142"/>
                  </a:lnTo>
                  <a:lnTo>
                    <a:pt x="1068705" y="7493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33900" y="2988436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425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14700" y="2912236"/>
              <a:ext cx="5333365" cy="1294765"/>
            </a:xfrm>
            <a:custGeom>
              <a:avLst/>
              <a:gdLst/>
              <a:ahLst/>
              <a:cxnLst/>
              <a:rect l="l" t="t" r="r" b="b"/>
              <a:pathLst>
                <a:path w="5333365" h="1294764">
                  <a:moveTo>
                    <a:pt x="2437257" y="1294206"/>
                  </a:moveTo>
                  <a:lnTo>
                    <a:pt x="2309367" y="1281899"/>
                  </a:lnTo>
                  <a:lnTo>
                    <a:pt x="2244216" y="1265897"/>
                  </a:lnTo>
                  <a:lnTo>
                    <a:pt x="2181479" y="1247444"/>
                  </a:lnTo>
                  <a:lnTo>
                    <a:pt x="2116454" y="1219149"/>
                  </a:lnTo>
                  <a:lnTo>
                    <a:pt x="2051303" y="1179779"/>
                  </a:lnTo>
                  <a:lnTo>
                    <a:pt x="1989836" y="1130579"/>
                  </a:lnTo>
                  <a:lnTo>
                    <a:pt x="1859534" y="990320"/>
                  </a:lnTo>
                  <a:lnTo>
                    <a:pt x="1731772" y="790956"/>
                  </a:lnTo>
                  <a:lnTo>
                    <a:pt x="1603883" y="551052"/>
                  </a:lnTo>
                  <a:lnTo>
                    <a:pt x="1538859" y="429260"/>
                  </a:lnTo>
                  <a:lnTo>
                    <a:pt x="1473708" y="317373"/>
                  </a:lnTo>
                  <a:lnTo>
                    <a:pt x="1412113" y="218948"/>
                  </a:lnTo>
                  <a:lnTo>
                    <a:pt x="1347089" y="141477"/>
                  </a:lnTo>
                  <a:lnTo>
                    <a:pt x="1281938" y="92201"/>
                  </a:lnTo>
                  <a:lnTo>
                    <a:pt x="1219200" y="76200"/>
                  </a:lnTo>
                </a:path>
                <a:path w="5333365" h="1294764">
                  <a:moveTo>
                    <a:pt x="0" y="1294206"/>
                  </a:moveTo>
                  <a:lnTo>
                    <a:pt x="127762" y="1281899"/>
                  </a:lnTo>
                  <a:lnTo>
                    <a:pt x="192786" y="1265897"/>
                  </a:lnTo>
                  <a:lnTo>
                    <a:pt x="257937" y="1247444"/>
                  </a:lnTo>
                  <a:lnTo>
                    <a:pt x="320548" y="1219149"/>
                  </a:lnTo>
                  <a:lnTo>
                    <a:pt x="385699" y="1179779"/>
                  </a:lnTo>
                  <a:lnTo>
                    <a:pt x="450723" y="1130579"/>
                  </a:lnTo>
                  <a:lnTo>
                    <a:pt x="577214" y="990320"/>
                  </a:lnTo>
                  <a:lnTo>
                    <a:pt x="704976" y="790956"/>
                  </a:lnTo>
                  <a:lnTo>
                    <a:pt x="835151" y="551052"/>
                  </a:lnTo>
                  <a:lnTo>
                    <a:pt x="897889" y="429260"/>
                  </a:lnTo>
                  <a:lnTo>
                    <a:pt x="962913" y="317373"/>
                  </a:lnTo>
                  <a:lnTo>
                    <a:pt x="1026795" y="218948"/>
                  </a:lnTo>
                  <a:lnTo>
                    <a:pt x="1089533" y="141477"/>
                  </a:lnTo>
                  <a:lnTo>
                    <a:pt x="1154557" y="92201"/>
                  </a:lnTo>
                  <a:lnTo>
                    <a:pt x="1219580" y="76200"/>
                  </a:lnTo>
                </a:path>
                <a:path w="5333365" h="1294764">
                  <a:moveTo>
                    <a:pt x="5332857" y="1218006"/>
                  </a:moveTo>
                  <a:lnTo>
                    <a:pt x="5204968" y="1205699"/>
                  </a:lnTo>
                  <a:lnTo>
                    <a:pt x="5139817" y="1189697"/>
                  </a:lnTo>
                  <a:lnTo>
                    <a:pt x="5077079" y="1171244"/>
                  </a:lnTo>
                  <a:lnTo>
                    <a:pt x="5012055" y="1142949"/>
                  </a:lnTo>
                  <a:lnTo>
                    <a:pt x="4946904" y="1103579"/>
                  </a:lnTo>
                  <a:lnTo>
                    <a:pt x="4885435" y="1054379"/>
                  </a:lnTo>
                  <a:lnTo>
                    <a:pt x="4755133" y="914146"/>
                  </a:lnTo>
                  <a:lnTo>
                    <a:pt x="4627372" y="714756"/>
                  </a:lnTo>
                  <a:lnTo>
                    <a:pt x="4499483" y="474852"/>
                  </a:lnTo>
                  <a:lnTo>
                    <a:pt x="4434332" y="353060"/>
                  </a:lnTo>
                  <a:lnTo>
                    <a:pt x="4369308" y="241173"/>
                  </a:lnTo>
                  <a:lnTo>
                    <a:pt x="4307713" y="142748"/>
                  </a:lnTo>
                  <a:lnTo>
                    <a:pt x="4242689" y="65277"/>
                  </a:lnTo>
                  <a:lnTo>
                    <a:pt x="4177538" y="16001"/>
                  </a:lnTo>
                  <a:lnTo>
                    <a:pt x="4114800" y="0"/>
                  </a:lnTo>
                </a:path>
                <a:path w="5333365" h="1294764">
                  <a:moveTo>
                    <a:pt x="2895600" y="1218006"/>
                  </a:moveTo>
                  <a:lnTo>
                    <a:pt x="3023362" y="1205699"/>
                  </a:lnTo>
                  <a:lnTo>
                    <a:pt x="3088386" y="1189697"/>
                  </a:lnTo>
                  <a:lnTo>
                    <a:pt x="3153537" y="1171244"/>
                  </a:lnTo>
                  <a:lnTo>
                    <a:pt x="3216148" y="1142949"/>
                  </a:lnTo>
                  <a:lnTo>
                    <a:pt x="3281299" y="1103579"/>
                  </a:lnTo>
                  <a:lnTo>
                    <a:pt x="3346323" y="1054379"/>
                  </a:lnTo>
                  <a:lnTo>
                    <a:pt x="3472815" y="914146"/>
                  </a:lnTo>
                  <a:lnTo>
                    <a:pt x="3600577" y="714756"/>
                  </a:lnTo>
                  <a:lnTo>
                    <a:pt x="3730752" y="474852"/>
                  </a:lnTo>
                  <a:lnTo>
                    <a:pt x="3793490" y="353060"/>
                  </a:lnTo>
                  <a:lnTo>
                    <a:pt x="3858514" y="241173"/>
                  </a:lnTo>
                  <a:lnTo>
                    <a:pt x="3922395" y="142748"/>
                  </a:lnTo>
                  <a:lnTo>
                    <a:pt x="3985132" y="65277"/>
                  </a:lnTo>
                  <a:lnTo>
                    <a:pt x="4050156" y="16001"/>
                  </a:lnTo>
                  <a:lnTo>
                    <a:pt x="4115180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673210" y="4234383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Microsoft Sans Serif"/>
                <a:cs typeface="Microsoft Sans Serif"/>
              </a:rPr>
              <a:t>Z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28975" y="3512311"/>
            <a:ext cx="5581650" cy="781685"/>
            <a:chOff x="3228975" y="3512311"/>
            <a:chExt cx="5581650" cy="781685"/>
          </a:xfrm>
        </p:grpSpPr>
        <p:sp>
          <p:nvSpPr>
            <p:cNvPr id="46" name="object 46"/>
            <p:cNvSpPr/>
            <p:nvPr/>
          </p:nvSpPr>
          <p:spPr>
            <a:xfrm>
              <a:off x="3238500" y="4207662"/>
              <a:ext cx="5562600" cy="76200"/>
            </a:xfrm>
            <a:custGeom>
              <a:avLst/>
              <a:gdLst/>
              <a:ahLst/>
              <a:cxnLst/>
              <a:rect l="l" t="t" r="r" b="b"/>
              <a:pathLst>
                <a:path w="5562600" h="76200">
                  <a:moveTo>
                    <a:pt x="0" y="76199"/>
                  </a:moveTo>
                  <a:lnTo>
                    <a:pt x="2590800" y="76199"/>
                  </a:lnTo>
                </a:path>
                <a:path w="5562600" h="76200">
                  <a:moveTo>
                    <a:pt x="2971800" y="0"/>
                  </a:moveTo>
                  <a:lnTo>
                    <a:pt x="5562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48300" y="3521836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48300" y="3521836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36570" y="2635123"/>
            <a:ext cx="1166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Sampling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Distribution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25515" y="2635123"/>
            <a:ext cx="1751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Standard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Normal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Distribution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39100" y="2988436"/>
            <a:ext cx="914400" cy="660400"/>
          </a:xfrm>
          <a:custGeom>
            <a:avLst/>
            <a:gdLst/>
            <a:ahLst/>
            <a:cxnLst/>
            <a:rect l="l" t="t" r="r" b="b"/>
            <a:pathLst>
              <a:path w="914400" h="660400">
                <a:moveTo>
                  <a:pt x="0" y="660400"/>
                </a:moveTo>
                <a:lnTo>
                  <a:pt x="914400" y="660400"/>
                </a:lnTo>
                <a:lnTo>
                  <a:pt x="914400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39100" y="3016072"/>
            <a:ext cx="90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.1915</a:t>
            </a:r>
            <a:endParaRPr sz="1800">
              <a:latin typeface="Microsoft Sans Serif"/>
              <a:cs typeface="Microsoft Sans Serif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+.1915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6700" y="260743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80975" y="3208654"/>
            <a:ext cx="7865109" cy="1086485"/>
            <a:chOff x="180975" y="3208654"/>
            <a:chExt cx="7865109" cy="1086485"/>
          </a:xfrm>
        </p:grpSpPr>
        <p:sp>
          <p:nvSpPr>
            <p:cNvPr id="55" name="object 55"/>
            <p:cNvSpPr/>
            <p:nvPr/>
          </p:nvSpPr>
          <p:spPr>
            <a:xfrm>
              <a:off x="7200900" y="3208654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844931" y="15113"/>
                  </a:moveTo>
                  <a:lnTo>
                    <a:pt x="838200" y="8382"/>
                  </a:lnTo>
                  <a:lnTo>
                    <a:pt x="833628" y="0"/>
                  </a:lnTo>
                  <a:lnTo>
                    <a:pt x="62306" y="420789"/>
                  </a:lnTo>
                  <a:lnTo>
                    <a:pt x="48641" y="395732"/>
                  </a:lnTo>
                  <a:lnTo>
                    <a:pt x="0" y="465582"/>
                  </a:lnTo>
                  <a:lnTo>
                    <a:pt x="85090" y="462534"/>
                  </a:lnTo>
                  <a:lnTo>
                    <a:pt x="74764" y="443611"/>
                  </a:lnTo>
                  <a:lnTo>
                    <a:pt x="71450" y="437553"/>
                  </a:lnTo>
                  <a:lnTo>
                    <a:pt x="784669" y="48463"/>
                  </a:lnTo>
                  <a:lnTo>
                    <a:pt x="504367" y="328866"/>
                  </a:lnTo>
                  <a:lnTo>
                    <a:pt x="484124" y="308610"/>
                  </a:lnTo>
                  <a:lnTo>
                    <a:pt x="457200" y="389382"/>
                  </a:lnTo>
                  <a:lnTo>
                    <a:pt x="537972" y="362458"/>
                  </a:lnTo>
                  <a:lnTo>
                    <a:pt x="526796" y="351282"/>
                  </a:lnTo>
                  <a:lnTo>
                    <a:pt x="517829" y="342328"/>
                  </a:lnTo>
                  <a:lnTo>
                    <a:pt x="844931" y="15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85900" y="3445636"/>
              <a:ext cx="0" cy="838835"/>
            </a:xfrm>
            <a:custGeom>
              <a:avLst/>
              <a:gdLst/>
              <a:ahLst/>
              <a:cxnLst/>
              <a:rect l="l" t="t" r="r" b="b"/>
              <a:pathLst>
                <a:path h="838835">
                  <a:moveTo>
                    <a:pt x="0" y="0"/>
                  </a:moveTo>
                  <a:lnTo>
                    <a:pt x="0" y="838225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0500" y="4283862"/>
              <a:ext cx="2590800" cy="1905"/>
            </a:xfrm>
            <a:custGeom>
              <a:avLst/>
              <a:gdLst/>
              <a:ahLst/>
              <a:cxnLst/>
              <a:rect l="l" t="t" r="r" b="b"/>
              <a:pathLst>
                <a:path w="2590800" h="1904">
                  <a:moveTo>
                    <a:pt x="0" y="0"/>
                  </a:moveTo>
                  <a:lnTo>
                    <a:pt x="2590800" y="158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96694" y="3549777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Sans Serif"/>
                <a:cs typeface="Microsoft Sans Serif"/>
              </a:rPr>
              <a:t>?</a:t>
            </a:r>
            <a:r>
              <a:rPr sz="2700" spc="104" baseline="-37037" dirty="0">
                <a:latin typeface="Microsoft Sans Serif"/>
                <a:cs typeface="Microsoft Sans Serif"/>
              </a:rPr>
              <a:t>?</a:t>
            </a:r>
            <a:endParaRPr sz="2700" baseline="-37037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26894" y="38546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9944" y="3397377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?</a:t>
            </a:r>
            <a:r>
              <a:rPr sz="1800" spc="315" dirty="0">
                <a:latin typeface="Microsoft Sans Serif"/>
                <a:cs typeface="Microsoft Sans Serif"/>
              </a:rPr>
              <a:t> </a:t>
            </a:r>
            <a:r>
              <a:rPr sz="2700" spc="195" baseline="37037" dirty="0">
                <a:latin typeface="Microsoft Sans Serif"/>
                <a:cs typeface="Microsoft Sans Serif"/>
              </a:rPr>
              <a:t>??</a:t>
            </a:r>
            <a:r>
              <a:rPr sz="2700" spc="195" baseline="18518" dirty="0">
                <a:latin typeface="Microsoft Sans Serif"/>
                <a:cs typeface="Microsoft Sans Serif"/>
              </a:rPr>
              <a:t>?</a:t>
            </a:r>
            <a:r>
              <a:rPr sz="2700" spc="472" baseline="18518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??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440" y="3625977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57" baseline="-37037" dirty="0">
                <a:latin typeface="Microsoft Sans Serif"/>
                <a:cs typeface="Microsoft Sans Serif"/>
              </a:rPr>
              <a:t>?</a:t>
            </a:r>
            <a:r>
              <a:rPr sz="2700" spc="157" baseline="-18518" dirty="0">
                <a:latin typeface="Microsoft Sans Serif"/>
                <a:cs typeface="Microsoft Sans Serif"/>
              </a:rPr>
              <a:t>?</a:t>
            </a:r>
            <a:r>
              <a:rPr sz="1800" spc="105" dirty="0"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43175" y="3512311"/>
            <a:ext cx="1085850" cy="247650"/>
            <a:chOff x="2543175" y="3512311"/>
            <a:chExt cx="1085850" cy="247650"/>
          </a:xfrm>
        </p:grpSpPr>
        <p:sp>
          <p:nvSpPr>
            <p:cNvPr id="63" name="object 63"/>
            <p:cNvSpPr/>
            <p:nvPr/>
          </p:nvSpPr>
          <p:spPr>
            <a:xfrm>
              <a:off x="2552700" y="3521836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52700" y="3521836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784475" y="3702202"/>
            <a:ext cx="629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Sample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51728" y="3702202"/>
            <a:ext cx="97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Standardize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265701" y="4328312"/>
            <a:ext cx="52768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60" dirty="0">
                <a:latin typeface="Microsoft Sans Serif"/>
                <a:cs typeface="Microsoft Sans Serif"/>
              </a:rPr>
              <a:t>μ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79440" y="454954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71" y="0"/>
                </a:lnTo>
              </a:path>
            </a:pathLst>
          </a:custGeom>
          <a:ln w="5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825875" y="4133374"/>
            <a:ext cx="1382395" cy="5861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  <a:tabLst>
                <a:tab pos="731520" algn="l"/>
              </a:tabLst>
            </a:pPr>
            <a:r>
              <a:rPr sz="1600" dirty="0">
                <a:latin typeface="Microsoft Sans Serif"/>
                <a:cs typeface="Microsoft Sans Serif"/>
              </a:rPr>
              <a:t>7.8</a:t>
            </a:r>
            <a:r>
              <a:rPr sz="1600" spc="295" dirty="0">
                <a:latin typeface="Microsoft Sans Serif"/>
                <a:cs typeface="Microsoft Sans Serif"/>
              </a:rPr>
              <a:t> </a:t>
            </a:r>
            <a:r>
              <a:rPr sz="2775" spc="15" baseline="-34534" dirty="0">
                <a:latin typeface="Microsoft Sans Serif"/>
                <a:cs typeface="Microsoft Sans Serif"/>
              </a:rPr>
              <a:t>μ</a:t>
            </a:r>
            <a:r>
              <a:rPr sz="2775" baseline="-34534" dirty="0">
                <a:latin typeface="Microsoft Sans Serif"/>
                <a:cs typeface="Microsoft Sans Serif"/>
              </a:rPr>
              <a:t>	</a:t>
            </a:r>
            <a:r>
              <a:rPr sz="2775" baseline="-34534" dirty="0">
                <a:latin typeface="Symbol"/>
                <a:cs typeface="Symbol"/>
              </a:rPr>
              <a:t></a:t>
            </a:r>
            <a:r>
              <a:rPr sz="2775" spc="-60" baseline="-34534" dirty="0">
                <a:latin typeface="Times New Roman"/>
                <a:cs typeface="Times New Roman"/>
              </a:rPr>
              <a:t> </a:t>
            </a:r>
            <a:r>
              <a:rPr sz="2775" spc="-30" baseline="-34534" dirty="0">
                <a:latin typeface="Microsoft Sans Serif"/>
                <a:cs typeface="Microsoft Sans Serif"/>
              </a:rPr>
              <a:t>8</a:t>
            </a:r>
            <a:r>
              <a:rPr sz="1600" spc="-20" dirty="0">
                <a:latin typeface="Microsoft Sans Serif"/>
                <a:cs typeface="Microsoft Sans Serif"/>
              </a:rPr>
              <a:t>8.2</a:t>
            </a:r>
            <a:endParaRPr sz="1600">
              <a:latin typeface="Microsoft Sans Serif"/>
              <a:cs typeface="Microsoft Sans Serif"/>
            </a:endParaRPr>
          </a:p>
          <a:p>
            <a:pPr marR="170180" algn="ctr">
              <a:lnSpc>
                <a:spcPct val="100000"/>
              </a:lnSpc>
              <a:spcBef>
                <a:spcPts val="360"/>
              </a:spcBef>
            </a:pPr>
            <a:r>
              <a:rPr sz="1050" spc="-50" dirty="0">
                <a:latin typeface="Microsoft Sans Serif"/>
                <a:cs typeface="Microsoft Sans Serif"/>
              </a:rPr>
              <a:t>X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22109" y="4102121"/>
            <a:ext cx="1450975" cy="5137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  <a:tabLst>
                <a:tab pos="71501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-</a:t>
            </a:r>
            <a:r>
              <a:rPr sz="1600" spc="-10" dirty="0">
                <a:latin typeface="Microsoft Sans Serif"/>
                <a:cs typeface="Microsoft Sans Serif"/>
              </a:rPr>
              <a:t>0.5</a:t>
            </a:r>
            <a:r>
              <a:rPr sz="1600" spc="-125" dirty="0">
                <a:latin typeface="Microsoft Sans Serif"/>
                <a:cs typeface="Microsoft Sans Serif"/>
              </a:rPr>
              <a:t> </a:t>
            </a:r>
            <a:r>
              <a:rPr sz="2700" spc="30" baseline="-33950" dirty="0">
                <a:latin typeface="Microsoft Sans Serif"/>
                <a:cs typeface="Microsoft Sans Serif"/>
              </a:rPr>
              <a:t>μ</a:t>
            </a:r>
            <a:r>
              <a:rPr sz="2700" baseline="-33950" dirty="0">
                <a:latin typeface="Microsoft Sans Serif"/>
                <a:cs typeface="Microsoft Sans Serif"/>
              </a:rPr>
              <a:t>	</a:t>
            </a:r>
            <a:r>
              <a:rPr sz="2700" baseline="-33950" dirty="0">
                <a:latin typeface="Symbol"/>
                <a:cs typeface="Symbol"/>
              </a:rPr>
              <a:t></a:t>
            </a:r>
            <a:r>
              <a:rPr sz="2700" spc="-30" baseline="-33950" dirty="0">
                <a:latin typeface="Times New Roman"/>
                <a:cs typeface="Times New Roman"/>
              </a:rPr>
              <a:t> </a:t>
            </a:r>
            <a:r>
              <a:rPr sz="2700" baseline="-33950" dirty="0">
                <a:latin typeface="Microsoft Sans Serif"/>
                <a:cs typeface="Microsoft Sans Serif"/>
              </a:rPr>
              <a:t>0</a:t>
            </a:r>
            <a:r>
              <a:rPr sz="2700" spc="517" baseline="-339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0.5</a:t>
            </a:r>
            <a:endParaRPr sz="1600">
              <a:latin typeface="Microsoft Sans Serif"/>
              <a:cs typeface="Microsoft Sans Serif"/>
            </a:endParaRPr>
          </a:p>
          <a:p>
            <a:pPr marR="252729" algn="ctr">
              <a:lnSpc>
                <a:spcPct val="100000"/>
              </a:lnSpc>
              <a:spcBef>
                <a:spcPts val="160"/>
              </a:spcBef>
            </a:pPr>
            <a:r>
              <a:rPr sz="1050" spc="-50" dirty="0">
                <a:latin typeface="Microsoft Sans Serif"/>
                <a:cs typeface="Microsoft Sans Serif"/>
              </a:rPr>
              <a:t>z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07470" y="4365688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836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93536" y="4240224"/>
            <a:ext cx="22542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65" dirty="0">
                <a:latin typeface="Microsoft Sans Serif"/>
                <a:cs typeface="Microsoft Sans Serif"/>
              </a:rPr>
              <a:t>x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08326" y="431058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Microsoft Sans Serif"/>
                <a:cs typeface="Microsoft Sans Serif"/>
              </a:rPr>
              <a:t>X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23228" y="555447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solidFill>
                  <a:srgbClr val="000099"/>
                </a:solidFill>
                <a:latin typeface="Arial"/>
                <a:cs typeface="Arial"/>
              </a:rPr>
              <a:t>(continued)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95"/>
              </a:spcBef>
            </a:pPr>
            <a:r>
              <a:rPr dirty="0"/>
              <a:t>Population</a:t>
            </a:r>
            <a:r>
              <a:rPr spc="-80" dirty="0"/>
              <a:t> </a:t>
            </a:r>
            <a:r>
              <a:rPr dirty="0"/>
              <a:t>vs.</a:t>
            </a:r>
            <a:r>
              <a:rPr spc="-95" dirty="0"/>
              <a:t> </a:t>
            </a:r>
            <a:r>
              <a:rPr spc="-10" dirty="0"/>
              <a:t>Sample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3865"/>
            <a:ext cx="1747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400" b="1" spc="-10" dirty="0">
                <a:latin typeface="Calibri"/>
                <a:cs typeface="Calibri"/>
              </a:rPr>
              <a:t>Population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600" y="1230629"/>
            <a:ext cx="130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800080"/>
                </a:solidFill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63" y="1730882"/>
            <a:ext cx="3582035" cy="2667635"/>
          </a:xfrm>
          <a:custGeom>
            <a:avLst/>
            <a:gdLst/>
            <a:ahLst/>
            <a:cxnLst/>
            <a:rect l="l" t="t" r="r" b="b"/>
            <a:pathLst>
              <a:path w="3582035" h="2667635">
                <a:moveTo>
                  <a:pt x="0" y="1333499"/>
                </a:moveTo>
                <a:lnTo>
                  <a:pt x="820" y="1292731"/>
                </a:lnTo>
                <a:lnTo>
                  <a:pt x="3268" y="1252266"/>
                </a:lnTo>
                <a:lnTo>
                  <a:pt x="7318" y="1212124"/>
                </a:lnTo>
                <a:lnTo>
                  <a:pt x="12947" y="1172320"/>
                </a:lnTo>
                <a:lnTo>
                  <a:pt x="20132" y="1132873"/>
                </a:lnTo>
                <a:lnTo>
                  <a:pt x="28850" y="1093801"/>
                </a:lnTo>
                <a:lnTo>
                  <a:pt x="39077" y="1055120"/>
                </a:lnTo>
                <a:lnTo>
                  <a:pt x="50790" y="1016848"/>
                </a:lnTo>
                <a:lnTo>
                  <a:pt x="63965" y="979002"/>
                </a:lnTo>
                <a:lnTo>
                  <a:pt x="78580" y="941600"/>
                </a:lnTo>
                <a:lnTo>
                  <a:pt x="94609" y="904659"/>
                </a:lnTo>
                <a:lnTo>
                  <a:pt x="112031" y="868198"/>
                </a:lnTo>
                <a:lnTo>
                  <a:pt x="130821" y="832232"/>
                </a:lnTo>
                <a:lnTo>
                  <a:pt x="150957" y="796780"/>
                </a:lnTo>
                <a:lnTo>
                  <a:pt x="172415" y="761859"/>
                </a:lnTo>
                <a:lnTo>
                  <a:pt x="195171" y="727486"/>
                </a:lnTo>
                <a:lnTo>
                  <a:pt x="219202" y="693679"/>
                </a:lnTo>
                <a:lnTo>
                  <a:pt x="244485" y="660456"/>
                </a:lnTo>
                <a:lnTo>
                  <a:pt x="270996" y="627833"/>
                </a:lnTo>
                <a:lnTo>
                  <a:pt x="298712" y="595829"/>
                </a:lnTo>
                <a:lnTo>
                  <a:pt x="327609" y="564460"/>
                </a:lnTo>
                <a:lnTo>
                  <a:pt x="357664" y="533744"/>
                </a:lnTo>
                <a:lnTo>
                  <a:pt x="388854" y="503699"/>
                </a:lnTo>
                <a:lnTo>
                  <a:pt x="421155" y="474342"/>
                </a:lnTo>
                <a:lnTo>
                  <a:pt x="454543" y="445690"/>
                </a:lnTo>
                <a:lnTo>
                  <a:pt x="488996" y="417761"/>
                </a:lnTo>
                <a:lnTo>
                  <a:pt x="524490" y="390572"/>
                </a:lnTo>
                <a:lnTo>
                  <a:pt x="561002" y="364141"/>
                </a:lnTo>
                <a:lnTo>
                  <a:pt x="598507" y="338485"/>
                </a:lnTo>
                <a:lnTo>
                  <a:pt x="636984" y="313622"/>
                </a:lnTo>
                <a:lnTo>
                  <a:pt x="676407" y="289568"/>
                </a:lnTo>
                <a:lnTo>
                  <a:pt x="716755" y="266342"/>
                </a:lnTo>
                <a:lnTo>
                  <a:pt x="758003" y="243961"/>
                </a:lnTo>
                <a:lnTo>
                  <a:pt x="800128" y="222442"/>
                </a:lnTo>
                <a:lnTo>
                  <a:pt x="843106" y="201803"/>
                </a:lnTo>
                <a:lnTo>
                  <a:pt x="886915" y="182061"/>
                </a:lnTo>
                <a:lnTo>
                  <a:pt x="931530" y="163234"/>
                </a:lnTo>
                <a:lnTo>
                  <a:pt x="976929" y="145338"/>
                </a:lnTo>
                <a:lnTo>
                  <a:pt x="1023088" y="128393"/>
                </a:lnTo>
                <a:lnTo>
                  <a:pt x="1069984" y="112414"/>
                </a:lnTo>
                <a:lnTo>
                  <a:pt x="1117593" y="97419"/>
                </a:lnTo>
                <a:lnTo>
                  <a:pt x="1165891" y="83426"/>
                </a:lnTo>
                <a:lnTo>
                  <a:pt x="1214856" y="70453"/>
                </a:lnTo>
                <a:lnTo>
                  <a:pt x="1264463" y="58516"/>
                </a:lnTo>
                <a:lnTo>
                  <a:pt x="1314691" y="47633"/>
                </a:lnTo>
                <a:lnTo>
                  <a:pt x="1365514" y="37822"/>
                </a:lnTo>
                <a:lnTo>
                  <a:pt x="1416910" y="29100"/>
                </a:lnTo>
                <a:lnTo>
                  <a:pt x="1468855" y="21484"/>
                </a:lnTo>
                <a:lnTo>
                  <a:pt x="1521326" y="14992"/>
                </a:lnTo>
                <a:lnTo>
                  <a:pt x="1574300" y="9641"/>
                </a:lnTo>
                <a:lnTo>
                  <a:pt x="1627752" y="5449"/>
                </a:lnTo>
                <a:lnTo>
                  <a:pt x="1681661" y="2433"/>
                </a:lnTo>
                <a:lnTo>
                  <a:pt x="1736001" y="611"/>
                </a:lnTo>
                <a:lnTo>
                  <a:pt x="1790750" y="0"/>
                </a:lnTo>
                <a:lnTo>
                  <a:pt x="1845495" y="611"/>
                </a:lnTo>
                <a:lnTo>
                  <a:pt x="1899832" y="2433"/>
                </a:lnTo>
                <a:lnTo>
                  <a:pt x="1953736" y="5449"/>
                </a:lnTo>
                <a:lnTo>
                  <a:pt x="2007186" y="9641"/>
                </a:lnTo>
                <a:lnTo>
                  <a:pt x="2060156" y="14992"/>
                </a:lnTo>
                <a:lnTo>
                  <a:pt x="2112624" y="21484"/>
                </a:lnTo>
                <a:lnTo>
                  <a:pt x="2164566" y="29100"/>
                </a:lnTo>
                <a:lnTo>
                  <a:pt x="2215959" y="37822"/>
                </a:lnTo>
                <a:lnTo>
                  <a:pt x="2266780" y="47633"/>
                </a:lnTo>
                <a:lnTo>
                  <a:pt x="2317005" y="58516"/>
                </a:lnTo>
                <a:lnTo>
                  <a:pt x="2366610" y="70453"/>
                </a:lnTo>
                <a:lnTo>
                  <a:pt x="2415573" y="83426"/>
                </a:lnTo>
                <a:lnTo>
                  <a:pt x="2463869" y="97419"/>
                </a:lnTo>
                <a:lnTo>
                  <a:pt x="2511476" y="112414"/>
                </a:lnTo>
                <a:lnTo>
                  <a:pt x="2558370" y="128393"/>
                </a:lnTo>
                <a:lnTo>
                  <a:pt x="2604527" y="145338"/>
                </a:lnTo>
                <a:lnTo>
                  <a:pt x="2649924" y="163234"/>
                </a:lnTo>
                <a:lnTo>
                  <a:pt x="2694539" y="182061"/>
                </a:lnTo>
                <a:lnTo>
                  <a:pt x="2738346" y="201803"/>
                </a:lnTo>
                <a:lnTo>
                  <a:pt x="2781324" y="222442"/>
                </a:lnTo>
                <a:lnTo>
                  <a:pt x="2823448" y="243961"/>
                </a:lnTo>
                <a:lnTo>
                  <a:pt x="2864695" y="266342"/>
                </a:lnTo>
                <a:lnTo>
                  <a:pt x="2905041" y="289568"/>
                </a:lnTo>
                <a:lnTo>
                  <a:pt x="2944464" y="313622"/>
                </a:lnTo>
                <a:lnTo>
                  <a:pt x="2982940" y="338485"/>
                </a:lnTo>
                <a:lnTo>
                  <a:pt x="3020445" y="364141"/>
                </a:lnTo>
                <a:lnTo>
                  <a:pt x="3056956" y="390572"/>
                </a:lnTo>
                <a:lnTo>
                  <a:pt x="3092450" y="417761"/>
                </a:lnTo>
                <a:lnTo>
                  <a:pt x="3126903" y="445690"/>
                </a:lnTo>
                <a:lnTo>
                  <a:pt x="3160291" y="474342"/>
                </a:lnTo>
                <a:lnTo>
                  <a:pt x="3192592" y="503699"/>
                </a:lnTo>
                <a:lnTo>
                  <a:pt x="3223782" y="533744"/>
                </a:lnTo>
                <a:lnTo>
                  <a:pt x="3253837" y="564460"/>
                </a:lnTo>
                <a:lnTo>
                  <a:pt x="3282734" y="595829"/>
                </a:lnTo>
                <a:lnTo>
                  <a:pt x="3310450" y="627833"/>
                </a:lnTo>
                <a:lnTo>
                  <a:pt x="3336961" y="660456"/>
                </a:lnTo>
                <a:lnTo>
                  <a:pt x="3362244" y="693679"/>
                </a:lnTo>
                <a:lnTo>
                  <a:pt x="3386275" y="727486"/>
                </a:lnTo>
                <a:lnTo>
                  <a:pt x="3409032" y="761859"/>
                </a:lnTo>
                <a:lnTo>
                  <a:pt x="3430490" y="796780"/>
                </a:lnTo>
                <a:lnTo>
                  <a:pt x="3450626" y="832232"/>
                </a:lnTo>
                <a:lnTo>
                  <a:pt x="3469416" y="868198"/>
                </a:lnTo>
                <a:lnTo>
                  <a:pt x="3486838" y="904659"/>
                </a:lnTo>
                <a:lnTo>
                  <a:pt x="3502868" y="941600"/>
                </a:lnTo>
                <a:lnTo>
                  <a:pt x="3517483" y="979002"/>
                </a:lnTo>
                <a:lnTo>
                  <a:pt x="3530658" y="1016848"/>
                </a:lnTo>
                <a:lnTo>
                  <a:pt x="3542371" y="1055120"/>
                </a:lnTo>
                <a:lnTo>
                  <a:pt x="3552599" y="1093801"/>
                </a:lnTo>
                <a:lnTo>
                  <a:pt x="3561317" y="1132873"/>
                </a:lnTo>
                <a:lnTo>
                  <a:pt x="3568503" y="1172320"/>
                </a:lnTo>
                <a:lnTo>
                  <a:pt x="3574132" y="1212124"/>
                </a:lnTo>
                <a:lnTo>
                  <a:pt x="3578182" y="1252266"/>
                </a:lnTo>
                <a:lnTo>
                  <a:pt x="3580629" y="1292731"/>
                </a:lnTo>
                <a:lnTo>
                  <a:pt x="3581450" y="1333499"/>
                </a:lnTo>
                <a:lnTo>
                  <a:pt x="3580629" y="1374268"/>
                </a:lnTo>
                <a:lnTo>
                  <a:pt x="3578182" y="1414733"/>
                </a:lnTo>
                <a:lnTo>
                  <a:pt x="3574132" y="1454876"/>
                </a:lnTo>
                <a:lnTo>
                  <a:pt x="3568503" y="1494680"/>
                </a:lnTo>
                <a:lnTo>
                  <a:pt x="3561317" y="1534127"/>
                </a:lnTo>
                <a:lnTo>
                  <a:pt x="3552599" y="1573200"/>
                </a:lnTo>
                <a:lnTo>
                  <a:pt x="3542371" y="1611882"/>
                </a:lnTo>
                <a:lnTo>
                  <a:pt x="3530658" y="1650154"/>
                </a:lnTo>
                <a:lnTo>
                  <a:pt x="3517483" y="1688001"/>
                </a:lnTo>
                <a:lnTo>
                  <a:pt x="3502868" y="1725404"/>
                </a:lnTo>
                <a:lnTo>
                  <a:pt x="3486838" y="1762345"/>
                </a:lnTo>
                <a:lnTo>
                  <a:pt x="3469416" y="1798808"/>
                </a:lnTo>
                <a:lnTo>
                  <a:pt x="3450626" y="1834774"/>
                </a:lnTo>
                <a:lnTo>
                  <a:pt x="3430490" y="1870228"/>
                </a:lnTo>
                <a:lnTo>
                  <a:pt x="3409032" y="1905150"/>
                </a:lnTo>
                <a:lnTo>
                  <a:pt x="3386275" y="1939524"/>
                </a:lnTo>
                <a:lnTo>
                  <a:pt x="3362244" y="1973332"/>
                </a:lnTo>
                <a:lnTo>
                  <a:pt x="3336961" y="2006556"/>
                </a:lnTo>
                <a:lnTo>
                  <a:pt x="3310450" y="2039180"/>
                </a:lnTo>
                <a:lnTo>
                  <a:pt x="3282734" y="2071186"/>
                </a:lnTo>
                <a:lnTo>
                  <a:pt x="3253837" y="2102556"/>
                </a:lnTo>
                <a:lnTo>
                  <a:pt x="3223782" y="2133273"/>
                </a:lnTo>
                <a:lnTo>
                  <a:pt x="3192592" y="2163320"/>
                </a:lnTo>
                <a:lnTo>
                  <a:pt x="3160291" y="2192678"/>
                </a:lnTo>
                <a:lnTo>
                  <a:pt x="3126903" y="2221332"/>
                </a:lnTo>
                <a:lnTo>
                  <a:pt x="3092450" y="2249262"/>
                </a:lnTo>
                <a:lnTo>
                  <a:pt x="3056956" y="2276452"/>
                </a:lnTo>
                <a:lnTo>
                  <a:pt x="3020445" y="2302885"/>
                </a:lnTo>
                <a:lnTo>
                  <a:pt x="2982940" y="2328542"/>
                </a:lnTo>
                <a:lnTo>
                  <a:pt x="2944464" y="2353407"/>
                </a:lnTo>
                <a:lnTo>
                  <a:pt x="2905041" y="2377462"/>
                </a:lnTo>
                <a:lnTo>
                  <a:pt x="2864695" y="2400689"/>
                </a:lnTo>
                <a:lnTo>
                  <a:pt x="2823448" y="2423072"/>
                </a:lnTo>
                <a:lnTo>
                  <a:pt x="2781324" y="2444592"/>
                </a:lnTo>
                <a:lnTo>
                  <a:pt x="2738346" y="2465232"/>
                </a:lnTo>
                <a:lnTo>
                  <a:pt x="2694539" y="2484976"/>
                </a:lnTo>
                <a:lnTo>
                  <a:pt x="2649924" y="2503804"/>
                </a:lnTo>
                <a:lnTo>
                  <a:pt x="2604527" y="2521701"/>
                </a:lnTo>
                <a:lnTo>
                  <a:pt x="2558370" y="2538648"/>
                </a:lnTo>
                <a:lnTo>
                  <a:pt x="2511476" y="2554628"/>
                </a:lnTo>
                <a:lnTo>
                  <a:pt x="2463869" y="2569623"/>
                </a:lnTo>
                <a:lnTo>
                  <a:pt x="2415573" y="2583617"/>
                </a:lnTo>
                <a:lnTo>
                  <a:pt x="2366610" y="2596591"/>
                </a:lnTo>
                <a:lnTo>
                  <a:pt x="2317005" y="2608529"/>
                </a:lnTo>
                <a:lnTo>
                  <a:pt x="2266780" y="2619413"/>
                </a:lnTo>
                <a:lnTo>
                  <a:pt x="2215959" y="2629225"/>
                </a:lnTo>
                <a:lnTo>
                  <a:pt x="2164566" y="2637948"/>
                </a:lnTo>
                <a:lnTo>
                  <a:pt x="2112624" y="2645564"/>
                </a:lnTo>
                <a:lnTo>
                  <a:pt x="2060156" y="2652057"/>
                </a:lnTo>
                <a:lnTo>
                  <a:pt x="2007186" y="2657408"/>
                </a:lnTo>
                <a:lnTo>
                  <a:pt x="1953736" y="2661600"/>
                </a:lnTo>
                <a:lnTo>
                  <a:pt x="1899832" y="2664616"/>
                </a:lnTo>
                <a:lnTo>
                  <a:pt x="1845495" y="2666439"/>
                </a:lnTo>
                <a:lnTo>
                  <a:pt x="1790750" y="2667050"/>
                </a:lnTo>
                <a:lnTo>
                  <a:pt x="1736001" y="2666439"/>
                </a:lnTo>
                <a:lnTo>
                  <a:pt x="1681661" y="2664616"/>
                </a:lnTo>
                <a:lnTo>
                  <a:pt x="1627752" y="2661600"/>
                </a:lnTo>
                <a:lnTo>
                  <a:pt x="1574300" y="2657408"/>
                </a:lnTo>
                <a:lnTo>
                  <a:pt x="1521326" y="2652057"/>
                </a:lnTo>
                <a:lnTo>
                  <a:pt x="1468855" y="2645564"/>
                </a:lnTo>
                <a:lnTo>
                  <a:pt x="1416910" y="2637948"/>
                </a:lnTo>
                <a:lnTo>
                  <a:pt x="1365514" y="2629225"/>
                </a:lnTo>
                <a:lnTo>
                  <a:pt x="1314691" y="2619413"/>
                </a:lnTo>
                <a:lnTo>
                  <a:pt x="1264463" y="2608529"/>
                </a:lnTo>
                <a:lnTo>
                  <a:pt x="1214856" y="2596591"/>
                </a:lnTo>
                <a:lnTo>
                  <a:pt x="1165891" y="2583617"/>
                </a:lnTo>
                <a:lnTo>
                  <a:pt x="1117593" y="2569623"/>
                </a:lnTo>
                <a:lnTo>
                  <a:pt x="1069984" y="2554628"/>
                </a:lnTo>
                <a:lnTo>
                  <a:pt x="1023088" y="2538648"/>
                </a:lnTo>
                <a:lnTo>
                  <a:pt x="976929" y="2521701"/>
                </a:lnTo>
                <a:lnTo>
                  <a:pt x="931530" y="2503804"/>
                </a:lnTo>
                <a:lnTo>
                  <a:pt x="886915" y="2484976"/>
                </a:lnTo>
                <a:lnTo>
                  <a:pt x="843106" y="2465232"/>
                </a:lnTo>
                <a:lnTo>
                  <a:pt x="800128" y="2444592"/>
                </a:lnTo>
                <a:lnTo>
                  <a:pt x="758003" y="2423072"/>
                </a:lnTo>
                <a:lnTo>
                  <a:pt x="716755" y="2400689"/>
                </a:lnTo>
                <a:lnTo>
                  <a:pt x="676407" y="2377462"/>
                </a:lnTo>
                <a:lnTo>
                  <a:pt x="636984" y="2353407"/>
                </a:lnTo>
                <a:lnTo>
                  <a:pt x="598507" y="2328542"/>
                </a:lnTo>
                <a:lnTo>
                  <a:pt x="561002" y="2302885"/>
                </a:lnTo>
                <a:lnTo>
                  <a:pt x="524490" y="2276452"/>
                </a:lnTo>
                <a:lnTo>
                  <a:pt x="488996" y="2249262"/>
                </a:lnTo>
                <a:lnTo>
                  <a:pt x="454543" y="2221332"/>
                </a:lnTo>
                <a:lnTo>
                  <a:pt x="421155" y="2192678"/>
                </a:lnTo>
                <a:lnTo>
                  <a:pt x="388854" y="2163320"/>
                </a:lnTo>
                <a:lnTo>
                  <a:pt x="357664" y="2133273"/>
                </a:lnTo>
                <a:lnTo>
                  <a:pt x="327609" y="2102556"/>
                </a:lnTo>
                <a:lnTo>
                  <a:pt x="298712" y="2071186"/>
                </a:lnTo>
                <a:lnTo>
                  <a:pt x="270996" y="2039180"/>
                </a:lnTo>
                <a:lnTo>
                  <a:pt x="244485" y="2006556"/>
                </a:lnTo>
                <a:lnTo>
                  <a:pt x="219202" y="1973332"/>
                </a:lnTo>
                <a:lnTo>
                  <a:pt x="195171" y="1939524"/>
                </a:lnTo>
                <a:lnTo>
                  <a:pt x="172415" y="1905150"/>
                </a:lnTo>
                <a:lnTo>
                  <a:pt x="150957" y="1870228"/>
                </a:lnTo>
                <a:lnTo>
                  <a:pt x="130821" y="1834774"/>
                </a:lnTo>
                <a:lnTo>
                  <a:pt x="112031" y="1798808"/>
                </a:lnTo>
                <a:lnTo>
                  <a:pt x="94609" y="1762345"/>
                </a:lnTo>
                <a:lnTo>
                  <a:pt x="78580" y="1725404"/>
                </a:lnTo>
                <a:lnTo>
                  <a:pt x="63965" y="1688001"/>
                </a:lnTo>
                <a:lnTo>
                  <a:pt x="50790" y="1650154"/>
                </a:lnTo>
                <a:lnTo>
                  <a:pt x="39077" y="1611882"/>
                </a:lnTo>
                <a:lnTo>
                  <a:pt x="28850" y="1573200"/>
                </a:lnTo>
                <a:lnTo>
                  <a:pt x="20132" y="1534127"/>
                </a:lnTo>
                <a:lnTo>
                  <a:pt x="12947" y="1494680"/>
                </a:lnTo>
                <a:lnTo>
                  <a:pt x="7318" y="1454876"/>
                </a:lnTo>
                <a:lnTo>
                  <a:pt x="3268" y="1414733"/>
                </a:lnTo>
                <a:lnTo>
                  <a:pt x="820" y="1374268"/>
                </a:lnTo>
                <a:lnTo>
                  <a:pt x="0" y="1333499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1703557"/>
            <a:ext cx="2663825" cy="11233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1535"/>
              </a:spcBef>
              <a:tabLst>
                <a:tab pos="1255395" algn="l"/>
                <a:tab pos="1846580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b</a:t>
            </a:r>
            <a:r>
              <a:rPr sz="2400" dirty="0">
                <a:latin typeface="Microsoft Sans Serif"/>
                <a:cs typeface="Microsoft Sans Serif"/>
              </a:rPr>
              <a:t>	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601980" algn="l"/>
                <a:tab pos="1347470" algn="l"/>
                <a:tab pos="2057400" algn="l"/>
                <a:tab pos="2480945" algn="l"/>
              </a:tabLst>
            </a:pPr>
            <a:r>
              <a:rPr sz="2400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f</a:t>
            </a:r>
            <a:r>
              <a:rPr sz="2400" dirty="0">
                <a:latin typeface="Microsoft Sans Serif"/>
                <a:cs typeface="Microsoft Sans Serif"/>
              </a:rPr>
              <a:t>	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	j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k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m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110" y="2800964"/>
            <a:ext cx="259334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349885" algn="l"/>
                <a:tab pos="1026794" algn="l"/>
                <a:tab pos="1532890" algn="l"/>
                <a:tab pos="1785620" algn="l"/>
                <a:tab pos="2359660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	p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q</a:t>
            </a:r>
            <a:r>
              <a:rPr sz="2400" dirty="0">
                <a:latin typeface="Microsoft Sans Serif"/>
                <a:cs typeface="Microsoft Sans Serif"/>
              </a:rPr>
              <a:t>	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	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v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w</a:t>
            </a:r>
            <a:endParaRPr sz="2400">
              <a:latin typeface="Microsoft Sans Serif"/>
              <a:cs typeface="Microsoft Sans Serif"/>
            </a:endParaRPr>
          </a:p>
          <a:p>
            <a:pPr marL="857250">
              <a:lnSpc>
                <a:spcPct val="100000"/>
              </a:lnSpc>
              <a:spcBef>
                <a:spcPts val="1440"/>
              </a:spcBef>
              <a:tabLst>
                <a:tab pos="1261745" algn="l"/>
                <a:tab pos="1919605" algn="l"/>
              </a:tabLst>
            </a:pPr>
            <a:r>
              <a:rPr sz="2400" spc="-50" dirty="0">
                <a:latin typeface="Microsoft Sans Serif"/>
                <a:cs typeface="Microsoft Sans Serif"/>
              </a:rPr>
              <a:t>x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z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6226" y="1703557"/>
            <a:ext cx="937894" cy="11233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535"/>
              </a:spcBef>
              <a:tabLst>
                <a:tab pos="772160" algn="l"/>
              </a:tabLst>
            </a:pP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b</a:t>
            </a:r>
            <a:r>
              <a:rPr sz="2400" dirty="0">
                <a:solidFill>
                  <a:srgbClr val="800080"/>
                </a:solidFill>
                <a:latin typeface="Microsoft Sans Serif"/>
                <a:cs typeface="Microsoft Sans Serif"/>
              </a:rPr>
              <a:t>	</a:t>
            </a: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c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800080"/>
                </a:solidFill>
                <a:latin typeface="Microsoft Sans Serif"/>
                <a:cs typeface="Microsoft Sans Serif"/>
              </a:rPr>
              <a:t>g</a:t>
            </a:r>
            <a:r>
              <a:rPr sz="2400" spc="15" dirty="0">
                <a:solidFill>
                  <a:srgbClr val="800080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4765" y="2251791"/>
            <a:ext cx="1526540" cy="16725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343660">
              <a:lnSpc>
                <a:spcPct val="100000"/>
              </a:lnSpc>
              <a:spcBef>
                <a:spcPts val="1540"/>
              </a:spcBef>
            </a:pP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600710" marR="139700" indent="-588645">
              <a:lnSpc>
                <a:spcPts val="4320"/>
              </a:lnSpc>
              <a:spcBef>
                <a:spcPts val="185"/>
              </a:spcBef>
              <a:tabLst>
                <a:tab pos="687070" algn="l"/>
                <a:tab pos="1209040" algn="l"/>
              </a:tabLst>
            </a:pP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o</a:t>
            </a:r>
            <a:r>
              <a:rPr sz="2400" dirty="0">
                <a:solidFill>
                  <a:srgbClr val="800080"/>
                </a:solidFill>
                <a:latin typeface="Microsoft Sans Serif"/>
                <a:cs typeface="Microsoft Sans Serif"/>
              </a:rPr>
              <a:t>		</a:t>
            </a: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800080"/>
                </a:solidFill>
                <a:latin typeface="Microsoft Sans Serif"/>
                <a:cs typeface="Microsoft Sans Serif"/>
              </a:rPr>
              <a:t>	</a:t>
            </a:r>
            <a:r>
              <a:rPr sz="2400" spc="-50" dirty="0">
                <a:solidFill>
                  <a:srgbClr val="800080"/>
                </a:solidFill>
                <a:latin typeface="Microsoft Sans Serif"/>
                <a:cs typeface="Microsoft Sans Serif"/>
              </a:rPr>
              <a:t>u 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1916" y="1860295"/>
            <a:ext cx="2286000" cy="2133600"/>
          </a:xfrm>
          <a:custGeom>
            <a:avLst/>
            <a:gdLst/>
            <a:ahLst/>
            <a:cxnLst/>
            <a:rect l="l" t="t" r="r" b="b"/>
            <a:pathLst>
              <a:path w="2286000" h="2133600">
                <a:moveTo>
                  <a:pt x="0" y="1066799"/>
                </a:moveTo>
                <a:lnTo>
                  <a:pt x="1056" y="1020516"/>
                </a:lnTo>
                <a:lnTo>
                  <a:pt x="4196" y="974737"/>
                </a:lnTo>
                <a:lnTo>
                  <a:pt x="9376" y="929503"/>
                </a:lnTo>
                <a:lnTo>
                  <a:pt x="16555" y="884853"/>
                </a:lnTo>
                <a:lnTo>
                  <a:pt x="25688" y="840827"/>
                </a:lnTo>
                <a:lnTo>
                  <a:pt x="36734" y="797465"/>
                </a:lnTo>
                <a:lnTo>
                  <a:pt x="49649" y="754808"/>
                </a:lnTo>
                <a:lnTo>
                  <a:pt x="64390" y="712896"/>
                </a:lnTo>
                <a:lnTo>
                  <a:pt x="80915" y="671767"/>
                </a:lnTo>
                <a:lnTo>
                  <a:pt x="99179" y="631463"/>
                </a:lnTo>
                <a:lnTo>
                  <a:pt x="119142" y="592023"/>
                </a:lnTo>
                <a:lnTo>
                  <a:pt x="140759" y="553488"/>
                </a:lnTo>
                <a:lnTo>
                  <a:pt x="163988" y="515896"/>
                </a:lnTo>
                <a:lnTo>
                  <a:pt x="188785" y="479290"/>
                </a:lnTo>
                <a:lnTo>
                  <a:pt x="215109" y="443707"/>
                </a:lnTo>
                <a:lnTo>
                  <a:pt x="242915" y="409189"/>
                </a:lnTo>
                <a:lnTo>
                  <a:pt x="272162" y="375775"/>
                </a:lnTo>
                <a:lnTo>
                  <a:pt x="302805" y="343505"/>
                </a:lnTo>
                <a:lnTo>
                  <a:pt x="334803" y="312419"/>
                </a:lnTo>
                <a:lnTo>
                  <a:pt x="368112" y="282558"/>
                </a:lnTo>
                <a:lnTo>
                  <a:pt x="402690" y="253961"/>
                </a:lnTo>
                <a:lnTo>
                  <a:pt x="438493" y="226669"/>
                </a:lnTo>
                <a:lnTo>
                  <a:pt x="475479" y="200720"/>
                </a:lnTo>
                <a:lnTo>
                  <a:pt x="513605" y="176156"/>
                </a:lnTo>
                <a:lnTo>
                  <a:pt x="552827" y="153016"/>
                </a:lnTo>
                <a:lnTo>
                  <a:pt x="593103" y="131340"/>
                </a:lnTo>
                <a:lnTo>
                  <a:pt x="634390" y="111169"/>
                </a:lnTo>
                <a:lnTo>
                  <a:pt x="676645" y="92542"/>
                </a:lnTo>
                <a:lnTo>
                  <a:pt x="719826" y="75498"/>
                </a:lnTo>
                <a:lnTo>
                  <a:pt x="763888" y="60080"/>
                </a:lnTo>
                <a:lnTo>
                  <a:pt x="808790" y="46325"/>
                </a:lnTo>
                <a:lnTo>
                  <a:pt x="854488" y="34275"/>
                </a:lnTo>
                <a:lnTo>
                  <a:pt x="900940" y="23968"/>
                </a:lnTo>
                <a:lnTo>
                  <a:pt x="948102" y="15446"/>
                </a:lnTo>
                <a:lnTo>
                  <a:pt x="995932" y="8748"/>
                </a:lnTo>
                <a:lnTo>
                  <a:pt x="1044387" y="3914"/>
                </a:lnTo>
                <a:lnTo>
                  <a:pt x="1093424" y="985"/>
                </a:lnTo>
                <a:lnTo>
                  <a:pt x="1143000" y="0"/>
                </a:lnTo>
                <a:lnTo>
                  <a:pt x="1192585" y="985"/>
                </a:lnTo>
                <a:lnTo>
                  <a:pt x="1241630" y="3914"/>
                </a:lnTo>
                <a:lnTo>
                  <a:pt x="1290092" y="8748"/>
                </a:lnTo>
                <a:lnTo>
                  <a:pt x="1337929" y="15446"/>
                </a:lnTo>
                <a:lnTo>
                  <a:pt x="1385097" y="23968"/>
                </a:lnTo>
                <a:lnTo>
                  <a:pt x="1431553" y="34275"/>
                </a:lnTo>
                <a:lnTo>
                  <a:pt x="1477256" y="46325"/>
                </a:lnTo>
                <a:lnTo>
                  <a:pt x="1522161" y="60080"/>
                </a:lnTo>
                <a:lnTo>
                  <a:pt x="1566226" y="75498"/>
                </a:lnTo>
                <a:lnTo>
                  <a:pt x="1609408" y="92542"/>
                </a:lnTo>
                <a:lnTo>
                  <a:pt x="1651665" y="111169"/>
                </a:lnTo>
                <a:lnTo>
                  <a:pt x="1692952" y="131340"/>
                </a:lnTo>
                <a:lnTo>
                  <a:pt x="1733229" y="153016"/>
                </a:lnTo>
                <a:lnTo>
                  <a:pt x="1772450" y="176156"/>
                </a:lnTo>
                <a:lnTo>
                  <a:pt x="1810575" y="200720"/>
                </a:lnTo>
                <a:lnTo>
                  <a:pt x="1847559" y="226669"/>
                </a:lnTo>
                <a:lnTo>
                  <a:pt x="1883361" y="253961"/>
                </a:lnTo>
                <a:lnTo>
                  <a:pt x="1917937" y="282558"/>
                </a:lnTo>
                <a:lnTo>
                  <a:pt x="1951243" y="312419"/>
                </a:lnTo>
                <a:lnTo>
                  <a:pt x="1983239" y="343505"/>
                </a:lnTo>
                <a:lnTo>
                  <a:pt x="2013879" y="375775"/>
                </a:lnTo>
                <a:lnTo>
                  <a:pt x="2043123" y="409189"/>
                </a:lnTo>
                <a:lnTo>
                  <a:pt x="2070926" y="443707"/>
                </a:lnTo>
                <a:lnTo>
                  <a:pt x="2097246" y="479290"/>
                </a:lnTo>
                <a:lnTo>
                  <a:pt x="2122041" y="515896"/>
                </a:lnTo>
                <a:lnTo>
                  <a:pt x="2145266" y="553488"/>
                </a:lnTo>
                <a:lnTo>
                  <a:pt x="2166880" y="592023"/>
                </a:lnTo>
                <a:lnTo>
                  <a:pt x="2186839" y="631463"/>
                </a:lnTo>
                <a:lnTo>
                  <a:pt x="2205101" y="671767"/>
                </a:lnTo>
                <a:lnTo>
                  <a:pt x="2221622" y="712896"/>
                </a:lnTo>
                <a:lnTo>
                  <a:pt x="2236361" y="754808"/>
                </a:lnTo>
                <a:lnTo>
                  <a:pt x="2249273" y="797465"/>
                </a:lnTo>
                <a:lnTo>
                  <a:pt x="2260316" y="840827"/>
                </a:lnTo>
                <a:lnTo>
                  <a:pt x="2269448" y="884853"/>
                </a:lnTo>
                <a:lnTo>
                  <a:pt x="2276625" y="929503"/>
                </a:lnTo>
                <a:lnTo>
                  <a:pt x="2281804" y="974737"/>
                </a:lnTo>
                <a:lnTo>
                  <a:pt x="2284944" y="1020516"/>
                </a:lnTo>
                <a:lnTo>
                  <a:pt x="2286000" y="1066799"/>
                </a:lnTo>
                <a:lnTo>
                  <a:pt x="2284944" y="1113073"/>
                </a:lnTo>
                <a:lnTo>
                  <a:pt x="2281804" y="1158843"/>
                </a:lnTo>
                <a:lnTo>
                  <a:pt x="2276625" y="1204070"/>
                </a:lnTo>
                <a:lnTo>
                  <a:pt x="2269448" y="1248712"/>
                </a:lnTo>
                <a:lnTo>
                  <a:pt x="2260316" y="1292731"/>
                </a:lnTo>
                <a:lnTo>
                  <a:pt x="2249273" y="1336087"/>
                </a:lnTo>
                <a:lnTo>
                  <a:pt x="2236361" y="1378738"/>
                </a:lnTo>
                <a:lnTo>
                  <a:pt x="2221622" y="1420646"/>
                </a:lnTo>
                <a:lnTo>
                  <a:pt x="2205101" y="1461770"/>
                </a:lnTo>
                <a:lnTo>
                  <a:pt x="2186839" y="1502071"/>
                </a:lnTo>
                <a:lnTo>
                  <a:pt x="2166880" y="1541507"/>
                </a:lnTo>
                <a:lnTo>
                  <a:pt x="2145266" y="1580040"/>
                </a:lnTo>
                <a:lnTo>
                  <a:pt x="2122041" y="1617629"/>
                </a:lnTo>
                <a:lnTo>
                  <a:pt x="2097246" y="1654234"/>
                </a:lnTo>
                <a:lnTo>
                  <a:pt x="2070926" y="1689815"/>
                </a:lnTo>
                <a:lnTo>
                  <a:pt x="2043123" y="1724332"/>
                </a:lnTo>
                <a:lnTo>
                  <a:pt x="2013879" y="1757745"/>
                </a:lnTo>
                <a:lnTo>
                  <a:pt x="1983239" y="1790015"/>
                </a:lnTo>
                <a:lnTo>
                  <a:pt x="1951243" y="1821100"/>
                </a:lnTo>
                <a:lnTo>
                  <a:pt x="1917937" y="1850961"/>
                </a:lnTo>
                <a:lnTo>
                  <a:pt x="1883361" y="1879559"/>
                </a:lnTo>
                <a:lnTo>
                  <a:pt x="1847559" y="1906852"/>
                </a:lnTo>
                <a:lnTo>
                  <a:pt x="1810575" y="1932801"/>
                </a:lnTo>
                <a:lnTo>
                  <a:pt x="1772450" y="1957366"/>
                </a:lnTo>
                <a:lnTo>
                  <a:pt x="1733229" y="1980507"/>
                </a:lnTo>
                <a:lnTo>
                  <a:pt x="1692952" y="2002184"/>
                </a:lnTo>
                <a:lnTo>
                  <a:pt x="1651665" y="2022357"/>
                </a:lnTo>
                <a:lnTo>
                  <a:pt x="1609408" y="2040985"/>
                </a:lnTo>
                <a:lnTo>
                  <a:pt x="1566226" y="2058030"/>
                </a:lnTo>
                <a:lnTo>
                  <a:pt x="1522161" y="2073450"/>
                </a:lnTo>
                <a:lnTo>
                  <a:pt x="1477256" y="2087206"/>
                </a:lnTo>
                <a:lnTo>
                  <a:pt x="1431553" y="2099257"/>
                </a:lnTo>
                <a:lnTo>
                  <a:pt x="1385097" y="2109565"/>
                </a:lnTo>
                <a:lnTo>
                  <a:pt x="1337929" y="2118088"/>
                </a:lnTo>
                <a:lnTo>
                  <a:pt x="1290092" y="2124786"/>
                </a:lnTo>
                <a:lnTo>
                  <a:pt x="1241630" y="2129621"/>
                </a:lnTo>
                <a:lnTo>
                  <a:pt x="1192585" y="2132550"/>
                </a:lnTo>
                <a:lnTo>
                  <a:pt x="1143000" y="2133536"/>
                </a:lnTo>
                <a:lnTo>
                  <a:pt x="1093424" y="2132550"/>
                </a:lnTo>
                <a:lnTo>
                  <a:pt x="1044387" y="2129621"/>
                </a:lnTo>
                <a:lnTo>
                  <a:pt x="995932" y="2124786"/>
                </a:lnTo>
                <a:lnTo>
                  <a:pt x="948102" y="2118088"/>
                </a:lnTo>
                <a:lnTo>
                  <a:pt x="900940" y="2109565"/>
                </a:lnTo>
                <a:lnTo>
                  <a:pt x="854488" y="2099257"/>
                </a:lnTo>
                <a:lnTo>
                  <a:pt x="808790" y="2087206"/>
                </a:lnTo>
                <a:lnTo>
                  <a:pt x="763888" y="2073450"/>
                </a:lnTo>
                <a:lnTo>
                  <a:pt x="719826" y="2058030"/>
                </a:lnTo>
                <a:lnTo>
                  <a:pt x="676645" y="2040985"/>
                </a:lnTo>
                <a:lnTo>
                  <a:pt x="634390" y="2022357"/>
                </a:lnTo>
                <a:lnTo>
                  <a:pt x="593103" y="2002184"/>
                </a:lnTo>
                <a:lnTo>
                  <a:pt x="552827" y="1980507"/>
                </a:lnTo>
                <a:lnTo>
                  <a:pt x="513605" y="1957366"/>
                </a:lnTo>
                <a:lnTo>
                  <a:pt x="475479" y="1932801"/>
                </a:lnTo>
                <a:lnTo>
                  <a:pt x="438493" y="1906852"/>
                </a:lnTo>
                <a:lnTo>
                  <a:pt x="402690" y="1879559"/>
                </a:lnTo>
                <a:lnTo>
                  <a:pt x="368112" y="1850961"/>
                </a:lnTo>
                <a:lnTo>
                  <a:pt x="334803" y="1821100"/>
                </a:lnTo>
                <a:lnTo>
                  <a:pt x="302805" y="1790015"/>
                </a:lnTo>
                <a:lnTo>
                  <a:pt x="272162" y="1757745"/>
                </a:lnTo>
                <a:lnTo>
                  <a:pt x="242915" y="1724332"/>
                </a:lnTo>
                <a:lnTo>
                  <a:pt x="215109" y="1689815"/>
                </a:lnTo>
                <a:lnTo>
                  <a:pt x="188785" y="1654234"/>
                </a:lnTo>
                <a:lnTo>
                  <a:pt x="163988" y="1617629"/>
                </a:lnTo>
                <a:lnTo>
                  <a:pt x="140759" y="1580040"/>
                </a:lnTo>
                <a:lnTo>
                  <a:pt x="119142" y="1541507"/>
                </a:lnTo>
                <a:lnTo>
                  <a:pt x="99179" y="1502071"/>
                </a:lnTo>
                <a:lnTo>
                  <a:pt x="80915" y="1461770"/>
                </a:lnTo>
                <a:lnTo>
                  <a:pt x="64390" y="1420646"/>
                </a:lnTo>
                <a:lnTo>
                  <a:pt x="49649" y="1378738"/>
                </a:lnTo>
                <a:lnTo>
                  <a:pt x="36734" y="1336087"/>
                </a:lnTo>
                <a:lnTo>
                  <a:pt x="25688" y="1292731"/>
                </a:lnTo>
                <a:lnTo>
                  <a:pt x="16555" y="1248712"/>
                </a:lnTo>
                <a:lnTo>
                  <a:pt x="9376" y="1204070"/>
                </a:lnTo>
                <a:lnTo>
                  <a:pt x="4196" y="1158843"/>
                </a:lnTo>
                <a:lnTo>
                  <a:pt x="1056" y="1113073"/>
                </a:lnTo>
                <a:lnTo>
                  <a:pt x="0" y="1066799"/>
                </a:lnTo>
                <a:close/>
              </a:path>
            </a:pathLst>
          </a:custGeom>
          <a:ln w="3175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729" y="385648"/>
            <a:ext cx="203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-10" dirty="0"/>
              <a:t>Sample?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20740"/>
            <a:ext cx="7727315" cy="328993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time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consuming</a:t>
            </a:r>
            <a:r>
              <a:rPr sz="2000" spc="-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census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Less</a:t>
            </a:r>
            <a:r>
              <a:rPr sz="2000" spc="-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costly</a:t>
            </a:r>
            <a:r>
              <a:rPr sz="2000" spc="-5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census</a:t>
            </a:r>
            <a:endParaRPr sz="2000">
              <a:latin typeface="Calibri"/>
              <a:cs typeface="Calibri"/>
            </a:endParaRPr>
          </a:p>
          <a:p>
            <a:pPr marL="355600" marR="195580" indent="-342900">
              <a:lnSpc>
                <a:spcPct val="150100"/>
              </a:lnSpc>
              <a:spcBef>
                <a:spcPts val="10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obtain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sufficiently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high</a:t>
            </a:r>
            <a:r>
              <a:rPr sz="2000" spc="-6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precision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sometimes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destructive,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990099"/>
                </a:solidFill>
                <a:latin typeface="Calibri"/>
                <a:cs typeface="Calibri"/>
              </a:rPr>
              <a:t>can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990099"/>
                </a:solidFill>
                <a:latin typeface="Calibri"/>
                <a:cs typeface="Calibri"/>
              </a:rPr>
              <a:t>save</a:t>
            </a:r>
            <a:r>
              <a:rPr sz="2000" spc="-9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90099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impossible;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90099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90099"/>
                </a:solidFill>
                <a:latin typeface="Calibri"/>
                <a:cs typeface="Calibri"/>
              </a:rPr>
              <a:t>option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95"/>
              </a:spcBef>
            </a:pPr>
            <a:r>
              <a:rPr dirty="0"/>
              <a:t>Reasons</a:t>
            </a:r>
            <a:r>
              <a:rPr spc="-9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25" dirty="0"/>
              <a:t>Taking</a:t>
            </a:r>
            <a:r>
              <a:rPr spc="-7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Census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470" y="1570177"/>
            <a:ext cx="8017509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Eliminate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representative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355600" marR="113792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authorizing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uncomfortable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 information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4" y="223519"/>
            <a:ext cx="5598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Random</a:t>
            </a:r>
            <a:r>
              <a:rPr spc="-105" dirty="0"/>
              <a:t> </a:t>
            </a:r>
            <a:r>
              <a:rPr spc="-20" dirty="0"/>
              <a:t>Versus</a:t>
            </a:r>
            <a:r>
              <a:rPr spc="-114" dirty="0"/>
              <a:t> </a:t>
            </a:r>
            <a:r>
              <a:rPr spc="-10" dirty="0"/>
              <a:t>Nonrandom</a:t>
            </a:r>
            <a:r>
              <a:rPr spc="-100" dirty="0"/>
              <a:t> </a:t>
            </a:r>
            <a:r>
              <a:rPr spc="-10" dirty="0"/>
              <a:t>Sampling</a:t>
            </a:r>
          </a:p>
        </p:txBody>
      </p:sp>
      <p:sp>
        <p:nvSpPr>
          <p:cNvPr id="3" name="object 3"/>
          <p:cNvSpPr/>
          <p:nvPr/>
        </p:nvSpPr>
        <p:spPr>
          <a:xfrm>
            <a:off x="257365" y="642988"/>
            <a:ext cx="8229600" cy="3874770"/>
          </a:xfrm>
          <a:custGeom>
            <a:avLst/>
            <a:gdLst/>
            <a:ahLst/>
            <a:cxnLst/>
            <a:rect l="l" t="t" r="r" b="b"/>
            <a:pathLst>
              <a:path w="8229600" h="3874770">
                <a:moveTo>
                  <a:pt x="8229600" y="0"/>
                </a:moveTo>
                <a:lnTo>
                  <a:pt x="0" y="0"/>
                </a:lnTo>
                <a:lnTo>
                  <a:pt x="0" y="3874516"/>
                </a:lnTo>
                <a:lnTo>
                  <a:pt x="8229600" y="38745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521" y="585092"/>
            <a:ext cx="7955915" cy="39427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990099"/>
                </a:solidFill>
                <a:latin typeface="Calibri"/>
                <a:cs typeface="Calibri"/>
              </a:rPr>
              <a:t>Random</a:t>
            </a:r>
            <a:r>
              <a:rPr sz="2000" b="1" spc="-3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sampling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mechanism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Eliminates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Font typeface="Microsoft Sans Serif"/>
              <a:buChar char="•"/>
              <a:tabLst>
                <a:tab pos="354965" algn="l"/>
              </a:tabLst>
            </a:pP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Nonrandom</a:t>
            </a:r>
            <a:r>
              <a:rPr sz="2000" b="1" spc="-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990099"/>
                </a:solidFill>
                <a:latin typeface="Calibri"/>
                <a:cs typeface="Calibri"/>
              </a:rPr>
              <a:t>Sampling</a:t>
            </a:r>
            <a:endParaRPr sz="2000">
              <a:latin typeface="Calibri"/>
              <a:cs typeface="Calibri"/>
            </a:endParaRPr>
          </a:p>
          <a:p>
            <a:pPr marL="756285" marR="455295" lvl="1" indent="-287020">
              <a:lnSpc>
                <a:spcPct val="100000"/>
              </a:lnSpc>
              <a:spcBef>
                <a:spcPts val="44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being </a:t>
            </a:r>
            <a:r>
              <a:rPr sz="1800" dirty="0">
                <a:latin typeface="Calibri"/>
                <a:cs typeface="Calibri"/>
              </a:rPr>
              <a:t>included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bias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statistical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3223</Words>
  <Application>Microsoft Office PowerPoint</Application>
  <PresentationFormat>On-screen Show (16:9)</PresentationFormat>
  <Paragraphs>1111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MT</vt:lpstr>
      <vt:lpstr>Calibri</vt:lpstr>
      <vt:lpstr>Calibri Light</vt:lpstr>
      <vt:lpstr>Microsoft Sans Serif</vt:lpstr>
      <vt:lpstr>Symbol</vt:lpstr>
      <vt:lpstr>Times New Roman</vt:lpstr>
      <vt:lpstr>Wingdings</vt:lpstr>
      <vt:lpstr>Office Theme</vt:lpstr>
      <vt:lpstr>Lecture 11: Sampling and Sampling Distribution</vt:lpstr>
      <vt:lpstr>Lecture Objectives</vt:lpstr>
      <vt:lpstr>Lecture Objectives</vt:lpstr>
      <vt:lpstr>Descriptive vs Inferential Statistics</vt:lpstr>
      <vt:lpstr>Populations and Samples</vt:lpstr>
      <vt:lpstr>Population vs. Sample</vt:lpstr>
      <vt:lpstr>Why Sample?</vt:lpstr>
      <vt:lpstr>Reasons for Taking a Census</vt:lpstr>
      <vt:lpstr>Random Versus Nonrandom Sampling</vt:lpstr>
      <vt:lpstr>Random Sampling Techniques</vt:lpstr>
      <vt:lpstr>Simple Random Samples</vt:lpstr>
      <vt:lpstr>Simple Random Sample: Numbered Population Frame</vt:lpstr>
      <vt:lpstr>Simple Random Sampling: Random Number Table</vt:lpstr>
      <vt:lpstr>Simple Random Sample: Sample Members</vt:lpstr>
      <vt:lpstr>Stratified Random Sample</vt:lpstr>
      <vt:lpstr>Stratified Random Sample: Population of FM Radio Listeners</vt:lpstr>
      <vt:lpstr>Systematic Sampling</vt:lpstr>
      <vt:lpstr>Systematic Sampling: Example</vt:lpstr>
      <vt:lpstr>Cluster Sampling</vt:lpstr>
      <vt:lpstr>Cluster Sampling</vt:lpstr>
      <vt:lpstr>Nonrandom Sampling</vt:lpstr>
      <vt:lpstr>Errors</vt:lpstr>
      <vt:lpstr>Sampling Distribution of x</vt:lpstr>
      <vt:lpstr>Inferential Statistics</vt:lpstr>
      <vt:lpstr>Inferential Statistics</vt:lpstr>
      <vt:lpstr>Sampling Distributions</vt:lpstr>
      <vt:lpstr>Types of sampling distributions</vt:lpstr>
      <vt:lpstr>Sampling Distributions of Sample Means</vt:lpstr>
      <vt:lpstr>Developing a Sampling Distribution</vt:lpstr>
      <vt:lpstr>PowerPoint Presentation</vt:lpstr>
      <vt:lpstr>Developing a Sampling Distribution</vt:lpstr>
      <vt:lpstr>Developing a Sampling Distribution</vt:lpstr>
      <vt:lpstr>PowerPoint Presentation</vt:lpstr>
      <vt:lpstr>Comparing the Population with its Sampling Distribution</vt:lpstr>
      <vt:lpstr>1,800 Randomly Selected Values from an Exponential Distribution</vt:lpstr>
      <vt:lpstr>Means of 60 Samples (n = 2) from an Exponential Distribution</vt:lpstr>
      <vt:lpstr>Means of 60 Samples (n = 5) from an Exponential Distribution</vt:lpstr>
      <vt:lpstr>Means of 60 Samples (n = 30) from an Exponential Distribution</vt:lpstr>
      <vt:lpstr>1,800 Randomly Selected Values from a Uniform Distribution</vt:lpstr>
      <vt:lpstr>Means of 60 Samples (n = 2) from a Uniform Distribution</vt:lpstr>
      <vt:lpstr>Means of 60 Samples (n = 5) from a Uniform Distribution</vt:lpstr>
      <vt:lpstr>Means of 60 Samples (n = 30) from a Uniform Distribution</vt:lpstr>
      <vt:lpstr>PowerPoint Presentation</vt:lpstr>
      <vt:lpstr>Standard Error of the Mean</vt:lpstr>
      <vt:lpstr>If sample values are not independent</vt:lpstr>
      <vt:lpstr>If the Population is Normal</vt:lpstr>
      <vt:lpstr>Z-value for Sampling Distribution of the Mean</vt:lpstr>
      <vt:lpstr>PowerPoint Presentation</vt:lpstr>
      <vt:lpstr>Sampling Distribution Properties</vt:lpstr>
      <vt:lpstr>If the Population is not Normal- Central Limit Theorem</vt:lpstr>
      <vt:lpstr>Central Limit Theorem</vt:lpstr>
      <vt:lpstr>If the Population is not Normal</vt:lpstr>
      <vt:lpstr>How Large is Large Enough?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2</cp:revision>
  <dcterms:created xsi:type="dcterms:W3CDTF">2024-03-06T05:23:09Z</dcterms:created>
  <dcterms:modified xsi:type="dcterms:W3CDTF">2024-03-12T06:30:48Z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2024-03-06T00:00:00Z</vt:filetime>
  </property>
  <property fmtid="{D5CDD505-2E9C-101B-9397-08002B2CF9AE}" pid="5" name="Producer">
    <vt:lpwstr>Microsoft® PowerPoint® 2010</vt:lpwstr>
  </property>
</Properties>
</file>