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D7EB-C9D3-5460-9033-20C25775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E25B8-3FBC-8DE2-75C5-C7355EDC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2960-570A-C94C-E41E-7FF03C5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1738-1394-5100-259E-FBCA8C87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84F9-5AF2-0463-72F0-6E6551D5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E25A-EB85-40BA-9598-CD155DCC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D969-A0AF-EB96-8247-A7A74771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4A66-C578-FA06-00B4-442EF6A0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16A-9BF1-6877-7554-C48E73C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3037-4DC3-8C54-765C-09DAA248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2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64984-39B3-ACE1-DDD3-4AE5F4DDD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4297-708B-7654-5CB0-2E9D91AD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CDF-D6B2-7D09-E39B-BB1AE0C4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6C06-5716-E42E-C0ED-9F5E4E1D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2A6C-D706-F6CF-15C9-BB8F12D7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4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3141" y="1489659"/>
            <a:ext cx="561771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6B64-27D9-F84C-9583-CDAD5185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FC22-3953-6D0F-D3E6-275D0515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D46C-62AD-5A9A-417E-D300D800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DD1C-6511-F43E-2020-6663931A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980A-2CCF-8345-DE3E-506CD71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B649-CCAE-6EC9-0B2C-48FFAC52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E256-0D9B-DF89-718A-59AA2DA8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8C73-CCAB-3B96-F672-1F660060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8C7A-5CC4-5995-CBA9-5B951CE0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B2B5-114F-D345-8C73-1157191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15B-C273-70A1-DEF8-B71E1520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F5CE-FE15-2898-A44A-09DC2FF7D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4D050-D40B-AB25-A5C5-D316ECE4A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8529-F448-AB21-1B65-7E3FEA04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60C1-B62C-87FF-B0F4-22C56C9C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E5B4-8170-31B7-016F-C8DB73A6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822-FF0E-6EF7-A85F-93BAB096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6409-2A21-6D26-56D5-BBE9433B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4405-5D1D-CA0B-4A44-39A0494C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0000C-E78E-0771-3804-0B0CB8084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52485-90C1-1C50-D5C4-76C06CF2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A9C49-72B7-C1A1-B03B-1226C8F4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9FF6-3246-6A07-A19C-2026F8EC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EA68E-BC82-9A25-A1F0-87432F1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BCC-FD68-6834-A133-F8362685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82C7B-BF52-F309-62FD-2C2505AD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3858-46A7-C37B-98DC-F16B154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EF6E5-F7F2-D251-23D1-7F11548A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0499-0D33-4F5F-E892-57656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CCFCF-59FC-DD84-8426-31E0CD3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70A80-49BB-905A-625D-67C5B8FA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05D3-1C0D-4440-99FC-3B3BB25F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CB7E-376E-A406-CB0B-3323E2BC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964C-7435-5B5E-CE76-E4FAD2C6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B7A1-6BE2-E4AC-8520-DB4A1437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50C2-F115-28CC-8C96-B9D1D184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3FC2-F629-C3A7-3109-B3E7D36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254-E67A-9956-DA06-FC939603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49E3-8937-E097-C4B7-8655F4E76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34D0-B242-92C3-64A0-43E35F8F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6A09-B06D-1806-A0E1-D05D9EF2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F90B-5920-816B-9F07-1E360377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2DAC-A399-9D7A-B1B7-138773C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873B-380E-7BB2-44A2-E975FF11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D80A-46FC-B6A5-A635-164E1A20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2B29-8997-86A1-4B74-92024A49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0280-718D-521B-482E-2FB9C855F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BC6A-C2B5-7AE8-4D05-4B2B653C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15" dirty="0"/>
              <a:t> </a:t>
            </a:r>
            <a:r>
              <a:rPr spc="-15" dirty="0"/>
              <a:t>Interval</a:t>
            </a:r>
            <a:r>
              <a:rPr spc="25" dirty="0"/>
              <a:t> </a:t>
            </a:r>
            <a:r>
              <a:rPr spc="-10" dirty="0"/>
              <a:t>Estimation:</a:t>
            </a:r>
            <a:r>
              <a:rPr spc="40" dirty="0"/>
              <a:t> </a:t>
            </a:r>
            <a:r>
              <a:rPr spc="-10" dirty="0"/>
              <a:t>Single</a:t>
            </a:r>
          </a:p>
          <a:p>
            <a:pPr marL="342900" algn="ctr">
              <a:lnSpc>
                <a:spcPct val="100000"/>
              </a:lnSpc>
            </a:pPr>
            <a:r>
              <a:rPr spc="-15" dirty="0"/>
              <a:t>Population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385648"/>
            <a:ext cx="357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Most</a:t>
            </a:r>
            <a:r>
              <a:rPr spc="-5" dirty="0"/>
              <a:t> </a:t>
            </a:r>
            <a:r>
              <a:rPr spc="-15" dirty="0"/>
              <a:t>Efficient</a:t>
            </a:r>
            <a:r>
              <a:rPr spc="-20" dirty="0"/>
              <a:t> </a:t>
            </a:r>
            <a:r>
              <a:rPr spc="-15" dirty="0"/>
              <a:t>Estimator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9163" y="1154049"/>
            <a:ext cx="7234555" cy="873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Suppose 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 </a:t>
            </a:r>
            <a:r>
              <a:rPr sz="1800" spc="-5" dirty="0">
                <a:latin typeface="Calibri"/>
                <a:cs typeface="Calibri"/>
              </a:rPr>
              <a:t>unbiased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estimators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  <a:p>
            <a:pPr marL="355600" indent="-342900">
              <a:lnSpc>
                <a:spcPts val="2065"/>
              </a:lnSpc>
              <a:spcBef>
                <a:spcPts val="19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most</a:t>
            </a:r>
            <a:r>
              <a:rPr sz="18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efficient</a:t>
            </a:r>
            <a:r>
              <a:rPr sz="18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estimator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minimum</a:t>
            </a:r>
            <a:r>
              <a:rPr sz="1800" spc="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variance</a:t>
            </a:r>
            <a:r>
              <a:rPr sz="1800" spc="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unbiased</a:t>
            </a:r>
            <a:r>
              <a:rPr sz="1800" spc="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estimator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65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unbiased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estimator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smallest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63" y="2180082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2423922"/>
            <a:ext cx="286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10" dirty="0">
                <a:latin typeface="Calibri"/>
                <a:cs typeface="Calibri"/>
              </a:rPr>
              <a:t> observations.  </a:t>
            </a:r>
            <a:r>
              <a:rPr sz="1800" dirty="0">
                <a:latin typeface="Calibri"/>
                <a:cs typeface="Calibri"/>
              </a:rPr>
              <a:t>Then,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1503" y="2860078"/>
            <a:ext cx="1680210" cy="364490"/>
          </a:xfrm>
          <a:custGeom>
            <a:avLst/>
            <a:gdLst/>
            <a:ahLst/>
            <a:cxnLst/>
            <a:rect l="l" t="t" r="r" b="b"/>
            <a:pathLst>
              <a:path w="1680209" h="364489">
                <a:moveTo>
                  <a:pt x="1679955" y="0"/>
                </a:moveTo>
                <a:lnTo>
                  <a:pt x="0" y="0"/>
                </a:lnTo>
                <a:lnTo>
                  <a:pt x="0" y="364324"/>
                </a:lnTo>
                <a:lnTo>
                  <a:pt x="1679955" y="364324"/>
                </a:lnTo>
                <a:lnTo>
                  <a:pt x="167995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1503" y="2860078"/>
            <a:ext cx="1680210" cy="364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70"/>
              </a:spcBef>
            </a:pPr>
            <a:r>
              <a:rPr sz="1700" spc="5" dirty="0">
                <a:latin typeface="Microsoft Sans Serif"/>
                <a:cs typeface="Microsoft Sans Serif"/>
              </a:rPr>
              <a:t>V</a:t>
            </a:r>
            <a:r>
              <a:rPr sz="1700" spc="40" dirty="0">
                <a:latin typeface="Microsoft Sans Serif"/>
                <a:cs typeface="Microsoft Sans Serif"/>
              </a:rPr>
              <a:t>ar</a:t>
            </a:r>
            <a:r>
              <a:rPr sz="1700" spc="-60" dirty="0">
                <a:latin typeface="Microsoft Sans Serif"/>
                <a:cs typeface="Microsoft Sans Serif"/>
              </a:rPr>
              <a:t>(</a:t>
            </a:r>
            <a:r>
              <a:rPr sz="1700" spc="-750" dirty="0">
                <a:latin typeface="Microsoft Sans Serif"/>
                <a:cs typeface="Microsoft Sans Serif"/>
              </a:rPr>
              <a:t>θ</a:t>
            </a:r>
            <a:r>
              <a:rPr sz="2550" spc="254" baseline="17973" dirty="0">
                <a:latin typeface="Times New Roman"/>
                <a:cs typeface="Times New Roman"/>
              </a:rPr>
              <a:t>ˆ</a:t>
            </a:r>
            <a:r>
              <a:rPr sz="1500" spc="127" baseline="-25000" dirty="0">
                <a:latin typeface="Microsoft Sans Serif"/>
                <a:cs typeface="Microsoft Sans Serif"/>
              </a:rPr>
              <a:t>1</a:t>
            </a:r>
            <a:r>
              <a:rPr sz="1700" spc="30" dirty="0">
                <a:latin typeface="Microsoft Sans Serif"/>
                <a:cs typeface="Microsoft Sans Serif"/>
              </a:rPr>
              <a:t>)</a:t>
            </a:r>
            <a:r>
              <a:rPr sz="1700" spc="-16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Symbol"/>
                <a:cs typeface="Symbol"/>
              </a:rPr>
              <a:t>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V</a:t>
            </a:r>
            <a:r>
              <a:rPr sz="1700" spc="40" dirty="0">
                <a:latin typeface="Microsoft Sans Serif"/>
                <a:cs typeface="Microsoft Sans Serif"/>
              </a:rPr>
              <a:t>ar</a:t>
            </a:r>
            <a:r>
              <a:rPr sz="1700" spc="-60" dirty="0">
                <a:latin typeface="Microsoft Sans Serif"/>
                <a:cs typeface="Microsoft Sans Serif"/>
              </a:rPr>
              <a:t>(</a:t>
            </a:r>
            <a:r>
              <a:rPr sz="1700" spc="-750" dirty="0">
                <a:latin typeface="Microsoft Sans Serif"/>
                <a:cs typeface="Microsoft Sans Serif"/>
              </a:rPr>
              <a:t>θ</a:t>
            </a:r>
            <a:r>
              <a:rPr sz="2550" spc="367" baseline="17973" dirty="0">
                <a:latin typeface="Times New Roman"/>
                <a:cs typeface="Times New Roman"/>
              </a:rPr>
              <a:t>ˆ</a:t>
            </a:r>
            <a:r>
              <a:rPr sz="1500" spc="37" baseline="-25000" dirty="0">
                <a:latin typeface="Microsoft Sans Serif"/>
                <a:cs typeface="Microsoft Sans Serif"/>
              </a:rPr>
              <a:t>2</a:t>
            </a:r>
            <a:r>
              <a:rPr sz="1500" spc="-112" baseline="-2500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6803" y="2855252"/>
            <a:ext cx="1689735" cy="374015"/>
          </a:xfrm>
          <a:custGeom>
            <a:avLst/>
            <a:gdLst/>
            <a:ahLst/>
            <a:cxnLst/>
            <a:rect l="l" t="t" r="r" b="b"/>
            <a:pathLst>
              <a:path w="1689734" h="374014">
                <a:moveTo>
                  <a:pt x="0" y="373849"/>
                </a:moveTo>
                <a:lnTo>
                  <a:pt x="1689480" y="373849"/>
                </a:lnTo>
                <a:lnTo>
                  <a:pt x="1689480" y="0"/>
                </a:lnTo>
                <a:lnTo>
                  <a:pt x="0" y="0"/>
                </a:lnTo>
                <a:lnTo>
                  <a:pt x="0" y="3738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81437" y="3841229"/>
            <a:ext cx="2597150" cy="654050"/>
            <a:chOff x="3881437" y="3841229"/>
            <a:chExt cx="2597150" cy="654050"/>
          </a:xfrm>
        </p:grpSpPr>
        <p:sp>
          <p:nvSpPr>
            <p:cNvPr id="10" name="object 10"/>
            <p:cNvSpPr/>
            <p:nvPr/>
          </p:nvSpPr>
          <p:spPr>
            <a:xfrm>
              <a:off x="3891025" y="3850754"/>
              <a:ext cx="2578100" cy="635000"/>
            </a:xfrm>
            <a:custGeom>
              <a:avLst/>
              <a:gdLst/>
              <a:ahLst/>
              <a:cxnLst/>
              <a:rect l="l" t="t" r="r" b="b"/>
              <a:pathLst>
                <a:path w="2578100" h="635000">
                  <a:moveTo>
                    <a:pt x="2577719" y="0"/>
                  </a:moveTo>
                  <a:lnTo>
                    <a:pt x="0" y="0"/>
                  </a:lnTo>
                  <a:lnTo>
                    <a:pt x="0" y="634606"/>
                  </a:lnTo>
                  <a:lnTo>
                    <a:pt x="2577719" y="634606"/>
                  </a:lnTo>
                  <a:lnTo>
                    <a:pt x="25777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5432" y="4166047"/>
              <a:ext cx="676275" cy="0"/>
            </a:xfrm>
            <a:custGeom>
              <a:avLst/>
              <a:gdLst/>
              <a:ahLst/>
              <a:cxnLst/>
              <a:rect l="l" t="t" r="r" b="b"/>
              <a:pathLst>
                <a:path w="676275">
                  <a:moveTo>
                    <a:pt x="0" y="0"/>
                  </a:moveTo>
                  <a:lnTo>
                    <a:pt x="675648" y="0"/>
                  </a:lnTo>
                </a:path>
              </a:pathLst>
            </a:custGeom>
            <a:ln w="8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200" y="3845991"/>
              <a:ext cx="2587625" cy="644525"/>
            </a:xfrm>
            <a:custGeom>
              <a:avLst/>
              <a:gdLst/>
              <a:ahLst/>
              <a:cxnLst/>
              <a:rect l="l" t="t" r="r" b="b"/>
              <a:pathLst>
                <a:path w="2587625" h="644525">
                  <a:moveTo>
                    <a:pt x="0" y="644131"/>
                  </a:moveTo>
                  <a:lnTo>
                    <a:pt x="2587244" y="644131"/>
                  </a:lnTo>
                  <a:lnTo>
                    <a:pt x="2587244" y="0"/>
                  </a:lnTo>
                  <a:lnTo>
                    <a:pt x="0" y="0"/>
                  </a:lnTo>
                  <a:lnTo>
                    <a:pt x="0" y="6441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4676" y="2121661"/>
            <a:ext cx="241935" cy="371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985"/>
              </a:lnSpc>
            </a:pPr>
            <a:r>
              <a:rPr sz="2625" spc="-300" baseline="-19047" dirty="0">
                <a:latin typeface="Microsoft Sans Serif"/>
                <a:cs typeface="Microsoft Sans Serif"/>
              </a:rPr>
              <a:t>θ</a:t>
            </a:r>
            <a:r>
              <a:rPr sz="1750" spc="-200" dirty="0">
                <a:latin typeface="Times New Roman"/>
                <a:cs typeface="Times New Roman"/>
              </a:rPr>
              <a:t>ˆ</a:t>
            </a:r>
            <a:r>
              <a:rPr sz="1500" spc="-300" baseline="-58333" dirty="0">
                <a:latin typeface="Microsoft Sans Serif"/>
                <a:cs typeface="Microsoft Sans Serif"/>
              </a:rPr>
              <a:t>1</a:t>
            </a:r>
            <a:endParaRPr sz="1500" baseline="-58333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0616" y="2156332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6232" y="2350216"/>
            <a:ext cx="9969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3395" y="2180082"/>
            <a:ext cx="640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13740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2625" spc="-569" baseline="-4761" dirty="0">
                <a:latin typeface="Microsoft Sans Serif"/>
                <a:cs typeface="Microsoft Sans Serif"/>
              </a:rPr>
              <a:t>θ</a:t>
            </a:r>
            <a:r>
              <a:rPr sz="2625" spc="-569" baseline="14285" dirty="0">
                <a:latin typeface="Times New Roman"/>
                <a:cs typeface="Times New Roman"/>
              </a:rPr>
              <a:t>ˆ	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unbiased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estimators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Symbol"/>
                <a:cs typeface="Symbol"/>
              </a:rPr>
              <a:t>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based 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dirty="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4676" y="2876804"/>
            <a:ext cx="241935" cy="371475"/>
          </a:xfrm>
          <a:custGeom>
            <a:avLst/>
            <a:gdLst/>
            <a:ahLst/>
            <a:cxnLst/>
            <a:rect l="l" t="t" r="r" b="b"/>
            <a:pathLst>
              <a:path w="241934" h="371475">
                <a:moveTo>
                  <a:pt x="241693" y="0"/>
                </a:moveTo>
                <a:lnTo>
                  <a:pt x="0" y="0"/>
                </a:lnTo>
                <a:lnTo>
                  <a:pt x="0" y="371475"/>
                </a:lnTo>
                <a:lnTo>
                  <a:pt x="241693" y="371475"/>
                </a:lnTo>
                <a:lnTo>
                  <a:pt x="241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6503" y="2876804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0963" y="2853639"/>
            <a:ext cx="4232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390" dirty="0">
                <a:latin typeface="Microsoft Sans Serif"/>
                <a:cs typeface="Microsoft Sans Serif"/>
              </a:rPr>
              <a:t>– </a:t>
            </a:r>
            <a:r>
              <a:rPr sz="1500" spc="195" dirty="0">
                <a:latin typeface="Microsoft Sans Serif"/>
                <a:cs typeface="Microsoft Sans Serif"/>
              </a:rPr>
              <a:t> </a:t>
            </a:r>
            <a:r>
              <a:rPr sz="2625" spc="-1170" baseline="-9523" dirty="0">
                <a:latin typeface="Microsoft Sans Serif"/>
                <a:cs typeface="Microsoft Sans Serif"/>
              </a:rPr>
              <a:t>θ</a:t>
            </a:r>
            <a:r>
              <a:rPr sz="2625" spc="232" baseline="9523" dirty="0">
                <a:latin typeface="Times New Roman"/>
                <a:cs typeface="Times New Roman"/>
              </a:rPr>
              <a:t>ˆ</a:t>
            </a:r>
            <a:r>
              <a:rPr sz="1500" spc="37" baseline="-41666" dirty="0">
                <a:latin typeface="Microsoft Sans Serif"/>
                <a:cs typeface="Microsoft Sans Serif"/>
              </a:rPr>
              <a:t>1</a:t>
            </a:r>
            <a:r>
              <a:rPr sz="1500" spc="-30" baseline="-41666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625" spc="-1155" baseline="-9523" dirty="0">
                <a:latin typeface="Microsoft Sans Serif"/>
                <a:cs typeface="Microsoft Sans Serif"/>
              </a:rPr>
              <a:t>θ</a:t>
            </a:r>
            <a:r>
              <a:rPr sz="2625" spc="367" baseline="9523" dirty="0">
                <a:latin typeface="Times New Roman"/>
                <a:cs typeface="Times New Roman"/>
              </a:rPr>
              <a:t>ˆ</a:t>
            </a:r>
            <a:r>
              <a:rPr sz="1500" spc="37" baseline="-41666" dirty="0">
                <a:latin typeface="Microsoft Sans Serif"/>
                <a:cs typeface="Microsoft Sans Serif"/>
              </a:rPr>
              <a:t>2</a:t>
            </a:r>
            <a:r>
              <a:rPr sz="1500" spc="-82" baseline="-41666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1026" y="3349244"/>
            <a:ext cx="241935" cy="371475"/>
          </a:xfrm>
          <a:custGeom>
            <a:avLst/>
            <a:gdLst/>
            <a:ahLst/>
            <a:cxnLst/>
            <a:rect l="l" t="t" r="r" b="b"/>
            <a:pathLst>
              <a:path w="241935" h="371475">
                <a:moveTo>
                  <a:pt x="241693" y="0"/>
                </a:moveTo>
                <a:lnTo>
                  <a:pt x="0" y="0"/>
                </a:lnTo>
                <a:lnTo>
                  <a:pt x="0" y="371474"/>
                </a:lnTo>
                <a:lnTo>
                  <a:pt x="241693" y="371474"/>
                </a:lnTo>
                <a:lnTo>
                  <a:pt x="241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2647" y="3368675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62863" y="3340100"/>
            <a:ext cx="6462395" cy="1108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2585" marR="68580" indent="-287020">
              <a:lnSpc>
                <a:spcPts val="2160"/>
              </a:lnSpc>
              <a:spcBef>
                <a:spcPts val="375"/>
              </a:spcBef>
              <a:tabLst>
                <a:tab pos="362585" algn="l"/>
              </a:tabLst>
            </a:pPr>
            <a:r>
              <a:rPr sz="2000" spc="525" dirty="0">
                <a:latin typeface="Microsoft Sans Serif"/>
                <a:cs typeface="Microsoft Sans Serif"/>
              </a:rPr>
              <a:t>–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relative </a:t>
            </a:r>
            <a:r>
              <a:rPr sz="2000" spc="-10" dirty="0">
                <a:latin typeface="Calibri"/>
                <a:cs typeface="Calibri"/>
              </a:rPr>
              <a:t>efficiency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625" spc="-300" baseline="-6349" dirty="0">
                <a:latin typeface="Microsoft Sans Serif"/>
                <a:cs typeface="Microsoft Sans Serif"/>
              </a:rPr>
              <a:t>θ</a:t>
            </a:r>
            <a:r>
              <a:rPr sz="2625" spc="-300" baseline="12698" dirty="0">
                <a:latin typeface="Times New Roman"/>
                <a:cs typeface="Times New Roman"/>
              </a:rPr>
              <a:t>ˆ</a:t>
            </a:r>
            <a:r>
              <a:rPr sz="1500" spc="-300" baseline="-36111" dirty="0">
                <a:latin typeface="Microsoft Sans Serif"/>
                <a:cs typeface="Microsoft Sans Serif"/>
              </a:rPr>
              <a:t>1</a:t>
            </a:r>
            <a:r>
              <a:rPr sz="1500" spc="-292" baseline="-36111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Calibri"/>
                <a:cs typeface="Calibri"/>
              </a:rPr>
              <a:t>with respect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625" spc="-254" baseline="-11111" dirty="0">
                <a:latin typeface="Microsoft Sans Serif"/>
                <a:cs typeface="Microsoft Sans Serif"/>
              </a:rPr>
              <a:t>θ</a:t>
            </a:r>
            <a:r>
              <a:rPr sz="2625" spc="-254" baseline="7936" dirty="0">
                <a:latin typeface="Times New Roman"/>
                <a:cs typeface="Times New Roman"/>
              </a:rPr>
              <a:t>ˆ</a:t>
            </a:r>
            <a:r>
              <a:rPr sz="1500" spc="-254" baseline="-44444" dirty="0">
                <a:latin typeface="Microsoft Sans Serif"/>
                <a:cs typeface="Microsoft Sans Serif"/>
              </a:rPr>
              <a:t>2</a:t>
            </a:r>
            <a:r>
              <a:rPr sz="1500" spc="-247" baseline="-4444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15" dirty="0">
                <a:latin typeface="Calibri"/>
                <a:cs typeface="Calibri"/>
              </a:rPr>
              <a:t>ratio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variances:</a:t>
            </a:r>
            <a:endParaRPr sz="2000">
              <a:latin typeface="Calibri"/>
              <a:cs typeface="Calibri"/>
            </a:endParaRPr>
          </a:p>
          <a:p>
            <a:pPr marL="2945130">
              <a:lnSpc>
                <a:spcPts val="1639"/>
              </a:lnSpc>
              <a:spcBef>
                <a:spcPts val="650"/>
              </a:spcBef>
            </a:pPr>
            <a:r>
              <a:rPr sz="1550" spc="-5" dirty="0">
                <a:latin typeface="Microsoft Sans Serif"/>
                <a:cs typeface="Microsoft Sans Serif"/>
              </a:rPr>
              <a:t>R</a:t>
            </a:r>
            <a:r>
              <a:rPr sz="1550" spc="-30" dirty="0">
                <a:latin typeface="Microsoft Sans Serif"/>
                <a:cs typeface="Microsoft Sans Serif"/>
              </a:rPr>
              <a:t>e</a:t>
            </a:r>
            <a:r>
              <a:rPr sz="1550" spc="-80" dirty="0">
                <a:latin typeface="Microsoft Sans Serif"/>
                <a:cs typeface="Microsoft Sans Serif"/>
              </a:rPr>
              <a:t>l</a:t>
            </a:r>
            <a:r>
              <a:rPr sz="1550" spc="-30" dirty="0">
                <a:latin typeface="Microsoft Sans Serif"/>
                <a:cs typeface="Microsoft Sans Serif"/>
              </a:rPr>
              <a:t>a</a:t>
            </a:r>
            <a:r>
              <a:rPr sz="1550" spc="-15" dirty="0">
                <a:latin typeface="Microsoft Sans Serif"/>
                <a:cs typeface="Microsoft Sans Serif"/>
              </a:rPr>
              <a:t>t</a:t>
            </a:r>
            <a:r>
              <a:rPr sz="1550" dirty="0">
                <a:latin typeface="Microsoft Sans Serif"/>
                <a:cs typeface="Microsoft Sans Serif"/>
              </a:rPr>
              <a:t>i</a:t>
            </a:r>
            <a:r>
              <a:rPr sz="1550" spc="-15" dirty="0">
                <a:latin typeface="Microsoft Sans Serif"/>
                <a:cs typeface="Microsoft Sans Serif"/>
              </a:rPr>
              <a:t>v</a:t>
            </a:r>
            <a:r>
              <a:rPr sz="1550" spc="10" dirty="0">
                <a:latin typeface="Microsoft Sans Serif"/>
                <a:cs typeface="Microsoft Sans Serif"/>
              </a:rPr>
              <a:t>e</a:t>
            </a:r>
            <a:r>
              <a:rPr sz="1550" spc="9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E</a:t>
            </a:r>
            <a:r>
              <a:rPr sz="1550" spc="55" dirty="0">
                <a:latin typeface="Microsoft Sans Serif"/>
                <a:cs typeface="Microsoft Sans Serif"/>
              </a:rPr>
              <a:t>ff</a:t>
            </a:r>
            <a:r>
              <a:rPr sz="1550" dirty="0">
                <a:latin typeface="Microsoft Sans Serif"/>
                <a:cs typeface="Microsoft Sans Serif"/>
              </a:rPr>
              <a:t>i</a:t>
            </a:r>
            <a:r>
              <a:rPr sz="1550" spc="-15" dirty="0">
                <a:latin typeface="Microsoft Sans Serif"/>
                <a:cs typeface="Microsoft Sans Serif"/>
              </a:rPr>
              <a:t>c</a:t>
            </a:r>
            <a:r>
              <a:rPr sz="1550" dirty="0">
                <a:latin typeface="Microsoft Sans Serif"/>
                <a:cs typeface="Microsoft Sans Serif"/>
              </a:rPr>
              <a:t>i</a:t>
            </a:r>
            <a:r>
              <a:rPr sz="1550" spc="-35" dirty="0">
                <a:latin typeface="Microsoft Sans Serif"/>
                <a:cs typeface="Microsoft Sans Serif"/>
              </a:rPr>
              <a:t>e</a:t>
            </a:r>
            <a:r>
              <a:rPr sz="1550" spc="-100" dirty="0">
                <a:latin typeface="Microsoft Sans Serif"/>
                <a:cs typeface="Microsoft Sans Serif"/>
              </a:rPr>
              <a:t>n</a:t>
            </a:r>
            <a:r>
              <a:rPr sz="1550" spc="-10" dirty="0">
                <a:latin typeface="Microsoft Sans Serif"/>
                <a:cs typeface="Microsoft Sans Serif"/>
              </a:rPr>
              <a:t>c</a:t>
            </a:r>
            <a:r>
              <a:rPr sz="1550" spc="10" dirty="0">
                <a:latin typeface="Microsoft Sans Serif"/>
                <a:cs typeface="Microsoft Sans Serif"/>
              </a:rPr>
              <a:t>y</a:t>
            </a:r>
            <a:r>
              <a:rPr sz="1550" spc="12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2325" spc="22" baseline="35842" dirty="0">
                <a:latin typeface="Microsoft Sans Serif"/>
                <a:cs typeface="Microsoft Sans Serif"/>
              </a:rPr>
              <a:t>V</a:t>
            </a:r>
            <a:r>
              <a:rPr sz="2325" spc="-44" baseline="35842" dirty="0">
                <a:latin typeface="Microsoft Sans Serif"/>
                <a:cs typeface="Microsoft Sans Serif"/>
              </a:rPr>
              <a:t>ar</a:t>
            </a:r>
            <a:r>
              <a:rPr sz="2325" spc="135" baseline="35842" dirty="0">
                <a:latin typeface="Microsoft Sans Serif"/>
                <a:cs typeface="Microsoft Sans Serif"/>
              </a:rPr>
              <a:t>(</a:t>
            </a:r>
            <a:r>
              <a:rPr sz="2325" spc="-1027" baseline="35842" dirty="0">
                <a:latin typeface="Microsoft Sans Serif"/>
                <a:cs typeface="Microsoft Sans Serif"/>
              </a:rPr>
              <a:t>θ</a:t>
            </a:r>
            <a:r>
              <a:rPr sz="2325" spc="7" baseline="53763" dirty="0">
                <a:latin typeface="Times New Roman"/>
                <a:cs typeface="Times New Roman"/>
              </a:rPr>
              <a:t>ˆ</a:t>
            </a:r>
            <a:r>
              <a:rPr sz="2325" spc="-247" baseline="53763" dirty="0">
                <a:latin typeface="Times New Roman"/>
                <a:cs typeface="Times New Roman"/>
              </a:rPr>
              <a:t> </a:t>
            </a:r>
            <a:r>
              <a:rPr sz="1350" spc="15" baseline="37037" dirty="0">
                <a:latin typeface="Microsoft Sans Serif"/>
                <a:cs typeface="Microsoft Sans Serif"/>
              </a:rPr>
              <a:t>2</a:t>
            </a:r>
            <a:r>
              <a:rPr sz="1350" spc="-67" baseline="37037" dirty="0">
                <a:latin typeface="Microsoft Sans Serif"/>
                <a:cs typeface="Microsoft Sans Serif"/>
              </a:rPr>
              <a:t> </a:t>
            </a:r>
            <a:r>
              <a:rPr sz="2325" spc="7" baseline="35842" dirty="0">
                <a:latin typeface="Microsoft Sans Serif"/>
                <a:cs typeface="Microsoft Sans Serif"/>
              </a:rPr>
              <a:t>)</a:t>
            </a:r>
            <a:endParaRPr sz="2325" baseline="35842">
              <a:latin typeface="Microsoft Sans Serif"/>
              <a:cs typeface="Microsoft Sans Serif"/>
            </a:endParaRPr>
          </a:p>
          <a:p>
            <a:pPr marR="1011555" algn="r">
              <a:lnSpc>
                <a:spcPts val="1639"/>
              </a:lnSpc>
            </a:pPr>
            <a:r>
              <a:rPr sz="1550" spc="-50" dirty="0">
                <a:latin typeface="Microsoft Sans Serif"/>
                <a:cs typeface="Microsoft Sans Serif"/>
              </a:rPr>
              <a:t>Var(θ</a:t>
            </a:r>
            <a:r>
              <a:rPr sz="2325" spc="-75" baseline="17921" dirty="0">
                <a:latin typeface="Times New Roman"/>
                <a:cs typeface="Times New Roman"/>
              </a:rPr>
              <a:t>ˆ</a:t>
            </a:r>
            <a:r>
              <a:rPr sz="1350" spc="-75" baseline="-24691" dirty="0">
                <a:latin typeface="Microsoft Sans Serif"/>
                <a:cs typeface="Microsoft Sans Serif"/>
              </a:rPr>
              <a:t>1</a:t>
            </a:r>
            <a:r>
              <a:rPr sz="1550" spc="-50" dirty="0">
                <a:latin typeface="Microsoft Sans Serif"/>
                <a:cs typeface="Microsoft Sans Serif"/>
              </a:rPr>
              <a:t>)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294259"/>
            <a:ext cx="303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5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8987" y="1233296"/>
            <a:ext cx="7873365" cy="19773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9875" marR="5080" indent="-257810">
              <a:lnSpc>
                <a:spcPts val="2160"/>
              </a:lnSpc>
              <a:spcBef>
                <a:spcPts val="375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 </a:t>
            </a:r>
            <a:r>
              <a:rPr sz="2000" spc="-5" dirty="0">
                <a:latin typeface="Calibri"/>
                <a:cs typeface="Calibri"/>
              </a:rPr>
              <a:t>uncertainty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1500">
              <a:latin typeface="Calibri"/>
              <a:cs typeface="Calibri"/>
            </a:endParaRPr>
          </a:p>
          <a:p>
            <a:pPr marL="269875" indent="-257810">
              <a:lnSpc>
                <a:spcPts val="2280"/>
              </a:lnSpc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r>
              <a:rPr sz="2000" spc="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characteristic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does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point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Such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estimates</a:t>
            </a:r>
            <a:r>
              <a:rPr sz="2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called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confidence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intervals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685" y="385648"/>
            <a:ext cx="426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5" dirty="0"/>
              <a:t> </a:t>
            </a:r>
            <a:r>
              <a:rPr spc="-15" dirty="0"/>
              <a:t>Interval</a:t>
            </a:r>
            <a:r>
              <a:rPr spc="10" dirty="0"/>
              <a:t> </a:t>
            </a:r>
            <a:r>
              <a:rPr spc="-15" dirty="0"/>
              <a:t>Estimate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24" y="1201173"/>
            <a:ext cx="7856855" cy="29527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interval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range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values: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725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72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Gives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dirty="0">
                <a:latin typeface="Calibri"/>
                <a:cs typeface="Calibri"/>
              </a:rPr>
              <a:t>about closeness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unknown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Stated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5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confident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365201"/>
            <a:ext cx="524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Confidence</a:t>
            </a:r>
            <a:r>
              <a:rPr sz="2400" spc="-5" dirty="0"/>
              <a:t> </a:t>
            </a:r>
            <a:r>
              <a:rPr sz="2400" spc="-10" dirty="0"/>
              <a:t>Interval</a:t>
            </a:r>
            <a:r>
              <a:rPr sz="2400" spc="5" dirty="0"/>
              <a:t> </a:t>
            </a:r>
            <a:r>
              <a:rPr sz="2400" spc="-5" dirty="0"/>
              <a:t>and</a:t>
            </a:r>
            <a:r>
              <a:rPr sz="2400" spc="-10" dirty="0"/>
              <a:t> Confidence</a:t>
            </a:r>
            <a:r>
              <a:rPr sz="2400" spc="15" dirty="0"/>
              <a:t> </a:t>
            </a:r>
            <a:r>
              <a:rPr sz="2400" spc="-10" dirty="0"/>
              <a:t>Level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7276" y="1078230"/>
            <a:ext cx="7887970" cy="308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P(a &lt;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20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&lt;</a:t>
            </a:r>
            <a:r>
              <a:rPr sz="2000" spc="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b)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 = 1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</a:t>
            </a:r>
            <a:r>
              <a:rPr sz="2000" spc="4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000" spc="44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to</a:t>
            </a:r>
            <a:r>
              <a:rPr sz="2000" spc="45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b</a:t>
            </a:r>
            <a:r>
              <a:rPr sz="2000" spc="44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100(1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solidFill>
                  <a:srgbClr val="800080"/>
                </a:solidFill>
                <a:latin typeface="Symbol"/>
                <a:cs typeface="Symbol"/>
              </a:rPr>
              <a:t>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)%</a:t>
            </a:r>
            <a:r>
              <a:rPr sz="2000" spc="4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5" dirty="0">
                <a:latin typeface="Symbol"/>
                <a:cs typeface="Symbol"/>
              </a:rPr>
              <a:t>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marR="702945" indent="-342900">
              <a:lnSpc>
                <a:spcPts val="2140"/>
              </a:lnSpc>
              <a:spcBef>
                <a:spcPts val="171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quantity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(1 -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Symbol"/>
                <a:cs typeface="Symbol"/>
              </a:rPr>
              <a:t>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called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level</a:t>
            </a:r>
            <a:r>
              <a:rPr sz="20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(</a:t>
            </a:r>
            <a:r>
              <a:rPr sz="2000" spc="5" dirty="0">
                <a:latin typeface="Symbol"/>
                <a:cs typeface="Symbol"/>
              </a:rPr>
              <a:t>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and 1)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•"/>
            </a:pPr>
            <a:endParaRPr sz="1800">
              <a:latin typeface="Calibri"/>
              <a:cs typeface="Calibri"/>
            </a:endParaRPr>
          </a:p>
          <a:p>
            <a:pPr marL="756285" marR="941069" lvl="1" indent="-287020">
              <a:lnSpc>
                <a:spcPct val="90000"/>
              </a:lnSpc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repeated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 100(1 -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)%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intervals </a:t>
            </a:r>
            <a:r>
              <a:rPr sz="2000" spc="-5" dirty="0">
                <a:latin typeface="Calibri"/>
                <a:cs typeface="Calibri"/>
              </a:rPr>
              <a:t> calculated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0" dirty="0">
                <a:latin typeface="Calibri"/>
                <a:cs typeface="Calibri"/>
              </a:rPr>
              <a:t>way.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254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manner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100(1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)%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254" y="385648"/>
            <a:ext cx="2796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Estimation</a:t>
            </a:r>
            <a:r>
              <a:rPr spc="-3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365250" y="2051050"/>
            <a:ext cx="2355215" cy="2652395"/>
            <a:chOff x="1365250" y="2051050"/>
            <a:chExt cx="2355215" cy="2652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180" y="2125980"/>
              <a:ext cx="2279904" cy="2577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1600" y="2057400"/>
              <a:ext cx="2265045" cy="2562225"/>
            </a:xfrm>
            <a:custGeom>
              <a:avLst/>
              <a:gdLst/>
              <a:ahLst/>
              <a:cxnLst/>
              <a:rect l="l" t="t" r="r" b="b"/>
              <a:pathLst>
                <a:path w="2265045" h="2562225">
                  <a:moveTo>
                    <a:pt x="1332357" y="0"/>
                  </a:moveTo>
                  <a:lnTo>
                    <a:pt x="1138301" y="9525"/>
                  </a:lnTo>
                  <a:lnTo>
                    <a:pt x="1041781" y="20193"/>
                  </a:lnTo>
                  <a:lnTo>
                    <a:pt x="941832" y="39243"/>
                  </a:lnTo>
                  <a:lnTo>
                    <a:pt x="840613" y="57150"/>
                  </a:lnTo>
                  <a:lnTo>
                    <a:pt x="741807" y="82168"/>
                  </a:lnTo>
                  <a:lnTo>
                    <a:pt x="643001" y="110743"/>
                  </a:lnTo>
                  <a:lnTo>
                    <a:pt x="563118" y="139319"/>
                  </a:lnTo>
                  <a:lnTo>
                    <a:pt x="486918" y="175006"/>
                  </a:lnTo>
                  <a:lnTo>
                    <a:pt x="415544" y="219075"/>
                  </a:lnTo>
                  <a:lnTo>
                    <a:pt x="344043" y="266700"/>
                  </a:lnTo>
                  <a:lnTo>
                    <a:pt x="282194" y="320294"/>
                  </a:lnTo>
                  <a:lnTo>
                    <a:pt x="223774" y="379856"/>
                  </a:lnTo>
                  <a:lnTo>
                    <a:pt x="172593" y="442849"/>
                  </a:lnTo>
                  <a:lnTo>
                    <a:pt x="124968" y="513206"/>
                  </a:lnTo>
                  <a:lnTo>
                    <a:pt x="85725" y="583438"/>
                  </a:lnTo>
                  <a:lnTo>
                    <a:pt x="52324" y="658368"/>
                  </a:lnTo>
                  <a:lnTo>
                    <a:pt x="27431" y="736981"/>
                  </a:lnTo>
                  <a:lnTo>
                    <a:pt x="9525" y="815594"/>
                  </a:lnTo>
                  <a:lnTo>
                    <a:pt x="0" y="895350"/>
                  </a:lnTo>
                  <a:lnTo>
                    <a:pt x="0" y="976249"/>
                  </a:lnTo>
                  <a:lnTo>
                    <a:pt x="3556" y="1053719"/>
                  </a:lnTo>
                  <a:lnTo>
                    <a:pt x="17906" y="1132332"/>
                  </a:lnTo>
                  <a:lnTo>
                    <a:pt x="41656" y="1212088"/>
                  </a:lnTo>
                  <a:lnTo>
                    <a:pt x="71374" y="1298956"/>
                  </a:lnTo>
                  <a:lnTo>
                    <a:pt x="97662" y="1390650"/>
                  </a:lnTo>
                  <a:lnTo>
                    <a:pt x="127381" y="1476375"/>
                  </a:lnTo>
                  <a:lnTo>
                    <a:pt x="153543" y="1560957"/>
                  </a:lnTo>
                  <a:lnTo>
                    <a:pt x="204724" y="1719199"/>
                  </a:lnTo>
                  <a:lnTo>
                    <a:pt x="223774" y="1793113"/>
                  </a:lnTo>
                  <a:lnTo>
                    <a:pt x="245237" y="1862137"/>
                  </a:lnTo>
                  <a:lnTo>
                    <a:pt x="262000" y="1920481"/>
                  </a:lnTo>
                  <a:lnTo>
                    <a:pt x="278638" y="1975243"/>
                  </a:lnTo>
                  <a:lnTo>
                    <a:pt x="290575" y="2020493"/>
                  </a:lnTo>
                  <a:lnTo>
                    <a:pt x="298831" y="2062162"/>
                  </a:lnTo>
                  <a:lnTo>
                    <a:pt x="305943" y="2091931"/>
                  </a:lnTo>
                  <a:lnTo>
                    <a:pt x="310769" y="2116924"/>
                  </a:lnTo>
                  <a:lnTo>
                    <a:pt x="311912" y="2128837"/>
                  </a:lnTo>
                  <a:lnTo>
                    <a:pt x="309625" y="2138362"/>
                  </a:lnTo>
                  <a:lnTo>
                    <a:pt x="332231" y="2194318"/>
                  </a:lnTo>
                  <a:lnTo>
                    <a:pt x="361950" y="2250274"/>
                  </a:lnTo>
                  <a:lnTo>
                    <a:pt x="396494" y="2300287"/>
                  </a:lnTo>
                  <a:lnTo>
                    <a:pt x="440563" y="2346718"/>
                  </a:lnTo>
                  <a:lnTo>
                    <a:pt x="491744" y="2394343"/>
                  </a:lnTo>
                  <a:lnTo>
                    <a:pt x="548894" y="2434831"/>
                  </a:lnTo>
                  <a:lnTo>
                    <a:pt x="608457" y="2466975"/>
                  </a:lnTo>
                  <a:lnTo>
                    <a:pt x="670306" y="2495550"/>
                  </a:lnTo>
                  <a:lnTo>
                    <a:pt x="740537" y="2522931"/>
                  </a:lnTo>
                  <a:lnTo>
                    <a:pt x="812038" y="2541981"/>
                  </a:lnTo>
                  <a:lnTo>
                    <a:pt x="888238" y="2553893"/>
                  </a:lnTo>
                  <a:lnTo>
                    <a:pt x="964438" y="2562225"/>
                  </a:lnTo>
                  <a:lnTo>
                    <a:pt x="1043051" y="2559850"/>
                  </a:lnTo>
                  <a:lnTo>
                    <a:pt x="1123950" y="2558656"/>
                  </a:lnTo>
                  <a:lnTo>
                    <a:pt x="1203706" y="2546743"/>
                  </a:lnTo>
                  <a:lnTo>
                    <a:pt x="1282319" y="2532456"/>
                  </a:lnTo>
                  <a:lnTo>
                    <a:pt x="1360932" y="2511031"/>
                  </a:lnTo>
                  <a:lnTo>
                    <a:pt x="1441831" y="2481262"/>
                  </a:lnTo>
                  <a:lnTo>
                    <a:pt x="1524000" y="2447925"/>
                  </a:lnTo>
                  <a:lnTo>
                    <a:pt x="1597787" y="2412212"/>
                  </a:lnTo>
                  <a:lnTo>
                    <a:pt x="1673987" y="2371725"/>
                  </a:lnTo>
                  <a:lnTo>
                    <a:pt x="1744218" y="2333625"/>
                  </a:lnTo>
                  <a:lnTo>
                    <a:pt x="1812163" y="2284806"/>
                  </a:lnTo>
                  <a:lnTo>
                    <a:pt x="1872869" y="2238375"/>
                  </a:lnTo>
                  <a:lnTo>
                    <a:pt x="1930019" y="2187181"/>
                  </a:lnTo>
                  <a:lnTo>
                    <a:pt x="1981200" y="2135974"/>
                  </a:lnTo>
                  <a:lnTo>
                    <a:pt x="2024126" y="2084781"/>
                  </a:lnTo>
                  <a:lnTo>
                    <a:pt x="2062226" y="2030018"/>
                  </a:lnTo>
                  <a:lnTo>
                    <a:pt x="2091944" y="1975243"/>
                  </a:lnTo>
                  <a:lnTo>
                    <a:pt x="2115692" y="1920481"/>
                  </a:lnTo>
                  <a:lnTo>
                    <a:pt x="2133600" y="1865706"/>
                  </a:lnTo>
                  <a:lnTo>
                    <a:pt x="2140712" y="1812163"/>
                  </a:lnTo>
                  <a:lnTo>
                    <a:pt x="2141982" y="1760982"/>
                  </a:lnTo>
                  <a:lnTo>
                    <a:pt x="2139569" y="1710944"/>
                  </a:lnTo>
                  <a:lnTo>
                    <a:pt x="2128901" y="1662049"/>
                  </a:lnTo>
                  <a:lnTo>
                    <a:pt x="2103882" y="1582293"/>
                  </a:lnTo>
                  <a:lnTo>
                    <a:pt x="2085975" y="1504950"/>
                  </a:lnTo>
                  <a:lnTo>
                    <a:pt x="2070480" y="1427607"/>
                  </a:lnTo>
                  <a:lnTo>
                    <a:pt x="2060955" y="1352550"/>
                  </a:lnTo>
                  <a:lnTo>
                    <a:pt x="2057400" y="1281049"/>
                  </a:lnTo>
                  <a:lnTo>
                    <a:pt x="2059813" y="1213231"/>
                  </a:lnTo>
                  <a:lnTo>
                    <a:pt x="2065782" y="1152525"/>
                  </a:lnTo>
                  <a:lnTo>
                    <a:pt x="2077592" y="1095375"/>
                  </a:lnTo>
                  <a:lnTo>
                    <a:pt x="2096642" y="1046607"/>
                  </a:lnTo>
                  <a:lnTo>
                    <a:pt x="2116963" y="1002538"/>
                  </a:lnTo>
                  <a:lnTo>
                    <a:pt x="2143125" y="967994"/>
                  </a:lnTo>
                  <a:lnTo>
                    <a:pt x="2171700" y="941832"/>
                  </a:lnTo>
                  <a:lnTo>
                    <a:pt x="2206244" y="928624"/>
                  </a:lnTo>
                  <a:lnTo>
                    <a:pt x="2224151" y="916813"/>
                  </a:lnTo>
                  <a:lnTo>
                    <a:pt x="2253869" y="869188"/>
                  </a:lnTo>
                  <a:lnTo>
                    <a:pt x="2263394" y="790575"/>
                  </a:lnTo>
                  <a:lnTo>
                    <a:pt x="2264537" y="735838"/>
                  </a:lnTo>
                  <a:lnTo>
                    <a:pt x="2258567" y="678688"/>
                  </a:lnTo>
                  <a:lnTo>
                    <a:pt x="2250313" y="620268"/>
                  </a:lnTo>
                  <a:lnTo>
                    <a:pt x="2238375" y="556006"/>
                  </a:lnTo>
                  <a:lnTo>
                    <a:pt x="2219325" y="491744"/>
                  </a:lnTo>
                  <a:lnTo>
                    <a:pt x="2200275" y="422656"/>
                  </a:lnTo>
                  <a:lnTo>
                    <a:pt x="2177669" y="372618"/>
                  </a:lnTo>
                  <a:lnTo>
                    <a:pt x="2150237" y="320294"/>
                  </a:lnTo>
                  <a:lnTo>
                    <a:pt x="2110994" y="272669"/>
                  </a:lnTo>
                  <a:lnTo>
                    <a:pt x="2070480" y="228600"/>
                  </a:lnTo>
                  <a:lnTo>
                    <a:pt x="2020442" y="185674"/>
                  </a:lnTo>
                  <a:lnTo>
                    <a:pt x="1964563" y="148844"/>
                  </a:lnTo>
                  <a:lnTo>
                    <a:pt x="1902587" y="115443"/>
                  </a:lnTo>
                  <a:lnTo>
                    <a:pt x="1760982" y="59562"/>
                  </a:lnTo>
                  <a:lnTo>
                    <a:pt x="1684782" y="39243"/>
                  </a:lnTo>
                  <a:lnTo>
                    <a:pt x="1601343" y="23749"/>
                  </a:lnTo>
                  <a:lnTo>
                    <a:pt x="1514475" y="9525"/>
                  </a:lnTo>
                  <a:lnTo>
                    <a:pt x="1422781" y="2412"/>
                  </a:lnTo>
                  <a:lnTo>
                    <a:pt x="133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2057400"/>
              <a:ext cx="2265045" cy="2562225"/>
            </a:xfrm>
            <a:custGeom>
              <a:avLst/>
              <a:gdLst/>
              <a:ahLst/>
              <a:cxnLst/>
              <a:rect l="l" t="t" r="r" b="b"/>
              <a:pathLst>
                <a:path w="2265045" h="2562225">
                  <a:moveTo>
                    <a:pt x="643001" y="110743"/>
                  </a:moveTo>
                  <a:lnTo>
                    <a:pt x="563118" y="139319"/>
                  </a:lnTo>
                  <a:lnTo>
                    <a:pt x="486918" y="175006"/>
                  </a:lnTo>
                  <a:lnTo>
                    <a:pt x="415544" y="219075"/>
                  </a:lnTo>
                  <a:lnTo>
                    <a:pt x="344043" y="266700"/>
                  </a:lnTo>
                  <a:lnTo>
                    <a:pt x="282194" y="320294"/>
                  </a:lnTo>
                  <a:lnTo>
                    <a:pt x="223774" y="379856"/>
                  </a:lnTo>
                  <a:lnTo>
                    <a:pt x="172593" y="442849"/>
                  </a:lnTo>
                  <a:lnTo>
                    <a:pt x="124968" y="513206"/>
                  </a:lnTo>
                  <a:lnTo>
                    <a:pt x="85725" y="583438"/>
                  </a:lnTo>
                  <a:lnTo>
                    <a:pt x="52324" y="658368"/>
                  </a:lnTo>
                  <a:lnTo>
                    <a:pt x="27431" y="736981"/>
                  </a:lnTo>
                  <a:lnTo>
                    <a:pt x="9525" y="815594"/>
                  </a:lnTo>
                  <a:lnTo>
                    <a:pt x="0" y="895350"/>
                  </a:lnTo>
                  <a:lnTo>
                    <a:pt x="0" y="976249"/>
                  </a:lnTo>
                  <a:lnTo>
                    <a:pt x="3556" y="1053719"/>
                  </a:lnTo>
                  <a:lnTo>
                    <a:pt x="17906" y="1132332"/>
                  </a:lnTo>
                  <a:lnTo>
                    <a:pt x="41656" y="1212088"/>
                  </a:lnTo>
                  <a:lnTo>
                    <a:pt x="71374" y="1298956"/>
                  </a:lnTo>
                  <a:lnTo>
                    <a:pt x="97662" y="1390650"/>
                  </a:lnTo>
                  <a:lnTo>
                    <a:pt x="127381" y="1476375"/>
                  </a:lnTo>
                  <a:lnTo>
                    <a:pt x="153543" y="1560957"/>
                  </a:lnTo>
                  <a:lnTo>
                    <a:pt x="179831" y="1641856"/>
                  </a:lnTo>
                  <a:lnTo>
                    <a:pt x="204724" y="1719199"/>
                  </a:lnTo>
                  <a:lnTo>
                    <a:pt x="223774" y="1793113"/>
                  </a:lnTo>
                  <a:lnTo>
                    <a:pt x="245237" y="1862137"/>
                  </a:lnTo>
                  <a:lnTo>
                    <a:pt x="262000" y="1920481"/>
                  </a:lnTo>
                  <a:lnTo>
                    <a:pt x="278638" y="1975243"/>
                  </a:lnTo>
                  <a:lnTo>
                    <a:pt x="290575" y="2020493"/>
                  </a:lnTo>
                  <a:lnTo>
                    <a:pt x="298831" y="2062162"/>
                  </a:lnTo>
                  <a:lnTo>
                    <a:pt x="305943" y="2091931"/>
                  </a:lnTo>
                  <a:lnTo>
                    <a:pt x="310769" y="2116924"/>
                  </a:lnTo>
                  <a:lnTo>
                    <a:pt x="311912" y="2128837"/>
                  </a:lnTo>
                  <a:lnTo>
                    <a:pt x="309625" y="2138362"/>
                  </a:lnTo>
                  <a:lnTo>
                    <a:pt x="332231" y="2194318"/>
                  </a:lnTo>
                  <a:lnTo>
                    <a:pt x="361950" y="2250274"/>
                  </a:lnTo>
                  <a:lnTo>
                    <a:pt x="396494" y="2300287"/>
                  </a:lnTo>
                  <a:lnTo>
                    <a:pt x="440563" y="2346718"/>
                  </a:lnTo>
                  <a:lnTo>
                    <a:pt x="491744" y="2394343"/>
                  </a:lnTo>
                  <a:lnTo>
                    <a:pt x="548894" y="2434831"/>
                  </a:lnTo>
                  <a:lnTo>
                    <a:pt x="608457" y="2466975"/>
                  </a:lnTo>
                  <a:lnTo>
                    <a:pt x="670306" y="2495550"/>
                  </a:lnTo>
                  <a:lnTo>
                    <a:pt x="740537" y="2522931"/>
                  </a:lnTo>
                  <a:lnTo>
                    <a:pt x="812038" y="2541981"/>
                  </a:lnTo>
                  <a:lnTo>
                    <a:pt x="888238" y="2553893"/>
                  </a:lnTo>
                  <a:lnTo>
                    <a:pt x="964438" y="2562225"/>
                  </a:lnTo>
                  <a:lnTo>
                    <a:pt x="1043051" y="2559850"/>
                  </a:lnTo>
                  <a:lnTo>
                    <a:pt x="1123950" y="2558656"/>
                  </a:lnTo>
                  <a:lnTo>
                    <a:pt x="1203706" y="2546743"/>
                  </a:lnTo>
                  <a:lnTo>
                    <a:pt x="1282319" y="2532456"/>
                  </a:lnTo>
                  <a:lnTo>
                    <a:pt x="1360932" y="2511031"/>
                  </a:lnTo>
                  <a:lnTo>
                    <a:pt x="1441831" y="2481262"/>
                  </a:lnTo>
                  <a:lnTo>
                    <a:pt x="1524000" y="2447925"/>
                  </a:lnTo>
                  <a:lnTo>
                    <a:pt x="1597787" y="2412212"/>
                  </a:lnTo>
                  <a:lnTo>
                    <a:pt x="1673987" y="2371725"/>
                  </a:lnTo>
                  <a:lnTo>
                    <a:pt x="1744218" y="2333625"/>
                  </a:lnTo>
                  <a:lnTo>
                    <a:pt x="1812163" y="2284806"/>
                  </a:lnTo>
                  <a:lnTo>
                    <a:pt x="1872869" y="2238375"/>
                  </a:lnTo>
                  <a:lnTo>
                    <a:pt x="1930019" y="2187181"/>
                  </a:lnTo>
                  <a:lnTo>
                    <a:pt x="1981200" y="2135974"/>
                  </a:lnTo>
                  <a:lnTo>
                    <a:pt x="2024126" y="2084781"/>
                  </a:lnTo>
                  <a:lnTo>
                    <a:pt x="2062226" y="2030018"/>
                  </a:lnTo>
                  <a:lnTo>
                    <a:pt x="2091944" y="1975243"/>
                  </a:lnTo>
                  <a:lnTo>
                    <a:pt x="2115692" y="1920481"/>
                  </a:lnTo>
                  <a:lnTo>
                    <a:pt x="2133600" y="1865706"/>
                  </a:lnTo>
                  <a:lnTo>
                    <a:pt x="2140712" y="1812163"/>
                  </a:lnTo>
                  <a:lnTo>
                    <a:pt x="2141982" y="1760982"/>
                  </a:lnTo>
                  <a:lnTo>
                    <a:pt x="2139569" y="1710944"/>
                  </a:lnTo>
                  <a:lnTo>
                    <a:pt x="2128901" y="1662049"/>
                  </a:lnTo>
                  <a:lnTo>
                    <a:pt x="2103882" y="1582293"/>
                  </a:lnTo>
                  <a:lnTo>
                    <a:pt x="2085975" y="1504950"/>
                  </a:lnTo>
                  <a:lnTo>
                    <a:pt x="2070480" y="1427607"/>
                  </a:lnTo>
                  <a:lnTo>
                    <a:pt x="2060955" y="1352550"/>
                  </a:lnTo>
                  <a:lnTo>
                    <a:pt x="2057400" y="1281049"/>
                  </a:lnTo>
                  <a:lnTo>
                    <a:pt x="2059813" y="1213231"/>
                  </a:lnTo>
                  <a:lnTo>
                    <a:pt x="2065782" y="1152525"/>
                  </a:lnTo>
                  <a:lnTo>
                    <a:pt x="2077592" y="1095375"/>
                  </a:lnTo>
                  <a:lnTo>
                    <a:pt x="2096642" y="1046607"/>
                  </a:lnTo>
                  <a:lnTo>
                    <a:pt x="2116963" y="1002538"/>
                  </a:lnTo>
                  <a:lnTo>
                    <a:pt x="2143125" y="967994"/>
                  </a:lnTo>
                  <a:lnTo>
                    <a:pt x="2171700" y="941832"/>
                  </a:lnTo>
                  <a:lnTo>
                    <a:pt x="2206244" y="928624"/>
                  </a:lnTo>
                  <a:lnTo>
                    <a:pt x="2224151" y="916813"/>
                  </a:lnTo>
                  <a:lnTo>
                    <a:pt x="2253869" y="869188"/>
                  </a:lnTo>
                  <a:lnTo>
                    <a:pt x="2263394" y="790575"/>
                  </a:lnTo>
                  <a:lnTo>
                    <a:pt x="2264537" y="735838"/>
                  </a:lnTo>
                  <a:lnTo>
                    <a:pt x="2258567" y="678688"/>
                  </a:lnTo>
                  <a:lnTo>
                    <a:pt x="2250313" y="620268"/>
                  </a:lnTo>
                  <a:lnTo>
                    <a:pt x="2238375" y="556006"/>
                  </a:lnTo>
                  <a:lnTo>
                    <a:pt x="2219325" y="491744"/>
                  </a:lnTo>
                  <a:lnTo>
                    <a:pt x="2200275" y="422656"/>
                  </a:lnTo>
                  <a:lnTo>
                    <a:pt x="2177669" y="372618"/>
                  </a:lnTo>
                  <a:lnTo>
                    <a:pt x="2150237" y="320294"/>
                  </a:lnTo>
                  <a:lnTo>
                    <a:pt x="2110994" y="272669"/>
                  </a:lnTo>
                  <a:lnTo>
                    <a:pt x="2070480" y="228600"/>
                  </a:lnTo>
                  <a:lnTo>
                    <a:pt x="2020442" y="185674"/>
                  </a:lnTo>
                  <a:lnTo>
                    <a:pt x="1964563" y="148844"/>
                  </a:lnTo>
                  <a:lnTo>
                    <a:pt x="1902587" y="115443"/>
                  </a:lnTo>
                  <a:lnTo>
                    <a:pt x="1833626" y="88137"/>
                  </a:lnTo>
                  <a:lnTo>
                    <a:pt x="1760982" y="59562"/>
                  </a:lnTo>
                  <a:lnTo>
                    <a:pt x="1684782" y="39243"/>
                  </a:lnTo>
                  <a:lnTo>
                    <a:pt x="1601343" y="23749"/>
                  </a:lnTo>
                  <a:lnTo>
                    <a:pt x="1514475" y="9525"/>
                  </a:lnTo>
                  <a:lnTo>
                    <a:pt x="1422781" y="2412"/>
                  </a:lnTo>
                  <a:lnTo>
                    <a:pt x="1332357" y="0"/>
                  </a:lnTo>
                  <a:lnTo>
                    <a:pt x="1237107" y="4699"/>
                  </a:lnTo>
                  <a:lnTo>
                    <a:pt x="1138301" y="9525"/>
                  </a:lnTo>
                  <a:lnTo>
                    <a:pt x="1041781" y="20193"/>
                  </a:lnTo>
                  <a:lnTo>
                    <a:pt x="941832" y="39243"/>
                  </a:lnTo>
                  <a:lnTo>
                    <a:pt x="840613" y="57150"/>
                  </a:lnTo>
                  <a:lnTo>
                    <a:pt x="741807" y="82168"/>
                  </a:lnTo>
                  <a:lnTo>
                    <a:pt x="643001" y="1107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75789" y="2214118"/>
            <a:ext cx="1285875" cy="9474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 marR="5080" indent="-1905" algn="just">
              <a:lnSpc>
                <a:spcPct val="103899"/>
              </a:lnSpc>
              <a:spcBef>
                <a:spcPts val="225"/>
              </a:spcBef>
            </a:pPr>
            <a:r>
              <a:rPr sz="2100" spc="-5" dirty="0">
                <a:latin typeface="Microsoft Sans Serif"/>
                <a:cs typeface="Microsoft Sans Serif"/>
              </a:rPr>
              <a:t>Pop</a:t>
            </a:r>
            <a:r>
              <a:rPr sz="2100" spc="-15" dirty="0">
                <a:latin typeface="Microsoft Sans Serif"/>
                <a:cs typeface="Microsoft Sans Serif"/>
              </a:rPr>
              <a:t>u</a:t>
            </a:r>
            <a:r>
              <a:rPr sz="2100" spc="-5" dirty="0">
                <a:latin typeface="Microsoft Sans Serif"/>
                <a:cs typeface="Microsoft Sans Serif"/>
              </a:rPr>
              <a:t>lation  </a:t>
            </a:r>
            <a:r>
              <a:rPr sz="1800" b="1" spc="-5" dirty="0">
                <a:latin typeface="Arial"/>
                <a:cs typeface="Arial"/>
              </a:rPr>
              <a:t>(mean,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μ,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unknown)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1850" y="1657388"/>
            <a:ext cx="2343150" cy="3905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04"/>
              </a:spcBef>
            </a:pPr>
            <a:r>
              <a:rPr sz="2100" spc="-5" dirty="0">
                <a:latin typeface="Microsoft Sans Serif"/>
                <a:cs typeface="Microsoft Sans Serif"/>
              </a:rPr>
              <a:t>Random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Sample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7276" y="2289175"/>
            <a:ext cx="3333115" cy="1889125"/>
            <a:chOff x="1827276" y="2289175"/>
            <a:chExt cx="3333115" cy="1889125"/>
          </a:xfrm>
        </p:grpSpPr>
        <p:sp>
          <p:nvSpPr>
            <p:cNvPr id="10" name="object 10"/>
            <p:cNvSpPr/>
            <p:nvPr/>
          </p:nvSpPr>
          <p:spPr>
            <a:xfrm>
              <a:off x="1833626" y="3438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595249" y="0"/>
                  </a:moveTo>
                  <a:lnTo>
                    <a:pt x="537913" y="1678"/>
                  </a:lnTo>
                  <a:lnTo>
                    <a:pt x="482122" y="6613"/>
                  </a:lnTo>
                  <a:lnTo>
                    <a:pt x="428124" y="14649"/>
                  </a:lnTo>
                  <a:lnTo>
                    <a:pt x="376168" y="25634"/>
                  </a:lnTo>
                  <a:lnTo>
                    <a:pt x="326503" y="39413"/>
                  </a:lnTo>
                  <a:lnTo>
                    <a:pt x="279380" y="55832"/>
                  </a:lnTo>
                  <a:lnTo>
                    <a:pt x="235046" y="74739"/>
                  </a:lnTo>
                  <a:lnTo>
                    <a:pt x="193752" y="95979"/>
                  </a:lnTo>
                  <a:lnTo>
                    <a:pt x="155747" y="119398"/>
                  </a:lnTo>
                  <a:lnTo>
                    <a:pt x="121279" y="144844"/>
                  </a:lnTo>
                  <a:lnTo>
                    <a:pt x="90598" y="172161"/>
                  </a:lnTo>
                  <a:lnTo>
                    <a:pt x="63954" y="201197"/>
                  </a:lnTo>
                  <a:lnTo>
                    <a:pt x="23771" y="263810"/>
                  </a:lnTo>
                  <a:lnTo>
                    <a:pt x="2724" y="331452"/>
                  </a:lnTo>
                  <a:lnTo>
                    <a:pt x="0" y="366775"/>
                  </a:lnTo>
                  <a:lnTo>
                    <a:pt x="2724" y="402081"/>
                  </a:lnTo>
                  <a:lnTo>
                    <a:pt x="23771" y="469694"/>
                  </a:lnTo>
                  <a:lnTo>
                    <a:pt x="63954" y="532283"/>
                  </a:lnTo>
                  <a:lnTo>
                    <a:pt x="90598" y="561308"/>
                  </a:lnTo>
                  <a:lnTo>
                    <a:pt x="121279" y="588617"/>
                  </a:lnTo>
                  <a:lnTo>
                    <a:pt x="155747" y="614055"/>
                  </a:lnTo>
                  <a:lnTo>
                    <a:pt x="193752" y="637467"/>
                  </a:lnTo>
                  <a:lnTo>
                    <a:pt x="235046" y="658702"/>
                  </a:lnTo>
                  <a:lnTo>
                    <a:pt x="279380" y="677603"/>
                  </a:lnTo>
                  <a:lnTo>
                    <a:pt x="326503" y="694019"/>
                  </a:lnTo>
                  <a:lnTo>
                    <a:pt x="376168" y="707795"/>
                  </a:lnTo>
                  <a:lnTo>
                    <a:pt x="428124" y="718777"/>
                  </a:lnTo>
                  <a:lnTo>
                    <a:pt x="482122" y="726812"/>
                  </a:lnTo>
                  <a:lnTo>
                    <a:pt x="537913" y="731746"/>
                  </a:lnTo>
                  <a:lnTo>
                    <a:pt x="595249" y="733425"/>
                  </a:lnTo>
                  <a:lnTo>
                    <a:pt x="652585" y="731746"/>
                  </a:lnTo>
                  <a:lnTo>
                    <a:pt x="708380" y="726812"/>
                  </a:lnTo>
                  <a:lnTo>
                    <a:pt x="762384" y="718777"/>
                  </a:lnTo>
                  <a:lnTo>
                    <a:pt x="814347" y="707795"/>
                  </a:lnTo>
                  <a:lnTo>
                    <a:pt x="864020" y="694019"/>
                  </a:lnTo>
                  <a:lnTo>
                    <a:pt x="911153" y="677603"/>
                  </a:lnTo>
                  <a:lnTo>
                    <a:pt x="955497" y="658702"/>
                  </a:lnTo>
                  <a:lnTo>
                    <a:pt x="996803" y="637467"/>
                  </a:lnTo>
                  <a:lnTo>
                    <a:pt x="1034819" y="614055"/>
                  </a:lnTo>
                  <a:lnTo>
                    <a:pt x="1069298" y="588617"/>
                  </a:lnTo>
                  <a:lnTo>
                    <a:pt x="1099989" y="561308"/>
                  </a:lnTo>
                  <a:lnTo>
                    <a:pt x="1126644" y="532283"/>
                  </a:lnTo>
                  <a:lnTo>
                    <a:pt x="1166843" y="469694"/>
                  </a:lnTo>
                  <a:lnTo>
                    <a:pt x="1187899" y="402081"/>
                  </a:lnTo>
                  <a:lnTo>
                    <a:pt x="1190625" y="366775"/>
                  </a:lnTo>
                  <a:lnTo>
                    <a:pt x="1187899" y="331452"/>
                  </a:lnTo>
                  <a:lnTo>
                    <a:pt x="1166843" y="263810"/>
                  </a:lnTo>
                  <a:lnTo>
                    <a:pt x="1126644" y="201197"/>
                  </a:lnTo>
                  <a:lnTo>
                    <a:pt x="1099989" y="172161"/>
                  </a:lnTo>
                  <a:lnTo>
                    <a:pt x="1069298" y="144844"/>
                  </a:lnTo>
                  <a:lnTo>
                    <a:pt x="1034819" y="119398"/>
                  </a:lnTo>
                  <a:lnTo>
                    <a:pt x="996803" y="95979"/>
                  </a:lnTo>
                  <a:lnTo>
                    <a:pt x="955497" y="74739"/>
                  </a:lnTo>
                  <a:lnTo>
                    <a:pt x="911153" y="55832"/>
                  </a:lnTo>
                  <a:lnTo>
                    <a:pt x="864020" y="39413"/>
                  </a:lnTo>
                  <a:lnTo>
                    <a:pt x="814347" y="25634"/>
                  </a:lnTo>
                  <a:lnTo>
                    <a:pt x="762384" y="14649"/>
                  </a:lnTo>
                  <a:lnTo>
                    <a:pt x="708380" y="6613"/>
                  </a:lnTo>
                  <a:lnTo>
                    <a:pt x="652585" y="1678"/>
                  </a:lnTo>
                  <a:lnTo>
                    <a:pt x="59524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3626" y="3438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0" y="366775"/>
                  </a:moveTo>
                  <a:lnTo>
                    <a:pt x="10731" y="297079"/>
                  </a:lnTo>
                  <a:lnTo>
                    <a:pt x="41595" y="231798"/>
                  </a:lnTo>
                  <a:lnTo>
                    <a:pt x="90598" y="172161"/>
                  </a:lnTo>
                  <a:lnTo>
                    <a:pt x="121279" y="144844"/>
                  </a:lnTo>
                  <a:lnTo>
                    <a:pt x="155747" y="119398"/>
                  </a:lnTo>
                  <a:lnTo>
                    <a:pt x="193752" y="95979"/>
                  </a:lnTo>
                  <a:lnTo>
                    <a:pt x="235046" y="74739"/>
                  </a:lnTo>
                  <a:lnTo>
                    <a:pt x="279380" y="55832"/>
                  </a:lnTo>
                  <a:lnTo>
                    <a:pt x="326503" y="39413"/>
                  </a:lnTo>
                  <a:lnTo>
                    <a:pt x="376168" y="25634"/>
                  </a:lnTo>
                  <a:lnTo>
                    <a:pt x="428124" y="14649"/>
                  </a:lnTo>
                  <a:lnTo>
                    <a:pt x="482122" y="6613"/>
                  </a:lnTo>
                  <a:lnTo>
                    <a:pt x="537913" y="1678"/>
                  </a:lnTo>
                  <a:lnTo>
                    <a:pt x="595249" y="0"/>
                  </a:lnTo>
                  <a:lnTo>
                    <a:pt x="652585" y="1678"/>
                  </a:lnTo>
                  <a:lnTo>
                    <a:pt x="708380" y="6613"/>
                  </a:lnTo>
                  <a:lnTo>
                    <a:pt x="762384" y="14649"/>
                  </a:lnTo>
                  <a:lnTo>
                    <a:pt x="814347" y="25634"/>
                  </a:lnTo>
                  <a:lnTo>
                    <a:pt x="864020" y="39413"/>
                  </a:lnTo>
                  <a:lnTo>
                    <a:pt x="911153" y="55832"/>
                  </a:lnTo>
                  <a:lnTo>
                    <a:pt x="955497" y="74739"/>
                  </a:lnTo>
                  <a:lnTo>
                    <a:pt x="996803" y="95979"/>
                  </a:lnTo>
                  <a:lnTo>
                    <a:pt x="1034819" y="119398"/>
                  </a:lnTo>
                  <a:lnTo>
                    <a:pt x="1069298" y="144844"/>
                  </a:lnTo>
                  <a:lnTo>
                    <a:pt x="1099989" y="172161"/>
                  </a:lnTo>
                  <a:lnTo>
                    <a:pt x="1126644" y="201197"/>
                  </a:lnTo>
                  <a:lnTo>
                    <a:pt x="1166843" y="263810"/>
                  </a:lnTo>
                  <a:lnTo>
                    <a:pt x="1187899" y="331452"/>
                  </a:lnTo>
                  <a:lnTo>
                    <a:pt x="1190625" y="366775"/>
                  </a:lnTo>
                  <a:lnTo>
                    <a:pt x="1187899" y="402081"/>
                  </a:lnTo>
                  <a:lnTo>
                    <a:pt x="1166843" y="469694"/>
                  </a:lnTo>
                  <a:lnTo>
                    <a:pt x="1126644" y="532283"/>
                  </a:lnTo>
                  <a:lnTo>
                    <a:pt x="1099989" y="561308"/>
                  </a:lnTo>
                  <a:lnTo>
                    <a:pt x="1069298" y="588617"/>
                  </a:lnTo>
                  <a:lnTo>
                    <a:pt x="1034819" y="614055"/>
                  </a:lnTo>
                  <a:lnTo>
                    <a:pt x="996803" y="637467"/>
                  </a:lnTo>
                  <a:lnTo>
                    <a:pt x="955497" y="658702"/>
                  </a:lnTo>
                  <a:lnTo>
                    <a:pt x="911153" y="677603"/>
                  </a:lnTo>
                  <a:lnTo>
                    <a:pt x="864020" y="694019"/>
                  </a:lnTo>
                  <a:lnTo>
                    <a:pt x="814347" y="707795"/>
                  </a:lnTo>
                  <a:lnTo>
                    <a:pt x="762384" y="718777"/>
                  </a:lnTo>
                  <a:lnTo>
                    <a:pt x="708380" y="726812"/>
                  </a:lnTo>
                  <a:lnTo>
                    <a:pt x="652585" y="731746"/>
                  </a:lnTo>
                  <a:lnTo>
                    <a:pt x="595249" y="733425"/>
                  </a:lnTo>
                  <a:lnTo>
                    <a:pt x="537913" y="731746"/>
                  </a:lnTo>
                  <a:lnTo>
                    <a:pt x="482122" y="726812"/>
                  </a:lnTo>
                  <a:lnTo>
                    <a:pt x="428124" y="718777"/>
                  </a:lnTo>
                  <a:lnTo>
                    <a:pt x="376168" y="707795"/>
                  </a:lnTo>
                  <a:lnTo>
                    <a:pt x="326503" y="694019"/>
                  </a:lnTo>
                  <a:lnTo>
                    <a:pt x="279380" y="677603"/>
                  </a:lnTo>
                  <a:lnTo>
                    <a:pt x="235046" y="658702"/>
                  </a:lnTo>
                  <a:lnTo>
                    <a:pt x="193752" y="637467"/>
                  </a:lnTo>
                  <a:lnTo>
                    <a:pt x="155747" y="614055"/>
                  </a:lnTo>
                  <a:lnTo>
                    <a:pt x="121279" y="588617"/>
                  </a:lnTo>
                  <a:lnTo>
                    <a:pt x="90598" y="561308"/>
                  </a:lnTo>
                  <a:lnTo>
                    <a:pt x="63954" y="532283"/>
                  </a:lnTo>
                  <a:lnTo>
                    <a:pt x="23771" y="469694"/>
                  </a:lnTo>
                  <a:lnTo>
                    <a:pt x="2724" y="402081"/>
                  </a:lnTo>
                  <a:lnTo>
                    <a:pt x="0" y="366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4780" y="2363723"/>
              <a:ext cx="1205484" cy="7498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86200" y="2295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595376" y="0"/>
                  </a:moveTo>
                  <a:lnTo>
                    <a:pt x="538039" y="1678"/>
                  </a:lnTo>
                  <a:lnTo>
                    <a:pt x="482244" y="6613"/>
                  </a:lnTo>
                  <a:lnTo>
                    <a:pt x="428240" y="14649"/>
                  </a:lnTo>
                  <a:lnTo>
                    <a:pt x="376277" y="25634"/>
                  </a:lnTo>
                  <a:lnTo>
                    <a:pt x="326604" y="39413"/>
                  </a:lnTo>
                  <a:lnTo>
                    <a:pt x="279471" y="55832"/>
                  </a:lnTo>
                  <a:lnTo>
                    <a:pt x="235127" y="74739"/>
                  </a:lnTo>
                  <a:lnTo>
                    <a:pt x="193821" y="95979"/>
                  </a:lnTo>
                  <a:lnTo>
                    <a:pt x="155805" y="119398"/>
                  </a:lnTo>
                  <a:lnTo>
                    <a:pt x="121326" y="144844"/>
                  </a:lnTo>
                  <a:lnTo>
                    <a:pt x="90635" y="172161"/>
                  </a:lnTo>
                  <a:lnTo>
                    <a:pt x="63980" y="201197"/>
                  </a:lnTo>
                  <a:lnTo>
                    <a:pt x="23781" y="263810"/>
                  </a:lnTo>
                  <a:lnTo>
                    <a:pt x="2725" y="331452"/>
                  </a:lnTo>
                  <a:lnTo>
                    <a:pt x="0" y="366775"/>
                  </a:lnTo>
                  <a:lnTo>
                    <a:pt x="2725" y="402077"/>
                  </a:lnTo>
                  <a:lnTo>
                    <a:pt x="23781" y="469685"/>
                  </a:lnTo>
                  <a:lnTo>
                    <a:pt x="63980" y="532271"/>
                  </a:lnTo>
                  <a:lnTo>
                    <a:pt x="90635" y="561297"/>
                  </a:lnTo>
                  <a:lnTo>
                    <a:pt x="121326" y="588606"/>
                  </a:lnTo>
                  <a:lnTo>
                    <a:pt x="155805" y="614045"/>
                  </a:lnTo>
                  <a:lnTo>
                    <a:pt x="193821" y="637459"/>
                  </a:lnTo>
                  <a:lnTo>
                    <a:pt x="235127" y="658694"/>
                  </a:lnTo>
                  <a:lnTo>
                    <a:pt x="279471" y="677597"/>
                  </a:lnTo>
                  <a:lnTo>
                    <a:pt x="326604" y="694015"/>
                  </a:lnTo>
                  <a:lnTo>
                    <a:pt x="376277" y="707792"/>
                  </a:lnTo>
                  <a:lnTo>
                    <a:pt x="428240" y="718775"/>
                  </a:lnTo>
                  <a:lnTo>
                    <a:pt x="482244" y="726811"/>
                  </a:lnTo>
                  <a:lnTo>
                    <a:pt x="538039" y="731746"/>
                  </a:lnTo>
                  <a:lnTo>
                    <a:pt x="595376" y="733425"/>
                  </a:lnTo>
                  <a:lnTo>
                    <a:pt x="652691" y="731746"/>
                  </a:lnTo>
                  <a:lnTo>
                    <a:pt x="708467" y="726811"/>
                  </a:lnTo>
                  <a:lnTo>
                    <a:pt x="762455" y="718775"/>
                  </a:lnTo>
                  <a:lnTo>
                    <a:pt x="814404" y="707792"/>
                  </a:lnTo>
                  <a:lnTo>
                    <a:pt x="864065" y="694015"/>
                  </a:lnTo>
                  <a:lnTo>
                    <a:pt x="911188" y="677597"/>
                  </a:lnTo>
                  <a:lnTo>
                    <a:pt x="955523" y="658694"/>
                  </a:lnTo>
                  <a:lnTo>
                    <a:pt x="996821" y="637459"/>
                  </a:lnTo>
                  <a:lnTo>
                    <a:pt x="1034833" y="614045"/>
                  </a:lnTo>
                  <a:lnTo>
                    <a:pt x="1069307" y="588606"/>
                  </a:lnTo>
                  <a:lnTo>
                    <a:pt x="1099995" y="561297"/>
                  </a:lnTo>
                  <a:lnTo>
                    <a:pt x="1126647" y="532271"/>
                  </a:lnTo>
                  <a:lnTo>
                    <a:pt x="1166843" y="469685"/>
                  </a:lnTo>
                  <a:lnTo>
                    <a:pt x="1187899" y="402077"/>
                  </a:lnTo>
                  <a:lnTo>
                    <a:pt x="1190625" y="366775"/>
                  </a:lnTo>
                  <a:lnTo>
                    <a:pt x="1187899" y="331452"/>
                  </a:lnTo>
                  <a:lnTo>
                    <a:pt x="1166843" y="263810"/>
                  </a:lnTo>
                  <a:lnTo>
                    <a:pt x="1126647" y="201197"/>
                  </a:lnTo>
                  <a:lnTo>
                    <a:pt x="1099995" y="172161"/>
                  </a:lnTo>
                  <a:lnTo>
                    <a:pt x="1069307" y="144844"/>
                  </a:lnTo>
                  <a:lnTo>
                    <a:pt x="1034833" y="119398"/>
                  </a:lnTo>
                  <a:lnTo>
                    <a:pt x="996821" y="95979"/>
                  </a:lnTo>
                  <a:lnTo>
                    <a:pt x="955523" y="74739"/>
                  </a:lnTo>
                  <a:lnTo>
                    <a:pt x="911188" y="55832"/>
                  </a:lnTo>
                  <a:lnTo>
                    <a:pt x="864065" y="39413"/>
                  </a:lnTo>
                  <a:lnTo>
                    <a:pt x="814404" y="25634"/>
                  </a:lnTo>
                  <a:lnTo>
                    <a:pt x="762455" y="14649"/>
                  </a:lnTo>
                  <a:lnTo>
                    <a:pt x="708467" y="6613"/>
                  </a:lnTo>
                  <a:lnTo>
                    <a:pt x="652691" y="1678"/>
                  </a:lnTo>
                  <a:lnTo>
                    <a:pt x="5953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2295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0" y="366775"/>
                  </a:moveTo>
                  <a:lnTo>
                    <a:pt x="10736" y="297079"/>
                  </a:lnTo>
                  <a:lnTo>
                    <a:pt x="41613" y="231798"/>
                  </a:lnTo>
                  <a:lnTo>
                    <a:pt x="90635" y="172161"/>
                  </a:lnTo>
                  <a:lnTo>
                    <a:pt x="121326" y="144844"/>
                  </a:lnTo>
                  <a:lnTo>
                    <a:pt x="155805" y="119398"/>
                  </a:lnTo>
                  <a:lnTo>
                    <a:pt x="193821" y="95979"/>
                  </a:lnTo>
                  <a:lnTo>
                    <a:pt x="235127" y="74739"/>
                  </a:lnTo>
                  <a:lnTo>
                    <a:pt x="279471" y="55832"/>
                  </a:lnTo>
                  <a:lnTo>
                    <a:pt x="326604" y="39413"/>
                  </a:lnTo>
                  <a:lnTo>
                    <a:pt x="376277" y="25634"/>
                  </a:lnTo>
                  <a:lnTo>
                    <a:pt x="428240" y="14649"/>
                  </a:lnTo>
                  <a:lnTo>
                    <a:pt x="482244" y="6613"/>
                  </a:lnTo>
                  <a:lnTo>
                    <a:pt x="538039" y="1678"/>
                  </a:lnTo>
                  <a:lnTo>
                    <a:pt x="595376" y="0"/>
                  </a:lnTo>
                  <a:lnTo>
                    <a:pt x="652691" y="1678"/>
                  </a:lnTo>
                  <a:lnTo>
                    <a:pt x="708467" y="6613"/>
                  </a:lnTo>
                  <a:lnTo>
                    <a:pt x="762455" y="14649"/>
                  </a:lnTo>
                  <a:lnTo>
                    <a:pt x="814404" y="25634"/>
                  </a:lnTo>
                  <a:lnTo>
                    <a:pt x="864065" y="39413"/>
                  </a:lnTo>
                  <a:lnTo>
                    <a:pt x="911188" y="55832"/>
                  </a:lnTo>
                  <a:lnTo>
                    <a:pt x="955523" y="74739"/>
                  </a:lnTo>
                  <a:lnTo>
                    <a:pt x="996821" y="95979"/>
                  </a:lnTo>
                  <a:lnTo>
                    <a:pt x="1034833" y="119398"/>
                  </a:lnTo>
                  <a:lnTo>
                    <a:pt x="1069307" y="144844"/>
                  </a:lnTo>
                  <a:lnTo>
                    <a:pt x="1099995" y="172161"/>
                  </a:lnTo>
                  <a:lnTo>
                    <a:pt x="1126647" y="201197"/>
                  </a:lnTo>
                  <a:lnTo>
                    <a:pt x="1166843" y="263810"/>
                  </a:lnTo>
                  <a:lnTo>
                    <a:pt x="1187899" y="331452"/>
                  </a:lnTo>
                  <a:lnTo>
                    <a:pt x="1190625" y="366775"/>
                  </a:lnTo>
                  <a:lnTo>
                    <a:pt x="1187899" y="402077"/>
                  </a:lnTo>
                  <a:lnTo>
                    <a:pt x="1166843" y="469685"/>
                  </a:lnTo>
                  <a:lnTo>
                    <a:pt x="1126647" y="532271"/>
                  </a:lnTo>
                  <a:lnTo>
                    <a:pt x="1099995" y="561297"/>
                  </a:lnTo>
                  <a:lnTo>
                    <a:pt x="1069307" y="588606"/>
                  </a:lnTo>
                  <a:lnTo>
                    <a:pt x="1034833" y="614045"/>
                  </a:lnTo>
                  <a:lnTo>
                    <a:pt x="996821" y="637459"/>
                  </a:lnTo>
                  <a:lnTo>
                    <a:pt x="955523" y="658694"/>
                  </a:lnTo>
                  <a:lnTo>
                    <a:pt x="911188" y="677597"/>
                  </a:lnTo>
                  <a:lnTo>
                    <a:pt x="864065" y="694015"/>
                  </a:lnTo>
                  <a:lnTo>
                    <a:pt x="814404" y="707792"/>
                  </a:lnTo>
                  <a:lnTo>
                    <a:pt x="762455" y="718775"/>
                  </a:lnTo>
                  <a:lnTo>
                    <a:pt x="708467" y="726811"/>
                  </a:lnTo>
                  <a:lnTo>
                    <a:pt x="652691" y="731746"/>
                  </a:lnTo>
                  <a:lnTo>
                    <a:pt x="595376" y="733425"/>
                  </a:lnTo>
                  <a:lnTo>
                    <a:pt x="538039" y="731746"/>
                  </a:lnTo>
                  <a:lnTo>
                    <a:pt x="482244" y="726811"/>
                  </a:lnTo>
                  <a:lnTo>
                    <a:pt x="428240" y="718775"/>
                  </a:lnTo>
                  <a:lnTo>
                    <a:pt x="376277" y="707792"/>
                  </a:lnTo>
                  <a:lnTo>
                    <a:pt x="326604" y="694015"/>
                  </a:lnTo>
                  <a:lnTo>
                    <a:pt x="279471" y="677597"/>
                  </a:lnTo>
                  <a:lnTo>
                    <a:pt x="235127" y="658694"/>
                  </a:lnTo>
                  <a:lnTo>
                    <a:pt x="193821" y="637459"/>
                  </a:lnTo>
                  <a:lnTo>
                    <a:pt x="155805" y="614045"/>
                  </a:lnTo>
                  <a:lnTo>
                    <a:pt x="121326" y="588606"/>
                  </a:lnTo>
                  <a:lnTo>
                    <a:pt x="90635" y="561297"/>
                  </a:lnTo>
                  <a:lnTo>
                    <a:pt x="63980" y="532271"/>
                  </a:lnTo>
                  <a:lnTo>
                    <a:pt x="23781" y="469685"/>
                  </a:lnTo>
                  <a:lnTo>
                    <a:pt x="2725" y="402077"/>
                  </a:lnTo>
                  <a:lnTo>
                    <a:pt x="0" y="366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51553" y="2329688"/>
            <a:ext cx="88328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EDEBE0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X</a:t>
            </a:r>
            <a:r>
              <a:rPr sz="1800" b="1" spc="-4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=</a:t>
            </a:r>
            <a:r>
              <a:rPr sz="1800" b="1" spc="-4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EBE0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5572" y="2057400"/>
            <a:ext cx="3615690" cy="2788920"/>
            <a:chOff x="2925572" y="2057400"/>
            <a:chExt cx="3615690" cy="278892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8" y="3040380"/>
              <a:ext cx="292608" cy="176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02961" y="2971800"/>
              <a:ext cx="276225" cy="161925"/>
            </a:xfrm>
            <a:custGeom>
              <a:avLst/>
              <a:gdLst/>
              <a:ahLst/>
              <a:cxnLst/>
              <a:rect l="l" t="t" r="r" b="b"/>
              <a:pathLst>
                <a:path w="276225" h="161925">
                  <a:moveTo>
                    <a:pt x="138175" y="0"/>
                  </a:moveTo>
                  <a:lnTo>
                    <a:pt x="84385" y="6355"/>
                  </a:lnTo>
                  <a:lnTo>
                    <a:pt x="40465" y="23701"/>
                  </a:lnTo>
                  <a:lnTo>
                    <a:pt x="10856" y="49452"/>
                  </a:lnTo>
                  <a:lnTo>
                    <a:pt x="0" y="81025"/>
                  </a:lnTo>
                  <a:lnTo>
                    <a:pt x="10856" y="112525"/>
                  </a:lnTo>
                  <a:lnTo>
                    <a:pt x="40465" y="138239"/>
                  </a:lnTo>
                  <a:lnTo>
                    <a:pt x="84385" y="155571"/>
                  </a:lnTo>
                  <a:lnTo>
                    <a:pt x="138175" y="161925"/>
                  </a:lnTo>
                  <a:lnTo>
                    <a:pt x="191893" y="155571"/>
                  </a:lnTo>
                  <a:lnTo>
                    <a:pt x="235775" y="138239"/>
                  </a:lnTo>
                  <a:lnTo>
                    <a:pt x="265370" y="112525"/>
                  </a:lnTo>
                  <a:lnTo>
                    <a:pt x="276225" y="81025"/>
                  </a:lnTo>
                  <a:lnTo>
                    <a:pt x="265370" y="49452"/>
                  </a:lnTo>
                  <a:lnTo>
                    <a:pt x="235775" y="23701"/>
                  </a:lnTo>
                  <a:lnTo>
                    <a:pt x="191893" y="6355"/>
                  </a:lnTo>
                  <a:lnTo>
                    <a:pt x="138175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2961" y="2971800"/>
              <a:ext cx="276225" cy="161925"/>
            </a:xfrm>
            <a:custGeom>
              <a:avLst/>
              <a:gdLst/>
              <a:ahLst/>
              <a:cxnLst/>
              <a:rect l="l" t="t" r="r" b="b"/>
              <a:pathLst>
                <a:path w="276225" h="161925">
                  <a:moveTo>
                    <a:pt x="0" y="81025"/>
                  </a:moveTo>
                  <a:lnTo>
                    <a:pt x="10856" y="49452"/>
                  </a:lnTo>
                  <a:lnTo>
                    <a:pt x="40465" y="23701"/>
                  </a:lnTo>
                  <a:lnTo>
                    <a:pt x="84385" y="6355"/>
                  </a:lnTo>
                  <a:lnTo>
                    <a:pt x="138175" y="0"/>
                  </a:lnTo>
                  <a:lnTo>
                    <a:pt x="191893" y="6355"/>
                  </a:lnTo>
                  <a:lnTo>
                    <a:pt x="235775" y="23701"/>
                  </a:lnTo>
                  <a:lnTo>
                    <a:pt x="265370" y="49452"/>
                  </a:lnTo>
                  <a:lnTo>
                    <a:pt x="276225" y="81025"/>
                  </a:lnTo>
                  <a:lnTo>
                    <a:pt x="265370" y="112525"/>
                  </a:lnTo>
                  <a:lnTo>
                    <a:pt x="235775" y="138239"/>
                  </a:lnTo>
                  <a:lnTo>
                    <a:pt x="191893" y="155571"/>
                  </a:lnTo>
                  <a:lnTo>
                    <a:pt x="138175" y="161925"/>
                  </a:lnTo>
                  <a:lnTo>
                    <a:pt x="84385" y="155571"/>
                  </a:lnTo>
                  <a:lnTo>
                    <a:pt x="40465" y="138239"/>
                  </a:lnTo>
                  <a:lnTo>
                    <a:pt x="10856" y="112525"/>
                  </a:lnTo>
                  <a:lnTo>
                    <a:pt x="0" y="81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4939" y="3232403"/>
              <a:ext cx="220979" cy="135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0898" y="3158363"/>
              <a:ext cx="217550" cy="1316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31922" y="3173094"/>
              <a:ext cx="2054860" cy="761365"/>
            </a:xfrm>
            <a:custGeom>
              <a:avLst/>
              <a:gdLst/>
              <a:ahLst/>
              <a:cxnLst/>
              <a:rect l="l" t="t" r="r" b="b"/>
              <a:pathLst>
                <a:path w="2054860" h="761364">
                  <a:moveTo>
                    <a:pt x="1683765" y="0"/>
                  </a:moveTo>
                  <a:lnTo>
                    <a:pt x="1612518" y="36322"/>
                  </a:lnTo>
                  <a:lnTo>
                    <a:pt x="1569085" y="53593"/>
                  </a:lnTo>
                  <a:lnTo>
                    <a:pt x="1526413" y="67182"/>
                  </a:lnTo>
                  <a:lnTo>
                    <a:pt x="1420494" y="83693"/>
                  </a:lnTo>
                  <a:lnTo>
                    <a:pt x="1373886" y="85725"/>
                  </a:lnTo>
                  <a:lnTo>
                    <a:pt x="1327657" y="90169"/>
                  </a:lnTo>
                  <a:lnTo>
                    <a:pt x="1276730" y="85598"/>
                  </a:lnTo>
                  <a:lnTo>
                    <a:pt x="1222502" y="83819"/>
                  </a:lnTo>
                  <a:lnTo>
                    <a:pt x="1136268" y="75184"/>
                  </a:lnTo>
                  <a:lnTo>
                    <a:pt x="1174114" y="129286"/>
                  </a:lnTo>
                  <a:lnTo>
                    <a:pt x="1440688" y="229997"/>
                  </a:lnTo>
                  <a:lnTo>
                    <a:pt x="1440179" y="245618"/>
                  </a:lnTo>
                  <a:lnTo>
                    <a:pt x="1409064" y="295021"/>
                  </a:lnTo>
                  <a:lnTo>
                    <a:pt x="1390903" y="333121"/>
                  </a:lnTo>
                  <a:lnTo>
                    <a:pt x="1353692" y="382143"/>
                  </a:lnTo>
                  <a:lnTo>
                    <a:pt x="1300099" y="434213"/>
                  </a:lnTo>
                  <a:lnTo>
                    <a:pt x="1259586" y="466725"/>
                  </a:lnTo>
                  <a:lnTo>
                    <a:pt x="1222882" y="499999"/>
                  </a:lnTo>
                  <a:lnTo>
                    <a:pt x="1122299" y="550672"/>
                  </a:lnTo>
                  <a:lnTo>
                    <a:pt x="1010412" y="596646"/>
                  </a:lnTo>
                  <a:lnTo>
                    <a:pt x="962660" y="608457"/>
                  </a:lnTo>
                  <a:lnTo>
                    <a:pt x="892810" y="625348"/>
                  </a:lnTo>
                  <a:lnTo>
                    <a:pt x="824483" y="636143"/>
                  </a:lnTo>
                  <a:lnTo>
                    <a:pt x="757808" y="650240"/>
                  </a:lnTo>
                  <a:lnTo>
                    <a:pt x="517905" y="679450"/>
                  </a:lnTo>
                  <a:lnTo>
                    <a:pt x="431926" y="682752"/>
                  </a:lnTo>
                  <a:lnTo>
                    <a:pt x="374776" y="686181"/>
                  </a:lnTo>
                  <a:lnTo>
                    <a:pt x="316738" y="682498"/>
                  </a:lnTo>
                  <a:lnTo>
                    <a:pt x="267080" y="677672"/>
                  </a:lnTo>
                  <a:lnTo>
                    <a:pt x="212597" y="673608"/>
                  </a:lnTo>
                  <a:lnTo>
                    <a:pt x="164845" y="666115"/>
                  </a:lnTo>
                  <a:lnTo>
                    <a:pt x="0" y="632333"/>
                  </a:lnTo>
                  <a:lnTo>
                    <a:pt x="20192" y="659765"/>
                  </a:lnTo>
                  <a:lnTo>
                    <a:pt x="129666" y="692023"/>
                  </a:lnTo>
                  <a:lnTo>
                    <a:pt x="202437" y="708380"/>
                  </a:lnTo>
                  <a:lnTo>
                    <a:pt x="262381" y="717867"/>
                  </a:lnTo>
                  <a:lnTo>
                    <a:pt x="319150" y="731329"/>
                  </a:lnTo>
                  <a:lnTo>
                    <a:pt x="381253" y="739343"/>
                  </a:lnTo>
                  <a:lnTo>
                    <a:pt x="442213" y="747496"/>
                  </a:lnTo>
                  <a:lnTo>
                    <a:pt x="509015" y="753757"/>
                  </a:lnTo>
                  <a:lnTo>
                    <a:pt x="566801" y="755116"/>
                  </a:lnTo>
                  <a:lnTo>
                    <a:pt x="622426" y="759117"/>
                  </a:lnTo>
                  <a:lnTo>
                    <a:pt x="699388" y="760539"/>
                  </a:lnTo>
                  <a:lnTo>
                    <a:pt x="765301" y="760882"/>
                  </a:lnTo>
                  <a:lnTo>
                    <a:pt x="847598" y="756856"/>
                  </a:lnTo>
                  <a:lnTo>
                    <a:pt x="953897" y="753478"/>
                  </a:lnTo>
                  <a:lnTo>
                    <a:pt x="1036827" y="744575"/>
                  </a:lnTo>
                  <a:lnTo>
                    <a:pt x="1098168" y="735901"/>
                  </a:lnTo>
                  <a:lnTo>
                    <a:pt x="1190243" y="723480"/>
                  </a:lnTo>
                  <a:lnTo>
                    <a:pt x="1264030" y="709676"/>
                  </a:lnTo>
                  <a:lnTo>
                    <a:pt x="1327912" y="692277"/>
                  </a:lnTo>
                  <a:lnTo>
                    <a:pt x="1395602" y="676783"/>
                  </a:lnTo>
                  <a:lnTo>
                    <a:pt x="1453895" y="652907"/>
                  </a:lnTo>
                  <a:lnTo>
                    <a:pt x="1512697" y="633730"/>
                  </a:lnTo>
                  <a:lnTo>
                    <a:pt x="1560194" y="609981"/>
                  </a:lnTo>
                  <a:lnTo>
                    <a:pt x="1603502" y="581914"/>
                  </a:lnTo>
                  <a:lnTo>
                    <a:pt x="1644395" y="552958"/>
                  </a:lnTo>
                  <a:lnTo>
                    <a:pt x="1679828" y="518668"/>
                  </a:lnTo>
                  <a:lnTo>
                    <a:pt x="1704848" y="478409"/>
                  </a:lnTo>
                  <a:lnTo>
                    <a:pt x="1735201" y="402717"/>
                  </a:lnTo>
                  <a:lnTo>
                    <a:pt x="1742439" y="353949"/>
                  </a:lnTo>
                  <a:lnTo>
                    <a:pt x="2054732" y="484886"/>
                  </a:lnTo>
                  <a:lnTo>
                    <a:pt x="2026285" y="448818"/>
                  </a:lnTo>
                  <a:lnTo>
                    <a:pt x="1983613" y="413258"/>
                  </a:lnTo>
                  <a:lnTo>
                    <a:pt x="1943353" y="378587"/>
                  </a:lnTo>
                  <a:lnTo>
                    <a:pt x="1910079" y="341884"/>
                  </a:lnTo>
                  <a:lnTo>
                    <a:pt x="1869566" y="304800"/>
                  </a:lnTo>
                  <a:lnTo>
                    <a:pt x="1843151" y="264794"/>
                  </a:lnTo>
                  <a:lnTo>
                    <a:pt x="1813814" y="231267"/>
                  </a:lnTo>
                  <a:lnTo>
                    <a:pt x="1785365" y="193929"/>
                  </a:lnTo>
                  <a:lnTo>
                    <a:pt x="1735074" y="106553"/>
                  </a:lnTo>
                  <a:lnTo>
                    <a:pt x="1717802" y="53467"/>
                  </a:lnTo>
                  <a:lnTo>
                    <a:pt x="16837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1922" y="3173094"/>
              <a:ext cx="2054860" cy="761365"/>
            </a:xfrm>
            <a:custGeom>
              <a:avLst/>
              <a:gdLst/>
              <a:ahLst/>
              <a:cxnLst/>
              <a:rect l="l" t="t" r="r" b="b"/>
              <a:pathLst>
                <a:path w="2054860" h="761364">
                  <a:moveTo>
                    <a:pt x="0" y="632333"/>
                  </a:moveTo>
                  <a:lnTo>
                    <a:pt x="20192" y="659765"/>
                  </a:lnTo>
                  <a:lnTo>
                    <a:pt x="129666" y="692023"/>
                  </a:lnTo>
                  <a:lnTo>
                    <a:pt x="202437" y="708380"/>
                  </a:lnTo>
                  <a:lnTo>
                    <a:pt x="262381" y="717867"/>
                  </a:lnTo>
                  <a:lnTo>
                    <a:pt x="319150" y="731329"/>
                  </a:lnTo>
                  <a:lnTo>
                    <a:pt x="381253" y="739343"/>
                  </a:lnTo>
                  <a:lnTo>
                    <a:pt x="442213" y="747496"/>
                  </a:lnTo>
                  <a:lnTo>
                    <a:pt x="509015" y="753757"/>
                  </a:lnTo>
                  <a:lnTo>
                    <a:pt x="566801" y="755116"/>
                  </a:lnTo>
                  <a:lnTo>
                    <a:pt x="622426" y="759117"/>
                  </a:lnTo>
                  <a:lnTo>
                    <a:pt x="699388" y="760539"/>
                  </a:lnTo>
                  <a:lnTo>
                    <a:pt x="765301" y="760882"/>
                  </a:lnTo>
                  <a:lnTo>
                    <a:pt x="847598" y="756856"/>
                  </a:lnTo>
                  <a:lnTo>
                    <a:pt x="953897" y="753478"/>
                  </a:lnTo>
                  <a:lnTo>
                    <a:pt x="1036827" y="744575"/>
                  </a:lnTo>
                  <a:lnTo>
                    <a:pt x="1098168" y="735901"/>
                  </a:lnTo>
                  <a:lnTo>
                    <a:pt x="1190243" y="723480"/>
                  </a:lnTo>
                  <a:lnTo>
                    <a:pt x="1264030" y="709676"/>
                  </a:lnTo>
                  <a:lnTo>
                    <a:pt x="1327912" y="692277"/>
                  </a:lnTo>
                  <a:lnTo>
                    <a:pt x="1395602" y="676783"/>
                  </a:lnTo>
                  <a:lnTo>
                    <a:pt x="1453895" y="652907"/>
                  </a:lnTo>
                  <a:lnTo>
                    <a:pt x="1512697" y="633730"/>
                  </a:lnTo>
                  <a:lnTo>
                    <a:pt x="1560194" y="609981"/>
                  </a:lnTo>
                  <a:lnTo>
                    <a:pt x="1603502" y="581914"/>
                  </a:lnTo>
                  <a:lnTo>
                    <a:pt x="1644395" y="552958"/>
                  </a:lnTo>
                  <a:lnTo>
                    <a:pt x="1679828" y="518668"/>
                  </a:lnTo>
                  <a:lnTo>
                    <a:pt x="1704848" y="478409"/>
                  </a:lnTo>
                  <a:lnTo>
                    <a:pt x="1735201" y="402717"/>
                  </a:lnTo>
                  <a:lnTo>
                    <a:pt x="1742439" y="353949"/>
                  </a:lnTo>
                  <a:lnTo>
                    <a:pt x="2054732" y="484886"/>
                  </a:lnTo>
                  <a:lnTo>
                    <a:pt x="2026285" y="448818"/>
                  </a:lnTo>
                  <a:lnTo>
                    <a:pt x="1983613" y="413258"/>
                  </a:lnTo>
                  <a:lnTo>
                    <a:pt x="1943353" y="378587"/>
                  </a:lnTo>
                  <a:lnTo>
                    <a:pt x="1910079" y="341884"/>
                  </a:lnTo>
                  <a:lnTo>
                    <a:pt x="1869566" y="304800"/>
                  </a:lnTo>
                  <a:lnTo>
                    <a:pt x="1843151" y="264794"/>
                  </a:lnTo>
                  <a:lnTo>
                    <a:pt x="1813814" y="231267"/>
                  </a:lnTo>
                  <a:lnTo>
                    <a:pt x="1785365" y="193929"/>
                  </a:lnTo>
                  <a:lnTo>
                    <a:pt x="1764029" y="156972"/>
                  </a:lnTo>
                  <a:lnTo>
                    <a:pt x="1735074" y="106553"/>
                  </a:lnTo>
                  <a:lnTo>
                    <a:pt x="1717802" y="53467"/>
                  </a:lnTo>
                  <a:lnTo>
                    <a:pt x="1683765" y="0"/>
                  </a:lnTo>
                  <a:lnTo>
                    <a:pt x="1612518" y="36322"/>
                  </a:lnTo>
                  <a:lnTo>
                    <a:pt x="1569085" y="53593"/>
                  </a:lnTo>
                  <a:lnTo>
                    <a:pt x="1526413" y="67182"/>
                  </a:lnTo>
                  <a:lnTo>
                    <a:pt x="1465326" y="78231"/>
                  </a:lnTo>
                  <a:lnTo>
                    <a:pt x="1420494" y="83693"/>
                  </a:lnTo>
                  <a:lnTo>
                    <a:pt x="1373886" y="85725"/>
                  </a:lnTo>
                  <a:lnTo>
                    <a:pt x="1327657" y="90169"/>
                  </a:lnTo>
                  <a:lnTo>
                    <a:pt x="1276730" y="85598"/>
                  </a:lnTo>
                  <a:lnTo>
                    <a:pt x="1222502" y="83819"/>
                  </a:lnTo>
                  <a:lnTo>
                    <a:pt x="1136268" y="75184"/>
                  </a:lnTo>
                  <a:lnTo>
                    <a:pt x="1174114" y="129286"/>
                  </a:lnTo>
                  <a:lnTo>
                    <a:pt x="1440688" y="229997"/>
                  </a:lnTo>
                  <a:lnTo>
                    <a:pt x="1440179" y="245618"/>
                  </a:lnTo>
                  <a:lnTo>
                    <a:pt x="1409064" y="295021"/>
                  </a:lnTo>
                  <a:lnTo>
                    <a:pt x="1390903" y="333121"/>
                  </a:lnTo>
                  <a:lnTo>
                    <a:pt x="1353692" y="382143"/>
                  </a:lnTo>
                  <a:lnTo>
                    <a:pt x="1326895" y="408178"/>
                  </a:lnTo>
                  <a:lnTo>
                    <a:pt x="1300099" y="434213"/>
                  </a:lnTo>
                  <a:lnTo>
                    <a:pt x="1259586" y="466725"/>
                  </a:lnTo>
                  <a:lnTo>
                    <a:pt x="1222882" y="499999"/>
                  </a:lnTo>
                  <a:lnTo>
                    <a:pt x="1166367" y="528447"/>
                  </a:lnTo>
                  <a:lnTo>
                    <a:pt x="1122299" y="550672"/>
                  </a:lnTo>
                  <a:lnTo>
                    <a:pt x="1068704" y="572770"/>
                  </a:lnTo>
                  <a:lnTo>
                    <a:pt x="1010412" y="596646"/>
                  </a:lnTo>
                  <a:lnTo>
                    <a:pt x="962660" y="608457"/>
                  </a:lnTo>
                  <a:lnTo>
                    <a:pt x="892810" y="625348"/>
                  </a:lnTo>
                  <a:lnTo>
                    <a:pt x="824483" y="636143"/>
                  </a:lnTo>
                  <a:lnTo>
                    <a:pt x="757808" y="650240"/>
                  </a:lnTo>
                  <a:lnTo>
                    <a:pt x="685800" y="659003"/>
                  </a:lnTo>
                  <a:lnTo>
                    <a:pt x="598297" y="669671"/>
                  </a:lnTo>
                  <a:lnTo>
                    <a:pt x="517905" y="679450"/>
                  </a:lnTo>
                  <a:lnTo>
                    <a:pt x="431926" y="682752"/>
                  </a:lnTo>
                  <a:lnTo>
                    <a:pt x="374776" y="686181"/>
                  </a:lnTo>
                  <a:lnTo>
                    <a:pt x="316738" y="682498"/>
                  </a:lnTo>
                  <a:lnTo>
                    <a:pt x="267080" y="677672"/>
                  </a:lnTo>
                  <a:lnTo>
                    <a:pt x="212597" y="673608"/>
                  </a:lnTo>
                  <a:lnTo>
                    <a:pt x="164845" y="666115"/>
                  </a:lnTo>
                  <a:lnTo>
                    <a:pt x="0" y="632333"/>
                  </a:lnTo>
                </a:path>
              </a:pathLst>
            </a:custGeom>
            <a:ln w="12700">
              <a:solidFill>
                <a:srgbClr val="772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47416" y="3229736"/>
              <a:ext cx="2038350" cy="729615"/>
            </a:xfrm>
            <a:custGeom>
              <a:avLst/>
              <a:gdLst/>
              <a:ahLst/>
              <a:cxnLst/>
              <a:rect l="l" t="t" r="r" b="b"/>
              <a:pathLst>
                <a:path w="2038350" h="729614">
                  <a:moveTo>
                    <a:pt x="1705101" y="0"/>
                  </a:moveTo>
                  <a:lnTo>
                    <a:pt x="1635379" y="38481"/>
                  </a:lnTo>
                  <a:lnTo>
                    <a:pt x="1592833" y="53339"/>
                  </a:lnTo>
                  <a:lnTo>
                    <a:pt x="1551305" y="66801"/>
                  </a:lnTo>
                  <a:lnTo>
                    <a:pt x="1491487" y="77724"/>
                  </a:lnTo>
                  <a:lnTo>
                    <a:pt x="1446530" y="83185"/>
                  </a:lnTo>
                  <a:lnTo>
                    <a:pt x="1396492" y="85598"/>
                  </a:lnTo>
                  <a:lnTo>
                    <a:pt x="1354835" y="88392"/>
                  </a:lnTo>
                  <a:lnTo>
                    <a:pt x="1299336" y="85470"/>
                  </a:lnTo>
                  <a:lnTo>
                    <a:pt x="1245234" y="84836"/>
                  </a:lnTo>
                  <a:lnTo>
                    <a:pt x="1158874" y="75056"/>
                  </a:lnTo>
                  <a:lnTo>
                    <a:pt x="1472692" y="198755"/>
                  </a:lnTo>
                  <a:lnTo>
                    <a:pt x="1454658" y="238125"/>
                  </a:lnTo>
                  <a:lnTo>
                    <a:pt x="1427860" y="283337"/>
                  </a:lnTo>
                  <a:lnTo>
                    <a:pt x="1404746" y="320928"/>
                  </a:lnTo>
                  <a:lnTo>
                    <a:pt x="1362583" y="368046"/>
                  </a:lnTo>
                  <a:lnTo>
                    <a:pt x="1334388" y="393065"/>
                  </a:lnTo>
                  <a:lnTo>
                    <a:pt x="1307464" y="417956"/>
                  </a:lnTo>
                  <a:lnTo>
                    <a:pt x="1270254" y="447675"/>
                  </a:lnTo>
                  <a:lnTo>
                    <a:pt x="1228470" y="478028"/>
                  </a:lnTo>
                  <a:lnTo>
                    <a:pt x="1176782" y="507110"/>
                  </a:lnTo>
                  <a:lnTo>
                    <a:pt x="1126489" y="527557"/>
                  </a:lnTo>
                  <a:lnTo>
                    <a:pt x="1071498" y="548640"/>
                  </a:lnTo>
                  <a:lnTo>
                    <a:pt x="1013079" y="571372"/>
                  </a:lnTo>
                  <a:lnTo>
                    <a:pt x="966469" y="581913"/>
                  </a:lnTo>
                  <a:lnTo>
                    <a:pt x="896238" y="596391"/>
                  </a:lnTo>
                  <a:lnTo>
                    <a:pt x="826896" y="608457"/>
                  </a:lnTo>
                  <a:lnTo>
                    <a:pt x="764794" y="619632"/>
                  </a:lnTo>
                  <a:lnTo>
                    <a:pt x="688085" y="630174"/>
                  </a:lnTo>
                  <a:lnTo>
                    <a:pt x="519048" y="650824"/>
                  </a:lnTo>
                  <a:lnTo>
                    <a:pt x="433958" y="651598"/>
                  </a:lnTo>
                  <a:lnTo>
                    <a:pt x="376808" y="654964"/>
                  </a:lnTo>
                  <a:lnTo>
                    <a:pt x="317881" y="653757"/>
                  </a:lnTo>
                  <a:lnTo>
                    <a:pt x="265810" y="649312"/>
                  </a:lnTo>
                  <a:lnTo>
                    <a:pt x="213867" y="646061"/>
                  </a:lnTo>
                  <a:lnTo>
                    <a:pt x="168147" y="636016"/>
                  </a:lnTo>
                  <a:lnTo>
                    <a:pt x="0" y="603757"/>
                  </a:lnTo>
                  <a:lnTo>
                    <a:pt x="140588" y="654989"/>
                  </a:lnTo>
                  <a:lnTo>
                    <a:pt x="192531" y="667842"/>
                  </a:lnTo>
                  <a:lnTo>
                    <a:pt x="257682" y="681482"/>
                  </a:lnTo>
                  <a:lnTo>
                    <a:pt x="311531" y="690511"/>
                  </a:lnTo>
                  <a:lnTo>
                    <a:pt x="376681" y="702957"/>
                  </a:lnTo>
                  <a:lnTo>
                    <a:pt x="435229" y="711415"/>
                  </a:lnTo>
                  <a:lnTo>
                    <a:pt x="506856" y="718273"/>
                  </a:lnTo>
                  <a:lnTo>
                    <a:pt x="567308" y="721702"/>
                  </a:lnTo>
                  <a:lnTo>
                    <a:pt x="622172" y="729399"/>
                  </a:lnTo>
                  <a:lnTo>
                    <a:pt x="696341" y="727557"/>
                  </a:lnTo>
                  <a:lnTo>
                    <a:pt x="765936" y="727481"/>
                  </a:lnTo>
                  <a:lnTo>
                    <a:pt x="954405" y="718896"/>
                  </a:lnTo>
                  <a:lnTo>
                    <a:pt x="1033780" y="711606"/>
                  </a:lnTo>
                  <a:lnTo>
                    <a:pt x="1104772" y="702957"/>
                  </a:lnTo>
                  <a:lnTo>
                    <a:pt x="1195450" y="689495"/>
                  </a:lnTo>
                  <a:lnTo>
                    <a:pt x="1261236" y="677875"/>
                  </a:lnTo>
                  <a:lnTo>
                    <a:pt x="1326514" y="662724"/>
                  </a:lnTo>
                  <a:lnTo>
                    <a:pt x="1398905" y="646696"/>
                  </a:lnTo>
                  <a:lnTo>
                    <a:pt x="1514983" y="604901"/>
                  </a:lnTo>
                  <a:lnTo>
                    <a:pt x="1568322" y="580516"/>
                  </a:lnTo>
                  <a:lnTo>
                    <a:pt x="1608582" y="556387"/>
                  </a:lnTo>
                  <a:lnTo>
                    <a:pt x="1650619" y="527304"/>
                  </a:lnTo>
                  <a:lnTo>
                    <a:pt x="1689988" y="496062"/>
                  </a:lnTo>
                  <a:lnTo>
                    <a:pt x="1715388" y="458216"/>
                  </a:lnTo>
                  <a:lnTo>
                    <a:pt x="1729485" y="426466"/>
                  </a:lnTo>
                  <a:lnTo>
                    <a:pt x="1749806" y="386841"/>
                  </a:lnTo>
                  <a:lnTo>
                    <a:pt x="1754885" y="358647"/>
                  </a:lnTo>
                  <a:lnTo>
                    <a:pt x="1767839" y="317500"/>
                  </a:lnTo>
                  <a:lnTo>
                    <a:pt x="2038349" y="430784"/>
                  </a:lnTo>
                  <a:lnTo>
                    <a:pt x="1994408" y="395350"/>
                  </a:lnTo>
                  <a:lnTo>
                    <a:pt x="1956816" y="362712"/>
                  </a:lnTo>
                  <a:lnTo>
                    <a:pt x="1921636" y="329946"/>
                  </a:lnTo>
                  <a:lnTo>
                    <a:pt x="1889506" y="292988"/>
                  </a:lnTo>
                  <a:lnTo>
                    <a:pt x="1856485" y="257429"/>
                  </a:lnTo>
                  <a:lnTo>
                    <a:pt x="1831974" y="224408"/>
                  </a:lnTo>
                  <a:lnTo>
                    <a:pt x="1804670" y="187070"/>
                  </a:lnTo>
                  <a:lnTo>
                    <a:pt x="1782191" y="150113"/>
                  </a:lnTo>
                  <a:lnTo>
                    <a:pt x="1753870" y="104520"/>
                  </a:lnTo>
                  <a:lnTo>
                    <a:pt x="1733295" y="63754"/>
                  </a:lnTo>
                  <a:lnTo>
                    <a:pt x="1722755" y="36321"/>
                  </a:lnTo>
                  <a:lnTo>
                    <a:pt x="17051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416" y="3229736"/>
              <a:ext cx="2038350" cy="729615"/>
            </a:xfrm>
            <a:custGeom>
              <a:avLst/>
              <a:gdLst/>
              <a:ahLst/>
              <a:cxnLst/>
              <a:rect l="l" t="t" r="r" b="b"/>
              <a:pathLst>
                <a:path w="2038350" h="729614">
                  <a:moveTo>
                    <a:pt x="0" y="603757"/>
                  </a:moveTo>
                  <a:lnTo>
                    <a:pt x="140588" y="654989"/>
                  </a:lnTo>
                  <a:lnTo>
                    <a:pt x="192531" y="667842"/>
                  </a:lnTo>
                  <a:lnTo>
                    <a:pt x="257682" y="681482"/>
                  </a:lnTo>
                  <a:lnTo>
                    <a:pt x="311531" y="690511"/>
                  </a:lnTo>
                  <a:lnTo>
                    <a:pt x="376681" y="702957"/>
                  </a:lnTo>
                  <a:lnTo>
                    <a:pt x="435229" y="711415"/>
                  </a:lnTo>
                  <a:lnTo>
                    <a:pt x="506856" y="718273"/>
                  </a:lnTo>
                  <a:lnTo>
                    <a:pt x="567308" y="721702"/>
                  </a:lnTo>
                  <a:lnTo>
                    <a:pt x="622172" y="729399"/>
                  </a:lnTo>
                  <a:lnTo>
                    <a:pt x="696341" y="727557"/>
                  </a:lnTo>
                  <a:lnTo>
                    <a:pt x="765936" y="727481"/>
                  </a:lnTo>
                  <a:lnTo>
                    <a:pt x="844549" y="723874"/>
                  </a:lnTo>
                  <a:lnTo>
                    <a:pt x="954405" y="718896"/>
                  </a:lnTo>
                  <a:lnTo>
                    <a:pt x="1033780" y="711606"/>
                  </a:lnTo>
                  <a:lnTo>
                    <a:pt x="1104772" y="702957"/>
                  </a:lnTo>
                  <a:lnTo>
                    <a:pt x="1195450" y="689495"/>
                  </a:lnTo>
                  <a:lnTo>
                    <a:pt x="1261236" y="677875"/>
                  </a:lnTo>
                  <a:lnTo>
                    <a:pt x="1326514" y="662724"/>
                  </a:lnTo>
                  <a:lnTo>
                    <a:pt x="1398905" y="646696"/>
                  </a:lnTo>
                  <a:lnTo>
                    <a:pt x="1459864" y="624840"/>
                  </a:lnTo>
                  <a:lnTo>
                    <a:pt x="1514983" y="604901"/>
                  </a:lnTo>
                  <a:lnTo>
                    <a:pt x="1568322" y="580516"/>
                  </a:lnTo>
                  <a:lnTo>
                    <a:pt x="1608582" y="556387"/>
                  </a:lnTo>
                  <a:lnTo>
                    <a:pt x="1650619" y="527304"/>
                  </a:lnTo>
                  <a:lnTo>
                    <a:pt x="1689988" y="496062"/>
                  </a:lnTo>
                  <a:lnTo>
                    <a:pt x="1715388" y="458216"/>
                  </a:lnTo>
                  <a:lnTo>
                    <a:pt x="1729485" y="426466"/>
                  </a:lnTo>
                  <a:lnTo>
                    <a:pt x="1749806" y="386841"/>
                  </a:lnTo>
                  <a:lnTo>
                    <a:pt x="1754885" y="358647"/>
                  </a:lnTo>
                  <a:lnTo>
                    <a:pt x="1767839" y="317500"/>
                  </a:lnTo>
                  <a:lnTo>
                    <a:pt x="2038349" y="430784"/>
                  </a:lnTo>
                  <a:lnTo>
                    <a:pt x="1994408" y="395350"/>
                  </a:lnTo>
                  <a:lnTo>
                    <a:pt x="1956816" y="362712"/>
                  </a:lnTo>
                  <a:lnTo>
                    <a:pt x="1921636" y="329946"/>
                  </a:lnTo>
                  <a:lnTo>
                    <a:pt x="1889506" y="292988"/>
                  </a:lnTo>
                  <a:lnTo>
                    <a:pt x="1856485" y="257429"/>
                  </a:lnTo>
                  <a:lnTo>
                    <a:pt x="1831974" y="224408"/>
                  </a:lnTo>
                  <a:lnTo>
                    <a:pt x="1804670" y="187070"/>
                  </a:lnTo>
                  <a:lnTo>
                    <a:pt x="1782191" y="150113"/>
                  </a:lnTo>
                  <a:lnTo>
                    <a:pt x="1753870" y="104520"/>
                  </a:lnTo>
                  <a:lnTo>
                    <a:pt x="1733295" y="63754"/>
                  </a:lnTo>
                  <a:lnTo>
                    <a:pt x="1722755" y="36321"/>
                  </a:lnTo>
                  <a:lnTo>
                    <a:pt x="1705101" y="0"/>
                  </a:lnTo>
                  <a:lnTo>
                    <a:pt x="1635379" y="38481"/>
                  </a:lnTo>
                  <a:lnTo>
                    <a:pt x="1592833" y="53339"/>
                  </a:lnTo>
                  <a:lnTo>
                    <a:pt x="1551305" y="66801"/>
                  </a:lnTo>
                  <a:lnTo>
                    <a:pt x="1491487" y="77724"/>
                  </a:lnTo>
                  <a:lnTo>
                    <a:pt x="1446530" y="83185"/>
                  </a:lnTo>
                  <a:lnTo>
                    <a:pt x="1396492" y="85598"/>
                  </a:lnTo>
                  <a:lnTo>
                    <a:pt x="1354835" y="88392"/>
                  </a:lnTo>
                  <a:lnTo>
                    <a:pt x="1299336" y="85470"/>
                  </a:lnTo>
                  <a:lnTo>
                    <a:pt x="1245234" y="84836"/>
                  </a:lnTo>
                  <a:lnTo>
                    <a:pt x="1158874" y="75056"/>
                  </a:lnTo>
                  <a:lnTo>
                    <a:pt x="1472692" y="198755"/>
                  </a:lnTo>
                  <a:lnTo>
                    <a:pt x="1454658" y="238125"/>
                  </a:lnTo>
                  <a:lnTo>
                    <a:pt x="1427860" y="283337"/>
                  </a:lnTo>
                  <a:lnTo>
                    <a:pt x="1404746" y="320928"/>
                  </a:lnTo>
                  <a:lnTo>
                    <a:pt x="1362583" y="368046"/>
                  </a:lnTo>
                  <a:lnTo>
                    <a:pt x="1334388" y="393065"/>
                  </a:lnTo>
                  <a:lnTo>
                    <a:pt x="1307464" y="417956"/>
                  </a:lnTo>
                  <a:lnTo>
                    <a:pt x="1270254" y="447675"/>
                  </a:lnTo>
                  <a:lnTo>
                    <a:pt x="1228470" y="478028"/>
                  </a:lnTo>
                  <a:lnTo>
                    <a:pt x="1176782" y="507110"/>
                  </a:lnTo>
                  <a:lnTo>
                    <a:pt x="1126489" y="527557"/>
                  </a:lnTo>
                  <a:lnTo>
                    <a:pt x="1071498" y="548640"/>
                  </a:lnTo>
                  <a:lnTo>
                    <a:pt x="1013079" y="571372"/>
                  </a:lnTo>
                  <a:lnTo>
                    <a:pt x="966469" y="581913"/>
                  </a:lnTo>
                  <a:lnTo>
                    <a:pt x="896238" y="596391"/>
                  </a:lnTo>
                  <a:lnTo>
                    <a:pt x="826896" y="608457"/>
                  </a:lnTo>
                  <a:lnTo>
                    <a:pt x="764794" y="619632"/>
                  </a:lnTo>
                  <a:lnTo>
                    <a:pt x="688085" y="630174"/>
                  </a:lnTo>
                  <a:lnTo>
                    <a:pt x="601725" y="640715"/>
                  </a:lnTo>
                  <a:lnTo>
                    <a:pt x="519048" y="650824"/>
                  </a:lnTo>
                  <a:lnTo>
                    <a:pt x="433958" y="651598"/>
                  </a:lnTo>
                  <a:lnTo>
                    <a:pt x="376808" y="654964"/>
                  </a:lnTo>
                  <a:lnTo>
                    <a:pt x="317881" y="653757"/>
                  </a:lnTo>
                  <a:lnTo>
                    <a:pt x="265810" y="649312"/>
                  </a:lnTo>
                  <a:lnTo>
                    <a:pt x="213867" y="646061"/>
                  </a:lnTo>
                  <a:lnTo>
                    <a:pt x="168147" y="636016"/>
                  </a:lnTo>
                  <a:lnTo>
                    <a:pt x="0" y="603757"/>
                  </a:lnTo>
                </a:path>
              </a:pathLst>
            </a:custGeom>
            <a:ln w="12700">
              <a:solidFill>
                <a:srgbClr val="772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9100" y="2686050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057400"/>
              <a:ext cx="76200" cy="228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2945" y="3217113"/>
              <a:ext cx="1258176" cy="162877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028189" y="3536137"/>
            <a:ext cx="83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DEBE0"/>
                </a:solidFill>
                <a:latin typeface="Arial"/>
                <a:cs typeface="Arial"/>
              </a:rPr>
              <a:t>am</a:t>
            </a: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ple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51550" y="1479550"/>
            <a:ext cx="2634615" cy="1679575"/>
            <a:chOff x="6051550" y="1479550"/>
            <a:chExt cx="2634615" cy="1679575"/>
          </a:xfrm>
        </p:grpSpPr>
        <p:sp>
          <p:nvSpPr>
            <p:cNvPr id="31" name="object 31"/>
            <p:cNvSpPr/>
            <p:nvPr/>
          </p:nvSpPr>
          <p:spPr>
            <a:xfrm>
              <a:off x="6057900" y="1485900"/>
              <a:ext cx="2621915" cy="1666875"/>
            </a:xfrm>
            <a:custGeom>
              <a:avLst/>
              <a:gdLst/>
              <a:ahLst/>
              <a:cxnLst/>
              <a:rect l="l" t="t" r="r" b="b"/>
              <a:pathLst>
                <a:path w="2621915" h="1666875">
                  <a:moveTo>
                    <a:pt x="1092327" y="1428750"/>
                  </a:moveTo>
                  <a:lnTo>
                    <a:pt x="436879" y="1428750"/>
                  </a:lnTo>
                  <a:lnTo>
                    <a:pt x="353187" y="1666875"/>
                  </a:lnTo>
                  <a:lnTo>
                    <a:pt x="1092327" y="1428750"/>
                  </a:lnTo>
                  <a:close/>
                </a:path>
                <a:path w="2621915" h="1666875">
                  <a:moveTo>
                    <a:pt x="2383408" y="0"/>
                  </a:moveTo>
                  <a:lnTo>
                    <a:pt x="238125" y="0"/>
                  </a:lnTo>
                  <a:lnTo>
                    <a:pt x="190117" y="4835"/>
                  </a:lnTo>
                  <a:lnTo>
                    <a:pt x="145411" y="18704"/>
                  </a:lnTo>
                  <a:lnTo>
                    <a:pt x="104961" y="40652"/>
                  </a:lnTo>
                  <a:lnTo>
                    <a:pt x="69723" y="69723"/>
                  </a:lnTo>
                  <a:lnTo>
                    <a:pt x="40652" y="104961"/>
                  </a:lnTo>
                  <a:lnTo>
                    <a:pt x="18704" y="145411"/>
                  </a:lnTo>
                  <a:lnTo>
                    <a:pt x="4835" y="190117"/>
                  </a:lnTo>
                  <a:lnTo>
                    <a:pt x="0" y="238125"/>
                  </a:lnTo>
                  <a:lnTo>
                    <a:pt x="0" y="1190625"/>
                  </a:lnTo>
                  <a:lnTo>
                    <a:pt x="4835" y="1238632"/>
                  </a:lnTo>
                  <a:lnTo>
                    <a:pt x="18704" y="1283338"/>
                  </a:lnTo>
                  <a:lnTo>
                    <a:pt x="40652" y="1323788"/>
                  </a:lnTo>
                  <a:lnTo>
                    <a:pt x="69723" y="1359027"/>
                  </a:lnTo>
                  <a:lnTo>
                    <a:pt x="104961" y="1388097"/>
                  </a:lnTo>
                  <a:lnTo>
                    <a:pt x="145411" y="1410045"/>
                  </a:lnTo>
                  <a:lnTo>
                    <a:pt x="190117" y="1423914"/>
                  </a:lnTo>
                  <a:lnTo>
                    <a:pt x="238125" y="1428750"/>
                  </a:lnTo>
                  <a:lnTo>
                    <a:pt x="2383408" y="1428750"/>
                  </a:lnTo>
                  <a:lnTo>
                    <a:pt x="2431416" y="1423914"/>
                  </a:lnTo>
                  <a:lnTo>
                    <a:pt x="2476122" y="1410045"/>
                  </a:lnTo>
                  <a:lnTo>
                    <a:pt x="2516572" y="1388097"/>
                  </a:lnTo>
                  <a:lnTo>
                    <a:pt x="2551810" y="1359027"/>
                  </a:lnTo>
                  <a:lnTo>
                    <a:pt x="2580881" y="1323788"/>
                  </a:lnTo>
                  <a:lnTo>
                    <a:pt x="2602829" y="1283338"/>
                  </a:lnTo>
                  <a:lnTo>
                    <a:pt x="2616698" y="1238632"/>
                  </a:lnTo>
                  <a:lnTo>
                    <a:pt x="2621533" y="1190625"/>
                  </a:lnTo>
                  <a:lnTo>
                    <a:pt x="2621533" y="238125"/>
                  </a:lnTo>
                  <a:lnTo>
                    <a:pt x="2616698" y="190117"/>
                  </a:lnTo>
                  <a:lnTo>
                    <a:pt x="2602829" y="145411"/>
                  </a:lnTo>
                  <a:lnTo>
                    <a:pt x="2580881" y="104961"/>
                  </a:lnTo>
                  <a:lnTo>
                    <a:pt x="2551810" y="69723"/>
                  </a:lnTo>
                  <a:lnTo>
                    <a:pt x="2516572" y="40652"/>
                  </a:lnTo>
                  <a:lnTo>
                    <a:pt x="2476122" y="18704"/>
                  </a:lnTo>
                  <a:lnTo>
                    <a:pt x="2431416" y="4835"/>
                  </a:lnTo>
                  <a:lnTo>
                    <a:pt x="2383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7900" y="1485900"/>
              <a:ext cx="2621915" cy="1666875"/>
            </a:xfrm>
            <a:custGeom>
              <a:avLst/>
              <a:gdLst/>
              <a:ahLst/>
              <a:cxnLst/>
              <a:rect l="l" t="t" r="r" b="b"/>
              <a:pathLst>
                <a:path w="2621915" h="1666875">
                  <a:moveTo>
                    <a:pt x="0" y="238125"/>
                  </a:moveTo>
                  <a:lnTo>
                    <a:pt x="4835" y="190117"/>
                  </a:lnTo>
                  <a:lnTo>
                    <a:pt x="18704" y="145411"/>
                  </a:lnTo>
                  <a:lnTo>
                    <a:pt x="40652" y="104961"/>
                  </a:lnTo>
                  <a:lnTo>
                    <a:pt x="69723" y="69723"/>
                  </a:lnTo>
                  <a:lnTo>
                    <a:pt x="104961" y="40652"/>
                  </a:lnTo>
                  <a:lnTo>
                    <a:pt x="145411" y="18704"/>
                  </a:lnTo>
                  <a:lnTo>
                    <a:pt x="190117" y="4835"/>
                  </a:lnTo>
                  <a:lnTo>
                    <a:pt x="238125" y="0"/>
                  </a:lnTo>
                  <a:lnTo>
                    <a:pt x="436879" y="0"/>
                  </a:lnTo>
                  <a:lnTo>
                    <a:pt x="1092327" y="0"/>
                  </a:lnTo>
                  <a:lnTo>
                    <a:pt x="2383408" y="0"/>
                  </a:lnTo>
                  <a:lnTo>
                    <a:pt x="2431416" y="4835"/>
                  </a:lnTo>
                  <a:lnTo>
                    <a:pt x="2476122" y="18704"/>
                  </a:lnTo>
                  <a:lnTo>
                    <a:pt x="2516572" y="40652"/>
                  </a:lnTo>
                  <a:lnTo>
                    <a:pt x="2551810" y="69723"/>
                  </a:lnTo>
                  <a:lnTo>
                    <a:pt x="2580881" y="104961"/>
                  </a:lnTo>
                  <a:lnTo>
                    <a:pt x="2602829" y="145411"/>
                  </a:lnTo>
                  <a:lnTo>
                    <a:pt x="2616698" y="190117"/>
                  </a:lnTo>
                  <a:lnTo>
                    <a:pt x="2621533" y="238125"/>
                  </a:lnTo>
                  <a:lnTo>
                    <a:pt x="2621533" y="833501"/>
                  </a:lnTo>
                  <a:lnTo>
                    <a:pt x="2621533" y="1190625"/>
                  </a:lnTo>
                  <a:lnTo>
                    <a:pt x="2616698" y="1238632"/>
                  </a:lnTo>
                  <a:lnTo>
                    <a:pt x="2602829" y="1283338"/>
                  </a:lnTo>
                  <a:lnTo>
                    <a:pt x="2580881" y="1323788"/>
                  </a:lnTo>
                  <a:lnTo>
                    <a:pt x="2551810" y="1359027"/>
                  </a:lnTo>
                  <a:lnTo>
                    <a:pt x="2516572" y="1388097"/>
                  </a:lnTo>
                  <a:lnTo>
                    <a:pt x="2476122" y="1410045"/>
                  </a:lnTo>
                  <a:lnTo>
                    <a:pt x="2431416" y="1423914"/>
                  </a:lnTo>
                  <a:lnTo>
                    <a:pt x="2383408" y="1428750"/>
                  </a:lnTo>
                  <a:lnTo>
                    <a:pt x="1092327" y="1428750"/>
                  </a:lnTo>
                  <a:lnTo>
                    <a:pt x="353187" y="1666875"/>
                  </a:lnTo>
                  <a:lnTo>
                    <a:pt x="436879" y="1428750"/>
                  </a:lnTo>
                  <a:lnTo>
                    <a:pt x="238125" y="1428750"/>
                  </a:lnTo>
                  <a:lnTo>
                    <a:pt x="190117" y="1423914"/>
                  </a:lnTo>
                  <a:lnTo>
                    <a:pt x="145411" y="1410045"/>
                  </a:lnTo>
                  <a:lnTo>
                    <a:pt x="104961" y="1388097"/>
                  </a:lnTo>
                  <a:lnTo>
                    <a:pt x="69723" y="1359027"/>
                  </a:lnTo>
                  <a:lnTo>
                    <a:pt x="40652" y="1323788"/>
                  </a:lnTo>
                  <a:lnTo>
                    <a:pt x="18704" y="1283338"/>
                  </a:lnTo>
                  <a:lnTo>
                    <a:pt x="4835" y="1238632"/>
                  </a:lnTo>
                  <a:lnTo>
                    <a:pt x="0" y="1190625"/>
                  </a:lnTo>
                  <a:lnTo>
                    <a:pt x="0" y="833501"/>
                  </a:lnTo>
                  <a:lnTo>
                    <a:pt x="0" y="238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25285" y="1627759"/>
            <a:ext cx="2196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 </a:t>
            </a:r>
            <a:r>
              <a:rPr sz="1800" b="1" spc="-10" dirty="0">
                <a:latin typeface="Arial"/>
                <a:cs typeface="Arial"/>
              </a:rPr>
              <a:t>am </a:t>
            </a:r>
            <a:r>
              <a:rPr sz="1800" b="1" spc="-5" dirty="0">
                <a:latin typeface="Arial"/>
                <a:cs typeface="Arial"/>
              </a:rPr>
              <a:t>95% </a:t>
            </a:r>
            <a:r>
              <a:rPr sz="1800" b="1" dirty="0">
                <a:latin typeface="Arial"/>
                <a:cs typeface="Arial"/>
              </a:rPr>
              <a:t>confident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μ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between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40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&amp; 60.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214" y="390220"/>
            <a:ext cx="343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5" dirty="0"/>
              <a:t> </a:t>
            </a:r>
            <a:r>
              <a:rPr spc="-10" dirty="0"/>
              <a:t>Level,</a:t>
            </a:r>
            <a:r>
              <a:rPr spc="-5" dirty="0"/>
              <a:t> </a:t>
            </a:r>
            <a:r>
              <a:rPr dirty="0"/>
              <a:t>(1-</a:t>
            </a:r>
            <a:r>
              <a:rPr b="0" dirty="0">
                <a:latin typeface="Symbol"/>
                <a:cs typeface="Symbol"/>
              </a:rPr>
              <a:t>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7152" y="1016289"/>
            <a:ext cx="4014470" cy="11264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10" dirty="0">
                <a:latin typeface="Calibri"/>
                <a:cs typeface="Calibri"/>
              </a:rPr>
              <a:t> written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0.95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52" y="2177542"/>
            <a:ext cx="77622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28702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2000" spc="525" dirty="0">
                <a:latin typeface="Microsoft Sans Serif"/>
                <a:cs typeface="Microsoft Sans Serif"/>
              </a:rPr>
              <a:t>–	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constructed 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dirty="0">
                <a:latin typeface="Calibri"/>
                <a:cs typeface="Calibri"/>
              </a:rPr>
              <a:t>the unknown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marL="354965" marR="846455" indent="-34290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3709" y="943102"/>
            <a:ext cx="983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</a:t>
            </a:r>
            <a:r>
              <a:rPr sz="1500" i="1" spc="5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1500" i="1" spc="-5" dirty="0">
                <a:solidFill>
                  <a:srgbClr val="1F487C"/>
                </a:solidFill>
                <a:latin typeface="Arial"/>
                <a:cs typeface="Arial"/>
              </a:rPr>
              <a:t>ontinued</a:t>
            </a: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385648"/>
            <a:ext cx="248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General </a:t>
            </a:r>
            <a:r>
              <a:rPr spc="-10" dirty="0"/>
              <a:t>Formula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8637" y="1481074"/>
            <a:ext cx="550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general formula 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intervals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37" y="2944444"/>
            <a:ext cx="821118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</a:t>
            </a:r>
            <a:r>
              <a:rPr sz="2000" spc="-5" dirty="0">
                <a:latin typeface="Calibri"/>
                <a:cs typeface="Calibri"/>
              </a:rPr>
              <a:t> depends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3741" y="2203373"/>
            <a:ext cx="6317615" cy="379095"/>
            <a:chOff x="1033741" y="2203373"/>
            <a:chExt cx="6317615" cy="379095"/>
          </a:xfrm>
        </p:grpSpPr>
        <p:sp>
          <p:nvSpPr>
            <p:cNvPr id="6" name="object 6"/>
            <p:cNvSpPr/>
            <p:nvPr/>
          </p:nvSpPr>
          <p:spPr>
            <a:xfrm>
              <a:off x="1038504" y="2208136"/>
              <a:ext cx="6308090" cy="369570"/>
            </a:xfrm>
            <a:custGeom>
              <a:avLst/>
              <a:gdLst/>
              <a:ahLst/>
              <a:cxnLst/>
              <a:rect l="l" t="t" r="r" b="b"/>
              <a:pathLst>
                <a:path w="6308090" h="369569">
                  <a:moveTo>
                    <a:pt x="6307963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307963" y="369328"/>
                  </a:lnTo>
                  <a:lnTo>
                    <a:pt x="6307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8504" y="2208136"/>
              <a:ext cx="6308090" cy="369570"/>
            </a:xfrm>
            <a:custGeom>
              <a:avLst/>
              <a:gdLst/>
              <a:ahLst/>
              <a:cxnLst/>
              <a:rect l="l" t="t" r="r" b="b"/>
              <a:pathLst>
                <a:path w="6308090" h="369569">
                  <a:moveTo>
                    <a:pt x="0" y="369328"/>
                  </a:moveTo>
                  <a:lnTo>
                    <a:pt x="6307963" y="369328"/>
                  </a:lnTo>
                  <a:lnTo>
                    <a:pt x="6307963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8504" y="2208136"/>
            <a:ext cx="6308090" cy="369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Estimate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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(Reliability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Factor)(Standard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333" y="385648"/>
            <a:ext cx="303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0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2444" y="2347182"/>
            <a:ext cx="1363345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 marR="113664" indent="-33147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</a:t>
            </a:r>
            <a:r>
              <a:rPr sz="1800" b="1" spc="-5" dirty="0"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432" y="3543300"/>
            <a:ext cx="1473200" cy="883919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σ</a:t>
            </a:r>
            <a:r>
              <a:rPr sz="2100" b="1" baseline="25793" dirty="0">
                <a:latin typeface="Arial"/>
                <a:cs typeface="Arial"/>
              </a:rPr>
              <a:t>2</a:t>
            </a:r>
            <a:r>
              <a:rPr sz="2100" b="1" spc="89" baseline="2579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Unknown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1257300"/>
            <a:ext cx="1484630" cy="753745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276225" marR="106045" indent="-151130">
              <a:lnSpc>
                <a:spcPts val="2150"/>
              </a:lnSpc>
              <a:spcBef>
                <a:spcPts val="745"/>
              </a:spcBef>
            </a:pPr>
            <a:r>
              <a:rPr sz="1800" b="1" spc="-5" dirty="0">
                <a:latin typeface="Arial"/>
                <a:cs typeface="Arial"/>
              </a:rPr>
              <a:t>Confi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  </a:t>
            </a:r>
            <a:r>
              <a:rPr sz="1800" b="1" spc="-10" dirty="0"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494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01295" marR="157480" indent="-7620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Prop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2382" y="3543300"/>
            <a:ext cx="1292225" cy="883919"/>
          </a:xfrm>
          <a:prstGeom prst="rect">
            <a:avLst/>
          </a:prstGeom>
          <a:solidFill>
            <a:srgbClr val="FCDFBC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σ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172" baseline="25462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Known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744" y="3086100"/>
            <a:ext cx="1571625" cy="457200"/>
            <a:chOff x="2146744" y="3086100"/>
            <a:chExt cx="1571625" cy="457200"/>
          </a:xfrm>
        </p:grpSpPr>
        <p:sp>
          <p:nvSpPr>
            <p:cNvPr id="9" name="object 9"/>
            <p:cNvSpPr/>
            <p:nvPr/>
          </p:nvSpPr>
          <p:spPr>
            <a:xfrm>
              <a:off x="2961132" y="3086100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032" y="3257550"/>
              <a:ext cx="1543050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30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032" y="3257550"/>
              <a:ext cx="1543050" cy="285750"/>
            </a:xfrm>
            <a:custGeom>
              <a:avLst/>
              <a:gdLst/>
              <a:ahLst/>
              <a:cxnLst/>
              <a:rect l="l" t="t" r="r" b="b"/>
              <a:pathLst>
                <a:path w="1543050" h="285750">
                  <a:moveTo>
                    <a:pt x="0" y="0"/>
                  </a:moveTo>
                  <a:lnTo>
                    <a:pt x="0" y="285750"/>
                  </a:lnTo>
                </a:path>
                <a:path w="1543050" h="285750">
                  <a:moveTo>
                    <a:pt x="1543050" y="0"/>
                  </a:moveTo>
                  <a:lnTo>
                    <a:pt x="1543050" y="28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956305" y="2000250"/>
            <a:ext cx="4107815" cy="342900"/>
          </a:xfrm>
          <a:custGeom>
            <a:avLst/>
            <a:gdLst/>
            <a:ahLst/>
            <a:cxnLst/>
            <a:rect l="l" t="t" r="r" b="b"/>
            <a:pathLst>
              <a:path w="4107815" h="342900">
                <a:moveTo>
                  <a:pt x="1672844" y="0"/>
                </a:moveTo>
                <a:lnTo>
                  <a:pt x="1672844" y="171450"/>
                </a:lnTo>
              </a:path>
              <a:path w="4107815" h="342900">
                <a:moveTo>
                  <a:pt x="4825" y="171450"/>
                </a:moveTo>
                <a:lnTo>
                  <a:pt x="4825" y="342900"/>
                </a:lnTo>
              </a:path>
              <a:path w="4107815" h="342900">
                <a:moveTo>
                  <a:pt x="1993138" y="171450"/>
                </a:moveTo>
                <a:lnTo>
                  <a:pt x="1993138" y="342900"/>
                </a:lnTo>
              </a:path>
              <a:path w="4107815" h="342900">
                <a:moveTo>
                  <a:pt x="0" y="160781"/>
                </a:moveTo>
                <a:lnTo>
                  <a:pt x="4107688" y="161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5075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17500" marR="154940" indent="-123825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opu</a:t>
            </a:r>
            <a:r>
              <a:rPr sz="1800" b="1" dirty="0">
                <a:latin typeface="Arial"/>
                <a:cs typeface="Arial"/>
              </a:rPr>
              <a:t>lati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 </a:t>
            </a:r>
            <a:r>
              <a:rPr sz="1800" b="1" spc="-15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8025" y="2175255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833" y="270129"/>
            <a:ext cx="5560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82770" algn="l"/>
              </a:tabLst>
            </a:pPr>
            <a:r>
              <a:rPr spc="-10" dirty="0"/>
              <a:t>Confidence</a:t>
            </a:r>
            <a:r>
              <a:rPr spc="25" dirty="0"/>
              <a:t> </a:t>
            </a:r>
            <a:r>
              <a:rPr spc="-15" dirty="0"/>
              <a:t>Interval</a:t>
            </a:r>
            <a:r>
              <a:rPr spc="40" dirty="0"/>
              <a:t> </a:t>
            </a:r>
            <a:r>
              <a:rPr spc="-20" dirty="0"/>
              <a:t>for</a:t>
            </a:r>
            <a:r>
              <a:rPr spc="50" dirty="0"/>
              <a:t> </a:t>
            </a:r>
            <a:r>
              <a:rPr spc="-5" dirty="0"/>
              <a:t>μ</a:t>
            </a:r>
            <a:r>
              <a:rPr spc="20" dirty="0"/>
              <a:t> </a:t>
            </a:r>
            <a:r>
              <a:rPr dirty="0"/>
              <a:t>(σ</a:t>
            </a:r>
            <a:r>
              <a:rPr sz="2775" baseline="25525" dirty="0"/>
              <a:t>2	</a:t>
            </a:r>
            <a:r>
              <a:rPr sz="2800" spc="-10" dirty="0"/>
              <a:t>Known)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pc="-5" dirty="0"/>
              <a:t>Assumptions</a:t>
            </a: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94385" algn="l"/>
                <a:tab pos="79502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σ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1950" spc="202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known</a:t>
            </a:r>
            <a:endParaRPr sz="20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94385" algn="l"/>
                <a:tab pos="795020" algn="l"/>
              </a:tabLst>
            </a:pP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-10" dirty="0">
                <a:latin typeface="Calibri"/>
                <a:cs typeface="Calibri"/>
              </a:rPr>
              <a:t> distributed</a:t>
            </a:r>
            <a:endParaRPr sz="20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94385" algn="l"/>
                <a:tab pos="7950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normal,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-10" dirty="0">
                <a:latin typeface="Calibri"/>
                <a:cs typeface="Calibri"/>
              </a:rPr>
              <a:t> large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490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800080"/>
                </a:solidFill>
              </a:rPr>
              <a:t>Confidence</a:t>
            </a:r>
            <a:r>
              <a:rPr spc="-35" dirty="0">
                <a:solidFill>
                  <a:srgbClr val="800080"/>
                </a:solidFill>
              </a:rPr>
              <a:t> </a:t>
            </a:r>
            <a:r>
              <a:rPr spc="-10" dirty="0">
                <a:solidFill>
                  <a:srgbClr val="800080"/>
                </a:solidFill>
              </a:rPr>
              <a:t>interval</a:t>
            </a:r>
            <a:r>
              <a:rPr spc="-5" dirty="0">
                <a:solidFill>
                  <a:srgbClr val="800080"/>
                </a:solidFill>
              </a:rPr>
              <a:t> </a:t>
            </a:r>
            <a:r>
              <a:rPr spc="-10" dirty="0">
                <a:solidFill>
                  <a:srgbClr val="800080"/>
                </a:solidFill>
              </a:rPr>
              <a:t>estimate: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3239" y="4138371"/>
            <a:ext cx="61461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(where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z</a:t>
            </a:r>
            <a:r>
              <a:rPr sz="1500" spc="-15" baseline="-19444" dirty="0">
                <a:latin typeface="Symbol"/>
                <a:cs typeface="Symbol"/>
              </a:rPr>
              <a:t></a:t>
            </a:r>
            <a:r>
              <a:rPr sz="1500" spc="-15" baseline="-19444" dirty="0">
                <a:latin typeface="Calibri"/>
                <a:cs typeface="Calibri"/>
              </a:rPr>
              <a:t>/2</a:t>
            </a:r>
            <a:r>
              <a:rPr sz="1500" spc="202" baseline="-1944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normal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distribution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probability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Symbol"/>
                <a:cs typeface="Symbol"/>
              </a:rPr>
              <a:t></a:t>
            </a:r>
            <a:r>
              <a:rPr sz="1500" spc="-5" dirty="0">
                <a:latin typeface="Calibri"/>
                <a:cs typeface="Calibri"/>
              </a:rPr>
              <a:t>/2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 tail)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7157" y="3057715"/>
            <a:ext cx="4403090" cy="942975"/>
            <a:chOff x="1637157" y="3057715"/>
            <a:chExt cx="4403090" cy="942975"/>
          </a:xfrm>
        </p:grpSpPr>
        <p:sp>
          <p:nvSpPr>
            <p:cNvPr id="6" name="object 6"/>
            <p:cNvSpPr/>
            <p:nvPr/>
          </p:nvSpPr>
          <p:spPr>
            <a:xfrm>
              <a:off x="1637157" y="3057715"/>
              <a:ext cx="4403090" cy="942975"/>
            </a:xfrm>
            <a:custGeom>
              <a:avLst/>
              <a:gdLst/>
              <a:ahLst/>
              <a:cxnLst/>
              <a:rect l="l" t="t" r="r" b="b"/>
              <a:pathLst>
                <a:path w="4403090" h="942975">
                  <a:moveTo>
                    <a:pt x="4402963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4402963" y="942975"/>
                  </a:lnTo>
                  <a:lnTo>
                    <a:pt x="440296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4239" y="3361185"/>
              <a:ext cx="1117600" cy="447675"/>
            </a:xfrm>
            <a:custGeom>
              <a:avLst/>
              <a:gdLst/>
              <a:ahLst/>
              <a:cxnLst/>
              <a:rect l="l" t="t" r="r" b="b"/>
              <a:pathLst>
                <a:path w="1117600" h="447675">
                  <a:moveTo>
                    <a:pt x="0" y="0"/>
                  </a:moveTo>
                  <a:lnTo>
                    <a:pt x="166434" y="0"/>
                  </a:lnTo>
                </a:path>
                <a:path w="1117600" h="447675">
                  <a:moveTo>
                    <a:pt x="1073573" y="447650"/>
                  </a:moveTo>
                  <a:lnTo>
                    <a:pt x="1117577" y="422477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1816" y="3790466"/>
              <a:ext cx="63500" cy="114300"/>
            </a:xfrm>
            <a:custGeom>
              <a:avLst/>
              <a:gdLst/>
              <a:ahLst/>
              <a:cxnLst/>
              <a:rect l="l" t="t" r="r" b="b"/>
              <a:pathLst>
                <a:path w="63500" h="114300">
                  <a:moveTo>
                    <a:pt x="0" y="0"/>
                  </a:moveTo>
                  <a:lnTo>
                    <a:pt x="63285" y="114296"/>
                  </a:lnTo>
                </a:path>
              </a:pathLst>
            </a:custGeom>
            <a:ln w="2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2040" y="3361185"/>
              <a:ext cx="2840990" cy="544195"/>
            </a:xfrm>
            <a:custGeom>
              <a:avLst/>
              <a:gdLst/>
              <a:ahLst/>
              <a:cxnLst/>
              <a:rect l="l" t="t" r="r" b="b"/>
              <a:pathLst>
                <a:path w="2840990" h="544195">
                  <a:moveTo>
                    <a:pt x="150609" y="543577"/>
                  </a:moveTo>
                  <a:lnTo>
                    <a:pt x="234516" y="203405"/>
                  </a:lnTo>
                </a:path>
                <a:path w="2840990" h="544195">
                  <a:moveTo>
                    <a:pt x="234516" y="203405"/>
                  </a:moveTo>
                  <a:lnTo>
                    <a:pt x="440152" y="203405"/>
                  </a:lnTo>
                </a:path>
                <a:path w="2840990" h="544195">
                  <a:moveTo>
                    <a:pt x="0" y="153054"/>
                  </a:moveTo>
                  <a:lnTo>
                    <a:pt x="468348" y="153054"/>
                  </a:lnTo>
                </a:path>
                <a:path w="2840990" h="544195">
                  <a:moveTo>
                    <a:pt x="1718000" y="0"/>
                  </a:moveTo>
                  <a:lnTo>
                    <a:pt x="1884559" y="0"/>
                  </a:lnTo>
                </a:path>
                <a:path w="2840990" h="544195">
                  <a:moveTo>
                    <a:pt x="2797105" y="447650"/>
                  </a:moveTo>
                  <a:lnTo>
                    <a:pt x="2840966" y="422477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3006" y="3790466"/>
              <a:ext cx="64135" cy="114300"/>
            </a:xfrm>
            <a:custGeom>
              <a:avLst/>
              <a:gdLst/>
              <a:ahLst/>
              <a:cxnLst/>
              <a:rect l="l" t="t" r="r" b="b"/>
              <a:pathLst>
                <a:path w="64135" h="114300">
                  <a:moveTo>
                    <a:pt x="0" y="0"/>
                  </a:moveTo>
                  <a:lnTo>
                    <a:pt x="63513" y="114296"/>
                  </a:lnTo>
                </a:path>
              </a:pathLst>
            </a:custGeom>
            <a:ln w="2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3258" y="3514240"/>
              <a:ext cx="468630" cy="390525"/>
            </a:xfrm>
            <a:custGeom>
              <a:avLst/>
              <a:gdLst/>
              <a:ahLst/>
              <a:cxnLst/>
              <a:rect l="l" t="t" r="r" b="b"/>
              <a:pathLst>
                <a:path w="468629" h="390525">
                  <a:moveTo>
                    <a:pt x="150666" y="390523"/>
                  </a:moveTo>
                  <a:lnTo>
                    <a:pt x="234687" y="50351"/>
                  </a:lnTo>
                </a:path>
                <a:path w="468629" h="390525">
                  <a:moveTo>
                    <a:pt x="234687" y="50351"/>
                  </a:moveTo>
                  <a:lnTo>
                    <a:pt x="440323" y="50351"/>
                  </a:lnTo>
                </a:path>
                <a:path w="468629" h="390525">
                  <a:moveTo>
                    <a:pt x="0" y="0"/>
                  </a:moveTo>
                  <a:lnTo>
                    <a:pt x="468519" y="0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15159" y="2933842"/>
            <a:ext cx="323850" cy="1038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sz="2700" spc="100" dirty="0">
                <a:latin typeface="Microsoft Sans Serif"/>
                <a:cs typeface="Microsoft Sans Serif"/>
              </a:rPr>
              <a:t>σ</a:t>
            </a:r>
            <a:endParaRPr sz="2700">
              <a:latin typeface="Microsoft Sans Serif"/>
              <a:cs typeface="Microsoft Sans Serif"/>
            </a:endParaRPr>
          </a:p>
          <a:p>
            <a:pPr marL="118110">
              <a:lnSpc>
                <a:spcPct val="100000"/>
              </a:lnSpc>
              <a:spcBef>
                <a:spcPts val="745"/>
              </a:spcBef>
            </a:pPr>
            <a:r>
              <a:rPr sz="2700" spc="10" dirty="0">
                <a:latin typeface="Microsoft Sans Serif"/>
                <a:cs typeface="Microsoft Sans Serif"/>
              </a:rPr>
              <a:t>n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3769" y="2933842"/>
            <a:ext cx="323850" cy="1038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sz="2700" spc="100" dirty="0">
                <a:latin typeface="Microsoft Sans Serif"/>
                <a:cs typeface="Microsoft Sans Serif"/>
              </a:rPr>
              <a:t>σ</a:t>
            </a:r>
            <a:endParaRPr sz="2700">
              <a:latin typeface="Microsoft Sans Serif"/>
              <a:cs typeface="Microsoft Sans Serif"/>
            </a:endParaRPr>
          </a:p>
          <a:p>
            <a:pPr marL="118110">
              <a:lnSpc>
                <a:spcPct val="100000"/>
              </a:lnSpc>
              <a:spcBef>
                <a:spcPts val="745"/>
              </a:spcBef>
            </a:pPr>
            <a:r>
              <a:rPr sz="2700" spc="10" dirty="0">
                <a:latin typeface="Microsoft Sans Serif"/>
                <a:cs typeface="Microsoft Sans Serif"/>
              </a:rPr>
              <a:t>n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5278" y="3473060"/>
            <a:ext cx="30734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Microsoft Sans Serif"/>
                <a:cs typeface="Microsoft Sans Serif"/>
              </a:rPr>
              <a:t>α</a:t>
            </a:r>
            <a:r>
              <a:rPr sz="1550" spc="40" dirty="0">
                <a:latin typeface="Microsoft Sans Serif"/>
                <a:cs typeface="Microsoft Sans Serif"/>
              </a:rPr>
              <a:t>/</a:t>
            </a:r>
            <a:r>
              <a:rPr sz="1550" spc="20" dirty="0"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117" y="3473060"/>
            <a:ext cx="30734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Microsoft Sans Serif"/>
                <a:cs typeface="Microsoft Sans Serif"/>
              </a:rPr>
              <a:t>α</a:t>
            </a:r>
            <a:r>
              <a:rPr sz="1550" spc="40" dirty="0">
                <a:latin typeface="Microsoft Sans Serif"/>
                <a:cs typeface="Microsoft Sans Serif"/>
              </a:rPr>
              <a:t>/</a:t>
            </a:r>
            <a:r>
              <a:rPr sz="1550" spc="20" dirty="0"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2641" y="3245219"/>
            <a:ext cx="174180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43535" algn="l"/>
                <a:tab pos="697230" algn="l"/>
                <a:tab pos="1066800" algn="l"/>
              </a:tabLst>
            </a:pPr>
            <a:r>
              <a:rPr sz="2700" spc="10" dirty="0">
                <a:latin typeface="Symbol"/>
                <a:cs typeface="Symbol"/>
              </a:rPr>
              <a:t>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65" dirty="0">
                <a:latin typeface="Microsoft Sans Serif"/>
                <a:cs typeface="Microsoft Sans Serif"/>
              </a:rPr>
              <a:t>μ	</a:t>
            </a:r>
            <a:r>
              <a:rPr sz="2700" spc="10" dirty="0">
                <a:latin typeface="Symbol"/>
                <a:cs typeface="Symbol"/>
              </a:rPr>
              <a:t>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Microsoft Sans Serif"/>
                <a:cs typeface="Microsoft Sans Serif"/>
              </a:rPr>
              <a:t>x</a:t>
            </a:r>
            <a:r>
              <a:rPr sz="2700" spc="-220" dirty="0">
                <a:latin typeface="Microsoft Sans Serif"/>
                <a:cs typeface="Microsoft Sans Serif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Microsoft Sans Serif"/>
                <a:cs typeface="Microsoft Sans Serif"/>
              </a:rPr>
              <a:t>z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4239" y="3245219"/>
            <a:ext cx="66865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700" spc="10" dirty="0">
                <a:latin typeface="Microsoft Sans Serif"/>
                <a:cs typeface="Microsoft Sans Serif"/>
              </a:rPr>
              <a:t>x</a:t>
            </a:r>
            <a:r>
              <a:rPr sz="2700" spc="-225" dirty="0">
                <a:latin typeface="Microsoft Sans Serif"/>
                <a:cs typeface="Microsoft Sans Serif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Microsoft Sans Serif"/>
                <a:cs typeface="Microsoft Sans Serif"/>
              </a:rPr>
              <a:t>z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32330" y="3052952"/>
            <a:ext cx="4412615" cy="952500"/>
          </a:xfrm>
          <a:custGeom>
            <a:avLst/>
            <a:gdLst/>
            <a:ahLst/>
            <a:cxnLst/>
            <a:rect l="l" t="t" r="r" b="b"/>
            <a:pathLst>
              <a:path w="4412615" h="952500">
                <a:moveTo>
                  <a:pt x="0" y="952500"/>
                </a:moveTo>
                <a:lnTo>
                  <a:pt x="4412488" y="952500"/>
                </a:lnTo>
                <a:lnTo>
                  <a:pt x="4412488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385648"/>
            <a:ext cx="228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Margin</a:t>
            </a:r>
            <a:r>
              <a:rPr spc="-5" dirty="0"/>
              <a:t> of</a:t>
            </a:r>
            <a:r>
              <a:rPr spc="-25" dirty="0"/>
              <a:t> </a:t>
            </a:r>
            <a:r>
              <a:rPr spc="-10" dirty="0"/>
              <a:t>Error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247" y="1163573"/>
            <a:ext cx="260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47" y="2480564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written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148" y="2809697"/>
            <a:ext cx="359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margin</a:t>
            </a:r>
            <a:r>
              <a:rPr sz="18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 error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3738" y="1558493"/>
            <a:ext cx="3248025" cy="696595"/>
            <a:chOff x="2983738" y="1558493"/>
            <a:chExt cx="3248025" cy="696595"/>
          </a:xfrm>
        </p:grpSpPr>
        <p:sp>
          <p:nvSpPr>
            <p:cNvPr id="7" name="object 7"/>
            <p:cNvSpPr/>
            <p:nvPr/>
          </p:nvSpPr>
          <p:spPr>
            <a:xfrm>
              <a:off x="2983738" y="1558493"/>
              <a:ext cx="3248025" cy="696595"/>
            </a:xfrm>
            <a:custGeom>
              <a:avLst/>
              <a:gdLst/>
              <a:ahLst/>
              <a:cxnLst/>
              <a:rect l="l" t="t" r="r" b="b"/>
              <a:pathLst>
                <a:path w="3248025" h="696594">
                  <a:moveTo>
                    <a:pt x="3248025" y="0"/>
                  </a:moveTo>
                  <a:lnTo>
                    <a:pt x="0" y="0"/>
                  </a:lnTo>
                  <a:lnTo>
                    <a:pt x="0" y="696518"/>
                  </a:lnTo>
                  <a:lnTo>
                    <a:pt x="3248025" y="696518"/>
                  </a:lnTo>
                  <a:lnTo>
                    <a:pt x="3248025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5847" y="1782626"/>
              <a:ext cx="824865" cy="330835"/>
            </a:xfrm>
            <a:custGeom>
              <a:avLst/>
              <a:gdLst/>
              <a:ahLst/>
              <a:cxnLst/>
              <a:rect l="l" t="t" r="r" b="b"/>
              <a:pathLst>
                <a:path w="824864" h="330835">
                  <a:moveTo>
                    <a:pt x="0" y="0"/>
                  </a:moveTo>
                  <a:lnTo>
                    <a:pt x="122778" y="0"/>
                  </a:lnTo>
                </a:path>
                <a:path w="824864" h="330835">
                  <a:moveTo>
                    <a:pt x="791975" y="330667"/>
                  </a:moveTo>
                  <a:lnTo>
                    <a:pt x="824437" y="312072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0284" y="2099725"/>
              <a:ext cx="46990" cy="84455"/>
            </a:xfrm>
            <a:custGeom>
              <a:avLst/>
              <a:gdLst/>
              <a:ahLst/>
              <a:cxnLst/>
              <a:rect l="l" t="t" r="r" b="b"/>
              <a:pathLst>
                <a:path w="46989" h="84455">
                  <a:moveTo>
                    <a:pt x="0" y="0"/>
                  </a:moveTo>
                  <a:lnTo>
                    <a:pt x="46685" y="84427"/>
                  </a:lnTo>
                </a:path>
              </a:pathLst>
            </a:custGeom>
            <a:ln w="2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1433" y="1782626"/>
              <a:ext cx="2096135" cy="401955"/>
            </a:xfrm>
            <a:custGeom>
              <a:avLst/>
              <a:gdLst/>
              <a:ahLst/>
              <a:cxnLst/>
              <a:rect l="l" t="t" r="r" b="b"/>
              <a:pathLst>
                <a:path w="2096135" h="401955">
                  <a:moveTo>
                    <a:pt x="111104" y="401526"/>
                  </a:moveTo>
                  <a:lnTo>
                    <a:pt x="173002" y="150250"/>
                  </a:lnTo>
                </a:path>
                <a:path w="2096135" h="401955">
                  <a:moveTo>
                    <a:pt x="173002" y="150250"/>
                  </a:moveTo>
                  <a:lnTo>
                    <a:pt x="324700" y="150250"/>
                  </a:lnTo>
                </a:path>
                <a:path w="2096135" h="401955">
                  <a:moveTo>
                    <a:pt x="0" y="113057"/>
                  </a:moveTo>
                  <a:lnTo>
                    <a:pt x="345500" y="113057"/>
                  </a:lnTo>
                </a:path>
                <a:path w="2096135" h="401955">
                  <a:moveTo>
                    <a:pt x="1267369" y="0"/>
                  </a:moveTo>
                  <a:lnTo>
                    <a:pt x="1390239" y="0"/>
                  </a:lnTo>
                </a:path>
                <a:path w="2096135" h="401955">
                  <a:moveTo>
                    <a:pt x="2063424" y="330667"/>
                  </a:moveTo>
                  <a:lnTo>
                    <a:pt x="2095781" y="312072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7215" y="2099725"/>
              <a:ext cx="46990" cy="84455"/>
            </a:xfrm>
            <a:custGeom>
              <a:avLst/>
              <a:gdLst/>
              <a:ahLst/>
              <a:cxnLst/>
              <a:rect l="l" t="t" r="r" b="b"/>
              <a:pathLst>
                <a:path w="46989" h="84455">
                  <a:moveTo>
                    <a:pt x="0" y="0"/>
                  </a:moveTo>
                  <a:lnTo>
                    <a:pt x="46853" y="84427"/>
                  </a:lnTo>
                </a:path>
              </a:pathLst>
            </a:custGeom>
            <a:ln w="2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8384" y="1895684"/>
              <a:ext cx="346075" cy="288925"/>
            </a:xfrm>
            <a:custGeom>
              <a:avLst/>
              <a:gdLst/>
              <a:ahLst/>
              <a:cxnLst/>
              <a:rect l="l" t="t" r="r" b="b"/>
              <a:pathLst>
                <a:path w="346075" h="288925">
                  <a:moveTo>
                    <a:pt x="111146" y="288469"/>
                  </a:moveTo>
                  <a:lnTo>
                    <a:pt x="173128" y="37193"/>
                  </a:lnTo>
                </a:path>
                <a:path w="346075" h="288925">
                  <a:moveTo>
                    <a:pt x="173128" y="37193"/>
                  </a:moveTo>
                  <a:lnTo>
                    <a:pt x="324826" y="37193"/>
                  </a:lnTo>
                </a:path>
                <a:path w="346075" h="288925">
                  <a:moveTo>
                    <a:pt x="0" y="0"/>
                  </a:moveTo>
                  <a:lnTo>
                    <a:pt x="345627" y="0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18310" y="1463641"/>
            <a:ext cx="241935" cy="773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950" spc="95" dirty="0">
                <a:latin typeface="Microsoft Sans Serif"/>
                <a:cs typeface="Microsoft Sans Serif"/>
              </a:rPr>
              <a:t>σ</a:t>
            </a:r>
            <a:endParaRPr sz="1950">
              <a:latin typeface="Microsoft Sans Serif"/>
              <a:cs typeface="Microsoft Sans Serif"/>
            </a:endParaRPr>
          </a:p>
          <a:p>
            <a:pPr marL="86995">
              <a:lnSpc>
                <a:spcPct val="100000"/>
              </a:lnSpc>
              <a:spcBef>
                <a:spcPts val="605"/>
              </a:spcBef>
            </a:pPr>
            <a:r>
              <a:rPr sz="1950" spc="30" dirty="0">
                <a:latin typeface="Microsoft Sans Serif"/>
                <a:cs typeface="Microsoft Sans Serif"/>
              </a:rPr>
              <a:t>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1233" y="1463641"/>
            <a:ext cx="241935" cy="773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950" spc="95" dirty="0">
                <a:latin typeface="Microsoft Sans Serif"/>
                <a:cs typeface="Microsoft Sans Serif"/>
              </a:rPr>
              <a:t>σ</a:t>
            </a:r>
            <a:endParaRPr sz="1950">
              <a:latin typeface="Microsoft Sans Serif"/>
              <a:cs typeface="Microsoft Sans Serif"/>
            </a:endParaRPr>
          </a:p>
          <a:p>
            <a:pPr marL="86995">
              <a:lnSpc>
                <a:spcPct val="100000"/>
              </a:lnSpc>
              <a:spcBef>
                <a:spcPts val="605"/>
              </a:spcBef>
            </a:pPr>
            <a:r>
              <a:rPr sz="1950" spc="30" dirty="0">
                <a:latin typeface="Microsoft Sans Serif"/>
                <a:cs typeface="Microsoft Sans Serif"/>
              </a:rPr>
              <a:t>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6925" y="1861947"/>
            <a:ext cx="22987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50" spc="40" dirty="0">
                <a:latin typeface="Microsoft Sans Serif"/>
                <a:cs typeface="Microsoft Sans Serif"/>
              </a:rPr>
              <a:t>α</a:t>
            </a:r>
            <a:r>
              <a:rPr sz="1150" spc="25" dirty="0">
                <a:latin typeface="Microsoft Sans Serif"/>
                <a:cs typeface="Microsoft Sans Serif"/>
              </a:rPr>
              <a:t>/</a:t>
            </a:r>
            <a:r>
              <a:rPr sz="1150" spc="10" dirty="0">
                <a:latin typeface="Microsoft Sans Serif"/>
                <a:cs typeface="Microsoft Sans Serif"/>
              </a:rPr>
              <a:t>2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0016" y="1861947"/>
            <a:ext cx="22987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50" spc="40" dirty="0">
                <a:latin typeface="Microsoft Sans Serif"/>
                <a:cs typeface="Microsoft Sans Serif"/>
              </a:rPr>
              <a:t>α</a:t>
            </a:r>
            <a:r>
              <a:rPr sz="1150" spc="25" dirty="0">
                <a:latin typeface="Microsoft Sans Serif"/>
                <a:cs typeface="Microsoft Sans Serif"/>
              </a:rPr>
              <a:t>/</a:t>
            </a:r>
            <a:r>
              <a:rPr sz="1150" spc="10" dirty="0">
                <a:latin typeface="Microsoft Sans Serif"/>
                <a:cs typeface="Microsoft Sans Serif"/>
              </a:rPr>
              <a:t>2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1382" y="1693647"/>
            <a:ext cx="12884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786765" algn="l"/>
              </a:tabLst>
            </a:pPr>
            <a:r>
              <a:rPr sz="1950" spc="30" dirty="0">
                <a:latin typeface="Symbol"/>
                <a:cs typeface="Symbol"/>
              </a:rPr>
              <a:t>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Microsoft Sans Serif"/>
                <a:cs typeface="Microsoft Sans Serif"/>
              </a:rPr>
              <a:t>μ</a:t>
            </a:r>
            <a:r>
              <a:rPr sz="1950" dirty="0">
                <a:latin typeface="Microsoft Sans Serif"/>
                <a:cs typeface="Microsoft Sans Serif"/>
              </a:rPr>
              <a:t> </a:t>
            </a:r>
            <a:r>
              <a:rPr sz="1950" spc="-145" dirty="0">
                <a:latin typeface="Microsoft Sans Serif"/>
                <a:cs typeface="Microsoft Sans Serif"/>
              </a:rPr>
              <a:t> </a:t>
            </a:r>
            <a:r>
              <a:rPr sz="1950" spc="30" dirty="0">
                <a:latin typeface="Symbol"/>
                <a:cs typeface="Symbol"/>
              </a:rPr>
              <a:t>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Microsoft Sans Serif"/>
                <a:cs typeface="Microsoft Sans Serif"/>
              </a:rPr>
              <a:t>x</a:t>
            </a:r>
            <a:r>
              <a:rPr sz="1950" spc="-150" dirty="0">
                <a:latin typeface="Microsoft Sans Serif"/>
                <a:cs typeface="Microsoft Sans Serif"/>
              </a:rPr>
              <a:t> </a:t>
            </a:r>
            <a:r>
              <a:rPr sz="1950" spc="30" dirty="0">
                <a:latin typeface="Symbol"/>
                <a:cs typeface="Symbol"/>
              </a:rPr>
              <a:t>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Microsoft Sans Serif"/>
                <a:cs typeface="Microsoft Sans Serif"/>
              </a:rPr>
              <a:t>z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5847" y="1693647"/>
            <a:ext cx="49657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950" spc="25" dirty="0">
                <a:latin typeface="Microsoft Sans Serif"/>
                <a:cs typeface="Microsoft Sans Serif"/>
              </a:rPr>
              <a:t>x</a:t>
            </a:r>
            <a:r>
              <a:rPr sz="1950" spc="-155" dirty="0">
                <a:latin typeface="Microsoft Sans Serif"/>
                <a:cs typeface="Microsoft Sans Serif"/>
              </a:rPr>
              <a:t> </a:t>
            </a:r>
            <a:r>
              <a:rPr sz="1950" spc="30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Microsoft Sans Serif"/>
                <a:cs typeface="Microsoft Sans Serif"/>
              </a:rPr>
              <a:t>z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8911" y="1553794"/>
            <a:ext cx="3257550" cy="706120"/>
          </a:xfrm>
          <a:custGeom>
            <a:avLst/>
            <a:gdLst/>
            <a:ahLst/>
            <a:cxnLst/>
            <a:rect l="l" t="t" r="r" b="b"/>
            <a:pathLst>
              <a:path w="3257550" h="706119">
                <a:moveTo>
                  <a:pt x="0" y="706043"/>
                </a:moveTo>
                <a:lnTo>
                  <a:pt x="3257550" y="706043"/>
                </a:lnTo>
                <a:lnTo>
                  <a:pt x="3257550" y="0"/>
                </a:lnTo>
                <a:lnTo>
                  <a:pt x="0" y="0"/>
                </a:lnTo>
                <a:lnTo>
                  <a:pt x="0" y="7060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900172" y="2544000"/>
            <a:ext cx="795655" cy="271780"/>
            <a:chOff x="2900172" y="2544000"/>
            <a:chExt cx="795655" cy="271780"/>
          </a:xfrm>
        </p:grpSpPr>
        <p:sp>
          <p:nvSpPr>
            <p:cNvPr id="21" name="object 21"/>
            <p:cNvSpPr/>
            <p:nvPr/>
          </p:nvSpPr>
          <p:spPr>
            <a:xfrm>
              <a:off x="2900172" y="2544000"/>
              <a:ext cx="795655" cy="271780"/>
            </a:xfrm>
            <a:custGeom>
              <a:avLst/>
              <a:gdLst/>
              <a:ahLst/>
              <a:cxnLst/>
              <a:rect l="l" t="t" r="r" b="b"/>
              <a:pathLst>
                <a:path w="795654" h="271780">
                  <a:moveTo>
                    <a:pt x="795337" y="0"/>
                  </a:moveTo>
                  <a:lnTo>
                    <a:pt x="0" y="0"/>
                  </a:lnTo>
                  <a:lnTo>
                    <a:pt x="0" y="271462"/>
                  </a:lnTo>
                  <a:lnTo>
                    <a:pt x="795337" y="271462"/>
                  </a:lnTo>
                  <a:lnTo>
                    <a:pt x="795337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1846" y="2597796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5">
                  <a:moveTo>
                    <a:pt x="0" y="0"/>
                  </a:moveTo>
                  <a:lnTo>
                    <a:pt x="121008" y="0"/>
                  </a:lnTo>
                </a:path>
              </a:pathLst>
            </a:custGeom>
            <a:ln w="1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00172" y="2544000"/>
            <a:ext cx="7956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2140"/>
              </a:lnSpc>
            </a:pPr>
            <a:r>
              <a:rPr sz="1900" spc="35" dirty="0">
                <a:latin typeface="Microsoft Sans Serif"/>
                <a:cs typeface="Microsoft Sans Serif"/>
              </a:rPr>
              <a:t>x</a:t>
            </a:r>
            <a:r>
              <a:rPr sz="1900" spc="-140" dirty="0">
                <a:latin typeface="Microsoft Sans Serif"/>
                <a:cs typeface="Microsoft Sans Serif"/>
              </a:rPr>
              <a:t> </a:t>
            </a:r>
            <a:r>
              <a:rPr sz="1900" spc="270" dirty="0">
                <a:latin typeface="Symbol"/>
                <a:cs typeface="Symbol"/>
              </a:rPr>
              <a:t></a:t>
            </a:r>
            <a:r>
              <a:rPr sz="1900" spc="70" dirty="0">
                <a:latin typeface="Microsoft Sans Serif"/>
                <a:cs typeface="Microsoft Sans Serif"/>
              </a:rPr>
              <a:t>ME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345" y="2539301"/>
            <a:ext cx="805180" cy="281305"/>
          </a:xfrm>
          <a:custGeom>
            <a:avLst/>
            <a:gdLst/>
            <a:ahLst/>
            <a:cxnLst/>
            <a:rect l="l" t="t" r="r" b="b"/>
            <a:pathLst>
              <a:path w="805179" h="281305">
                <a:moveTo>
                  <a:pt x="0" y="280987"/>
                </a:moveTo>
                <a:lnTo>
                  <a:pt x="804862" y="280987"/>
                </a:lnTo>
                <a:lnTo>
                  <a:pt x="804862" y="0"/>
                </a:lnTo>
                <a:lnTo>
                  <a:pt x="0" y="0"/>
                </a:lnTo>
                <a:lnTo>
                  <a:pt x="0" y="2809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243451" y="3311131"/>
            <a:ext cx="1315720" cy="628650"/>
            <a:chOff x="4243451" y="3311131"/>
            <a:chExt cx="1315720" cy="628650"/>
          </a:xfrm>
        </p:grpSpPr>
        <p:sp>
          <p:nvSpPr>
            <p:cNvPr id="26" name="object 26"/>
            <p:cNvSpPr/>
            <p:nvPr/>
          </p:nvSpPr>
          <p:spPr>
            <a:xfrm>
              <a:off x="4243451" y="3311131"/>
              <a:ext cx="1315720" cy="628650"/>
            </a:xfrm>
            <a:custGeom>
              <a:avLst/>
              <a:gdLst/>
              <a:ahLst/>
              <a:cxnLst/>
              <a:rect l="l" t="t" r="r" b="b"/>
              <a:pathLst>
                <a:path w="1315720" h="628650">
                  <a:moveTo>
                    <a:pt x="1315593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315593" y="628650"/>
                  </a:lnTo>
                  <a:lnTo>
                    <a:pt x="1315593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0278" y="3795089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782"/>
                  </a:moveTo>
                  <a:lnTo>
                    <a:pt x="29208" y="0"/>
                  </a:lnTo>
                </a:path>
              </a:pathLst>
            </a:custGeom>
            <a:ln w="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9486" y="3799625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5" h="76200">
                  <a:moveTo>
                    <a:pt x="0" y="0"/>
                  </a:moveTo>
                  <a:lnTo>
                    <a:pt x="42460" y="76201"/>
                  </a:lnTo>
                </a:path>
              </a:pathLst>
            </a:custGeom>
            <a:ln w="1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6533" y="3615465"/>
              <a:ext cx="313055" cy="260985"/>
            </a:xfrm>
            <a:custGeom>
              <a:avLst/>
              <a:gdLst/>
              <a:ahLst/>
              <a:cxnLst/>
              <a:rect l="l" t="t" r="r" b="b"/>
              <a:pathLst>
                <a:path w="313054" h="260985">
                  <a:moveTo>
                    <a:pt x="99988" y="260361"/>
                  </a:moveTo>
                  <a:lnTo>
                    <a:pt x="156136" y="33569"/>
                  </a:lnTo>
                </a:path>
                <a:path w="313054" h="260985">
                  <a:moveTo>
                    <a:pt x="156136" y="33569"/>
                  </a:moveTo>
                  <a:lnTo>
                    <a:pt x="293537" y="33569"/>
                  </a:lnTo>
                </a:path>
                <a:path w="313054" h="260985">
                  <a:moveTo>
                    <a:pt x="0" y="0"/>
                  </a:moveTo>
                  <a:lnTo>
                    <a:pt x="312707" y="0"/>
                  </a:lnTo>
                </a:path>
              </a:pathLst>
            </a:custGeom>
            <a:ln w="9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87806" y="3224281"/>
            <a:ext cx="219075" cy="7004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800" spc="60" dirty="0">
                <a:latin typeface="Microsoft Sans Serif"/>
                <a:cs typeface="Microsoft Sans Serif"/>
              </a:rPr>
              <a:t>σ</a:t>
            </a:r>
            <a:endParaRPr sz="1800">
              <a:latin typeface="Microsoft Sans Serif"/>
              <a:cs typeface="Microsoft Sans Serif"/>
            </a:endParaRPr>
          </a:p>
          <a:p>
            <a:pPr marL="7810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Microsoft Sans Serif"/>
                <a:cs typeface="Microsoft Sans Serif"/>
              </a:rPr>
              <a:t>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60938" y="3583778"/>
            <a:ext cx="2095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30" dirty="0">
                <a:latin typeface="Microsoft Sans Serif"/>
                <a:cs typeface="Microsoft Sans Serif"/>
              </a:rPr>
              <a:t>α</a:t>
            </a:r>
            <a:r>
              <a:rPr sz="1050" spc="25" dirty="0">
                <a:latin typeface="Microsoft Sans Serif"/>
                <a:cs typeface="Microsoft Sans Serif"/>
              </a:rPr>
              <a:t>/</a:t>
            </a:r>
            <a:r>
              <a:rPr sz="1050" dirty="0">
                <a:latin typeface="Microsoft Sans Serif"/>
                <a:cs typeface="Microsoft Sans Serif"/>
              </a:rPr>
              <a:t>2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3410" y="3431876"/>
            <a:ext cx="70104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Microsoft Sans Serif"/>
                <a:cs typeface="Microsoft Sans Serif"/>
              </a:rPr>
              <a:t>M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38625" y="3306368"/>
            <a:ext cx="1325245" cy="638175"/>
          </a:xfrm>
          <a:custGeom>
            <a:avLst/>
            <a:gdLst/>
            <a:ahLst/>
            <a:cxnLst/>
            <a:rect l="l" t="t" r="r" b="b"/>
            <a:pathLst>
              <a:path w="1325245" h="638175">
                <a:moveTo>
                  <a:pt x="0" y="638175"/>
                </a:moveTo>
                <a:lnTo>
                  <a:pt x="1325118" y="638175"/>
                </a:lnTo>
                <a:lnTo>
                  <a:pt x="1325118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090" y="385648"/>
            <a:ext cx="846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</a:t>
            </a:r>
            <a:r>
              <a:rPr spc="-20" dirty="0"/>
              <a:t>o</a:t>
            </a:r>
            <a:r>
              <a:rPr spc="-5" dirty="0"/>
              <a:t>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5739" y="1001210"/>
            <a:ext cx="7113270" cy="27355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b="1" spc="-5" dirty="0">
                <a:latin typeface="Calibri"/>
                <a:cs typeface="Calibri"/>
              </a:rPr>
              <a:t>After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completing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lecture,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you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able </a:t>
            </a:r>
            <a:r>
              <a:rPr sz="2000" b="1" spc="-10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Distinguish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</a:t>
            </a:r>
            <a:endParaRPr sz="1800">
              <a:latin typeface="Calibri"/>
              <a:cs typeface="Calibri"/>
            </a:endParaRPr>
          </a:p>
          <a:p>
            <a:pPr marL="355600" marR="652780" indent="-342900">
              <a:lnSpc>
                <a:spcPct val="105000"/>
              </a:lnSpc>
              <a:spcBef>
                <a:spcPts val="5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Construct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5000"/>
              </a:lnSpc>
              <a:spcBef>
                <a:spcPts val="54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single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population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445" y="385648"/>
            <a:ext cx="429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Reducing</a:t>
            </a:r>
            <a:r>
              <a:rPr spc="-10" dirty="0"/>
              <a:t> </a:t>
            </a:r>
            <a:r>
              <a:rPr dirty="0"/>
              <a:t>the </a:t>
            </a:r>
            <a:r>
              <a:rPr spc="-15" dirty="0"/>
              <a:t>Margin</a:t>
            </a:r>
            <a:r>
              <a:rPr spc="35" dirty="0"/>
              <a:t> </a:t>
            </a:r>
            <a:r>
              <a:rPr spc="-5" dirty="0"/>
              <a:t>of </a:t>
            </a:r>
            <a:r>
              <a:rPr spc="-10" dirty="0"/>
              <a:t>Error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559" y="2221230"/>
            <a:ext cx="553529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(σ↓)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10" dirty="0">
                <a:latin typeface="Calibri"/>
                <a:cs typeface="Calibri"/>
              </a:rPr>
              <a:t> size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(n↑)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confidence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 is decreased,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Calibri"/>
                <a:cs typeface="Calibri"/>
              </a:rPr>
              <a:t>) ↓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692" y="1364449"/>
            <a:ext cx="1590040" cy="760095"/>
            <a:chOff x="3639692" y="1364449"/>
            <a:chExt cx="1590040" cy="760095"/>
          </a:xfrm>
        </p:grpSpPr>
        <p:sp>
          <p:nvSpPr>
            <p:cNvPr id="5" name="object 5"/>
            <p:cNvSpPr/>
            <p:nvPr/>
          </p:nvSpPr>
          <p:spPr>
            <a:xfrm>
              <a:off x="3639692" y="1364449"/>
              <a:ext cx="1590040" cy="760095"/>
            </a:xfrm>
            <a:custGeom>
              <a:avLst/>
              <a:gdLst/>
              <a:ahLst/>
              <a:cxnLst/>
              <a:rect l="l" t="t" r="r" b="b"/>
              <a:pathLst>
                <a:path w="1590039" h="760094">
                  <a:moveTo>
                    <a:pt x="1589532" y="0"/>
                  </a:moveTo>
                  <a:lnTo>
                    <a:pt x="0" y="0"/>
                  </a:lnTo>
                  <a:lnTo>
                    <a:pt x="0" y="759625"/>
                  </a:lnTo>
                  <a:lnTo>
                    <a:pt x="1589532" y="759625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2091" y="1949238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19">
                  <a:moveTo>
                    <a:pt x="0" y="20279"/>
                  </a:moveTo>
                  <a:lnTo>
                    <a:pt x="35288" y="0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7379" y="1954719"/>
              <a:ext cx="51435" cy="92075"/>
            </a:xfrm>
            <a:custGeom>
              <a:avLst/>
              <a:gdLst/>
              <a:ahLst/>
              <a:cxnLst/>
              <a:rect l="l" t="t" r="r" b="b"/>
              <a:pathLst>
                <a:path w="51435" h="92075">
                  <a:moveTo>
                    <a:pt x="0" y="0"/>
                  </a:moveTo>
                  <a:lnTo>
                    <a:pt x="51299" y="92076"/>
                  </a:lnTo>
                </a:path>
              </a:pathLst>
            </a:custGeom>
            <a:ln w="23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3403" y="1732192"/>
              <a:ext cx="377825" cy="314960"/>
            </a:xfrm>
            <a:custGeom>
              <a:avLst/>
              <a:gdLst/>
              <a:ahLst/>
              <a:cxnLst/>
              <a:rect l="l" t="t" r="r" b="b"/>
              <a:pathLst>
                <a:path w="377825" h="314960">
                  <a:moveTo>
                    <a:pt x="120802" y="314603"/>
                  </a:moveTo>
                  <a:lnTo>
                    <a:pt x="188637" y="40563"/>
                  </a:lnTo>
                </a:path>
                <a:path w="377825" h="314960">
                  <a:moveTo>
                    <a:pt x="188637" y="40563"/>
                  </a:moveTo>
                  <a:lnTo>
                    <a:pt x="354640" y="40563"/>
                  </a:lnTo>
                </a:path>
                <a:path w="377825" h="314960">
                  <a:moveTo>
                    <a:pt x="0" y="0"/>
                  </a:moveTo>
                  <a:lnTo>
                    <a:pt x="377800" y="0"/>
                  </a:lnTo>
                </a:path>
              </a:pathLst>
            </a:custGeom>
            <a:ln w="1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01594" y="1262158"/>
            <a:ext cx="262255" cy="841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2150" spc="90" dirty="0">
                <a:latin typeface="Microsoft Sans Serif"/>
                <a:cs typeface="Microsoft Sans Serif"/>
              </a:rPr>
              <a:t>σ</a:t>
            </a:r>
            <a:endParaRPr sz="2150">
              <a:latin typeface="Microsoft Sans Serif"/>
              <a:cs typeface="Microsoft Sans Serif"/>
            </a:endParaRPr>
          </a:p>
          <a:p>
            <a:pPr marL="94615">
              <a:lnSpc>
                <a:spcPct val="100000"/>
              </a:lnSpc>
              <a:spcBef>
                <a:spcPts val="630"/>
              </a:spcBef>
            </a:pPr>
            <a:r>
              <a:rPr sz="2150" spc="15" dirty="0">
                <a:latin typeface="Microsoft Sans Serif"/>
                <a:cs typeface="Microsoft Sans Serif"/>
              </a:rPr>
              <a:t>n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6686" y="1696550"/>
            <a:ext cx="25019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250" spc="45" dirty="0">
                <a:latin typeface="Microsoft Sans Serif"/>
                <a:cs typeface="Microsoft Sans Serif"/>
              </a:rPr>
              <a:t>α</a:t>
            </a:r>
            <a:r>
              <a:rPr sz="1250" spc="35" dirty="0">
                <a:latin typeface="Microsoft Sans Serif"/>
                <a:cs typeface="Microsoft Sans Serif"/>
              </a:rPr>
              <a:t>/</a:t>
            </a:r>
            <a:r>
              <a:rPr sz="1250" spc="10" dirty="0">
                <a:latin typeface="Microsoft Sans Serif"/>
                <a:cs typeface="Microsoft Sans Serif"/>
              </a:rPr>
              <a:t>2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3960" y="1513002"/>
            <a:ext cx="8439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50" spc="35" dirty="0">
                <a:latin typeface="Microsoft Sans Serif"/>
                <a:cs typeface="Microsoft Sans Serif"/>
              </a:rPr>
              <a:t>M</a:t>
            </a:r>
            <a:r>
              <a:rPr sz="2150" spc="20" dirty="0">
                <a:latin typeface="Microsoft Sans Serif"/>
                <a:cs typeface="Microsoft Sans Serif"/>
              </a:rPr>
              <a:t>E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z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4994" y="1359750"/>
            <a:ext cx="1599565" cy="769620"/>
          </a:xfrm>
          <a:custGeom>
            <a:avLst/>
            <a:gdLst/>
            <a:ahLst/>
            <a:cxnLst/>
            <a:rect l="l" t="t" r="r" b="b"/>
            <a:pathLst>
              <a:path w="1599564" h="769619">
                <a:moveTo>
                  <a:pt x="0" y="769150"/>
                </a:moveTo>
                <a:lnTo>
                  <a:pt x="1599056" y="769150"/>
                </a:lnTo>
                <a:lnTo>
                  <a:pt x="1599056" y="0"/>
                </a:lnTo>
                <a:lnTo>
                  <a:pt x="0" y="0"/>
                </a:lnTo>
                <a:lnTo>
                  <a:pt x="0" y="769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401" y="394792"/>
            <a:ext cx="47599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Finding</a:t>
            </a:r>
            <a:r>
              <a:rPr sz="2700" spc="-10" dirty="0"/>
              <a:t> </a:t>
            </a:r>
            <a:r>
              <a:rPr sz="2700" dirty="0"/>
              <a:t>the</a:t>
            </a:r>
            <a:r>
              <a:rPr sz="2700" spc="5" dirty="0"/>
              <a:t> </a:t>
            </a:r>
            <a:r>
              <a:rPr sz="2700" spc="-10" dirty="0"/>
              <a:t>Reliability</a:t>
            </a:r>
            <a:r>
              <a:rPr sz="2700" spc="10" dirty="0"/>
              <a:t> </a:t>
            </a:r>
            <a:r>
              <a:rPr sz="2700" spc="-45" dirty="0"/>
              <a:t>Factor,</a:t>
            </a:r>
            <a:r>
              <a:rPr sz="2700" spc="5" dirty="0"/>
              <a:t> </a:t>
            </a:r>
            <a:r>
              <a:rPr sz="2700" spc="-10" dirty="0"/>
              <a:t>z</a:t>
            </a:r>
            <a:r>
              <a:rPr sz="2700" b="0" spc="-15" baseline="-20061" dirty="0">
                <a:latin typeface="Symbol"/>
                <a:cs typeface="Symbol"/>
              </a:rPr>
              <a:t></a:t>
            </a:r>
            <a:r>
              <a:rPr sz="2700" spc="-15" baseline="-20061" dirty="0"/>
              <a:t>/2</a:t>
            </a:r>
            <a:endParaRPr sz="2700" baseline="-20061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28812" y="1487106"/>
            <a:ext cx="5572125" cy="1914525"/>
            <a:chOff x="1928812" y="1487106"/>
            <a:chExt cx="5572125" cy="1914525"/>
          </a:xfrm>
        </p:grpSpPr>
        <p:sp>
          <p:nvSpPr>
            <p:cNvPr id="4" name="object 4"/>
            <p:cNvSpPr/>
            <p:nvPr/>
          </p:nvSpPr>
          <p:spPr>
            <a:xfrm>
              <a:off x="3143250" y="2090801"/>
              <a:ext cx="2914650" cy="1296670"/>
            </a:xfrm>
            <a:custGeom>
              <a:avLst/>
              <a:gdLst/>
              <a:ahLst/>
              <a:cxnLst/>
              <a:rect l="l" t="t" r="r" b="b"/>
              <a:pathLst>
                <a:path w="2914650" h="1296670">
                  <a:moveTo>
                    <a:pt x="1425194" y="0"/>
                  </a:moveTo>
                  <a:lnTo>
                    <a:pt x="1282319" y="21336"/>
                  </a:lnTo>
                  <a:lnTo>
                    <a:pt x="1114425" y="107061"/>
                  </a:lnTo>
                  <a:lnTo>
                    <a:pt x="1085850" y="153543"/>
                  </a:lnTo>
                  <a:lnTo>
                    <a:pt x="996569" y="192786"/>
                  </a:lnTo>
                  <a:lnTo>
                    <a:pt x="907288" y="292862"/>
                  </a:lnTo>
                  <a:lnTo>
                    <a:pt x="810767" y="385699"/>
                  </a:lnTo>
                  <a:lnTo>
                    <a:pt x="664337" y="535686"/>
                  </a:lnTo>
                  <a:lnTo>
                    <a:pt x="471424" y="735711"/>
                  </a:lnTo>
                  <a:lnTo>
                    <a:pt x="285750" y="896493"/>
                  </a:lnTo>
                  <a:lnTo>
                    <a:pt x="114300" y="1010793"/>
                  </a:lnTo>
                  <a:lnTo>
                    <a:pt x="0" y="1067943"/>
                  </a:lnTo>
                  <a:lnTo>
                    <a:pt x="0" y="1296543"/>
                  </a:lnTo>
                  <a:lnTo>
                    <a:pt x="2914650" y="1296543"/>
                  </a:lnTo>
                  <a:lnTo>
                    <a:pt x="2914650" y="1067943"/>
                  </a:lnTo>
                  <a:lnTo>
                    <a:pt x="2811017" y="1021461"/>
                  </a:lnTo>
                  <a:lnTo>
                    <a:pt x="2661030" y="935736"/>
                  </a:lnTo>
                  <a:lnTo>
                    <a:pt x="2528824" y="832231"/>
                  </a:lnTo>
                  <a:lnTo>
                    <a:pt x="2400300" y="725043"/>
                  </a:lnTo>
                  <a:lnTo>
                    <a:pt x="2268092" y="596392"/>
                  </a:lnTo>
                  <a:lnTo>
                    <a:pt x="2171700" y="496443"/>
                  </a:lnTo>
                  <a:lnTo>
                    <a:pt x="2057400" y="382143"/>
                  </a:lnTo>
                  <a:lnTo>
                    <a:pt x="1878838" y="228600"/>
                  </a:lnTo>
                  <a:lnTo>
                    <a:pt x="1714500" y="96393"/>
                  </a:lnTo>
                  <a:lnTo>
                    <a:pt x="1600200" y="39243"/>
                  </a:lnTo>
                  <a:lnTo>
                    <a:pt x="1539494" y="17780"/>
                  </a:lnTo>
                  <a:lnTo>
                    <a:pt x="1425194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150" y="2094356"/>
              <a:ext cx="4569460" cy="1234440"/>
            </a:xfrm>
            <a:custGeom>
              <a:avLst/>
              <a:gdLst/>
              <a:ahLst/>
              <a:cxnLst/>
              <a:rect l="l" t="t" r="r" b="b"/>
              <a:pathLst>
                <a:path w="4569459" h="1234439">
                  <a:moveTo>
                    <a:pt x="4569333" y="1234059"/>
                  </a:moveTo>
                  <a:lnTo>
                    <a:pt x="4320794" y="1220343"/>
                  </a:lnTo>
                  <a:lnTo>
                    <a:pt x="4197858" y="1206627"/>
                  </a:lnTo>
                  <a:lnTo>
                    <a:pt x="4074922" y="1184402"/>
                  </a:lnTo>
                  <a:lnTo>
                    <a:pt x="3949319" y="1156970"/>
                  </a:lnTo>
                  <a:lnTo>
                    <a:pt x="3823716" y="1119251"/>
                  </a:lnTo>
                  <a:lnTo>
                    <a:pt x="3700653" y="1067816"/>
                  </a:lnTo>
                  <a:lnTo>
                    <a:pt x="3452114" y="925576"/>
                  </a:lnTo>
                  <a:lnTo>
                    <a:pt x="3203575" y="723265"/>
                  </a:lnTo>
                  <a:lnTo>
                    <a:pt x="2957576" y="481584"/>
                  </a:lnTo>
                  <a:lnTo>
                    <a:pt x="2832100" y="358140"/>
                  </a:lnTo>
                  <a:lnTo>
                    <a:pt x="2709037" y="243331"/>
                  </a:lnTo>
                  <a:lnTo>
                    <a:pt x="2586101" y="142240"/>
                  </a:lnTo>
                  <a:lnTo>
                    <a:pt x="2460498" y="65150"/>
                  </a:lnTo>
                  <a:lnTo>
                    <a:pt x="2337562" y="15367"/>
                  </a:lnTo>
                  <a:lnTo>
                    <a:pt x="2214499" y="0"/>
                  </a:lnTo>
                </a:path>
                <a:path w="4569459" h="1234439">
                  <a:moveTo>
                    <a:pt x="0" y="1234059"/>
                  </a:moveTo>
                  <a:lnTo>
                    <a:pt x="233680" y="1220343"/>
                  </a:lnTo>
                  <a:lnTo>
                    <a:pt x="349250" y="1206627"/>
                  </a:lnTo>
                  <a:lnTo>
                    <a:pt x="464819" y="1184402"/>
                  </a:lnTo>
                  <a:lnTo>
                    <a:pt x="582802" y="1156970"/>
                  </a:lnTo>
                  <a:lnTo>
                    <a:pt x="698373" y="1119251"/>
                  </a:lnTo>
                  <a:lnTo>
                    <a:pt x="813943" y="1067816"/>
                  </a:lnTo>
                  <a:lnTo>
                    <a:pt x="1047623" y="925576"/>
                  </a:lnTo>
                  <a:lnTo>
                    <a:pt x="1281302" y="723265"/>
                  </a:lnTo>
                  <a:lnTo>
                    <a:pt x="1514855" y="481584"/>
                  </a:lnTo>
                  <a:lnTo>
                    <a:pt x="1630426" y="358140"/>
                  </a:lnTo>
                  <a:lnTo>
                    <a:pt x="1745996" y="243331"/>
                  </a:lnTo>
                  <a:lnTo>
                    <a:pt x="1861565" y="142240"/>
                  </a:lnTo>
                  <a:lnTo>
                    <a:pt x="1979676" y="65150"/>
                  </a:lnTo>
                  <a:lnTo>
                    <a:pt x="2095246" y="15367"/>
                  </a:lnTo>
                  <a:lnTo>
                    <a:pt x="2213355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3191" y="2309368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0"/>
                  </a:moveTo>
                  <a:lnTo>
                    <a:pt x="0" y="12700"/>
                  </a:lnTo>
                </a:path>
                <a:path h="558164">
                  <a:moveTo>
                    <a:pt x="0" y="90550"/>
                  </a:moveTo>
                  <a:lnTo>
                    <a:pt x="0" y="103250"/>
                  </a:lnTo>
                </a:path>
                <a:path h="558164">
                  <a:moveTo>
                    <a:pt x="0" y="182244"/>
                  </a:moveTo>
                  <a:lnTo>
                    <a:pt x="0" y="194944"/>
                  </a:lnTo>
                </a:path>
                <a:path h="558164">
                  <a:moveTo>
                    <a:pt x="0" y="272669"/>
                  </a:moveTo>
                  <a:lnTo>
                    <a:pt x="0" y="285369"/>
                  </a:lnTo>
                </a:path>
                <a:path h="558164">
                  <a:moveTo>
                    <a:pt x="0" y="364363"/>
                  </a:moveTo>
                  <a:lnTo>
                    <a:pt x="0" y="377063"/>
                  </a:lnTo>
                </a:path>
                <a:path h="558164">
                  <a:moveTo>
                    <a:pt x="0" y="454913"/>
                  </a:moveTo>
                  <a:lnTo>
                    <a:pt x="0" y="467613"/>
                  </a:lnTo>
                </a:path>
                <a:path h="558164">
                  <a:moveTo>
                    <a:pt x="0" y="545338"/>
                  </a:moveTo>
                  <a:lnTo>
                    <a:pt x="0" y="558038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3100" y="2094356"/>
              <a:ext cx="5543550" cy="1293495"/>
            </a:xfrm>
            <a:custGeom>
              <a:avLst/>
              <a:gdLst/>
              <a:ahLst/>
              <a:cxnLst/>
              <a:rect l="l" t="t" r="r" b="b"/>
              <a:pathLst>
                <a:path w="5543550" h="1293495">
                  <a:moveTo>
                    <a:pt x="0" y="1292987"/>
                  </a:moveTo>
                  <a:lnTo>
                    <a:pt x="5543550" y="1292987"/>
                  </a:lnTo>
                </a:path>
                <a:path w="5543550" h="1293495">
                  <a:moveTo>
                    <a:pt x="2625344" y="0"/>
                  </a:moveTo>
                  <a:lnTo>
                    <a:pt x="2630042" y="12929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3250" y="1501394"/>
              <a:ext cx="2914650" cy="1885950"/>
            </a:xfrm>
            <a:custGeom>
              <a:avLst/>
              <a:gdLst/>
              <a:ahLst/>
              <a:cxnLst/>
              <a:rect l="l" t="t" r="r" b="b"/>
              <a:pathLst>
                <a:path w="2914650" h="1885950">
                  <a:moveTo>
                    <a:pt x="0" y="1885949"/>
                  </a:moveTo>
                  <a:lnTo>
                    <a:pt x="0" y="0"/>
                  </a:lnTo>
                </a:path>
                <a:path w="2914650" h="1885950">
                  <a:moveTo>
                    <a:pt x="2914650" y="1885949"/>
                  </a:moveTo>
                  <a:lnTo>
                    <a:pt x="2914650" y="0"/>
                  </a:lnTo>
                </a:path>
              </a:pathLst>
            </a:custGeom>
            <a:ln w="28575">
              <a:solidFill>
                <a:srgbClr val="0000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3250" y="1544192"/>
              <a:ext cx="2914650" cy="142875"/>
            </a:xfrm>
            <a:custGeom>
              <a:avLst/>
              <a:gdLst/>
              <a:ahLst/>
              <a:cxnLst/>
              <a:rect l="l" t="t" r="r" b="b"/>
              <a:pathLst>
                <a:path w="2914650" h="142875">
                  <a:moveTo>
                    <a:pt x="2914650" y="71501"/>
                  </a:moveTo>
                  <a:lnTo>
                    <a:pt x="2897441" y="57150"/>
                  </a:lnTo>
                  <a:lnTo>
                    <a:pt x="2828925" y="0"/>
                  </a:lnTo>
                  <a:lnTo>
                    <a:pt x="2828925" y="57150"/>
                  </a:lnTo>
                  <a:lnTo>
                    <a:pt x="1143000" y="57150"/>
                  </a:lnTo>
                  <a:lnTo>
                    <a:pt x="1085850" y="57150"/>
                  </a:lnTo>
                  <a:lnTo>
                    <a:pt x="85725" y="57150"/>
                  </a:lnTo>
                  <a:lnTo>
                    <a:pt x="85725" y="0"/>
                  </a:lnTo>
                  <a:lnTo>
                    <a:pt x="0" y="71501"/>
                  </a:lnTo>
                  <a:lnTo>
                    <a:pt x="85725" y="142875"/>
                  </a:lnTo>
                  <a:lnTo>
                    <a:pt x="85725" y="85725"/>
                  </a:lnTo>
                  <a:lnTo>
                    <a:pt x="1085850" y="85725"/>
                  </a:lnTo>
                  <a:lnTo>
                    <a:pt x="1143000" y="85725"/>
                  </a:lnTo>
                  <a:lnTo>
                    <a:pt x="2828925" y="85725"/>
                  </a:lnTo>
                  <a:lnTo>
                    <a:pt x="2828925" y="142875"/>
                  </a:lnTo>
                  <a:lnTo>
                    <a:pt x="2897555" y="85725"/>
                  </a:lnTo>
                  <a:lnTo>
                    <a:pt x="2914650" y="7150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1750" y="3444494"/>
            <a:ext cx="1200150" cy="28575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-1.96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550" y="3444494"/>
            <a:ext cx="1143000" cy="28575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1.96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2929" y="1010444"/>
            <a:ext cx="3687445" cy="89979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95%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interval:</a:t>
            </a:r>
            <a:endParaRPr sz="1800">
              <a:latin typeface="Calibri"/>
              <a:cs typeface="Calibri"/>
            </a:endParaRPr>
          </a:p>
          <a:p>
            <a:pPr marL="2211070">
              <a:lnSpc>
                <a:spcPct val="100000"/>
              </a:lnSpc>
              <a:spcBef>
                <a:spcPts val="1290"/>
              </a:spcBef>
            </a:pPr>
            <a:r>
              <a:rPr sz="1850" spc="120" dirty="0">
                <a:latin typeface="Microsoft Sans Serif"/>
                <a:cs typeface="Microsoft Sans Serif"/>
              </a:rPr>
              <a:t>1</a:t>
            </a:r>
            <a:r>
              <a:rPr sz="1850" spc="35" dirty="0">
                <a:latin typeface="Symbol"/>
                <a:cs typeface="Symbol"/>
              </a:rPr>
              <a:t>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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Symbol"/>
                <a:cs typeface="Symbol"/>
              </a:rPr>
              <a:t>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Microsoft Sans Serif"/>
                <a:cs typeface="Microsoft Sans Serif"/>
              </a:rPr>
              <a:t>.</a:t>
            </a:r>
            <a:r>
              <a:rPr sz="1850" spc="-25" dirty="0">
                <a:latin typeface="Microsoft Sans Serif"/>
                <a:cs typeface="Microsoft Sans Serif"/>
              </a:rPr>
              <a:t>9</a:t>
            </a:r>
            <a:r>
              <a:rPr sz="1850" spc="35" dirty="0">
                <a:latin typeface="Microsoft Sans Serif"/>
                <a:cs typeface="Microsoft Sans Serif"/>
              </a:rPr>
              <a:t>5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2267" y="279874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270" y="0"/>
                </a:lnTo>
              </a:path>
            </a:pathLst>
          </a:custGeom>
          <a:ln w="8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63277" y="2792170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4650" y="2635134"/>
            <a:ext cx="7880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25" spc="30" baseline="35842" dirty="0">
                <a:latin typeface="Microsoft Sans Serif"/>
                <a:cs typeface="Microsoft Sans Serif"/>
              </a:rPr>
              <a:t>α</a:t>
            </a:r>
            <a:r>
              <a:rPr sz="2325" spc="172" baseline="35842" dirty="0">
                <a:latin typeface="Microsoft Sans Serif"/>
                <a:cs typeface="Microsoft Sans Serif"/>
              </a:rPr>
              <a:t> 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.</a:t>
            </a:r>
            <a:r>
              <a:rPr sz="1550" spc="-20" dirty="0">
                <a:latin typeface="Microsoft Sans Serif"/>
                <a:cs typeface="Microsoft Sans Serif"/>
              </a:rPr>
              <a:t>02</a:t>
            </a:r>
            <a:r>
              <a:rPr sz="1550" spc="20" dirty="0"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1930" y="279874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270" y="0"/>
                </a:lnTo>
              </a:path>
            </a:pathLst>
          </a:custGeom>
          <a:ln w="8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32939" y="2792170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4313" y="2635134"/>
            <a:ext cx="7880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25" spc="30" baseline="35842" dirty="0">
                <a:latin typeface="Microsoft Sans Serif"/>
                <a:cs typeface="Microsoft Sans Serif"/>
              </a:rPr>
              <a:t>α</a:t>
            </a:r>
            <a:r>
              <a:rPr sz="2325" spc="172" baseline="35842" dirty="0">
                <a:latin typeface="Microsoft Sans Serif"/>
                <a:cs typeface="Microsoft Sans Serif"/>
              </a:rPr>
              <a:t> 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.</a:t>
            </a:r>
            <a:r>
              <a:rPr sz="1550" spc="-20" dirty="0">
                <a:latin typeface="Microsoft Sans Serif"/>
                <a:cs typeface="Microsoft Sans Serif"/>
              </a:rPr>
              <a:t>02</a:t>
            </a:r>
            <a:r>
              <a:rPr sz="1550" spc="20" dirty="0"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2680" y="2863849"/>
            <a:ext cx="4133850" cy="352425"/>
          </a:xfrm>
          <a:custGeom>
            <a:avLst/>
            <a:gdLst/>
            <a:ahLst/>
            <a:cxnLst/>
            <a:rect l="l" t="t" r="r" b="b"/>
            <a:pathLst>
              <a:path w="4133850" h="352425">
                <a:moveTo>
                  <a:pt x="464820" y="352044"/>
                </a:moveTo>
                <a:lnTo>
                  <a:pt x="449046" y="326263"/>
                </a:lnTo>
                <a:lnTo>
                  <a:pt x="414782" y="270256"/>
                </a:lnTo>
                <a:lnTo>
                  <a:pt x="399707" y="294411"/>
                </a:lnTo>
                <a:lnTo>
                  <a:pt x="15240" y="54102"/>
                </a:lnTo>
                <a:lnTo>
                  <a:pt x="0" y="78359"/>
                </a:lnTo>
                <a:lnTo>
                  <a:pt x="384530" y="318719"/>
                </a:lnTo>
                <a:lnTo>
                  <a:pt x="369443" y="342900"/>
                </a:lnTo>
                <a:lnTo>
                  <a:pt x="464820" y="352044"/>
                </a:lnTo>
                <a:close/>
              </a:path>
              <a:path w="4133850" h="352425">
                <a:moveTo>
                  <a:pt x="4133342" y="18288"/>
                </a:moveTo>
                <a:lnTo>
                  <a:pt x="4111498" y="0"/>
                </a:lnTo>
                <a:lnTo>
                  <a:pt x="3880624" y="277050"/>
                </a:lnTo>
                <a:lnTo>
                  <a:pt x="3858641" y="258699"/>
                </a:lnTo>
                <a:lnTo>
                  <a:pt x="3836670" y="352044"/>
                </a:lnTo>
                <a:lnTo>
                  <a:pt x="3924427" y="313563"/>
                </a:lnTo>
                <a:lnTo>
                  <a:pt x="3915740" y="306324"/>
                </a:lnTo>
                <a:lnTo>
                  <a:pt x="3902570" y="295351"/>
                </a:lnTo>
                <a:lnTo>
                  <a:pt x="413334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6875" y="3708019"/>
            <a:ext cx="855344" cy="5378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Lower </a:t>
            </a:r>
            <a:r>
              <a:rPr sz="1200" b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Co</a:t>
            </a:r>
            <a:r>
              <a:rPr sz="1200" b="1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fidence 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Limit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1905" y="3708019"/>
            <a:ext cx="855344" cy="5378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Upper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Co</a:t>
            </a:r>
            <a:r>
              <a:rPr sz="1200" b="1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fidence 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Limit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8045" y="3354710"/>
            <a:ext cx="724535" cy="711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latin typeface="Arial"/>
                <a:cs typeface="Arial"/>
              </a:rPr>
              <a:t>Z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units: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800080"/>
                </a:solidFill>
                <a:latin typeface="Arial"/>
                <a:cs typeface="Arial"/>
              </a:rPr>
              <a:t>X</a:t>
            </a:r>
            <a:r>
              <a:rPr sz="1500" b="1" spc="-8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800080"/>
                </a:solidFill>
                <a:latin typeface="Arial"/>
                <a:cs typeface="Arial"/>
              </a:rPr>
              <a:t>units: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5971" y="3874109"/>
            <a:ext cx="1087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Point</a:t>
            </a:r>
            <a:r>
              <a:rPr sz="1200" b="1" spc="-4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Estimate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6848" y="3473958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7055" y="4260850"/>
            <a:ext cx="6584315" cy="429895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84175" indent="-321310">
              <a:lnSpc>
                <a:spcPct val="100000"/>
              </a:lnSpc>
              <a:spcBef>
                <a:spcPts val="210"/>
              </a:spcBef>
              <a:buClr>
                <a:srgbClr val="800080"/>
              </a:buClr>
              <a:buFont typeface="Wingdings"/>
              <a:buChar char=""/>
              <a:tabLst>
                <a:tab pos="384175" algn="l"/>
                <a:tab pos="38481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Find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z</a:t>
            </a:r>
            <a:r>
              <a:rPr sz="1800" spc="-7" baseline="-20833" dirty="0">
                <a:latin typeface="Microsoft Sans Serif"/>
                <a:cs typeface="Microsoft Sans Serif"/>
              </a:rPr>
              <a:t>.025</a:t>
            </a:r>
            <a:r>
              <a:rPr sz="1800" spc="247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</a:t>
            </a:r>
            <a:r>
              <a:rPr sz="1800" dirty="0">
                <a:latin typeface="Microsoft Sans Serif"/>
                <a:cs typeface="Microsoft Sans Serif"/>
              </a:rPr>
              <a:t>1.96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standard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normal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distribution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table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942" y="351281"/>
            <a:ext cx="446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Common</a:t>
            </a:r>
            <a:r>
              <a:rPr spc="-15" dirty="0"/>
              <a:t> Levels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Confidence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6620" y="1216913"/>
            <a:ext cx="6232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90%,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99%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882" y="2200782"/>
            <a:ext cx="1062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latin typeface="Arial"/>
                <a:cs typeface="Arial"/>
              </a:rPr>
              <a:t>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dence  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7392" y="2315082"/>
            <a:ext cx="918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i="1" spc="-15" dirty="0">
                <a:latin typeface="Arial"/>
                <a:cs typeface="Arial"/>
              </a:rPr>
              <a:t>Z</a:t>
            </a:r>
            <a:r>
              <a:rPr sz="1575" spc="-22" baseline="-18518" dirty="0">
                <a:latin typeface="Symbol"/>
                <a:cs typeface="Symbol"/>
              </a:rPr>
              <a:t></a:t>
            </a:r>
            <a:r>
              <a:rPr sz="1500" b="1" i="1" spc="-22" baseline="-19444" dirty="0">
                <a:latin typeface="Arial"/>
                <a:cs typeface="Arial"/>
              </a:rPr>
              <a:t>/2</a:t>
            </a:r>
            <a:r>
              <a:rPr sz="1500" b="1" i="1" spc="142" baseline="-19444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value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7825" y="2800350"/>
          <a:ext cx="3343275" cy="1943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80%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.80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1.28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1.645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1.96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98%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2.33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99%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2.58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99.8%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.998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3.08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99.9%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3.27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0300" y="2057400"/>
            <a:ext cx="4286250" cy="2686050"/>
          </a:xfrm>
          <a:custGeom>
            <a:avLst/>
            <a:gdLst/>
            <a:ahLst/>
            <a:cxnLst/>
            <a:rect l="l" t="t" r="r" b="b"/>
            <a:pathLst>
              <a:path w="4286250" h="2686050">
                <a:moveTo>
                  <a:pt x="0" y="742950"/>
                </a:moveTo>
                <a:lnTo>
                  <a:pt x="4286250" y="742950"/>
                </a:lnTo>
              </a:path>
              <a:path w="4286250" h="2686050">
                <a:moveTo>
                  <a:pt x="1428750" y="0"/>
                </a:moveTo>
                <a:lnTo>
                  <a:pt x="1428750" y="2686050"/>
                </a:lnTo>
              </a:path>
              <a:path w="4286250" h="2686050">
                <a:moveTo>
                  <a:pt x="2914650" y="0"/>
                </a:moveTo>
                <a:lnTo>
                  <a:pt x="2914650" y="2686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0885" y="2086482"/>
            <a:ext cx="1062355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latin typeface="Arial"/>
                <a:cs typeface="Arial"/>
              </a:rPr>
              <a:t>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dence  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e</a:t>
            </a:r>
            <a:r>
              <a:rPr sz="1500" b="1" i="1" spc="-20" dirty="0">
                <a:latin typeface="Arial"/>
                <a:cs typeface="Arial"/>
              </a:rPr>
              <a:t>f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ci</a:t>
            </a:r>
            <a:r>
              <a:rPr sz="1500" b="1" i="1" dirty="0">
                <a:latin typeface="Arial"/>
                <a:cs typeface="Arial"/>
              </a:rPr>
              <a:t>e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t,</a:t>
            </a:r>
            <a:endParaRPr sz="1500">
              <a:latin typeface="Arial"/>
              <a:cs typeface="Arial"/>
            </a:endParaRPr>
          </a:p>
          <a:p>
            <a:pPr marL="243204">
              <a:lnSpc>
                <a:spcPts val="1789"/>
              </a:lnSpc>
            </a:pPr>
            <a:r>
              <a:rPr sz="1850" spc="135" dirty="0">
                <a:latin typeface="Microsoft Sans Serif"/>
                <a:cs typeface="Microsoft Sans Serif"/>
              </a:rPr>
              <a:t>1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379856"/>
            <a:ext cx="490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Intervals</a:t>
            </a:r>
            <a:r>
              <a:rPr spc="25" dirty="0"/>
              <a:t> </a:t>
            </a:r>
            <a:r>
              <a:rPr spc="-5" dirty="0"/>
              <a:t>and </a:t>
            </a:r>
            <a:r>
              <a:rPr spc="-15" dirty="0"/>
              <a:t>Level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Confidence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206494" y="2114550"/>
            <a:ext cx="504825" cy="2186305"/>
            <a:chOff x="4206494" y="2114550"/>
            <a:chExt cx="504825" cy="2186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9318" y="2114550"/>
              <a:ext cx="85725" cy="17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2244" y="2514600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65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494" y="2286012"/>
              <a:ext cx="504825" cy="225425"/>
            </a:xfrm>
            <a:custGeom>
              <a:avLst/>
              <a:gdLst/>
              <a:ahLst/>
              <a:cxnLst/>
              <a:rect l="l" t="t" r="r" b="b"/>
              <a:pathLst>
                <a:path w="504825" h="225425">
                  <a:moveTo>
                    <a:pt x="504825" y="0"/>
                  </a:moveTo>
                  <a:lnTo>
                    <a:pt x="0" y="0"/>
                  </a:lnTo>
                  <a:lnTo>
                    <a:pt x="0" y="225031"/>
                  </a:lnTo>
                  <a:lnTo>
                    <a:pt x="504825" y="225031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73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286" y="2401294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50133" y="0"/>
                  </a:lnTo>
                </a:path>
              </a:pathLst>
            </a:custGeom>
            <a:ln w="3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08144" y="2273390"/>
            <a:ext cx="182245" cy="197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6494" y="2286012"/>
            <a:ext cx="504825" cy="2254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0"/>
              </a:spcBef>
            </a:pPr>
            <a:r>
              <a:rPr sz="1100" spc="155" dirty="0">
                <a:latin typeface="Microsoft Sans Serif"/>
                <a:cs typeface="Microsoft Sans Serif"/>
              </a:rPr>
              <a:t>μ</a:t>
            </a:r>
            <a:r>
              <a:rPr sz="975" spc="232" baseline="-34188" dirty="0">
                <a:latin typeface="Microsoft Sans Serif"/>
                <a:cs typeface="Microsoft Sans Serif"/>
              </a:rPr>
              <a:t>x</a:t>
            </a:r>
            <a:r>
              <a:rPr sz="975" spc="442" baseline="-34188" dirty="0">
                <a:latin typeface="Microsoft Sans Serif"/>
                <a:cs typeface="Microsoft Sans Serif"/>
              </a:rPr>
              <a:t> </a:t>
            </a:r>
            <a:r>
              <a:rPr sz="1100" spc="185" dirty="0">
                <a:latin typeface="Symbol"/>
                <a:cs typeface="Symbol"/>
              </a:rPr>
              <a:t>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215" dirty="0">
                <a:latin typeface="Microsoft Sans Serif"/>
                <a:cs typeface="Microsoft Sans Serif"/>
              </a:rPr>
              <a:t>μ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71494" y="4337050"/>
            <a:ext cx="1898650" cy="357505"/>
            <a:chOff x="3571494" y="4337050"/>
            <a:chExt cx="1898650" cy="357505"/>
          </a:xfrm>
        </p:grpSpPr>
        <p:sp>
          <p:nvSpPr>
            <p:cNvPr id="11" name="object 11"/>
            <p:cNvSpPr/>
            <p:nvPr/>
          </p:nvSpPr>
          <p:spPr>
            <a:xfrm>
              <a:off x="3577844" y="4343400"/>
              <a:ext cx="1885950" cy="344805"/>
            </a:xfrm>
            <a:custGeom>
              <a:avLst/>
              <a:gdLst/>
              <a:ahLst/>
              <a:cxnLst/>
              <a:rect l="l" t="t" r="r" b="b"/>
              <a:pathLst>
                <a:path w="1885950" h="344804">
                  <a:moveTo>
                    <a:pt x="1885950" y="0"/>
                  </a:moveTo>
                  <a:lnTo>
                    <a:pt x="0" y="0"/>
                  </a:lnTo>
                  <a:lnTo>
                    <a:pt x="0" y="344322"/>
                  </a:lnTo>
                  <a:lnTo>
                    <a:pt x="1885950" y="344322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7844" y="4343400"/>
              <a:ext cx="1885950" cy="344805"/>
            </a:xfrm>
            <a:custGeom>
              <a:avLst/>
              <a:gdLst/>
              <a:ahLst/>
              <a:cxnLst/>
              <a:rect l="l" t="t" r="r" b="b"/>
              <a:pathLst>
                <a:path w="1885950" h="344804">
                  <a:moveTo>
                    <a:pt x="0" y="344322"/>
                  </a:moveTo>
                  <a:lnTo>
                    <a:pt x="1885950" y="344322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3443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46568" y="1135888"/>
            <a:ext cx="4855845" cy="3212465"/>
            <a:chOff x="1146568" y="1135888"/>
            <a:chExt cx="4855845" cy="3212465"/>
          </a:xfrm>
        </p:grpSpPr>
        <p:sp>
          <p:nvSpPr>
            <p:cNvPr id="14" name="object 14"/>
            <p:cNvSpPr/>
            <p:nvPr/>
          </p:nvSpPr>
          <p:spPr>
            <a:xfrm>
              <a:off x="4491100" y="1145413"/>
              <a:ext cx="0" cy="929005"/>
            </a:xfrm>
            <a:custGeom>
              <a:avLst/>
              <a:gdLst/>
              <a:ahLst/>
              <a:cxnLst/>
              <a:rect l="l" t="t" r="r" b="b"/>
              <a:pathLst>
                <a:path h="929005">
                  <a:moveTo>
                    <a:pt x="0" y="0"/>
                  </a:moveTo>
                  <a:lnTo>
                    <a:pt x="0" y="928624"/>
                  </a:lnTo>
                </a:path>
              </a:pathLst>
            </a:custGeom>
            <a:ln w="19050">
              <a:solidFill>
                <a:srgbClr val="00666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9750" y="1666875"/>
              <a:ext cx="882650" cy="454025"/>
            </a:xfrm>
            <a:custGeom>
              <a:avLst/>
              <a:gdLst/>
              <a:ahLst/>
              <a:cxnLst/>
              <a:rect l="l" t="t" r="r" b="b"/>
              <a:pathLst>
                <a:path w="882650" h="454025">
                  <a:moveTo>
                    <a:pt x="0" y="0"/>
                  </a:moveTo>
                  <a:lnTo>
                    <a:pt x="0" y="419100"/>
                  </a:lnTo>
                  <a:lnTo>
                    <a:pt x="3556" y="453644"/>
                  </a:lnTo>
                  <a:lnTo>
                    <a:pt x="882141" y="450088"/>
                  </a:lnTo>
                  <a:lnTo>
                    <a:pt x="510666" y="357250"/>
                  </a:lnTo>
                  <a:lnTo>
                    <a:pt x="332104" y="292862"/>
                  </a:lnTo>
                  <a:lnTo>
                    <a:pt x="142875" y="157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9750" y="166687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1518" y="1666875"/>
              <a:ext cx="916940" cy="454025"/>
            </a:xfrm>
            <a:custGeom>
              <a:avLst/>
              <a:gdLst/>
              <a:ahLst/>
              <a:cxnLst/>
              <a:rect l="l" t="t" r="r" b="b"/>
              <a:pathLst>
                <a:path w="916939" h="454025">
                  <a:moveTo>
                    <a:pt x="916812" y="0"/>
                  </a:moveTo>
                  <a:lnTo>
                    <a:pt x="785876" y="138049"/>
                  </a:lnTo>
                  <a:lnTo>
                    <a:pt x="640587" y="241681"/>
                  </a:lnTo>
                  <a:lnTo>
                    <a:pt x="434594" y="347725"/>
                  </a:lnTo>
                  <a:lnTo>
                    <a:pt x="0" y="450088"/>
                  </a:lnTo>
                  <a:lnTo>
                    <a:pt x="914399" y="453644"/>
                  </a:lnTo>
                  <a:lnTo>
                    <a:pt x="916812" y="419100"/>
                  </a:lnTo>
                  <a:lnTo>
                    <a:pt x="916812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9600" y="166687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1331" y="2171700"/>
              <a:ext cx="1741170" cy="2171700"/>
            </a:xfrm>
            <a:custGeom>
              <a:avLst/>
              <a:gdLst/>
              <a:ahLst/>
              <a:cxnLst/>
              <a:rect l="l" t="t" r="r" b="b"/>
              <a:pathLst>
                <a:path w="1741170" h="2171700">
                  <a:moveTo>
                    <a:pt x="1740662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1740662" y="2171700"/>
                  </a:lnTo>
                  <a:lnTo>
                    <a:pt x="1740662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1331" y="2171700"/>
              <a:ext cx="1741170" cy="2171700"/>
            </a:xfrm>
            <a:custGeom>
              <a:avLst/>
              <a:gdLst/>
              <a:ahLst/>
              <a:cxnLst/>
              <a:rect l="l" t="t" r="r" b="b"/>
              <a:pathLst>
                <a:path w="1741170" h="2171700">
                  <a:moveTo>
                    <a:pt x="0" y="2171700"/>
                  </a:moveTo>
                  <a:lnTo>
                    <a:pt x="1740662" y="2171700"/>
                  </a:lnTo>
                  <a:lnTo>
                    <a:pt x="1740662" y="0"/>
                  </a:lnTo>
                  <a:lnTo>
                    <a:pt x="0" y="0"/>
                  </a:lnTo>
                  <a:lnTo>
                    <a:pt x="0" y="2171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77844" y="4343400"/>
            <a:ext cx="1885950" cy="3448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25"/>
              </a:spcBef>
            </a:pPr>
            <a:r>
              <a:rPr sz="1500" spc="-5" dirty="0">
                <a:latin typeface="Microsoft Sans Serif"/>
                <a:cs typeface="Microsoft Sans Serif"/>
              </a:rPr>
              <a:t>Confidence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Intervals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6535" y="2145614"/>
            <a:ext cx="12198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Intervals</a:t>
            </a:r>
            <a:endParaRPr sz="1800">
              <a:latin typeface="Microsoft Sans Serif"/>
              <a:cs typeface="Microsoft Sans Serif"/>
            </a:endParaRPr>
          </a:p>
          <a:p>
            <a:pPr marR="5080" algn="ctr">
              <a:lnSpc>
                <a:spcPts val="2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extend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4550" y="3284296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56401" y="2294559"/>
            <a:ext cx="1696720" cy="1885314"/>
            <a:chOff x="6256401" y="2294559"/>
            <a:chExt cx="1696720" cy="1885314"/>
          </a:xfrm>
        </p:grpSpPr>
        <p:sp>
          <p:nvSpPr>
            <p:cNvPr id="25" name="object 25"/>
            <p:cNvSpPr/>
            <p:nvPr/>
          </p:nvSpPr>
          <p:spPr>
            <a:xfrm>
              <a:off x="6262751" y="2300909"/>
              <a:ext cx="1684020" cy="1872614"/>
            </a:xfrm>
            <a:custGeom>
              <a:avLst/>
              <a:gdLst/>
              <a:ahLst/>
              <a:cxnLst/>
              <a:rect l="l" t="t" r="r" b="b"/>
              <a:pathLst>
                <a:path w="1684020" h="1872614">
                  <a:moveTo>
                    <a:pt x="1683512" y="0"/>
                  </a:moveTo>
                  <a:lnTo>
                    <a:pt x="0" y="0"/>
                  </a:lnTo>
                  <a:lnTo>
                    <a:pt x="0" y="1872488"/>
                  </a:lnTo>
                  <a:lnTo>
                    <a:pt x="1683512" y="1872488"/>
                  </a:lnTo>
                  <a:lnTo>
                    <a:pt x="16835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62751" y="2300909"/>
              <a:ext cx="1684020" cy="1872614"/>
            </a:xfrm>
            <a:custGeom>
              <a:avLst/>
              <a:gdLst/>
              <a:ahLst/>
              <a:cxnLst/>
              <a:rect l="l" t="t" r="r" b="b"/>
              <a:pathLst>
                <a:path w="1684020" h="1872614">
                  <a:moveTo>
                    <a:pt x="0" y="1872488"/>
                  </a:moveTo>
                  <a:lnTo>
                    <a:pt x="1683512" y="1872488"/>
                  </a:lnTo>
                  <a:lnTo>
                    <a:pt x="1683512" y="0"/>
                  </a:lnTo>
                  <a:lnTo>
                    <a:pt x="0" y="0"/>
                  </a:lnTo>
                  <a:lnTo>
                    <a:pt x="0" y="18724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62751" y="2300909"/>
            <a:ext cx="1684020" cy="187261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Microsoft Sans Serif"/>
                <a:cs typeface="Microsoft Sans Serif"/>
              </a:rPr>
              <a:t>100(1-</a:t>
            </a:r>
            <a:r>
              <a:rPr sz="1800" spc="-5" dirty="0">
                <a:latin typeface="Symbol"/>
                <a:cs typeface="Symbol"/>
              </a:rPr>
              <a:t></a:t>
            </a:r>
            <a:r>
              <a:rPr sz="1800" spc="-5" dirty="0">
                <a:latin typeface="Microsoft Sans Serif"/>
                <a:cs typeface="Microsoft Sans Serif"/>
              </a:rPr>
              <a:t>)%</a:t>
            </a:r>
            <a:endParaRPr sz="1800">
              <a:latin typeface="Microsoft Sans Serif"/>
              <a:cs typeface="Microsoft Sans Serif"/>
            </a:endParaRPr>
          </a:p>
          <a:p>
            <a:pPr marL="68580" marR="426084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intervals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</a:t>
            </a:r>
            <a:r>
              <a:rPr sz="1800" spc="-15" dirty="0">
                <a:latin typeface="Microsoft Sans Serif"/>
                <a:cs typeface="Microsoft Sans Serif"/>
              </a:rPr>
              <a:t>n</a:t>
            </a:r>
            <a:r>
              <a:rPr sz="1800" dirty="0">
                <a:latin typeface="Microsoft Sans Serif"/>
                <a:cs typeface="Microsoft Sans Serif"/>
              </a:rPr>
              <a:t>structed  </a:t>
            </a:r>
            <a:r>
              <a:rPr sz="1800" spc="-5" dirty="0">
                <a:latin typeface="Microsoft Sans Serif"/>
                <a:cs typeface="Microsoft Sans Serif"/>
              </a:rPr>
              <a:t>contain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μ;</a:t>
            </a:r>
            <a:endParaRPr sz="1800">
              <a:latin typeface="Microsoft Sans Serif"/>
              <a:cs typeface="Microsoft Sans Serif"/>
            </a:endParaRPr>
          </a:p>
          <a:p>
            <a:pPr marL="68580" marR="386080">
              <a:lnSpc>
                <a:spcPts val="2210"/>
              </a:lnSpc>
              <a:spcBef>
                <a:spcPts val="1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100(</a:t>
            </a:r>
            <a:r>
              <a:rPr sz="2100" spc="-5" dirty="0">
                <a:latin typeface="Symbol"/>
                <a:cs typeface="Symbol"/>
              </a:rPr>
              <a:t></a:t>
            </a:r>
            <a:r>
              <a:rPr sz="1800" spc="-5" dirty="0">
                <a:latin typeface="Microsoft Sans Serif"/>
                <a:cs typeface="Microsoft Sans Serif"/>
              </a:rPr>
              <a:t>)%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23760" y="1117600"/>
            <a:ext cx="3677285" cy="3079750"/>
            <a:chOff x="2423760" y="1117600"/>
            <a:chExt cx="3677285" cy="3079750"/>
          </a:xfrm>
        </p:grpSpPr>
        <p:sp>
          <p:nvSpPr>
            <p:cNvPr id="29" name="object 29"/>
            <p:cNvSpPr/>
            <p:nvPr/>
          </p:nvSpPr>
          <p:spPr>
            <a:xfrm>
              <a:off x="4492244" y="20788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2700" y="571"/>
                  </a:moveTo>
                  <a:lnTo>
                    <a:pt x="12700" y="571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5200" y="1143000"/>
              <a:ext cx="2995930" cy="945515"/>
            </a:xfrm>
            <a:custGeom>
              <a:avLst/>
              <a:gdLst/>
              <a:ahLst/>
              <a:cxnLst/>
              <a:rect l="l" t="t" r="r" b="b"/>
              <a:pathLst>
                <a:path w="2995929" h="945514">
                  <a:moveTo>
                    <a:pt x="2995549" y="942975"/>
                  </a:moveTo>
                  <a:lnTo>
                    <a:pt x="2837179" y="932307"/>
                  </a:lnTo>
                  <a:lnTo>
                    <a:pt x="2756281" y="920369"/>
                  </a:lnTo>
                  <a:lnTo>
                    <a:pt x="2676525" y="904875"/>
                  </a:lnTo>
                  <a:lnTo>
                    <a:pt x="2597912" y="884682"/>
                  </a:lnTo>
                  <a:lnTo>
                    <a:pt x="2518156" y="854837"/>
                  </a:lnTo>
                  <a:lnTo>
                    <a:pt x="2439543" y="816737"/>
                  </a:lnTo>
                  <a:lnTo>
                    <a:pt x="2278761" y="705992"/>
                  </a:lnTo>
                  <a:lnTo>
                    <a:pt x="2120391" y="552450"/>
                  </a:lnTo>
                  <a:lnTo>
                    <a:pt x="1962023" y="369062"/>
                  </a:lnTo>
                  <a:lnTo>
                    <a:pt x="1884679" y="273812"/>
                  </a:lnTo>
                  <a:lnTo>
                    <a:pt x="1803781" y="185674"/>
                  </a:lnTo>
                  <a:lnTo>
                    <a:pt x="1723898" y="110744"/>
                  </a:lnTo>
                  <a:lnTo>
                    <a:pt x="1645412" y="50037"/>
                  </a:lnTo>
                  <a:lnTo>
                    <a:pt x="1565656" y="11937"/>
                  </a:lnTo>
                  <a:lnTo>
                    <a:pt x="1487043" y="0"/>
                  </a:lnTo>
                </a:path>
                <a:path w="2995929" h="945514">
                  <a:moveTo>
                    <a:pt x="0" y="945388"/>
                  </a:moveTo>
                  <a:lnTo>
                    <a:pt x="158242" y="934593"/>
                  </a:lnTo>
                  <a:lnTo>
                    <a:pt x="236855" y="922782"/>
                  </a:lnTo>
                  <a:lnTo>
                    <a:pt x="316611" y="907288"/>
                  </a:lnTo>
                  <a:lnTo>
                    <a:pt x="395224" y="886968"/>
                  </a:lnTo>
                  <a:lnTo>
                    <a:pt x="474979" y="857250"/>
                  </a:lnTo>
                  <a:lnTo>
                    <a:pt x="556006" y="819150"/>
                  </a:lnTo>
                  <a:lnTo>
                    <a:pt x="714375" y="708405"/>
                  </a:lnTo>
                  <a:lnTo>
                    <a:pt x="872616" y="554863"/>
                  </a:lnTo>
                  <a:lnTo>
                    <a:pt x="1030986" y="371475"/>
                  </a:lnTo>
                  <a:lnTo>
                    <a:pt x="1110741" y="276225"/>
                  </a:lnTo>
                  <a:lnTo>
                    <a:pt x="1189354" y="188087"/>
                  </a:lnTo>
                  <a:lnTo>
                    <a:pt x="1269111" y="113157"/>
                  </a:lnTo>
                  <a:lnTo>
                    <a:pt x="1347724" y="52324"/>
                  </a:lnTo>
                  <a:lnTo>
                    <a:pt x="1427479" y="14224"/>
                  </a:lnTo>
                  <a:lnTo>
                    <a:pt x="1508506" y="2412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48050" y="2124075"/>
              <a:ext cx="3143250" cy="0"/>
            </a:xfrm>
            <a:custGeom>
              <a:avLst/>
              <a:gdLst/>
              <a:ahLst/>
              <a:cxnLst/>
              <a:rect l="l" t="t" r="r" b="b"/>
              <a:pathLst>
                <a:path w="3143250">
                  <a:moveTo>
                    <a:pt x="0" y="0"/>
                  </a:moveTo>
                  <a:lnTo>
                    <a:pt x="31432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61080" y="17251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69">
                  <a:moveTo>
                    <a:pt x="0" y="0"/>
                  </a:moveTo>
                  <a:lnTo>
                    <a:pt x="1269" y="127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6694" y="2800350"/>
              <a:ext cx="228600" cy="1370330"/>
            </a:xfrm>
            <a:custGeom>
              <a:avLst/>
              <a:gdLst/>
              <a:ahLst/>
              <a:cxnLst/>
              <a:rect l="l" t="t" r="r" b="b"/>
              <a:pathLst>
                <a:path w="228600" h="1370329">
                  <a:moveTo>
                    <a:pt x="0" y="0"/>
                  </a:moveTo>
                  <a:lnTo>
                    <a:pt x="44957" y="6857"/>
                  </a:lnTo>
                  <a:lnTo>
                    <a:pt x="79375" y="31368"/>
                  </a:lnTo>
                  <a:lnTo>
                    <a:pt x="103758" y="61341"/>
                  </a:lnTo>
                  <a:lnTo>
                    <a:pt x="114300" y="107568"/>
                  </a:lnTo>
                  <a:lnTo>
                    <a:pt x="114300" y="565276"/>
                  </a:lnTo>
                  <a:lnTo>
                    <a:pt x="117475" y="588391"/>
                  </a:lnTo>
                  <a:lnTo>
                    <a:pt x="124332" y="611505"/>
                  </a:lnTo>
                  <a:lnTo>
                    <a:pt x="134873" y="626491"/>
                  </a:lnTo>
                  <a:lnTo>
                    <a:pt x="148716" y="649732"/>
                  </a:lnTo>
                  <a:lnTo>
                    <a:pt x="183133" y="672845"/>
                  </a:lnTo>
                  <a:lnTo>
                    <a:pt x="228091" y="680974"/>
                  </a:lnTo>
                  <a:lnTo>
                    <a:pt x="183133" y="689229"/>
                  </a:lnTo>
                  <a:lnTo>
                    <a:pt x="148716" y="719201"/>
                  </a:lnTo>
                  <a:lnTo>
                    <a:pt x="124332" y="750443"/>
                  </a:lnTo>
                  <a:lnTo>
                    <a:pt x="114300" y="796797"/>
                  </a:lnTo>
                  <a:lnTo>
                    <a:pt x="114300" y="1254467"/>
                  </a:lnTo>
                  <a:lnTo>
                    <a:pt x="110616" y="1277620"/>
                  </a:lnTo>
                  <a:lnTo>
                    <a:pt x="103758" y="1300772"/>
                  </a:lnTo>
                  <a:lnTo>
                    <a:pt x="93090" y="1315758"/>
                  </a:lnTo>
                  <a:lnTo>
                    <a:pt x="79375" y="1338910"/>
                  </a:lnTo>
                  <a:lnTo>
                    <a:pt x="44957" y="1362062"/>
                  </a:lnTo>
                  <a:lnTo>
                    <a:pt x="0" y="137024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92143" y="314325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5797" y="1759584"/>
              <a:ext cx="2130425" cy="193040"/>
            </a:xfrm>
            <a:custGeom>
              <a:avLst/>
              <a:gdLst/>
              <a:ahLst/>
              <a:cxnLst/>
              <a:rect l="l" t="t" r="r" b="b"/>
              <a:pathLst>
                <a:path w="2130425" h="193039">
                  <a:moveTo>
                    <a:pt x="292227" y="193040"/>
                  </a:moveTo>
                  <a:lnTo>
                    <a:pt x="276453" y="166751"/>
                  </a:lnTo>
                  <a:lnTo>
                    <a:pt x="242951" y="110871"/>
                  </a:lnTo>
                  <a:lnTo>
                    <a:pt x="227634" y="134988"/>
                  </a:lnTo>
                  <a:lnTo>
                    <a:pt x="15367" y="0"/>
                  </a:lnTo>
                  <a:lnTo>
                    <a:pt x="0" y="24130"/>
                  </a:lnTo>
                  <a:lnTo>
                    <a:pt x="212293" y="159143"/>
                  </a:lnTo>
                  <a:lnTo>
                    <a:pt x="196977" y="183261"/>
                  </a:lnTo>
                  <a:lnTo>
                    <a:pt x="292227" y="193040"/>
                  </a:lnTo>
                  <a:close/>
                </a:path>
                <a:path w="2130425" h="193039">
                  <a:moveTo>
                    <a:pt x="2129917" y="24130"/>
                  </a:moveTo>
                  <a:lnTo>
                    <a:pt x="2114677" y="0"/>
                  </a:lnTo>
                  <a:lnTo>
                    <a:pt x="1900212" y="135242"/>
                  </a:lnTo>
                  <a:lnTo>
                    <a:pt x="1884934" y="111010"/>
                  </a:lnTo>
                  <a:lnTo>
                    <a:pt x="1835404" y="193040"/>
                  </a:lnTo>
                  <a:lnTo>
                    <a:pt x="1930654" y="183515"/>
                  </a:lnTo>
                  <a:lnTo>
                    <a:pt x="1920240" y="167005"/>
                  </a:lnTo>
                  <a:lnTo>
                    <a:pt x="1915426" y="159385"/>
                  </a:lnTo>
                  <a:lnTo>
                    <a:pt x="2129917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3493" y="400050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7843" y="3371850"/>
              <a:ext cx="1885950" cy="800100"/>
            </a:xfrm>
            <a:custGeom>
              <a:avLst/>
              <a:gdLst/>
              <a:ahLst/>
              <a:cxnLst/>
              <a:rect l="l" t="t" r="r" b="b"/>
              <a:pathLst>
                <a:path w="1885950" h="800100">
                  <a:moveTo>
                    <a:pt x="685800" y="800100"/>
                  </a:moveTo>
                  <a:lnTo>
                    <a:pt x="1885950" y="800100"/>
                  </a:lnTo>
                </a:path>
                <a:path w="1885950" h="800100">
                  <a:moveTo>
                    <a:pt x="0" y="0"/>
                  </a:moveTo>
                  <a:lnTo>
                    <a:pt x="1200150" y="0"/>
                  </a:lnTo>
                </a:path>
                <a:path w="1885950" h="800100">
                  <a:moveTo>
                    <a:pt x="514350" y="228600"/>
                  </a:moveTo>
                  <a:lnTo>
                    <a:pt x="1714500" y="228600"/>
                  </a:lnTo>
                </a:path>
                <a:path w="1885950" h="800100">
                  <a:moveTo>
                    <a:pt x="342900" y="457200"/>
                  </a:moveTo>
                  <a:lnTo>
                    <a:pt x="1543050" y="45720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54885" y="3278164"/>
              <a:ext cx="32384" cy="18415"/>
            </a:xfrm>
            <a:custGeom>
              <a:avLst/>
              <a:gdLst/>
              <a:ahLst/>
              <a:cxnLst/>
              <a:rect l="l" t="t" r="r" b="b"/>
              <a:pathLst>
                <a:path w="32385" h="18414">
                  <a:moveTo>
                    <a:pt x="0" y="18242"/>
                  </a:moveTo>
                  <a:lnTo>
                    <a:pt x="32185" y="0"/>
                  </a:lnTo>
                </a:path>
              </a:pathLst>
            </a:custGeom>
            <a:ln w="10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87070" y="3283095"/>
              <a:ext cx="45720" cy="83185"/>
            </a:xfrm>
            <a:custGeom>
              <a:avLst/>
              <a:gdLst/>
              <a:ahLst/>
              <a:cxnLst/>
              <a:rect l="l" t="t" r="r" b="b"/>
              <a:pathLst>
                <a:path w="45719" h="83185">
                  <a:moveTo>
                    <a:pt x="0" y="0"/>
                  </a:moveTo>
                  <a:lnTo>
                    <a:pt x="45531" y="82840"/>
                  </a:lnTo>
                </a:path>
              </a:pathLst>
            </a:custGeom>
            <a:ln w="20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9157" y="3082906"/>
              <a:ext cx="339725" cy="283210"/>
            </a:xfrm>
            <a:custGeom>
              <a:avLst/>
              <a:gdLst/>
              <a:ahLst/>
              <a:cxnLst/>
              <a:rect l="l" t="t" r="r" b="b"/>
              <a:pathLst>
                <a:path w="339725" h="283210">
                  <a:moveTo>
                    <a:pt x="108897" y="283029"/>
                  </a:moveTo>
                  <a:lnTo>
                    <a:pt x="169782" y="35983"/>
                  </a:lnTo>
                </a:path>
                <a:path w="339725" h="283210">
                  <a:moveTo>
                    <a:pt x="169782" y="35983"/>
                  </a:moveTo>
                  <a:lnTo>
                    <a:pt x="318778" y="35983"/>
                  </a:lnTo>
                </a:path>
                <a:path w="339725" h="283210">
                  <a:moveTo>
                    <a:pt x="0" y="0"/>
                  </a:moveTo>
                  <a:lnTo>
                    <a:pt x="339586" y="0"/>
                  </a:lnTo>
                </a:path>
              </a:pathLst>
            </a:custGeom>
            <a:ln w="10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02897" y="3094482"/>
            <a:ext cx="1517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5" dirty="0">
                <a:latin typeface="Microsoft Sans Serif"/>
                <a:cs typeface="Microsoft Sans Serif"/>
              </a:rPr>
              <a:t>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2900" y="2883939"/>
            <a:ext cx="15595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70"/>
              </a:lnSpc>
              <a:spcBef>
                <a:spcPts val="105"/>
              </a:spcBef>
            </a:pPr>
            <a:r>
              <a:rPr sz="1950" spc="35" dirty="0">
                <a:latin typeface="Microsoft Sans Serif"/>
                <a:cs typeface="Microsoft Sans Serif"/>
              </a:rPr>
              <a:t>L</a:t>
            </a:r>
            <a:r>
              <a:rPr sz="1950" spc="55" dirty="0">
                <a:latin typeface="Microsoft Sans Serif"/>
                <a:cs typeface="Microsoft Sans Serif"/>
              </a:rPr>
              <a:t>C</a:t>
            </a:r>
            <a:r>
              <a:rPr sz="1950" spc="5" dirty="0">
                <a:latin typeface="Microsoft Sans Serif"/>
                <a:cs typeface="Microsoft Sans Serif"/>
              </a:rPr>
              <a:t>L</a:t>
            </a:r>
            <a:r>
              <a:rPr sz="1950" spc="-1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2925" u="sng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925" u="sng" spc="-97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z</a:t>
            </a:r>
            <a:r>
              <a:rPr sz="1950" dirty="0">
                <a:latin typeface="Microsoft Sans Serif"/>
                <a:cs typeface="Microsoft Sans Serif"/>
              </a:rPr>
              <a:t> </a:t>
            </a:r>
            <a:r>
              <a:rPr sz="1950" spc="-40" dirty="0">
                <a:latin typeface="Microsoft Sans Serif"/>
                <a:cs typeface="Microsoft Sans Serif"/>
              </a:rPr>
              <a:t> </a:t>
            </a:r>
            <a:r>
              <a:rPr sz="2925" spc="104" baseline="35612" dirty="0">
                <a:latin typeface="Microsoft Sans Serif"/>
                <a:cs typeface="Microsoft Sans Serif"/>
              </a:rPr>
              <a:t>σ</a:t>
            </a:r>
            <a:endParaRPr sz="2925" baseline="35612">
              <a:latin typeface="Microsoft Sans Serif"/>
              <a:cs typeface="Microsoft Sans Serif"/>
            </a:endParaRPr>
          </a:p>
          <a:p>
            <a:pPr marL="71120" algn="ctr">
              <a:lnSpc>
                <a:spcPts val="1170"/>
              </a:lnSpc>
            </a:pPr>
            <a:r>
              <a:rPr sz="1950" spc="5" dirty="0">
                <a:latin typeface="Microsoft Sans Serif"/>
                <a:cs typeface="Microsoft Sans Serif"/>
              </a:rPr>
              <a:t>x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55678" y="3925892"/>
            <a:ext cx="347980" cy="299085"/>
            <a:chOff x="2455678" y="3925892"/>
            <a:chExt cx="347980" cy="299085"/>
          </a:xfrm>
        </p:grpSpPr>
        <p:sp>
          <p:nvSpPr>
            <p:cNvPr id="44" name="object 44"/>
            <p:cNvSpPr/>
            <p:nvPr/>
          </p:nvSpPr>
          <p:spPr>
            <a:xfrm>
              <a:off x="2486888" y="4126564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8245"/>
                  </a:moveTo>
                  <a:lnTo>
                    <a:pt x="31752" y="0"/>
                  </a:lnTo>
                </a:path>
              </a:pathLst>
            </a:custGeom>
            <a:ln w="10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8641" y="4131495"/>
              <a:ext cx="45720" cy="83185"/>
            </a:xfrm>
            <a:custGeom>
              <a:avLst/>
              <a:gdLst/>
              <a:ahLst/>
              <a:cxnLst/>
              <a:rect l="l" t="t" r="r" b="b"/>
              <a:pathLst>
                <a:path w="45719" h="83185">
                  <a:moveTo>
                    <a:pt x="0" y="0"/>
                  </a:moveTo>
                  <a:lnTo>
                    <a:pt x="45666" y="82840"/>
                  </a:lnTo>
                </a:path>
              </a:pathLst>
            </a:custGeom>
            <a:ln w="2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61075" y="3931289"/>
              <a:ext cx="337185" cy="283210"/>
            </a:xfrm>
            <a:custGeom>
              <a:avLst/>
              <a:gdLst/>
              <a:ahLst/>
              <a:cxnLst/>
              <a:rect l="l" t="t" r="r" b="b"/>
              <a:pathLst>
                <a:path w="337185" h="283210">
                  <a:moveTo>
                    <a:pt x="108184" y="283046"/>
                  </a:moveTo>
                  <a:lnTo>
                    <a:pt x="168730" y="36494"/>
                  </a:lnTo>
                </a:path>
                <a:path w="337185" h="283210">
                  <a:moveTo>
                    <a:pt x="168730" y="36494"/>
                  </a:moveTo>
                  <a:lnTo>
                    <a:pt x="316127" y="36494"/>
                  </a:lnTo>
                </a:path>
                <a:path w="337185" h="283210">
                  <a:moveTo>
                    <a:pt x="0" y="0"/>
                  </a:moveTo>
                  <a:lnTo>
                    <a:pt x="336967" y="0"/>
                  </a:lnTo>
                </a:path>
              </a:pathLst>
            </a:custGeom>
            <a:ln w="10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33279" y="3943374"/>
            <a:ext cx="1517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5" dirty="0">
                <a:latin typeface="Microsoft Sans Serif"/>
                <a:cs typeface="Microsoft Sans Serif"/>
              </a:rPr>
              <a:t>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461" y="3732812"/>
            <a:ext cx="15919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70"/>
              </a:lnSpc>
              <a:spcBef>
                <a:spcPts val="100"/>
              </a:spcBef>
            </a:pPr>
            <a:r>
              <a:rPr sz="1950" spc="55" dirty="0">
                <a:latin typeface="Microsoft Sans Serif"/>
                <a:cs typeface="Microsoft Sans Serif"/>
              </a:rPr>
              <a:t>UC</a:t>
            </a:r>
            <a:r>
              <a:rPr sz="1950" spc="5" dirty="0">
                <a:latin typeface="Microsoft Sans Serif"/>
                <a:cs typeface="Microsoft Sans Serif"/>
              </a:rPr>
              <a:t>L</a:t>
            </a:r>
            <a:r>
              <a:rPr sz="1950" spc="-204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2925" u="sng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925" u="sng" spc="-112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z</a:t>
            </a:r>
            <a:r>
              <a:rPr sz="1950" dirty="0">
                <a:latin typeface="Microsoft Sans Serif"/>
                <a:cs typeface="Microsoft Sans Serif"/>
              </a:rPr>
              <a:t> </a:t>
            </a:r>
            <a:r>
              <a:rPr sz="1950" spc="-55" dirty="0">
                <a:latin typeface="Microsoft Sans Serif"/>
                <a:cs typeface="Microsoft Sans Serif"/>
              </a:rPr>
              <a:t> </a:t>
            </a:r>
            <a:r>
              <a:rPr sz="2925" spc="104" baseline="35612" dirty="0">
                <a:latin typeface="Microsoft Sans Serif"/>
                <a:cs typeface="Microsoft Sans Serif"/>
              </a:rPr>
              <a:t>σ</a:t>
            </a:r>
            <a:endParaRPr sz="2925" baseline="35612">
              <a:latin typeface="Microsoft Sans Serif"/>
              <a:cs typeface="Microsoft Sans Serif"/>
            </a:endParaRPr>
          </a:p>
          <a:p>
            <a:pPr marL="105410" algn="ctr">
              <a:lnSpc>
                <a:spcPts val="1170"/>
              </a:lnSpc>
            </a:pPr>
            <a:r>
              <a:rPr sz="1950" spc="5" dirty="0">
                <a:latin typeface="Microsoft Sans Serif"/>
                <a:cs typeface="Microsoft Sans Serif"/>
              </a:rPr>
              <a:t>x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89376" y="2774950"/>
            <a:ext cx="2486025" cy="555625"/>
            <a:chOff x="2889376" y="2774950"/>
            <a:chExt cx="2486025" cy="555625"/>
          </a:xfrm>
        </p:grpSpPr>
        <p:sp>
          <p:nvSpPr>
            <p:cNvPr id="50" name="object 50"/>
            <p:cNvSpPr/>
            <p:nvPr/>
          </p:nvSpPr>
          <p:spPr>
            <a:xfrm>
              <a:off x="2889376" y="3191255"/>
              <a:ext cx="403225" cy="139700"/>
            </a:xfrm>
            <a:custGeom>
              <a:avLst/>
              <a:gdLst/>
              <a:ahLst/>
              <a:cxnLst/>
              <a:rect l="l" t="t" r="r" b="b"/>
              <a:pathLst>
                <a:path w="403225" h="139700">
                  <a:moveTo>
                    <a:pt x="326841" y="111688"/>
                  </a:moveTo>
                  <a:lnTo>
                    <a:pt x="319024" y="139192"/>
                  </a:lnTo>
                  <a:lnTo>
                    <a:pt x="402717" y="123443"/>
                  </a:lnTo>
                  <a:lnTo>
                    <a:pt x="393696" y="115188"/>
                  </a:lnTo>
                  <a:lnTo>
                    <a:pt x="339090" y="115188"/>
                  </a:lnTo>
                  <a:lnTo>
                    <a:pt x="326841" y="111688"/>
                  </a:lnTo>
                  <a:close/>
                </a:path>
                <a:path w="403225" h="139700">
                  <a:moveTo>
                    <a:pt x="332039" y="93398"/>
                  </a:moveTo>
                  <a:lnTo>
                    <a:pt x="326841" y="111688"/>
                  </a:lnTo>
                  <a:lnTo>
                    <a:pt x="339090" y="115188"/>
                  </a:lnTo>
                  <a:lnTo>
                    <a:pt x="344297" y="96900"/>
                  </a:lnTo>
                  <a:lnTo>
                    <a:pt x="332039" y="93398"/>
                  </a:lnTo>
                  <a:close/>
                </a:path>
                <a:path w="403225" h="139700">
                  <a:moveTo>
                    <a:pt x="339852" y="65912"/>
                  </a:moveTo>
                  <a:lnTo>
                    <a:pt x="332039" y="93398"/>
                  </a:lnTo>
                  <a:lnTo>
                    <a:pt x="344297" y="96900"/>
                  </a:lnTo>
                  <a:lnTo>
                    <a:pt x="339090" y="115188"/>
                  </a:lnTo>
                  <a:lnTo>
                    <a:pt x="393696" y="115188"/>
                  </a:lnTo>
                  <a:lnTo>
                    <a:pt x="339852" y="65912"/>
                  </a:lnTo>
                  <a:close/>
                </a:path>
                <a:path w="403225" h="139700">
                  <a:moveTo>
                    <a:pt x="5206" y="0"/>
                  </a:moveTo>
                  <a:lnTo>
                    <a:pt x="0" y="18287"/>
                  </a:lnTo>
                  <a:lnTo>
                    <a:pt x="326841" y="111688"/>
                  </a:lnTo>
                  <a:lnTo>
                    <a:pt x="332039" y="93398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9343" y="280035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183884" y="1978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icrosoft Sans Serif"/>
                <a:cs typeface="Microsoft Sans Serif"/>
              </a:rPr>
              <a:t>x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05601" y="2066925"/>
            <a:ext cx="114300" cy="1270"/>
          </a:xfrm>
          <a:custGeom>
            <a:avLst/>
            <a:gdLst/>
            <a:ahLst/>
            <a:cxnLst/>
            <a:rect l="l" t="t" r="r" b="b"/>
            <a:pathLst>
              <a:path w="114300" h="1269">
                <a:moveTo>
                  <a:pt x="-9525" y="571"/>
                </a:moveTo>
                <a:lnTo>
                  <a:pt x="123825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168394" y="2542108"/>
            <a:ext cx="76327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63880" algn="l"/>
              </a:tabLst>
            </a:pPr>
            <a:r>
              <a:rPr sz="135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 </a:t>
            </a:r>
            <a:r>
              <a:rPr sz="1350" u="heavy" spc="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	</a:t>
            </a:r>
            <a:r>
              <a:rPr sz="1350" spc="-10" dirty="0">
                <a:latin typeface="Microsoft Sans Serif"/>
                <a:cs typeface="Microsoft Sans Serif"/>
              </a:rPr>
              <a:t>x</a:t>
            </a:r>
            <a:r>
              <a:rPr sz="1350" spc="-15" baseline="-18518" dirty="0">
                <a:latin typeface="Microsoft Sans Serif"/>
                <a:cs typeface="Microsoft Sans Serif"/>
              </a:rPr>
              <a:t>1</a:t>
            </a:r>
            <a:endParaRPr sz="1350" baseline="-18518">
              <a:latin typeface="Microsoft Sans Serif"/>
              <a:cs typeface="Microsoft Sans Serif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319" y="2733675"/>
            <a:ext cx="133350" cy="133350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4180332" y="2885313"/>
            <a:ext cx="2241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Microsoft Sans Serif"/>
                <a:cs typeface="Microsoft Sans Serif"/>
              </a:rPr>
              <a:t>x</a:t>
            </a:r>
            <a:r>
              <a:rPr sz="1350" spc="-15" baseline="-18518" dirty="0">
                <a:latin typeface="Microsoft Sans Serif"/>
                <a:cs typeface="Microsoft Sans Serif"/>
              </a:rPr>
              <a:t>2</a:t>
            </a:r>
            <a:endParaRPr sz="1350" baseline="-18518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625469" y="3076575"/>
            <a:ext cx="1333500" cy="1162050"/>
            <a:chOff x="3625469" y="3076575"/>
            <a:chExt cx="1333500" cy="116205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6969" y="3076575"/>
              <a:ext cx="133350" cy="13335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2669" y="3305175"/>
              <a:ext cx="133350" cy="1333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019" y="3533775"/>
              <a:ext cx="133350" cy="1333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2719" y="3762375"/>
              <a:ext cx="133350" cy="1333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469" y="3933825"/>
              <a:ext cx="133350" cy="1333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619" y="4105275"/>
              <a:ext cx="133350" cy="13335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14019" y="1121155"/>
            <a:ext cx="322262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Sampling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  <a:p>
            <a:pPr marR="204470" algn="r">
              <a:lnSpc>
                <a:spcPct val="100000"/>
              </a:lnSpc>
              <a:spcBef>
                <a:spcPts val="1395"/>
              </a:spcBef>
            </a:pPr>
            <a:r>
              <a:rPr sz="1750" spc="5" dirty="0">
                <a:latin typeface="Symbol"/>
                <a:cs typeface="Symbol"/>
              </a:rPr>
              <a:t></a:t>
            </a:r>
            <a:r>
              <a:rPr sz="1750" spc="5" dirty="0">
                <a:latin typeface="Microsoft Sans Serif"/>
                <a:cs typeface="Microsoft Sans Serif"/>
              </a:rPr>
              <a:t>/2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95853" y="1569196"/>
            <a:ext cx="3549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5" dirty="0">
                <a:latin typeface="Symbol"/>
                <a:cs typeface="Symbol"/>
              </a:rPr>
              <a:t></a:t>
            </a:r>
            <a:r>
              <a:rPr sz="1750" spc="-5" dirty="0">
                <a:latin typeface="Microsoft Sans Serif"/>
                <a:cs typeface="Microsoft Sans Serif"/>
              </a:rPr>
              <a:t>/2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63982" y="1512046"/>
            <a:ext cx="47752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25" dirty="0">
                <a:latin typeface="Microsoft Sans Serif"/>
                <a:cs typeface="Microsoft Sans Serif"/>
              </a:rPr>
              <a:t>1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</a:t>
            </a:r>
            <a:endParaRPr sz="1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850" y="335737"/>
            <a:ext cx="1278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100" y="1273809"/>
            <a:ext cx="7753350" cy="1824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10795" indent="-25781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-5" dirty="0">
                <a:latin typeface="Calibri"/>
                <a:cs typeface="Calibri"/>
              </a:rPr>
              <a:t> circuits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has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mean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2.20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know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marL="269875" marR="5080" indent="-257810">
              <a:lnSpc>
                <a:spcPct val="100000"/>
              </a:lnSpc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Determine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95%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850" y="335737"/>
            <a:ext cx="1278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5615" y="2446401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627" y="246380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262" y="0"/>
                </a:lnTo>
              </a:path>
            </a:pathLst>
          </a:custGeom>
          <a:ln w="9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31769" y="2592499"/>
            <a:ext cx="270510" cy="238125"/>
            <a:chOff x="3731769" y="2592499"/>
            <a:chExt cx="270510" cy="238125"/>
          </a:xfrm>
        </p:grpSpPr>
        <p:sp>
          <p:nvSpPr>
            <p:cNvPr id="6" name="object 6"/>
            <p:cNvSpPr/>
            <p:nvPr/>
          </p:nvSpPr>
          <p:spPr>
            <a:xfrm>
              <a:off x="3736508" y="2741013"/>
              <a:ext cx="29209" cy="16510"/>
            </a:xfrm>
            <a:custGeom>
              <a:avLst/>
              <a:gdLst/>
              <a:ahLst/>
              <a:cxnLst/>
              <a:rect l="l" t="t" r="r" b="b"/>
              <a:pathLst>
                <a:path w="29210" h="16510">
                  <a:moveTo>
                    <a:pt x="0" y="16261"/>
                  </a:moveTo>
                  <a:lnTo>
                    <a:pt x="28790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298" y="2745523"/>
              <a:ext cx="41910" cy="75565"/>
            </a:xfrm>
            <a:custGeom>
              <a:avLst/>
              <a:gdLst/>
              <a:ahLst/>
              <a:cxnLst/>
              <a:rect l="l" t="t" r="r" b="b"/>
              <a:pathLst>
                <a:path w="41910" h="75564">
                  <a:moveTo>
                    <a:pt x="0" y="0"/>
                  </a:moveTo>
                  <a:lnTo>
                    <a:pt x="41360" y="75037"/>
                  </a:lnTo>
                </a:path>
              </a:pathLst>
            </a:custGeom>
            <a:ln w="18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1611" y="2597243"/>
              <a:ext cx="190500" cy="223520"/>
            </a:xfrm>
            <a:custGeom>
              <a:avLst/>
              <a:gdLst/>
              <a:ahLst/>
              <a:cxnLst/>
              <a:rect l="l" t="t" r="r" b="b"/>
              <a:pathLst>
                <a:path w="190500" h="223519">
                  <a:moveTo>
                    <a:pt x="0" y="223317"/>
                  </a:moveTo>
                  <a:lnTo>
                    <a:pt x="54861" y="0"/>
                  </a:lnTo>
                </a:path>
                <a:path w="190500" h="223519">
                  <a:moveTo>
                    <a:pt x="54861" y="0"/>
                  </a:moveTo>
                  <a:lnTo>
                    <a:pt x="190208" y="0"/>
                  </a:lnTo>
                </a:path>
              </a:pathLst>
            </a:custGeom>
            <a:ln w="9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8588" y="3098827"/>
            <a:ext cx="358140" cy="238125"/>
            <a:chOff x="4948588" y="3098827"/>
            <a:chExt cx="358140" cy="238125"/>
          </a:xfrm>
        </p:grpSpPr>
        <p:sp>
          <p:nvSpPr>
            <p:cNvPr id="10" name="object 10"/>
            <p:cNvSpPr/>
            <p:nvPr/>
          </p:nvSpPr>
          <p:spPr>
            <a:xfrm>
              <a:off x="4953327" y="3247323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729"/>
                  </a:moveTo>
                  <a:lnTo>
                    <a:pt x="28790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2117" y="3252300"/>
              <a:ext cx="41910" cy="74930"/>
            </a:xfrm>
            <a:custGeom>
              <a:avLst/>
              <a:gdLst/>
              <a:ahLst/>
              <a:cxnLst/>
              <a:rect l="l" t="t" r="r" b="b"/>
              <a:pathLst>
                <a:path w="41910" h="74929">
                  <a:moveTo>
                    <a:pt x="0" y="0"/>
                  </a:moveTo>
                  <a:lnTo>
                    <a:pt x="41900" y="74588"/>
                  </a:lnTo>
                </a:path>
              </a:pathLst>
            </a:custGeom>
            <a:ln w="18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8487" y="3103572"/>
              <a:ext cx="278765" cy="223520"/>
            </a:xfrm>
            <a:custGeom>
              <a:avLst/>
              <a:gdLst/>
              <a:ahLst/>
              <a:cxnLst/>
              <a:rect l="l" t="t" r="r" b="b"/>
              <a:pathLst>
                <a:path w="278764" h="223520">
                  <a:moveTo>
                    <a:pt x="0" y="223317"/>
                  </a:moveTo>
                  <a:lnTo>
                    <a:pt x="55308" y="0"/>
                  </a:lnTo>
                </a:path>
                <a:path w="278764" h="223520">
                  <a:moveTo>
                    <a:pt x="55308" y="0"/>
                  </a:moveTo>
                  <a:lnTo>
                    <a:pt x="278217" y="0"/>
                  </a:lnTo>
                </a:path>
              </a:pathLst>
            </a:custGeom>
            <a:ln w="9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58121" y="3080580"/>
            <a:ext cx="2274570" cy="1282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18335" algn="l"/>
              </a:tabLst>
            </a:pP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2.20</a:t>
            </a:r>
            <a:r>
              <a:rPr sz="1750" spc="-6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-1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1.96</a:t>
            </a:r>
            <a:r>
              <a:rPr sz="1750" spc="-150" dirty="0">
                <a:latin typeface="Microsoft Sans Serif"/>
                <a:cs typeface="Microsoft Sans Serif"/>
              </a:rPr>
              <a:t> </a:t>
            </a:r>
            <a:r>
              <a:rPr sz="1750" spc="20" dirty="0">
                <a:latin typeface="Microsoft Sans Serif"/>
                <a:cs typeface="Microsoft Sans Serif"/>
              </a:rPr>
              <a:t>(.35/	</a:t>
            </a:r>
            <a:r>
              <a:rPr sz="1750" spc="-10" dirty="0">
                <a:latin typeface="Microsoft Sans Serif"/>
                <a:cs typeface="Microsoft Sans Serif"/>
              </a:rPr>
              <a:t>11)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Microsoft Sans Serif"/>
                <a:cs typeface="Microsoft Sans Serif"/>
              </a:rPr>
              <a:t>2</a:t>
            </a:r>
            <a:r>
              <a:rPr sz="1750" spc="-25" dirty="0">
                <a:latin typeface="Microsoft Sans Serif"/>
                <a:cs typeface="Microsoft Sans Serif"/>
              </a:rPr>
              <a:t>.</a:t>
            </a:r>
            <a:r>
              <a:rPr sz="1750" spc="40" dirty="0">
                <a:latin typeface="Microsoft Sans Serif"/>
                <a:cs typeface="Microsoft Sans Serif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0</a:t>
            </a:r>
            <a:r>
              <a:rPr sz="1750" spc="-6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.</a:t>
            </a:r>
            <a:r>
              <a:rPr sz="1750" spc="40" dirty="0">
                <a:latin typeface="Microsoft Sans Serif"/>
                <a:cs typeface="Microsoft Sans Serif"/>
              </a:rPr>
              <a:t>206</a:t>
            </a:r>
            <a:r>
              <a:rPr sz="1750" spc="5" dirty="0">
                <a:latin typeface="Microsoft Sans Serif"/>
                <a:cs typeface="Microsoft Sans Serif"/>
              </a:rPr>
              <a:t>8</a:t>
            </a:r>
            <a:endParaRPr sz="1750">
              <a:latin typeface="Microsoft Sans Serif"/>
              <a:cs typeface="Microsoft Sans Serif"/>
            </a:endParaRPr>
          </a:p>
          <a:p>
            <a:pPr marL="64769">
              <a:lnSpc>
                <a:spcPct val="100000"/>
              </a:lnSpc>
              <a:spcBef>
                <a:spcPts val="1785"/>
              </a:spcBef>
            </a:pPr>
            <a:r>
              <a:rPr sz="1750" spc="20" dirty="0">
                <a:latin typeface="Microsoft Sans Serif"/>
                <a:cs typeface="Microsoft Sans Serif"/>
              </a:rPr>
              <a:t>1.9932</a:t>
            </a:r>
            <a:r>
              <a:rPr sz="1750" spc="3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Symbol"/>
                <a:cs typeface="Symbol"/>
              </a:rPr>
              <a:t></a:t>
            </a:r>
            <a:r>
              <a:rPr sz="1750" spc="36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Microsoft Sans Serif"/>
                <a:cs typeface="Microsoft Sans Serif"/>
              </a:rPr>
              <a:t>μ</a:t>
            </a:r>
            <a:r>
              <a:rPr sz="1750" spc="3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Symbol"/>
                <a:cs typeface="Symbol"/>
              </a:rPr>
              <a:t></a:t>
            </a:r>
            <a:r>
              <a:rPr sz="1750" spc="44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Microsoft Sans Serif"/>
                <a:cs typeface="Microsoft Sans Serif"/>
              </a:rPr>
              <a:t>2.4068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2527" y="2383026"/>
            <a:ext cx="86614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1800"/>
              </a:lnSpc>
              <a:spcBef>
                <a:spcPts val="114"/>
              </a:spcBef>
            </a:pPr>
            <a:r>
              <a:rPr sz="1750" dirty="0">
                <a:latin typeface="Microsoft Sans Serif"/>
                <a:cs typeface="Microsoft Sans Serif"/>
              </a:rPr>
              <a:t>x</a:t>
            </a:r>
            <a:r>
              <a:rPr sz="1750" spc="-1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z</a:t>
            </a:r>
            <a:r>
              <a:rPr sz="1750" spc="-180" dirty="0">
                <a:latin typeface="Microsoft Sans Serif"/>
                <a:cs typeface="Microsoft Sans Serif"/>
              </a:rPr>
              <a:t> </a:t>
            </a:r>
            <a:r>
              <a:rPr sz="2625" u="sng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382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89" baseline="349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σ</a:t>
            </a:r>
            <a:r>
              <a:rPr sz="2625" u="sng" spc="-337" baseline="349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2625" baseline="34920">
              <a:latin typeface="Microsoft Sans Serif"/>
              <a:cs typeface="Microsoft Sans Serif"/>
            </a:endParaRPr>
          </a:p>
          <a:p>
            <a:pPr marR="55880" algn="r">
              <a:lnSpc>
                <a:spcPts val="1800"/>
              </a:lnSpc>
            </a:pPr>
            <a:r>
              <a:rPr sz="1750" spc="5" dirty="0">
                <a:latin typeface="Microsoft Sans Serif"/>
                <a:cs typeface="Microsoft Sans Serif"/>
              </a:rPr>
              <a:t>n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615" y="866674"/>
            <a:ext cx="8218805" cy="13957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791845" algn="r">
              <a:lnSpc>
                <a:spcPct val="100000"/>
              </a:lnSpc>
              <a:spcBef>
                <a:spcPts val="7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(continued)</a:t>
            </a:r>
            <a:endParaRPr sz="1500">
              <a:latin typeface="Arial"/>
              <a:cs typeface="Arial"/>
            </a:endParaRPr>
          </a:p>
          <a:p>
            <a:pPr marL="269875" marR="5080" indent="-257810">
              <a:lnSpc>
                <a:spcPct val="107800"/>
              </a:lnSpc>
              <a:spcBef>
                <a:spcPts val="620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population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2.20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 deviation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.35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465" y="307340"/>
            <a:ext cx="210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Interpretation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982" y="1216914"/>
            <a:ext cx="7640320" cy="20739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9875" marR="651510" indent="-257810">
              <a:lnSpc>
                <a:spcPts val="3020"/>
              </a:lnSpc>
              <a:spcBef>
                <a:spcPts val="80"/>
              </a:spcBef>
              <a:buFont typeface="Microsoft Sans Serif"/>
              <a:buChar char="•"/>
              <a:tabLst>
                <a:tab pos="269875" algn="l"/>
                <a:tab pos="270510" algn="l"/>
                <a:tab pos="2414270" algn="l"/>
                <a:tab pos="3015615" algn="l"/>
              </a:tabLst>
            </a:pP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95%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confident that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the true mean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resistance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is </a:t>
            </a:r>
            <a:r>
              <a:rPr sz="2400" spc="-5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between 1.9932	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and	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2.4068</a:t>
            </a:r>
            <a:r>
              <a:rPr sz="24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ohms</a:t>
            </a:r>
            <a:endParaRPr sz="2400">
              <a:latin typeface="Calibri"/>
              <a:cs typeface="Calibri"/>
            </a:endParaRPr>
          </a:p>
          <a:p>
            <a:pPr marL="269875" marR="5080" indent="-257810">
              <a:lnSpc>
                <a:spcPct val="105000"/>
              </a:lnSpc>
              <a:spcBef>
                <a:spcPts val="1035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Although </a:t>
            </a:r>
            <a:r>
              <a:rPr sz="2400" dirty="0">
                <a:latin typeface="Calibri"/>
                <a:cs typeface="Calibri"/>
              </a:rPr>
              <a:t>the true mean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be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interval,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95% of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intervals </a:t>
            </a:r>
            <a:r>
              <a:rPr sz="2400" spc="-15" dirty="0">
                <a:solidFill>
                  <a:srgbClr val="800080"/>
                </a:solidFill>
                <a:latin typeface="Calibri"/>
                <a:cs typeface="Calibri"/>
              </a:rPr>
              <a:t>formed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in this manner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the true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333" y="385648"/>
            <a:ext cx="303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0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2444" y="2347182"/>
            <a:ext cx="1363345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 marR="113664" indent="-33147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</a:t>
            </a:r>
            <a:r>
              <a:rPr sz="1800" b="1" spc="-5" dirty="0"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432" y="3543300"/>
            <a:ext cx="1473200" cy="883919"/>
          </a:xfrm>
          <a:prstGeom prst="rect">
            <a:avLst/>
          </a:prstGeom>
          <a:solidFill>
            <a:srgbClr val="FCDFBC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σ</a:t>
            </a:r>
            <a:r>
              <a:rPr sz="2100" b="1" baseline="25793" dirty="0">
                <a:latin typeface="Arial"/>
                <a:cs typeface="Arial"/>
              </a:rPr>
              <a:t>2</a:t>
            </a:r>
            <a:r>
              <a:rPr sz="2100" b="1" spc="89" baseline="2579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Unknown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1257300"/>
            <a:ext cx="1484630" cy="753745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276225" marR="106045" indent="-151130">
              <a:lnSpc>
                <a:spcPts val="2150"/>
              </a:lnSpc>
              <a:spcBef>
                <a:spcPts val="745"/>
              </a:spcBef>
            </a:pPr>
            <a:r>
              <a:rPr sz="1800" b="1" spc="-5" dirty="0">
                <a:latin typeface="Arial"/>
                <a:cs typeface="Arial"/>
              </a:rPr>
              <a:t>Confi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  </a:t>
            </a:r>
            <a:r>
              <a:rPr sz="1800" b="1" spc="-10" dirty="0"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494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01295" marR="157480" indent="-7620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Prop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2382" y="3543300"/>
            <a:ext cx="1292225" cy="883919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σ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172" baseline="25462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Known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744" y="3086100"/>
            <a:ext cx="1571625" cy="457200"/>
            <a:chOff x="2146744" y="3086100"/>
            <a:chExt cx="1571625" cy="457200"/>
          </a:xfrm>
        </p:grpSpPr>
        <p:sp>
          <p:nvSpPr>
            <p:cNvPr id="9" name="object 9"/>
            <p:cNvSpPr/>
            <p:nvPr/>
          </p:nvSpPr>
          <p:spPr>
            <a:xfrm>
              <a:off x="2961132" y="3086100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032" y="3257550"/>
              <a:ext cx="1543050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30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032" y="3257550"/>
              <a:ext cx="1543050" cy="285750"/>
            </a:xfrm>
            <a:custGeom>
              <a:avLst/>
              <a:gdLst/>
              <a:ahLst/>
              <a:cxnLst/>
              <a:rect l="l" t="t" r="r" b="b"/>
              <a:pathLst>
                <a:path w="1543050" h="285750">
                  <a:moveTo>
                    <a:pt x="0" y="0"/>
                  </a:moveTo>
                  <a:lnTo>
                    <a:pt x="0" y="285750"/>
                  </a:lnTo>
                </a:path>
                <a:path w="1543050" h="285750">
                  <a:moveTo>
                    <a:pt x="1543050" y="0"/>
                  </a:moveTo>
                  <a:lnTo>
                    <a:pt x="1543050" y="28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956305" y="2000250"/>
            <a:ext cx="4107815" cy="342900"/>
          </a:xfrm>
          <a:custGeom>
            <a:avLst/>
            <a:gdLst/>
            <a:ahLst/>
            <a:cxnLst/>
            <a:rect l="l" t="t" r="r" b="b"/>
            <a:pathLst>
              <a:path w="4107815" h="342900">
                <a:moveTo>
                  <a:pt x="1672844" y="0"/>
                </a:moveTo>
                <a:lnTo>
                  <a:pt x="1672844" y="171450"/>
                </a:lnTo>
              </a:path>
              <a:path w="4107815" h="342900">
                <a:moveTo>
                  <a:pt x="4825" y="171450"/>
                </a:moveTo>
                <a:lnTo>
                  <a:pt x="4825" y="342900"/>
                </a:lnTo>
              </a:path>
              <a:path w="4107815" h="342900">
                <a:moveTo>
                  <a:pt x="1993138" y="171450"/>
                </a:moveTo>
                <a:lnTo>
                  <a:pt x="1993138" y="342900"/>
                </a:lnTo>
              </a:path>
              <a:path w="4107815" h="342900">
                <a:moveTo>
                  <a:pt x="0" y="160781"/>
                </a:moveTo>
                <a:lnTo>
                  <a:pt x="4107688" y="161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5075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17500" marR="154940" indent="-123825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opu</a:t>
            </a:r>
            <a:r>
              <a:rPr sz="1800" b="1" dirty="0">
                <a:latin typeface="Arial"/>
                <a:cs typeface="Arial"/>
              </a:rPr>
              <a:t>lati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 </a:t>
            </a:r>
            <a:r>
              <a:rPr sz="1800" b="1" spc="-15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8025" y="2175255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294259"/>
            <a:ext cx="303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5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51" y="870559"/>
            <a:ext cx="748220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2575" indent="-257810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282575" algn="l"/>
                <a:tab pos="283210" algn="l"/>
              </a:tabLst>
            </a:pP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0" dirty="0">
                <a:latin typeface="Calibri"/>
                <a:cs typeface="Calibri"/>
              </a:rPr>
              <a:t> Intervals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Mean, μ</a:t>
            </a:r>
            <a:endParaRPr sz="2000">
              <a:latin typeface="Calibri"/>
              <a:cs typeface="Calibri"/>
            </a:endParaRPr>
          </a:p>
          <a:p>
            <a:pPr marL="582930" lvl="1" indent="-21526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5835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σ</a:t>
            </a:r>
            <a:r>
              <a:rPr sz="1950" spc="7" baseline="25641" dirty="0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sz="1950" spc="217" baseline="2564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Calibri"/>
                <a:cs typeface="Calibri"/>
              </a:rPr>
              <a:t>Known</a:t>
            </a:r>
            <a:endParaRPr sz="2000">
              <a:latin typeface="Calibri"/>
              <a:cs typeface="Calibri"/>
            </a:endParaRPr>
          </a:p>
          <a:p>
            <a:pPr marL="582930" lvl="1" indent="-215265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5835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σ</a:t>
            </a:r>
            <a:r>
              <a:rPr sz="1950" spc="7" baseline="25641" dirty="0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sz="1950" spc="209" baseline="2564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Unknown</a:t>
            </a:r>
            <a:endParaRPr sz="2000">
              <a:latin typeface="Calibri"/>
              <a:cs typeface="Calibri"/>
            </a:endParaRPr>
          </a:p>
          <a:p>
            <a:pPr marL="282575" indent="-257810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282575" algn="l"/>
                <a:tab pos="283210" algn="l"/>
              </a:tabLst>
            </a:pPr>
            <a:r>
              <a:rPr sz="3000" spc="-7" baseline="1388" dirty="0">
                <a:latin typeface="Calibri"/>
                <a:cs typeface="Calibri"/>
              </a:rPr>
              <a:t>Confidence</a:t>
            </a:r>
            <a:r>
              <a:rPr sz="3000" spc="-22" baseline="1388" dirty="0">
                <a:latin typeface="Calibri"/>
                <a:cs typeface="Calibri"/>
              </a:rPr>
              <a:t> </a:t>
            </a:r>
            <a:r>
              <a:rPr sz="3000" spc="-15" baseline="1388" dirty="0">
                <a:latin typeface="Calibri"/>
                <a:cs typeface="Calibri"/>
              </a:rPr>
              <a:t>Intervals</a:t>
            </a:r>
            <a:r>
              <a:rPr sz="3000" spc="22" baseline="1388" dirty="0">
                <a:latin typeface="Calibri"/>
                <a:cs typeface="Calibri"/>
              </a:rPr>
              <a:t> </a:t>
            </a:r>
            <a:r>
              <a:rPr sz="3000" spc="-22" baseline="1388" dirty="0">
                <a:latin typeface="Calibri"/>
                <a:cs typeface="Calibri"/>
              </a:rPr>
              <a:t>for</a:t>
            </a:r>
            <a:r>
              <a:rPr sz="3000" spc="-15" baseline="1388" dirty="0">
                <a:latin typeface="Calibri"/>
                <a:cs typeface="Calibri"/>
              </a:rPr>
              <a:t> </a:t>
            </a:r>
            <a:r>
              <a:rPr sz="3000" baseline="1388" dirty="0">
                <a:latin typeface="Calibri"/>
                <a:cs typeface="Calibri"/>
              </a:rPr>
              <a:t>the</a:t>
            </a:r>
            <a:r>
              <a:rPr sz="3000" spc="30" baseline="1388" dirty="0">
                <a:latin typeface="Calibri"/>
                <a:cs typeface="Calibri"/>
              </a:rPr>
              <a:t> </a:t>
            </a:r>
            <a:r>
              <a:rPr sz="3000" spc="-15" baseline="1388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3000" baseline="138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5" baseline="1388" dirty="0">
                <a:solidFill>
                  <a:srgbClr val="0000FF"/>
                </a:solidFill>
                <a:latin typeface="Calibri"/>
                <a:cs typeface="Calibri"/>
              </a:rPr>
              <a:t>Proportion,</a:t>
            </a:r>
            <a:r>
              <a:rPr sz="3000" spc="-457" baseline="138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450" spc="-705" baseline="-7246" dirty="0">
                <a:solidFill>
                  <a:srgbClr val="3333CC"/>
                </a:solidFill>
                <a:latin typeface="Microsoft Sans Serif"/>
                <a:cs typeface="Microsoft Sans Serif"/>
              </a:rPr>
              <a:t>p</a:t>
            </a:r>
            <a:r>
              <a:rPr sz="2300" spc="-470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23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spc="-15" baseline="1388" dirty="0">
                <a:latin typeface="Calibri"/>
                <a:cs typeface="Calibri"/>
              </a:rPr>
              <a:t>(large</a:t>
            </a:r>
            <a:r>
              <a:rPr sz="3000" spc="15" baseline="1388" dirty="0">
                <a:latin typeface="Calibri"/>
                <a:cs typeface="Calibri"/>
              </a:rPr>
              <a:t> </a:t>
            </a:r>
            <a:r>
              <a:rPr sz="3000" spc="-7" baseline="1388" dirty="0">
                <a:latin typeface="Calibri"/>
                <a:cs typeface="Calibri"/>
              </a:rPr>
              <a:t>samples)</a:t>
            </a:r>
            <a:endParaRPr sz="3000" baseline="1388">
              <a:latin typeface="Calibri"/>
              <a:cs typeface="Calibri"/>
            </a:endParaRPr>
          </a:p>
          <a:p>
            <a:pPr marL="282575" indent="-257810">
              <a:lnSpc>
                <a:spcPct val="100000"/>
              </a:lnSpc>
              <a:spcBef>
                <a:spcPts val="370"/>
              </a:spcBef>
              <a:buFont typeface="Microsoft Sans Serif"/>
              <a:buChar char="•"/>
              <a:tabLst>
                <a:tab pos="282575" algn="l"/>
                <a:tab pos="283210" algn="l"/>
              </a:tabLst>
            </a:pP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Calibri"/>
                <a:cs typeface="Calibri"/>
              </a:rPr>
              <a:t>variance</a:t>
            </a:r>
            <a:r>
              <a:rPr sz="2000" spc="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1" y="351701"/>
            <a:ext cx="2340862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73938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estimator</a:t>
            </a:r>
            <a:r>
              <a:rPr sz="2000" spc="3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depends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whose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unknown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Microsoft Sans Serif"/>
              <a:buChar char="–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057" y="260730"/>
            <a:ext cx="4157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Point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Interval</a:t>
            </a:r>
            <a:r>
              <a:rPr spc="10" dirty="0"/>
              <a:t> </a:t>
            </a:r>
            <a:r>
              <a:rPr spc="-15" dirty="0"/>
              <a:t>Estimates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9112" y="1155928"/>
            <a:ext cx="6418580" cy="1062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point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r>
              <a:rPr sz="2000" spc="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single </a:t>
            </a:r>
            <a:r>
              <a:rPr sz="2000" spc="-30" dirty="0">
                <a:latin typeface="Calibri"/>
                <a:cs typeface="Calibri"/>
              </a:rPr>
              <a:t>number,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ts val="2280"/>
              </a:lnSpc>
              <a:spcBef>
                <a:spcPts val="600"/>
              </a:spcBef>
              <a:buFont typeface="Microsoft Sans Serif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 interval</a:t>
            </a:r>
            <a:r>
              <a:rPr sz="20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variability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1238" y="2743200"/>
            <a:ext cx="4972050" cy="863600"/>
            <a:chOff x="2031238" y="2743200"/>
            <a:chExt cx="4972050" cy="863600"/>
          </a:xfrm>
        </p:grpSpPr>
        <p:sp>
          <p:nvSpPr>
            <p:cNvPr id="5" name="object 5"/>
            <p:cNvSpPr/>
            <p:nvPr/>
          </p:nvSpPr>
          <p:spPr>
            <a:xfrm>
              <a:off x="2057400" y="2743200"/>
              <a:ext cx="4917440" cy="400050"/>
            </a:xfrm>
            <a:custGeom>
              <a:avLst/>
              <a:gdLst/>
              <a:ahLst/>
              <a:cxnLst/>
              <a:rect l="l" t="t" r="r" b="b"/>
              <a:pathLst>
                <a:path w="4917440" h="400050">
                  <a:moveTo>
                    <a:pt x="0" y="171450"/>
                  </a:moveTo>
                  <a:lnTo>
                    <a:pt x="4914900" y="171450"/>
                  </a:lnTo>
                </a:path>
                <a:path w="4917440" h="400050">
                  <a:moveTo>
                    <a:pt x="2412" y="0"/>
                  </a:moveTo>
                  <a:lnTo>
                    <a:pt x="2412" y="400050"/>
                  </a:lnTo>
                </a:path>
                <a:path w="4917440" h="400050">
                  <a:moveTo>
                    <a:pt x="4917313" y="0"/>
                  </a:moveTo>
                  <a:lnTo>
                    <a:pt x="4917313" y="4000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1350" y="2794000"/>
              <a:ext cx="127000" cy="241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0113" y="3086100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57150" y="0"/>
                  </a:moveTo>
                  <a:lnTo>
                    <a:pt x="0" y="128650"/>
                  </a:lnTo>
                  <a:lnTo>
                    <a:pt x="28575" y="128650"/>
                  </a:lnTo>
                  <a:lnTo>
                    <a:pt x="28575" y="514350"/>
                  </a:lnTo>
                  <a:lnTo>
                    <a:pt x="85725" y="514350"/>
                  </a:lnTo>
                  <a:lnTo>
                    <a:pt x="85725" y="128650"/>
                  </a:lnTo>
                  <a:lnTo>
                    <a:pt x="114300" y="1286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0113" y="3086100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0" y="128650"/>
                  </a:moveTo>
                  <a:lnTo>
                    <a:pt x="57150" y="0"/>
                  </a:lnTo>
                  <a:lnTo>
                    <a:pt x="114300" y="128650"/>
                  </a:lnTo>
                  <a:lnTo>
                    <a:pt x="85725" y="128650"/>
                  </a:lnTo>
                  <a:lnTo>
                    <a:pt x="85725" y="514350"/>
                  </a:lnTo>
                  <a:lnTo>
                    <a:pt x="28575" y="514350"/>
                  </a:lnTo>
                  <a:lnTo>
                    <a:pt x="28575" y="128650"/>
                  </a:lnTo>
                  <a:lnTo>
                    <a:pt x="0" y="1286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97046" y="3628390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Estimate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8629" y="3241294"/>
            <a:ext cx="10623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Lower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</a:t>
            </a:r>
            <a:r>
              <a:rPr sz="1500" b="1" spc="-15" dirty="0">
                <a:latin typeface="Arial"/>
                <a:cs typeface="Arial"/>
              </a:rPr>
              <a:t>o</a:t>
            </a:r>
            <a:r>
              <a:rPr sz="1500" b="1" spc="-5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spc="-5" dirty="0">
                <a:latin typeface="Arial"/>
                <a:cs typeface="Arial"/>
              </a:rPr>
              <a:t>dence  Limit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4545" y="3229736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U</a:t>
            </a:r>
            <a:r>
              <a:rPr sz="1500" b="1" spc="-15" dirty="0">
                <a:latin typeface="Arial"/>
                <a:cs typeface="Arial"/>
              </a:rPr>
              <a:t>p</a:t>
            </a:r>
            <a:r>
              <a:rPr sz="1500" b="1" spc="-5" dirty="0">
                <a:latin typeface="Arial"/>
                <a:cs typeface="Arial"/>
              </a:rPr>
              <a:t>per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545" y="3458384"/>
            <a:ext cx="1062355" cy="574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b="1" spc="-5" dirty="0">
                <a:latin typeface="Arial"/>
                <a:cs typeface="Arial"/>
              </a:rPr>
              <a:t>Confidence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Arial"/>
                <a:cs typeface="Arial"/>
              </a:rPr>
              <a:t>Limit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00" y="4071937"/>
            <a:ext cx="4914900" cy="85725"/>
          </a:xfrm>
          <a:custGeom>
            <a:avLst/>
            <a:gdLst/>
            <a:ahLst/>
            <a:cxnLst/>
            <a:rect l="l" t="t" r="r" b="b"/>
            <a:pathLst>
              <a:path w="491490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4914900" h="85725">
                <a:moveTo>
                  <a:pt x="4829175" y="0"/>
                </a:moveTo>
                <a:lnTo>
                  <a:pt x="4829175" y="85725"/>
                </a:lnTo>
                <a:lnTo>
                  <a:pt x="4886325" y="57150"/>
                </a:lnTo>
                <a:lnTo>
                  <a:pt x="4843526" y="57150"/>
                </a:lnTo>
                <a:lnTo>
                  <a:pt x="4843526" y="28575"/>
                </a:lnTo>
                <a:lnTo>
                  <a:pt x="4886325" y="28575"/>
                </a:lnTo>
                <a:lnTo>
                  <a:pt x="4829175" y="0"/>
                </a:lnTo>
                <a:close/>
              </a:path>
              <a:path w="49149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4914900" h="85725">
                <a:moveTo>
                  <a:pt x="48291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4829175" y="57150"/>
                </a:lnTo>
                <a:lnTo>
                  <a:pt x="4829175" y="28575"/>
                </a:lnTo>
                <a:close/>
              </a:path>
              <a:path w="4914900" h="85725">
                <a:moveTo>
                  <a:pt x="4886325" y="28575"/>
                </a:moveTo>
                <a:lnTo>
                  <a:pt x="4843526" y="28575"/>
                </a:lnTo>
                <a:lnTo>
                  <a:pt x="4843526" y="57150"/>
                </a:lnTo>
                <a:lnTo>
                  <a:pt x="4886325" y="57150"/>
                </a:lnTo>
                <a:lnTo>
                  <a:pt x="4914900" y="42862"/>
                </a:lnTo>
                <a:lnTo>
                  <a:pt x="4886325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92246" y="4142943"/>
            <a:ext cx="2101850" cy="5105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581660">
              <a:lnSpc>
                <a:spcPct val="767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Width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confidence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141" y="385648"/>
            <a:ext cx="230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Point</a:t>
            </a:r>
            <a:r>
              <a:rPr spc="-55" dirty="0"/>
              <a:t> </a:t>
            </a:r>
            <a:r>
              <a:rPr spc="-15" dirty="0"/>
              <a:t>Estimates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0212" y="1873250"/>
          <a:ext cx="5675629" cy="200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 gridSpan="2">
                  <a:txBody>
                    <a:bodyPr/>
                    <a:lstStyle/>
                    <a:p>
                      <a:pPr marL="357505" marR="349885" indent="3060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estimate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Population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Parameter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780" dirty="0">
                          <a:latin typeface="Microsoft Sans Serif"/>
                          <a:cs typeface="Microsoft Sans Serif"/>
                        </a:rPr>
                        <a:t>…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6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11809" marR="5041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 Sample </a:t>
                      </a:r>
                      <a:r>
                        <a:rPr sz="1800" spc="-45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Statistic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270"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Point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Estimate)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Mean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μ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 marL="962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R="15240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Proportion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750" spc="-765" baseline="-7777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500" spc="-509" dirty="0">
                          <a:latin typeface="Times New Roman"/>
                          <a:cs typeface="Times New Roman"/>
                        </a:rPr>
                        <a:t>ˆ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891148" y="291350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-15" dirty="0"/>
              <a:t>b</a:t>
            </a:r>
            <a:r>
              <a:rPr spc="-5" dirty="0"/>
              <a:t>ias</a:t>
            </a:r>
            <a:r>
              <a:rPr spc="-20" dirty="0"/>
              <a:t>e</a:t>
            </a:r>
            <a:r>
              <a:rPr spc="-5" dirty="0"/>
              <a:t>dn</a:t>
            </a:r>
            <a:r>
              <a:rPr spc="-15" dirty="0"/>
              <a:t>e</a:t>
            </a:r>
            <a:r>
              <a:rPr spc="-5" dirty="0"/>
              <a:t>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197116"/>
            <a:ext cx="6835140" cy="11512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0" marR="43180" indent="-342900">
              <a:lnSpc>
                <a:spcPct val="115599"/>
              </a:lnSpc>
              <a:spcBef>
                <a:spcPts val="210"/>
              </a:spcBef>
              <a:buFont typeface="Microsoft Sans Serif"/>
              <a:buChar char="•"/>
              <a:tabLst>
                <a:tab pos="380365" algn="l"/>
                <a:tab pos="381000" algn="l"/>
                <a:tab pos="2192020" algn="l"/>
                <a:tab pos="252349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estimator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3225" spc="-712" baseline="-5167" dirty="0">
                <a:latin typeface="Microsoft Sans Serif"/>
                <a:cs typeface="Microsoft Sans Serif"/>
              </a:rPr>
              <a:t>θ</a:t>
            </a:r>
            <a:r>
              <a:rPr sz="3225" spc="-712" baseline="12919" dirty="0">
                <a:latin typeface="Times New Roman"/>
                <a:cs typeface="Times New Roman"/>
              </a:rPr>
              <a:t>ˆ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unbiased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 estimator</a:t>
            </a:r>
            <a:r>
              <a:rPr sz="2000" spc="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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expected </a:t>
            </a:r>
            <a:r>
              <a:rPr sz="2000" spc="-5" dirty="0">
                <a:latin typeface="Calibri"/>
                <a:cs typeface="Calibri"/>
              </a:rPr>
              <a:t>value, or </a:t>
            </a:r>
            <a:r>
              <a:rPr sz="2000" dirty="0">
                <a:latin typeface="Calibri"/>
                <a:cs typeface="Calibri"/>
              </a:rPr>
              <a:t>mean,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3225" spc="-712" baseline="-6459" dirty="0">
                <a:latin typeface="Microsoft Sans Serif"/>
                <a:cs typeface="Microsoft Sans Serif"/>
              </a:rPr>
              <a:t>θ</a:t>
            </a:r>
            <a:r>
              <a:rPr sz="3225" spc="-712" baseline="12919" dirty="0">
                <a:latin typeface="Times New Roman"/>
                <a:cs typeface="Times New Roman"/>
              </a:rPr>
              <a:t>ˆ	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5" dirty="0">
                <a:latin typeface="Symbol"/>
                <a:cs typeface="Symbol"/>
              </a:rPr>
              <a:t></a:t>
            </a:r>
            <a:r>
              <a:rPr sz="2000" spc="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508" y="2391702"/>
            <a:ext cx="1202690" cy="545465"/>
          </a:xfrm>
          <a:custGeom>
            <a:avLst/>
            <a:gdLst/>
            <a:ahLst/>
            <a:cxnLst/>
            <a:rect l="l" t="t" r="r" b="b"/>
            <a:pathLst>
              <a:path w="1202689" h="545464">
                <a:moveTo>
                  <a:pt x="1202524" y="0"/>
                </a:moveTo>
                <a:lnTo>
                  <a:pt x="0" y="0"/>
                </a:lnTo>
                <a:lnTo>
                  <a:pt x="0" y="545299"/>
                </a:lnTo>
                <a:lnTo>
                  <a:pt x="1202524" y="545299"/>
                </a:lnTo>
                <a:lnTo>
                  <a:pt x="1202524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9508" y="2391702"/>
            <a:ext cx="1202690" cy="5454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650"/>
              </a:spcBef>
            </a:pPr>
            <a:r>
              <a:rPr sz="2600" spc="-30" dirty="0">
                <a:latin typeface="Microsoft Sans Serif"/>
                <a:cs typeface="Microsoft Sans Serif"/>
              </a:rPr>
              <a:t>E</a:t>
            </a:r>
            <a:r>
              <a:rPr sz="2600" spc="5" dirty="0">
                <a:latin typeface="Microsoft Sans Serif"/>
                <a:cs typeface="Microsoft Sans Serif"/>
              </a:rPr>
              <a:t>(</a:t>
            </a:r>
            <a:r>
              <a:rPr sz="2600" spc="-1145" dirty="0">
                <a:latin typeface="Microsoft Sans Serif"/>
                <a:cs typeface="Microsoft Sans Serif"/>
              </a:rPr>
              <a:t>θ</a:t>
            </a:r>
            <a:r>
              <a:rPr sz="3900" spc="434" baseline="18162" dirty="0">
                <a:latin typeface="Times New Roman"/>
                <a:cs typeface="Times New Roman"/>
              </a:rPr>
              <a:t>ˆ</a:t>
            </a:r>
            <a:r>
              <a:rPr sz="2600" spc="20" dirty="0">
                <a:latin typeface="Microsoft Sans Serif"/>
                <a:cs typeface="Microsoft Sans Serif"/>
              </a:rPr>
              <a:t>)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35" dirty="0">
                <a:latin typeface="Symbol"/>
                <a:cs typeface="Symbol"/>
              </a:rPr>
              <a:t>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Microsoft Sans Serif"/>
                <a:cs typeface="Microsoft Sans Serif"/>
              </a:rPr>
              <a:t>θ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4809" y="2387003"/>
            <a:ext cx="1212215" cy="554990"/>
          </a:xfrm>
          <a:custGeom>
            <a:avLst/>
            <a:gdLst/>
            <a:ahLst/>
            <a:cxnLst/>
            <a:rect l="l" t="t" r="r" b="b"/>
            <a:pathLst>
              <a:path w="1212214" h="554989">
                <a:moveTo>
                  <a:pt x="0" y="554824"/>
                </a:moveTo>
                <a:lnTo>
                  <a:pt x="1212049" y="554824"/>
                </a:lnTo>
                <a:lnTo>
                  <a:pt x="1212049" y="0"/>
                </a:lnTo>
                <a:lnTo>
                  <a:pt x="0" y="0"/>
                </a:lnTo>
                <a:lnTo>
                  <a:pt x="0" y="554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2512" y="3505471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09" y="0"/>
                </a:lnTo>
              </a:path>
            </a:pathLst>
          </a:custGeom>
          <a:ln w="7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240" y="3078095"/>
            <a:ext cx="5043805" cy="11258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Font typeface="Microsoft Sans Serif"/>
              <a:buChar char="•"/>
              <a:tabLst>
                <a:tab pos="367665" algn="l"/>
                <a:tab pos="368300" algn="l"/>
              </a:tabLst>
            </a:pPr>
            <a:r>
              <a:rPr sz="1500" spc="-5" dirty="0">
                <a:latin typeface="Calibri"/>
                <a:cs typeface="Calibri"/>
              </a:rPr>
              <a:t>Examples:</a:t>
            </a:r>
            <a:endParaRPr sz="15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360"/>
              </a:spcBef>
              <a:buFont typeface="Microsoft Sans Serif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sample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2100" spc="-22" baseline="-9920" dirty="0">
                <a:latin typeface="Microsoft Sans Serif"/>
                <a:cs typeface="Microsoft Sans Serif"/>
              </a:rPr>
              <a:t>x</a:t>
            </a:r>
            <a:r>
              <a:rPr sz="2100" spc="434" baseline="-992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Calibri"/>
                <a:cs typeface="Calibri"/>
              </a:rPr>
              <a:t>is 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unbiased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μ</a:t>
            </a:r>
            <a:endParaRPr sz="15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360"/>
              </a:spcBef>
              <a:buFont typeface="Microsoft Sans Serif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sample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spc="-7" baseline="25000" dirty="0">
                <a:latin typeface="Calibri"/>
                <a:cs typeface="Calibri"/>
              </a:rPr>
              <a:t>2</a:t>
            </a:r>
            <a:r>
              <a:rPr sz="1500" spc="179" baseline="250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unbiased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σ</a:t>
            </a:r>
            <a:r>
              <a:rPr sz="1500" spc="-15" baseline="25000" dirty="0">
                <a:latin typeface="Calibri"/>
                <a:cs typeface="Calibri"/>
              </a:rPr>
              <a:t>2</a:t>
            </a:r>
            <a:endParaRPr sz="1500" baseline="250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60"/>
              </a:spcBef>
              <a:buFont typeface="Microsoft Sans Serif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he</a:t>
            </a:r>
            <a:r>
              <a:rPr sz="1500" spc="-5" dirty="0">
                <a:latin typeface="Calibri"/>
                <a:cs typeface="Calibri"/>
              </a:rPr>
              <a:t> sam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2400" spc="-1042" baseline="-6944" dirty="0">
                <a:latin typeface="Microsoft Sans Serif"/>
                <a:cs typeface="Microsoft Sans Serif"/>
              </a:rPr>
              <a:t>p</a:t>
            </a:r>
            <a:r>
              <a:rPr sz="2400" spc="-22" baseline="1736" dirty="0">
                <a:latin typeface="Times New Roman"/>
                <a:cs typeface="Times New Roman"/>
              </a:rPr>
              <a:t>ˆ</a:t>
            </a:r>
            <a:r>
              <a:rPr sz="2400" baseline="1736" dirty="0">
                <a:latin typeface="Times New Roman"/>
                <a:cs typeface="Times New Roman"/>
              </a:rPr>
              <a:t> </a:t>
            </a:r>
            <a:r>
              <a:rPr sz="2400" spc="-247" baseline="173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 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unbia</a:t>
            </a: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tim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-15" dirty="0"/>
              <a:t>b</a:t>
            </a:r>
            <a:r>
              <a:rPr spc="-5" dirty="0"/>
              <a:t>ias</a:t>
            </a:r>
            <a:r>
              <a:rPr spc="-20" dirty="0"/>
              <a:t>e</a:t>
            </a:r>
            <a:r>
              <a:rPr spc="-5" dirty="0"/>
              <a:t>dn</a:t>
            </a:r>
            <a:r>
              <a:rPr spc="-15" dirty="0"/>
              <a:t>e</a:t>
            </a:r>
            <a:r>
              <a:rPr spc="-5" dirty="0"/>
              <a:t>ss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6FF"/>
                </a:solidFill>
                <a:latin typeface="Microsoft Sans Serif"/>
                <a:cs typeface="Microsoft Sans Serif"/>
              </a:rPr>
              <a:t>•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216913"/>
            <a:ext cx="2586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is an</a:t>
            </a:r>
            <a:r>
              <a:rPr sz="2000" spc="-5" dirty="0">
                <a:latin typeface="Calibri"/>
                <a:cs typeface="Calibri"/>
              </a:rPr>
              <a:t> unbiased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estimator,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482" y="1216913"/>
            <a:ext cx="981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biased: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0" y="2171700"/>
            <a:ext cx="5706110" cy="2181860"/>
            <a:chOff x="1905000" y="2171700"/>
            <a:chExt cx="5706110" cy="2181860"/>
          </a:xfrm>
        </p:grpSpPr>
        <p:sp>
          <p:nvSpPr>
            <p:cNvPr id="7" name="object 7"/>
            <p:cNvSpPr/>
            <p:nvPr/>
          </p:nvSpPr>
          <p:spPr>
            <a:xfrm>
              <a:off x="2090673" y="2914650"/>
              <a:ext cx="5027295" cy="1316355"/>
            </a:xfrm>
            <a:custGeom>
              <a:avLst/>
              <a:gdLst/>
              <a:ahLst/>
              <a:cxnLst/>
              <a:rect l="l" t="t" r="r" b="b"/>
              <a:pathLst>
                <a:path w="5027295" h="1316354">
                  <a:moveTo>
                    <a:pt x="0" y="1312621"/>
                  </a:moveTo>
                  <a:lnTo>
                    <a:pt x="225678" y="1298041"/>
                  </a:lnTo>
                  <a:lnTo>
                    <a:pt x="337312" y="1283462"/>
                  </a:lnTo>
                  <a:lnTo>
                    <a:pt x="448818" y="1259751"/>
                  </a:lnTo>
                  <a:lnTo>
                    <a:pt x="562863" y="1230591"/>
                  </a:lnTo>
                  <a:lnTo>
                    <a:pt x="674496" y="1190485"/>
                  </a:lnTo>
                  <a:lnTo>
                    <a:pt x="786130" y="1135786"/>
                  </a:lnTo>
                  <a:lnTo>
                    <a:pt x="1011682" y="984465"/>
                  </a:lnTo>
                  <a:lnTo>
                    <a:pt x="1237234" y="769366"/>
                  </a:lnTo>
                  <a:lnTo>
                    <a:pt x="1462786" y="512318"/>
                  </a:lnTo>
                  <a:lnTo>
                    <a:pt x="1574418" y="381000"/>
                  </a:lnTo>
                  <a:lnTo>
                    <a:pt x="1686052" y="258825"/>
                  </a:lnTo>
                  <a:lnTo>
                    <a:pt x="1797685" y="151256"/>
                  </a:lnTo>
                  <a:lnTo>
                    <a:pt x="1911603" y="69214"/>
                  </a:lnTo>
                  <a:lnTo>
                    <a:pt x="2023237" y="16382"/>
                  </a:lnTo>
                  <a:lnTo>
                    <a:pt x="2137283" y="0"/>
                  </a:lnTo>
                </a:path>
                <a:path w="5027295" h="1316354">
                  <a:moveTo>
                    <a:pt x="709676" y="1312621"/>
                  </a:moveTo>
                  <a:lnTo>
                    <a:pt x="935227" y="1298041"/>
                  </a:lnTo>
                  <a:lnTo>
                    <a:pt x="1046861" y="1283462"/>
                  </a:lnTo>
                  <a:lnTo>
                    <a:pt x="1158494" y="1259751"/>
                  </a:lnTo>
                  <a:lnTo>
                    <a:pt x="1272413" y="1230591"/>
                  </a:lnTo>
                  <a:lnTo>
                    <a:pt x="1384046" y="1190485"/>
                  </a:lnTo>
                  <a:lnTo>
                    <a:pt x="1495678" y="1135786"/>
                  </a:lnTo>
                  <a:lnTo>
                    <a:pt x="1721230" y="984465"/>
                  </a:lnTo>
                  <a:lnTo>
                    <a:pt x="1946910" y="769366"/>
                  </a:lnTo>
                  <a:lnTo>
                    <a:pt x="2172462" y="512318"/>
                  </a:lnTo>
                  <a:lnTo>
                    <a:pt x="2284095" y="381000"/>
                  </a:lnTo>
                  <a:lnTo>
                    <a:pt x="2395728" y="258825"/>
                  </a:lnTo>
                  <a:lnTo>
                    <a:pt x="2507234" y="151256"/>
                  </a:lnTo>
                  <a:lnTo>
                    <a:pt x="2621279" y="69214"/>
                  </a:lnTo>
                  <a:lnTo>
                    <a:pt x="2732913" y="16382"/>
                  </a:lnTo>
                  <a:lnTo>
                    <a:pt x="2846831" y="0"/>
                  </a:lnTo>
                </a:path>
                <a:path w="5027295" h="1316354">
                  <a:moveTo>
                    <a:pt x="4340987" y="1316189"/>
                  </a:moveTo>
                  <a:lnTo>
                    <a:pt x="4108577" y="1301572"/>
                  </a:lnTo>
                  <a:lnTo>
                    <a:pt x="3993515" y="1286941"/>
                  </a:lnTo>
                  <a:lnTo>
                    <a:pt x="3878453" y="1263180"/>
                  </a:lnTo>
                  <a:lnTo>
                    <a:pt x="3760978" y="1233932"/>
                  </a:lnTo>
                  <a:lnTo>
                    <a:pt x="3643503" y="1193711"/>
                  </a:lnTo>
                  <a:lnTo>
                    <a:pt x="3528567" y="1138872"/>
                  </a:lnTo>
                  <a:lnTo>
                    <a:pt x="3296030" y="987145"/>
                  </a:lnTo>
                  <a:lnTo>
                    <a:pt x="3063493" y="771397"/>
                  </a:lnTo>
                  <a:lnTo>
                    <a:pt x="2833497" y="513714"/>
                  </a:lnTo>
                  <a:lnTo>
                    <a:pt x="2716022" y="382016"/>
                  </a:lnTo>
                  <a:lnTo>
                    <a:pt x="2600960" y="259587"/>
                  </a:lnTo>
                  <a:lnTo>
                    <a:pt x="2485898" y="151764"/>
                  </a:lnTo>
                  <a:lnTo>
                    <a:pt x="2368423" y="69468"/>
                  </a:lnTo>
                  <a:lnTo>
                    <a:pt x="2253488" y="16510"/>
                  </a:lnTo>
                  <a:lnTo>
                    <a:pt x="2138426" y="0"/>
                  </a:lnTo>
                </a:path>
                <a:path w="5027295" h="1316354">
                  <a:moveTo>
                    <a:pt x="5026786" y="1316189"/>
                  </a:moveTo>
                  <a:lnTo>
                    <a:pt x="4794377" y="1301572"/>
                  </a:lnTo>
                  <a:lnTo>
                    <a:pt x="4679315" y="1286941"/>
                  </a:lnTo>
                  <a:lnTo>
                    <a:pt x="4564253" y="1263180"/>
                  </a:lnTo>
                  <a:lnTo>
                    <a:pt x="4446778" y="1233932"/>
                  </a:lnTo>
                  <a:lnTo>
                    <a:pt x="4329303" y="1193711"/>
                  </a:lnTo>
                  <a:lnTo>
                    <a:pt x="4214368" y="1138872"/>
                  </a:lnTo>
                  <a:lnTo>
                    <a:pt x="3981830" y="987145"/>
                  </a:lnTo>
                  <a:lnTo>
                    <a:pt x="3749293" y="771397"/>
                  </a:lnTo>
                  <a:lnTo>
                    <a:pt x="3519297" y="513714"/>
                  </a:lnTo>
                  <a:lnTo>
                    <a:pt x="3401822" y="382016"/>
                  </a:lnTo>
                  <a:lnTo>
                    <a:pt x="3286760" y="259587"/>
                  </a:lnTo>
                  <a:lnTo>
                    <a:pt x="3171698" y="151764"/>
                  </a:lnTo>
                  <a:lnTo>
                    <a:pt x="3054223" y="69468"/>
                  </a:lnTo>
                  <a:lnTo>
                    <a:pt x="2939288" y="16510"/>
                  </a:lnTo>
                  <a:lnTo>
                    <a:pt x="2824226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0" y="2171700"/>
              <a:ext cx="5706110" cy="2181860"/>
            </a:xfrm>
            <a:custGeom>
              <a:avLst/>
              <a:gdLst/>
              <a:ahLst/>
              <a:cxnLst/>
              <a:rect l="l" t="t" r="r" b="b"/>
              <a:pathLst>
                <a:path w="5706109" h="2181860">
                  <a:moveTo>
                    <a:pt x="45085" y="50800"/>
                  </a:moveTo>
                  <a:lnTo>
                    <a:pt x="31114" y="50800"/>
                  </a:lnTo>
                  <a:lnTo>
                    <a:pt x="25400" y="56514"/>
                  </a:lnTo>
                  <a:lnTo>
                    <a:pt x="25400" y="2175878"/>
                  </a:lnTo>
                  <a:lnTo>
                    <a:pt x="31114" y="2181555"/>
                  </a:lnTo>
                  <a:lnTo>
                    <a:pt x="5700014" y="2181555"/>
                  </a:lnTo>
                  <a:lnTo>
                    <a:pt x="5705602" y="2175878"/>
                  </a:lnTo>
                  <a:lnTo>
                    <a:pt x="5705602" y="2168855"/>
                  </a:lnTo>
                  <a:lnTo>
                    <a:pt x="50800" y="2168855"/>
                  </a:lnTo>
                  <a:lnTo>
                    <a:pt x="38100" y="2156155"/>
                  </a:lnTo>
                  <a:lnTo>
                    <a:pt x="50800" y="2156155"/>
                  </a:lnTo>
                  <a:lnTo>
                    <a:pt x="50800" y="56514"/>
                  </a:lnTo>
                  <a:lnTo>
                    <a:pt x="45085" y="50800"/>
                  </a:lnTo>
                  <a:close/>
                </a:path>
                <a:path w="5706109" h="2181860">
                  <a:moveTo>
                    <a:pt x="50800" y="2156155"/>
                  </a:moveTo>
                  <a:lnTo>
                    <a:pt x="38100" y="2156155"/>
                  </a:lnTo>
                  <a:lnTo>
                    <a:pt x="50800" y="2168855"/>
                  </a:lnTo>
                  <a:lnTo>
                    <a:pt x="50800" y="2156155"/>
                  </a:lnTo>
                  <a:close/>
                </a:path>
                <a:path w="5706109" h="2181860">
                  <a:moveTo>
                    <a:pt x="5700014" y="2156155"/>
                  </a:moveTo>
                  <a:lnTo>
                    <a:pt x="50800" y="2156155"/>
                  </a:lnTo>
                  <a:lnTo>
                    <a:pt x="50800" y="2168855"/>
                  </a:lnTo>
                  <a:lnTo>
                    <a:pt x="5705602" y="2168855"/>
                  </a:lnTo>
                  <a:lnTo>
                    <a:pt x="5705602" y="2161844"/>
                  </a:lnTo>
                  <a:lnTo>
                    <a:pt x="5700014" y="2156155"/>
                  </a:lnTo>
                  <a:close/>
                </a:path>
                <a:path w="5706109" h="218186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56514"/>
                  </a:lnTo>
                  <a:lnTo>
                    <a:pt x="31114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5706109" h="2181860">
                  <a:moveTo>
                    <a:pt x="63500" y="50800"/>
                  </a:moveTo>
                  <a:lnTo>
                    <a:pt x="45085" y="50800"/>
                  </a:lnTo>
                  <a:lnTo>
                    <a:pt x="50800" y="56514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100" y="2914650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h="1428750">
                  <a:moveTo>
                    <a:pt x="0" y="0"/>
                  </a:moveTo>
                  <a:lnTo>
                    <a:pt x="0" y="14287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8461" y="2502725"/>
            <a:ext cx="31369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580"/>
              </a:lnSpc>
            </a:pPr>
            <a:r>
              <a:rPr sz="3450" spc="-412" baseline="-18115" dirty="0">
                <a:latin typeface="Microsoft Sans Serif"/>
                <a:cs typeface="Microsoft Sans Serif"/>
              </a:rPr>
              <a:t>θ</a:t>
            </a:r>
            <a:r>
              <a:rPr sz="2300" spc="-275" dirty="0">
                <a:latin typeface="Times New Roman"/>
                <a:cs typeface="Times New Roman"/>
              </a:rPr>
              <a:t>ˆ</a:t>
            </a:r>
            <a:r>
              <a:rPr sz="2025" spc="-412" baseline="-55555" dirty="0">
                <a:latin typeface="Microsoft Sans Serif"/>
                <a:cs typeface="Microsoft Sans Serif"/>
              </a:rPr>
              <a:t>1</a:t>
            </a:r>
            <a:endParaRPr sz="2025" baseline="-55555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013" y="2502725"/>
            <a:ext cx="36195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80"/>
              </a:lnSpc>
            </a:pPr>
            <a:r>
              <a:rPr sz="3450" spc="-345" baseline="-18115" dirty="0">
                <a:latin typeface="Microsoft Sans Serif"/>
                <a:cs typeface="Microsoft Sans Serif"/>
              </a:rPr>
              <a:t>θ</a:t>
            </a:r>
            <a:r>
              <a:rPr sz="2300" spc="-229" dirty="0">
                <a:latin typeface="Times New Roman"/>
                <a:cs typeface="Times New Roman"/>
              </a:rPr>
              <a:t>ˆ</a:t>
            </a:r>
            <a:r>
              <a:rPr sz="1950" spc="-345" baseline="-55555" dirty="0">
                <a:latin typeface="Microsoft Sans Serif"/>
                <a:cs typeface="Microsoft Sans Serif"/>
              </a:rPr>
              <a:t>2</a:t>
            </a:r>
            <a:endParaRPr sz="1950" baseline="-55555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6150" y="2971800"/>
            <a:ext cx="2114550" cy="171450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0" y="0"/>
                </a:moveTo>
                <a:lnTo>
                  <a:pt x="285750" y="171450"/>
                </a:lnTo>
              </a:path>
              <a:path w="2114550" h="171450">
                <a:moveTo>
                  <a:pt x="2114550" y="0"/>
                </a:moveTo>
                <a:lnTo>
                  <a:pt x="1885950" y="1714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09311" y="4299451"/>
            <a:ext cx="1949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-705" baseline="-18518" dirty="0">
                <a:latin typeface="Microsoft Sans Serif"/>
                <a:cs typeface="Microsoft Sans Serif"/>
              </a:rPr>
              <a:t>θ</a:t>
            </a:r>
            <a:r>
              <a:rPr sz="2100" spc="-470" dirty="0">
                <a:latin typeface="Times New Roman"/>
                <a:cs typeface="Times New Roman"/>
              </a:rPr>
              <a:t>ˆ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4311" y="4342280"/>
            <a:ext cx="16700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Microsoft Sans Serif"/>
                <a:cs typeface="Microsoft Sans Serif"/>
              </a:rPr>
              <a:t>θ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58" y="1200213"/>
            <a:ext cx="31369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580"/>
              </a:lnSpc>
            </a:pPr>
            <a:r>
              <a:rPr sz="3450" spc="-412" baseline="-18115" dirty="0">
                <a:latin typeface="Microsoft Sans Serif"/>
                <a:cs typeface="Microsoft Sans Serif"/>
              </a:rPr>
              <a:t>θ</a:t>
            </a:r>
            <a:r>
              <a:rPr sz="2300" spc="-275" dirty="0">
                <a:latin typeface="Times New Roman"/>
                <a:cs typeface="Times New Roman"/>
              </a:rPr>
              <a:t>ˆ</a:t>
            </a:r>
            <a:r>
              <a:rPr sz="2025" spc="-412" baseline="-55555" dirty="0">
                <a:latin typeface="Microsoft Sans Serif"/>
                <a:cs typeface="Microsoft Sans Serif"/>
              </a:rPr>
              <a:t>1</a:t>
            </a:r>
            <a:endParaRPr sz="2025" baseline="-55555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671" y="1223581"/>
            <a:ext cx="36195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80"/>
              </a:lnSpc>
            </a:pPr>
            <a:r>
              <a:rPr sz="3450" spc="-345" baseline="-18115" dirty="0">
                <a:latin typeface="Microsoft Sans Serif"/>
                <a:cs typeface="Microsoft Sans Serif"/>
              </a:rPr>
              <a:t>θ</a:t>
            </a:r>
            <a:r>
              <a:rPr sz="2300" spc="-229" dirty="0">
                <a:latin typeface="Times New Roman"/>
                <a:cs typeface="Times New Roman"/>
              </a:rPr>
              <a:t>ˆ</a:t>
            </a:r>
            <a:r>
              <a:rPr sz="1950" spc="-345" baseline="-55555" dirty="0">
                <a:latin typeface="Microsoft Sans Serif"/>
                <a:cs typeface="Microsoft Sans Serif"/>
              </a:rPr>
              <a:t>2</a:t>
            </a:r>
            <a:endParaRPr sz="1950" baseline="-55555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3709" y="943102"/>
            <a:ext cx="983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</a:t>
            </a:r>
            <a:r>
              <a:rPr sz="1500" i="1" spc="5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1500" i="1" spc="-5" dirty="0">
                <a:solidFill>
                  <a:srgbClr val="1F487C"/>
                </a:solidFill>
                <a:latin typeface="Arial"/>
                <a:cs typeface="Arial"/>
              </a:rPr>
              <a:t>ontinued</a:t>
            </a: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294" y="385648"/>
            <a:ext cx="62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Bias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411982"/>
            <a:ext cx="4258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unbiased</a:t>
            </a:r>
            <a:r>
              <a:rPr sz="2000" spc="-10" dirty="0">
                <a:latin typeface="Calibri"/>
                <a:cs typeface="Calibri"/>
              </a:rPr>
              <a:t> estimator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1196938"/>
            <a:ext cx="7188834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3225" spc="-292" baseline="-11627" dirty="0">
                <a:latin typeface="Microsoft Sans Serif"/>
                <a:cs typeface="Microsoft Sans Serif"/>
              </a:rPr>
              <a:t>θ</a:t>
            </a:r>
            <a:r>
              <a:rPr sz="3225" spc="-292" baseline="6459" dirty="0">
                <a:latin typeface="Times New Roman"/>
                <a:cs typeface="Times New Roman"/>
              </a:rPr>
              <a:t>ˆ</a:t>
            </a:r>
            <a:r>
              <a:rPr sz="3225" spc="195" baseline="645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estimator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Char char="•"/>
            </a:pPr>
            <a:endParaRPr sz="2550">
              <a:latin typeface="Symbol"/>
              <a:cs typeface="Symbol"/>
            </a:endParaRPr>
          </a:p>
          <a:p>
            <a:pPr marL="393700" indent="-342900">
              <a:lnSpc>
                <a:spcPct val="100000"/>
              </a:lnSpc>
              <a:buFont typeface="Microsoft Sans Serif"/>
              <a:buChar char="•"/>
              <a:tabLst>
                <a:tab pos="393065" algn="l"/>
                <a:tab pos="393700" algn="l"/>
                <a:tab pos="1783714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bias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4" dirty="0">
                <a:latin typeface="Calibri"/>
                <a:cs typeface="Calibri"/>
              </a:rPr>
              <a:t> </a:t>
            </a:r>
            <a:r>
              <a:rPr sz="3225" spc="-712" baseline="-11627" dirty="0">
                <a:latin typeface="Microsoft Sans Serif"/>
                <a:cs typeface="Microsoft Sans Serif"/>
              </a:rPr>
              <a:t>θ</a:t>
            </a:r>
            <a:r>
              <a:rPr sz="3225" spc="-712" baseline="7751" dirty="0">
                <a:latin typeface="Times New Roman"/>
                <a:cs typeface="Times New Roman"/>
              </a:rPr>
              <a:t>ˆ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dirty="0"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080" y="2624188"/>
            <a:ext cx="2487295" cy="546735"/>
          </a:xfrm>
          <a:custGeom>
            <a:avLst/>
            <a:gdLst/>
            <a:ahLst/>
            <a:cxnLst/>
            <a:rect l="l" t="t" r="r" b="b"/>
            <a:pathLst>
              <a:path w="2487295" h="546735">
                <a:moveTo>
                  <a:pt x="2487168" y="0"/>
                </a:moveTo>
                <a:lnTo>
                  <a:pt x="0" y="0"/>
                </a:lnTo>
                <a:lnTo>
                  <a:pt x="0" y="546493"/>
                </a:lnTo>
                <a:lnTo>
                  <a:pt x="2487168" y="546493"/>
                </a:lnTo>
                <a:lnTo>
                  <a:pt x="2487168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7080" y="2624188"/>
            <a:ext cx="2487295" cy="546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sz="2600" spc="-25" dirty="0">
                <a:latin typeface="Microsoft Sans Serif"/>
                <a:cs typeface="Microsoft Sans Serif"/>
              </a:rPr>
              <a:t>B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35" dirty="0">
                <a:latin typeface="Microsoft Sans Serif"/>
                <a:cs typeface="Microsoft Sans Serif"/>
              </a:rPr>
              <a:t>a</a:t>
            </a:r>
            <a:r>
              <a:rPr sz="2600" spc="65" dirty="0">
                <a:latin typeface="Microsoft Sans Serif"/>
                <a:cs typeface="Microsoft Sans Serif"/>
              </a:rPr>
              <a:t>s</a:t>
            </a:r>
            <a:r>
              <a:rPr sz="2600" spc="-135" dirty="0">
                <a:latin typeface="Microsoft Sans Serif"/>
                <a:cs typeface="Microsoft Sans Serif"/>
              </a:rPr>
              <a:t>(</a:t>
            </a:r>
            <a:r>
              <a:rPr sz="2600" spc="-1150" dirty="0">
                <a:latin typeface="Microsoft Sans Serif"/>
                <a:cs typeface="Microsoft Sans Serif"/>
              </a:rPr>
              <a:t>θ</a:t>
            </a:r>
            <a:r>
              <a:rPr sz="3900" spc="419" baseline="18162" dirty="0">
                <a:latin typeface="Times New Roman"/>
                <a:cs typeface="Times New Roman"/>
              </a:rPr>
              <a:t>ˆ</a:t>
            </a:r>
            <a:r>
              <a:rPr sz="2600" spc="30" dirty="0">
                <a:latin typeface="Microsoft Sans Serif"/>
                <a:cs typeface="Microsoft Sans Serif"/>
              </a:rPr>
              <a:t>)</a:t>
            </a:r>
            <a:r>
              <a:rPr sz="2600" spc="-22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(</a:t>
            </a:r>
            <a:r>
              <a:rPr sz="2600" spc="-1150" dirty="0">
                <a:latin typeface="Microsoft Sans Serif"/>
                <a:cs typeface="Microsoft Sans Serif"/>
              </a:rPr>
              <a:t>θ</a:t>
            </a:r>
            <a:r>
              <a:rPr sz="3900" spc="419" baseline="18162" dirty="0">
                <a:latin typeface="Times New Roman"/>
                <a:cs typeface="Times New Roman"/>
              </a:rPr>
              <a:t>ˆ</a:t>
            </a:r>
            <a:r>
              <a:rPr sz="2600" spc="30" dirty="0">
                <a:latin typeface="Microsoft Sans Serif"/>
                <a:cs typeface="Microsoft Sans Serif"/>
              </a:rPr>
              <a:t>)</a:t>
            </a:r>
            <a:r>
              <a:rPr sz="2600" spc="-385" dirty="0">
                <a:latin typeface="Microsoft Sans Serif"/>
                <a:cs typeface="Microsoft Sans Serif"/>
              </a:rPr>
              <a:t> </a:t>
            </a:r>
            <a:r>
              <a:rPr sz="2600" spc="345" dirty="0">
                <a:latin typeface="Symbol"/>
                <a:cs typeface="Symbol"/>
              </a:rPr>
              <a:t></a:t>
            </a:r>
            <a:r>
              <a:rPr sz="2600" spc="50" dirty="0">
                <a:latin typeface="Microsoft Sans Serif"/>
                <a:cs typeface="Microsoft Sans Serif"/>
              </a:rPr>
              <a:t>θ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2254" y="2619362"/>
            <a:ext cx="2496820" cy="556260"/>
          </a:xfrm>
          <a:custGeom>
            <a:avLst/>
            <a:gdLst/>
            <a:ahLst/>
            <a:cxnLst/>
            <a:rect l="l" t="t" r="r" b="b"/>
            <a:pathLst>
              <a:path w="2496820" h="556260">
                <a:moveTo>
                  <a:pt x="0" y="556018"/>
                </a:moveTo>
                <a:lnTo>
                  <a:pt x="2496693" y="556018"/>
                </a:lnTo>
                <a:lnTo>
                  <a:pt x="2496693" y="0"/>
                </a:lnTo>
                <a:lnTo>
                  <a:pt x="0" y="0"/>
                </a:lnTo>
                <a:lnTo>
                  <a:pt x="0" y="556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1398</Words>
  <Application>Microsoft Office PowerPoint</Application>
  <PresentationFormat>On-screen Show (16:9)</PresentationFormat>
  <Paragraphs>292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Microsoft Sans Serif</vt:lpstr>
      <vt:lpstr>Symbol</vt:lpstr>
      <vt:lpstr>Times New Roman</vt:lpstr>
      <vt:lpstr>Wingdings</vt:lpstr>
      <vt:lpstr>Office Theme</vt:lpstr>
      <vt:lpstr>Confidence Interval Estimation: Single Population</vt:lpstr>
      <vt:lpstr>Goals</vt:lpstr>
      <vt:lpstr>Confidence Intervals</vt:lpstr>
      <vt:lpstr>Definitions</vt:lpstr>
      <vt:lpstr>Point and Interval Estimates</vt:lpstr>
      <vt:lpstr>Point Estimates</vt:lpstr>
      <vt:lpstr>Unbiasedness</vt:lpstr>
      <vt:lpstr>Unbiasedness</vt:lpstr>
      <vt:lpstr>Bias</vt:lpstr>
      <vt:lpstr>Most Efficient Estimator</vt:lpstr>
      <vt:lpstr>Confidence Intervals</vt:lpstr>
      <vt:lpstr>Confidence Interval Estimate</vt:lpstr>
      <vt:lpstr>Confidence Interval and Confidence Level</vt:lpstr>
      <vt:lpstr>Estimation Process</vt:lpstr>
      <vt:lpstr>Confidence Level, (1-)</vt:lpstr>
      <vt:lpstr>General Formula</vt:lpstr>
      <vt:lpstr>Confidence Intervals</vt:lpstr>
      <vt:lpstr>Confidence Interval for μ (σ2 Known)</vt:lpstr>
      <vt:lpstr>Margin of Error</vt:lpstr>
      <vt:lpstr>Reducing the Margin of Error</vt:lpstr>
      <vt:lpstr>Finding the Reliability Factor, z/2</vt:lpstr>
      <vt:lpstr>Common Levels of Confidence</vt:lpstr>
      <vt:lpstr>Intervals and Level of Confidence</vt:lpstr>
      <vt:lpstr>Example</vt:lpstr>
      <vt:lpstr>Example</vt:lpstr>
      <vt:lpstr>Interpretation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2</cp:revision>
  <dcterms:created xsi:type="dcterms:W3CDTF">2024-03-23T04:49:50Z</dcterms:created>
  <dcterms:modified xsi:type="dcterms:W3CDTF">2024-03-23T07:06:43Z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</Properties>
</file>