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8B35-A579-7980-0386-E6993456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7561E-F482-3D7E-AC28-E69AD8524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5CF7-28FA-E1F7-B84D-461DC338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28CC-4CF4-C5DC-BE61-BCFB71D1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392F-7993-4553-0A03-2764AF57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91283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57D4-4473-0A26-4F19-DAAC01E1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1A30B-DB0D-3535-452A-5321A447B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64EB-C313-1810-91DA-42C58368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B2D1-05AA-1044-3EA2-FB5C8871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A9EE-0017-8905-6DC6-1E784A27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04759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0373B-13A5-ED71-801F-20FD94533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95E62-5D0F-4E0F-78D0-B61E349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DFD5-D30B-9AA9-E9C1-932A17DC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BBBA-54A7-3D6B-AA45-C588EF21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7CEA-A704-0339-FFE7-48EB3A26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7214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D52C-FEB0-0B74-54E8-3D9C6170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E8DE-7F11-92B5-1252-602005C4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0C19-62F3-C0EA-4884-C4A5C383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B188-E8D1-0DB8-7919-EEDDC064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A059-04D3-0421-79A4-02B086C8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534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6953-3AFF-89F0-7212-975A6A8F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97A3-A5FD-D868-795B-BA941956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063B-015B-E6AE-B2AF-8DB5BE5E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4FEA-C674-A343-DAF4-FE006F48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FCDC-22FE-DD91-0238-000F7AB6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6318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FF7C-0D4D-03EF-F9CF-2E6F456A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AD03-FE9A-8A2D-C41A-81EC6170C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33D2-0961-9A9D-9A96-324EE0C05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A9E6-08D5-BB6F-7AC0-F32597CC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030C6-45DA-7251-985A-5575B60F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E94C4-F149-E5B0-5843-28BCE961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72957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E66F-B497-EF9A-5D38-FE417E3E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DDAC1-015A-4386-3674-8693D8E2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1339-2C72-DDC0-33C4-C2EA1DF34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A8463-8395-3AD4-310F-D95DDF4C7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B1FA4-2241-1FF1-7DDE-5CC805FB4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F789F-EB15-EE26-4845-662614D5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8DE0F-A975-1AED-1158-19A44222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32E76-060D-F875-D69B-78040588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4202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5830-D9A3-37F9-C96F-318260C9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4E67C-CD2F-9B83-6DAF-6C6EC0F3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DD9DB-1063-79FE-963D-FC174AB9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3D835-8A7E-1110-21DA-F137485C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01296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50374-87BD-2A90-2916-183AA13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056CE-E426-A066-48C8-6F771566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9C06E-2354-2AE4-C791-6D34E6D0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89865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E266-05D0-CFE8-A868-5A01545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3447-32CB-E089-352C-5B221640F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3A13F-D2B1-4BE5-6CA8-412AD504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DBA65-B808-9AB8-542B-6148F8A5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C1829-8816-9711-D18D-BFC8B55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512D-679A-E7B4-E42A-A3B53DA4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247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18BF-6412-2281-6E2B-4A458377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6A1FA-255B-F5DB-F6B8-C8F2B3412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DEB6-1249-CE5A-C8BA-D603DF12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BCEE6-6E17-0F20-700C-69A846FD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D70A6-2FF5-1572-A94A-965F02CF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164D-2DD9-0AE4-CBFC-7900D6AD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8594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DC032-C5E7-5710-11A9-3A8E341E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1F358-DEDE-7011-1EDD-A5AE93801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AAAE-A305-A5DD-099E-EA20FA014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E08BE-A368-977B-EBAD-EE12EFB01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07A0-6441-47D2-593D-94477878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0276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49" y="203858"/>
            <a:ext cx="788606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7790">
              <a:lnSpc>
                <a:spcPct val="100000"/>
              </a:lnSpc>
              <a:spcBef>
                <a:spcPts val="95"/>
              </a:spcBef>
            </a:pPr>
            <a:r>
              <a:rPr lang="en-US" sz="3600" spc="-25" dirty="0"/>
              <a:t> </a:t>
            </a:r>
            <a:r>
              <a:rPr lang="en-US" sz="3600" spc="-10" dirty="0"/>
              <a:t>Introduction</a:t>
            </a:r>
            <a:r>
              <a:rPr lang="en-US" sz="3600" spc="-40" dirty="0"/>
              <a:t> </a:t>
            </a:r>
            <a:r>
              <a:rPr lang="en-US" sz="3600" dirty="0"/>
              <a:t>to</a:t>
            </a:r>
            <a:r>
              <a:rPr lang="en-US" sz="3600" spc="-35" dirty="0"/>
              <a:t> </a:t>
            </a:r>
            <a:r>
              <a:rPr lang="en-US" sz="3600" spc="-10" dirty="0"/>
              <a:t>Probability</a:t>
            </a:r>
            <a:br>
              <a:rPr lang="en-US" sz="3600" spc="-10" dirty="0"/>
            </a:br>
            <a:r>
              <a:rPr lang="en-US" sz="1800" spc="-10" dirty="0" err="1"/>
              <a:t>Probability</a:t>
            </a:r>
            <a:endParaRPr lang="en-US"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8437"/>
            <a:ext cx="7978775" cy="303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1900" dirty="0">
                <a:latin typeface="Calibri"/>
                <a:cs typeface="Calibri"/>
              </a:rPr>
              <a:t>Probability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numerical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measure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likelihood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event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will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occur.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Font typeface="Arial MT"/>
              <a:buChar char="•"/>
            </a:pPr>
            <a:endParaRPr sz="19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probability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any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event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must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between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0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1,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inclusively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 MT"/>
              <a:buChar char="–"/>
              <a:tabLst>
                <a:tab pos="756285" algn="l"/>
                <a:tab pos="2030730" algn="l"/>
              </a:tabLst>
            </a:pPr>
            <a:r>
              <a:rPr sz="1900" dirty="0">
                <a:latin typeface="Calibri"/>
                <a:cs typeface="Calibri"/>
              </a:rPr>
              <a:t>0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≤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P(A)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≤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1</a:t>
            </a:r>
            <a:r>
              <a:rPr sz="1900" dirty="0">
                <a:latin typeface="Calibri"/>
                <a:cs typeface="Calibri"/>
              </a:rPr>
              <a:t>	for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any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event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A.</a:t>
            </a:r>
            <a:endParaRPr sz="19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69"/>
              </a:spcBef>
              <a:buFont typeface="Arial MT"/>
              <a:buChar char="–"/>
            </a:pPr>
            <a:endParaRPr sz="1900" dirty="0">
              <a:latin typeface="Calibri"/>
              <a:cs typeface="Calibri"/>
            </a:endParaRPr>
          </a:p>
          <a:p>
            <a:pPr marL="355600" marR="92265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sum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probabilities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all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mutually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exclusive</a:t>
            </a:r>
            <a:r>
              <a:rPr sz="1900" dirty="0">
                <a:latin typeface="Calibri"/>
                <a:cs typeface="Calibri"/>
              </a:rPr>
              <a:t> and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collectively exhaustive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events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1.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 MT"/>
              <a:buChar char="–"/>
              <a:tabLst>
                <a:tab pos="756285" algn="l"/>
              </a:tabLst>
            </a:pPr>
            <a:r>
              <a:rPr sz="1900" dirty="0">
                <a:latin typeface="Calibri"/>
                <a:cs typeface="Calibri"/>
              </a:rPr>
              <a:t>P(A)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+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P(B)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+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P(C)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=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1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 MT"/>
              <a:buChar char="–"/>
              <a:tabLst>
                <a:tab pos="756285" algn="l"/>
              </a:tabLst>
            </a:pPr>
            <a:r>
              <a:rPr sz="1900" dirty="0">
                <a:latin typeface="Calibri"/>
                <a:cs typeface="Calibri"/>
              </a:rPr>
              <a:t>A,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B,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mutually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exclusive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collectively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exhaustive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4020">
              <a:lnSpc>
                <a:spcPct val="100000"/>
              </a:lnSpc>
              <a:spcBef>
                <a:spcPts val="95"/>
              </a:spcBef>
            </a:pPr>
            <a:r>
              <a:rPr dirty="0"/>
              <a:t>An</a:t>
            </a:r>
            <a:r>
              <a:rPr spc="-90" dirty="0"/>
              <a:t> </a:t>
            </a:r>
            <a:r>
              <a:rPr dirty="0"/>
              <a:t>Example</a:t>
            </a:r>
            <a:r>
              <a:rPr spc="-85" dirty="0"/>
              <a:t> </a:t>
            </a:r>
            <a:r>
              <a:rPr spc="-10" dirty="0"/>
              <a:t>Experiment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63423" y="966977"/>
            <a:ext cx="3918585" cy="23812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Experiment: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select,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replacement,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families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residents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Tiny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Town</a:t>
            </a:r>
            <a:endParaRPr sz="2000">
              <a:latin typeface="Calibri"/>
              <a:cs typeface="Calibri"/>
            </a:endParaRPr>
          </a:p>
          <a:p>
            <a:pPr marL="355600" marR="416559" indent="-342900">
              <a:lnSpc>
                <a:spcPct val="7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Elementary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Event: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families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ts val="2039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Event: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family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039"/>
              </a:lnSpc>
            </a:pPr>
            <a:r>
              <a:rPr sz="2000" dirty="0">
                <a:latin typeface="Calibri"/>
                <a:cs typeface="Calibri"/>
              </a:rPr>
              <a:t>has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household</a:t>
            </a:r>
            <a:endParaRPr sz="2000">
              <a:latin typeface="Calibri"/>
              <a:cs typeface="Calibri"/>
            </a:endParaRPr>
          </a:p>
          <a:p>
            <a:pPr marL="355600" marR="109220" indent="-342900">
              <a:lnSpc>
                <a:spcPct val="7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Event: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families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own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total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automobiles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54359" y="1033894"/>
          <a:ext cx="4117340" cy="283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705">
                <a:tc gridSpan="3">
                  <a:txBody>
                    <a:bodyPr/>
                    <a:lstStyle/>
                    <a:p>
                      <a:pPr marL="10725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Tiny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Town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Population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1770" marB="0">
                    <a:lnL w="38100">
                      <a:solidFill>
                        <a:srgbClr val="4F81BC"/>
                      </a:solidFill>
                      <a:prstDash val="solid"/>
                    </a:lnL>
                    <a:lnR w="381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8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Children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57480">
                        <a:lnSpc>
                          <a:spcPts val="205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Household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157480" indent="85090">
                        <a:lnSpc>
                          <a:spcPts val="1939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Automobiles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22225" algn="ct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B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95"/>
                        </a:lnSpc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2860" algn="ct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95"/>
                        </a:lnSpc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R="23495" algn="ct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95"/>
                        </a:lnSpc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95"/>
              </a:spcBef>
            </a:pPr>
            <a:r>
              <a:rPr dirty="0"/>
              <a:t>Sample</a:t>
            </a:r>
            <a:r>
              <a:rPr spc="-100" dirty="0"/>
              <a:t> </a:t>
            </a:r>
            <a:r>
              <a:rPr spc="-10" dirty="0"/>
              <a:t>Space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5570855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elementary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Methods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roster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listing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tree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notation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Venn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141" y="385648"/>
            <a:ext cx="4598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685" algn="l"/>
              </a:tabLst>
            </a:pPr>
            <a:r>
              <a:rPr dirty="0"/>
              <a:t>Sample</a:t>
            </a:r>
            <a:r>
              <a:rPr spc="-105" dirty="0"/>
              <a:t> </a:t>
            </a:r>
            <a:r>
              <a:rPr spc="-10" dirty="0"/>
              <a:t>Space:</a:t>
            </a:r>
            <a:r>
              <a:rPr dirty="0"/>
              <a:t>	Roster</a:t>
            </a:r>
            <a:r>
              <a:rPr spc="-1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8046084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75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Experiment: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replacement,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families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residents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Tiny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Town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pair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(D,C)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4050" y="2467355"/>
          <a:ext cx="4559935" cy="211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Family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81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Children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in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7640">
                        <a:lnSpc>
                          <a:spcPts val="224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Household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ts val="181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of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ts val="224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Automobiles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B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2295"/>
                        </a:lnSpc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ts val="2295"/>
                        </a:lnSpc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635" algn="ct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2295"/>
                        </a:lnSpc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295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27700" y="2473705"/>
            <a:ext cx="2959100" cy="377825"/>
          </a:xfrm>
          <a:custGeom>
            <a:avLst/>
            <a:gdLst/>
            <a:ahLst/>
            <a:cxnLst/>
            <a:rect l="l" t="t" r="r" b="b"/>
            <a:pathLst>
              <a:path w="2959100" h="377825">
                <a:moveTo>
                  <a:pt x="0" y="377825"/>
                </a:moveTo>
                <a:lnTo>
                  <a:pt x="2959100" y="377825"/>
                </a:lnTo>
                <a:lnTo>
                  <a:pt x="2959100" y="0"/>
                </a:lnTo>
                <a:lnTo>
                  <a:pt x="0" y="0"/>
                </a:lnTo>
                <a:lnTo>
                  <a:pt x="0" y="377825"/>
                </a:lnTo>
                <a:close/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27700" y="2473705"/>
            <a:ext cx="2959100" cy="3778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571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Listing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7700" y="2864243"/>
            <a:ext cx="2959100" cy="1730375"/>
          </a:xfrm>
          <a:custGeom>
            <a:avLst/>
            <a:gdLst/>
            <a:ahLst/>
            <a:cxnLst/>
            <a:rect l="l" t="t" r="r" b="b"/>
            <a:pathLst>
              <a:path w="2959100" h="1730375">
                <a:moveTo>
                  <a:pt x="0" y="1730375"/>
                </a:moveTo>
                <a:lnTo>
                  <a:pt x="2959100" y="1730375"/>
                </a:lnTo>
                <a:lnTo>
                  <a:pt x="2959100" y="0"/>
                </a:lnTo>
                <a:lnTo>
                  <a:pt x="0" y="0"/>
                </a:lnTo>
                <a:lnTo>
                  <a:pt x="0" y="1730375"/>
                </a:lnTo>
                <a:close/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7700" y="2864243"/>
            <a:ext cx="2959100" cy="173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589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latin typeface="Arial MT"/>
                <a:cs typeface="Arial MT"/>
              </a:rPr>
              <a:t>(A,B),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(A,C),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(A,D),</a:t>
            </a:r>
            <a:endParaRPr sz="2000">
              <a:latin typeface="Arial MT"/>
              <a:cs typeface="Arial MT"/>
            </a:endParaRPr>
          </a:p>
          <a:p>
            <a:pPr marL="18351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(B,A),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(B,C),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(B,D),</a:t>
            </a:r>
            <a:endParaRPr sz="2000">
              <a:latin typeface="Arial MT"/>
              <a:cs typeface="Arial MT"/>
            </a:endParaRPr>
          </a:p>
          <a:p>
            <a:pPr marL="1835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(C,A),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(C,B),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(C,D),</a:t>
            </a:r>
            <a:endParaRPr sz="2000">
              <a:latin typeface="Arial MT"/>
              <a:cs typeface="Arial MT"/>
            </a:endParaRPr>
          </a:p>
          <a:p>
            <a:pPr marL="18351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(D,A),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(D,B),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(D,C)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326" y="221056"/>
            <a:ext cx="73679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52140" marR="5080" indent="-3140075">
              <a:lnSpc>
                <a:spcPct val="100000"/>
              </a:lnSpc>
              <a:spcBef>
                <a:spcPts val="95"/>
              </a:spcBef>
              <a:tabLst>
                <a:tab pos="2058035" algn="l"/>
              </a:tabLst>
            </a:pPr>
            <a:r>
              <a:rPr sz="2500" dirty="0"/>
              <a:t>Sample</a:t>
            </a:r>
            <a:r>
              <a:rPr sz="2500" spc="-110" dirty="0"/>
              <a:t> </a:t>
            </a:r>
            <a:r>
              <a:rPr sz="2500" spc="-10" dirty="0"/>
              <a:t>Space:</a:t>
            </a:r>
            <a:r>
              <a:rPr sz="2500" dirty="0"/>
              <a:t>	Set</a:t>
            </a:r>
            <a:r>
              <a:rPr sz="2500" spc="-80" dirty="0"/>
              <a:t> </a:t>
            </a:r>
            <a:r>
              <a:rPr sz="2500" dirty="0"/>
              <a:t>Notation</a:t>
            </a:r>
            <a:r>
              <a:rPr sz="2500" spc="-70" dirty="0"/>
              <a:t> </a:t>
            </a:r>
            <a:r>
              <a:rPr sz="2500" dirty="0"/>
              <a:t>for</a:t>
            </a:r>
            <a:r>
              <a:rPr sz="2500" spc="-85" dirty="0"/>
              <a:t> </a:t>
            </a:r>
            <a:r>
              <a:rPr sz="2500" dirty="0"/>
              <a:t>Random</a:t>
            </a:r>
            <a:r>
              <a:rPr sz="2500" spc="-70" dirty="0"/>
              <a:t> </a:t>
            </a:r>
            <a:r>
              <a:rPr sz="2500" dirty="0"/>
              <a:t>Sample</a:t>
            </a:r>
            <a:r>
              <a:rPr sz="2500" spc="-85" dirty="0"/>
              <a:t> </a:t>
            </a:r>
            <a:r>
              <a:rPr sz="2500" dirty="0"/>
              <a:t>of</a:t>
            </a:r>
            <a:r>
              <a:rPr sz="2500" spc="-70" dirty="0"/>
              <a:t> </a:t>
            </a:r>
            <a:r>
              <a:rPr sz="2500" spc="-25" dirty="0"/>
              <a:t>Two </a:t>
            </a:r>
            <a:r>
              <a:rPr sz="2500" spc="-10" dirty="0"/>
              <a:t>Families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5463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{(x,y)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family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draw,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family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second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draw}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Concise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description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spaces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95"/>
              </a:spcBef>
            </a:pPr>
            <a:r>
              <a:rPr dirty="0"/>
              <a:t>Sample</a:t>
            </a:r>
            <a:r>
              <a:rPr spc="-100" dirty="0"/>
              <a:t> </a:t>
            </a:r>
            <a:r>
              <a:rPr spc="-10" dirty="0"/>
              <a:t>Space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7425" y="1072133"/>
            <a:ext cx="6076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Useful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discussion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principles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8552" y="1671307"/>
            <a:ext cx="3136265" cy="306070"/>
          </a:xfrm>
          <a:custGeom>
            <a:avLst/>
            <a:gdLst/>
            <a:ahLst/>
            <a:cxnLst/>
            <a:rect l="l" t="t" r="r" b="b"/>
            <a:pathLst>
              <a:path w="3136265" h="306069">
                <a:moveTo>
                  <a:pt x="0" y="305447"/>
                </a:moveTo>
                <a:lnTo>
                  <a:pt x="3135757" y="305447"/>
                </a:lnTo>
                <a:lnTo>
                  <a:pt x="3135757" y="0"/>
                </a:lnTo>
                <a:lnTo>
                  <a:pt x="0" y="0"/>
                </a:lnTo>
                <a:lnTo>
                  <a:pt x="0" y="305447"/>
                </a:lnTo>
                <a:close/>
              </a:path>
            </a:pathLst>
          </a:custGeom>
          <a:ln w="5714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127" y="1699882"/>
            <a:ext cx="3079115" cy="2489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1905"/>
              </a:lnSpc>
            </a:pPr>
            <a:r>
              <a:rPr sz="1800" b="1" dirty="0">
                <a:latin typeface="Arial"/>
                <a:cs typeface="Arial"/>
              </a:rPr>
              <a:t>Listing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Sample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8552" y="1987042"/>
            <a:ext cx="3136265" cy="1398905"/>
          </a:xfrm>
          <a:custGeom>
            <a:avLst/>
            <a:gdLst/>
            <a:ahLst/>
            <a:cxnLst/>
            <a:rect l="l" t="t" r="r" b="b"/>
            <a:pathLst>
              <a:path w="3136265" h="1398904">
                <a:moveTo>
                  <a:pt x="0" y="1398905"/>
                </a:moveTo>
                <a:lnTo>
                  <a:pt x="3135757" y="1398905"/>
                </a:lnTo>
                <a:lnTo>
                  <a:pt x="3135757" y="0"/>
                </a:lnTo>
                <a:lnTo>
                  <a:pt x="0" y="0"/>
                </a:lnTo>
                <a:lnTo>
                  <a:pt x="0" y="1398905"/>
                </a:lnTo>
                <a:close/>
              </a:path>
            </a:pathLst>
          </a:custGeom>
          <a:ln w="5715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7127" y="2015617"/>
            <a:ext cx="307911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4732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latin typeface="Arial MT"/>
                <a:cs typeface="Arial MT"/>
              </a:rPr>
              <a:t>(A,B),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(A,C),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(A,D),</a:t>
            </a:r>
            <a:endParaRPr sz="2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(B,A),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(B,C),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(B,D),</a:t>
            </a:r>
            <a:endParaRPr sz="2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(C,A),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(C,B),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(C,D),</a:t>
            </a:r>
            <a:endParaRPr sz="2000">
              <a:latin typeface="Arial MT"/>
              <a:cs typeface="Arial MT"/>
            </a:endParaRPr>
          </a:p>
          <a:p>
            <a:pPr marL="153670">
              <a:lnSpc>
                <a:spcPts val="2200"/>
              </a:lnSpc>
            </a:pPr>
            <a:r>
              <a:rPr sz="2000" dirty="0">
                <a:latin typeface="Arial MT"/>
                <a:cs typeface="Arial MT"/>
              </a:rPr>
              <a:t>(D,A),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(D,B),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(D,C)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7089" y="1686712"/>
            <a:ext cx="3230245" cy="2515870"/>
            <a:chOff x="5157089" y="1686712"/>
            <a:chExt cx="3230245" cy="2515870"/>
          </a:xfrm>
        </p:grpSpPr>
        <p:sp>
          <p:nvSpPr>
            <p:cNvPr id="9" name="object 9"/>
            <p:cNvSpPr/>
            <p:nvPr/>
          </p:nvSpPr>
          <p:spPr>
            <a:xfrm>
              <a:off x="5157089" y="1686712"/>
              <a:ext cx="3230245" cy="2515870"/>
            </a:xfrm>
            <a:custGeom>
              <a:avLst/>
              <a:gdLst/>
              <a:ahLst/>
              <a:cxnLst/>
              <a:rect l="l" t="t" r="r" b="b"/>
              <a:pathLst>
                <a:path w="3230245" h="2515870">
                  <a:moveTo>
                    <a:pt x="3229991" y="0"/>
                  </a:moveTo>
                  <a:lnTo>
                    <a:pt x="0" y="0"/>
                  </a:lnTo>
                  <a:lnTo>
                    <a:pt x="0" y="2515489"/>
                  </a:lnTo>
                  <a:lnTo>
                    <a:pt x="3229991" y="2515489"/>
                  </a:lnTo>
                  <a:lnTo>
                    <a:pt x="32299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7360" y="2431135"/>
              <a:ext cx="2470150" cy="1535430"/>
            </a:xfrm>
            <a:custGeom>
              <a:avLst/>
              <a:gdLst/>
              <a:ahLst/>
              <a:cxnLst/>
              <a:rect l="l" t="t" r="r" b="b"/>
              <a:pathLst>
                <a:path w="2470150" h="1535429">
                  <a:moveTo>
                    <a:pt x="0" y="1534922"/>
                  </a:moveTo>
                  <a:lnTo>
                    <a:pt x="2469641" y="1534922"/>
                  </a:lnTo>
                  <a:lnTo>
                    <a:pt x="2469641" y="0"/>
                  </a:lnTo>
                  <a:lnTo>
                    <a:pt x="0" y="0"/>
                  </a:lnTo>
                  <a:lnTo>
                    <a:pt x="0" y="1534922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57089" y="1686712"/>
            <a:ext cx="3230245" cy="2515870"/>
          </a:xfrm>
          <a:prstGeom prst="rect">
            <a:avLst/>
          </a:prstGeom>
          <a:ln w="57150">
            <a:solidFill>
              <a:srgbClr val="F6BE69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540"/>
              </a:spcBef>
            </a:pPr>
            <a:r>
              <a:rPr sz="2800" spc="-60" dirty="0">
                <a:solidFill>
                  <a:srgbClr val="EDEBE0"/>
                </a:solidFill>
                <a:latin typeface="Times New Roman"/>
                <a:cs typeface="Times New Roman"/>
              </a:rPr>
              <a:t>Venn</a:t>
            </a:r>
            <a:r>
              <a:rPr sz="2800" spc="-10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EDEBE0"/>
                </a:solidFill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66078" y="2739389"/>
            <a:ext cx="824865" cy="980440"/>
            <a:chOff x="5966078" y="2739389"/>
            <a:chExt cx="824865" cy="98044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6078" y="2739389"/>
              <a:ext cx="138303" cy="1483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6078" y="3016630"/>
              <a:ext cx="138303" cy="1483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6078" y="3309238"/>
              <a:ext cx="138303" cy="1483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6078" y="3570986"/>
              <a:ext cx="138303" cy="1483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9232" y="2739389"/>
              <a:ext cx="138302" cy="1483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9232" y="3016630"/>
              <a:ext cx="138302" cy="1483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9232" y="3309238"/>
              <a:ext cx="138302" cy="1483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232" y="3570986"/>
              <a:ext cx="138302" cy="1483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2386" y="2739389"/>
              <a:ext cx="138303" cy="1483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2386" y="3016630"/>
              <a:ext cx="138303" cy="1483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2386" y="3309238"/>
              <a:ext cx="138303" cy="1483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52386" y="3570986"/>
              <a:ext cx="138303" cy="148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1260">
              <a:lnSpc>
                <a:spcPct val="100000"/>
              </a:lnSpc>
              <a:spcBef>
                <a:spcPts val="95"/>
              </a:spcBef>
            </a:pPr>
            <a:r>
              <a:rPr dirty="0"/>
              <a:t>Union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0" dirty="0"/>
              <a:t>Sets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60793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10" dirty="0">
                <a:latin typeface="Calibri"/>
                <a:cs typeface="Calibri"/>
              </a:rPr>
              <a:t> contains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two </a:t>
            </a:r>
            <a:r>
              <a:rPr sz="2000" spc="-10" dirty="0">
                <a:latin typeface="Calibri"/>
                <a:cs typeface="Calibri"/>
              </a:rPr>
              <a:t>sets.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48" y="2100694"/>
            <a:ext cx="2492375" cy="119570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2830"/>
              </a:lnSpc>
            </a:pPr>
            <a:r>
              <a:rPr sz="1800" i="1" spc="65" dirty="0">
                <a:latin typeface="Times New Roman"/>
                <a:cs typeface="Times New Roman"/>
              </a:rPr>
              <a:t>X</a:t>
            </a:r>
            <a:r>
              <a:rPr sz="1800" i="1" spc="2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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</a:t>
            </a:r>
            <a:r>
              <a:rPr sz="1800" spc="-10" dirty="0">
                <a:latin typeface="Times New Roman"/>
                <a:cs typeface="Times New Roman"/>
              </a:rPr>
              <a:t>1,4,7,9</a:t>
            </a:r>
            <a:r>
              <a:rPr sz="2500" spc="-10" dirty="0">
                <a:latin typeface="Symbol"/>
                <a:cs typeface="Symbol"/>
              </a:rPr>
              <a:t></a:t>
            </a:r>
            <a:endParaRPr sz="2500">
              <a:latin typeface="Symbol"/>
              <a:cs typeface="Symbol"/>
            </a:endParaRPr>
          </a:p>
          <a:p>
            <a:pPr marL="50165">
              <a:lnSpc>
                <a:spcPct val="100000"/>
              </a:lnSpc>
              <a:spcBef>
                <a:spcPts val="75"/>
              </a:spcBef>
            </a:pPr>
            <a:r>
              <a:rPr sz="1800" i="1" spc="70" dirty="0">
                <a:latin typeface="Times New Roman"/>
                <a:cs typeface="Times New Roman"/>
              </a:rPr>
              <a:t>Y</a:t>
            </a:r>
            <a:r>
              <a:rPr sz="1800" i="1" spc="1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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</a:t>
            </a:r>
            <a:r>
              <a:rPr sz="1800" spc="-10" dirty="0">
                <a:latin typeface="Times New Roman"/>
                <a:cs typeface="Times New Roman"/>
              </a:rPr>
              <a:t>2,3,4,5,6</a:t>
            </a:r>
            <a:r>
              <a:rPr sz="2500" spc="-10" dirty="0">
                <a:latin typeface="Symbol"/>
                <a:cs typeface="Symbol"/>
              </a:rPr>
              <a:t></a:t>
            </a:r>
            <a:endParaRPr sz="2500">
              <a:latin typeface="Symbol"/>
              <a:cs typeface="Symbol"/>
            </a:endParaRPr>
          </a:p>
          <a:p>
            <a:pPr marL="87630">
              <a:lnSpc>
                <a:spcPct val="100000"/>
              </a:lnSpc>
              <a:spcBef>
                <a:spcPts val="75"/>
              </a:spcBef>
            </a:pPr>
            <a:r>
              <a:rPr sz="1800" i="1" spc="65" dirty="0">
                <a:latin typeface="Times New Roman"/>
                <a:cs typeface="Times New Roman"/>
              </a:rPr>
              <a:t>X</a:t>
            </a:r>
            <a:r>
              <a:rPr sz="1800" i="1" spc="8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Symbol"/>
                <a:cs typeface="Symbol"/>
              </a:rPr>
              <a:t>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i="1" spc="70" dirty="0">
                <a:latin typeface="Times New Roman"/>
                <a:cs typeface="Times New Roman"/>
              </a:rPr>
              <a:t>Y</a:t>
            </a:r>
            <a:r>
              <a:rPr sz="1800" i="1" spc="1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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Symbol"/>
                <a:cs typeface="Symbol"/>
              </a:rPr>
              <a:t></a:t>
            </a:r>
            <a:r>
              <a:rPr sz="1800" spc="-25" dirty="0">
                <a:latin typeface="Times New Roman"/>
                <a:cs typeface="Times New Roman"/>
              </a:rPr>
              <a:t>1,2,3,4,5,6,7,9</a:t>
            </a:r>
            <a:r>
              <a:rPr sz="2500" spc="-25" dirty="0">
                <a:latin typeface="Symbol"/>
                <a:cs typeface="Symbol"/>
              </a:rPr>
              <a:t>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482" y="3461639"/>
            <a:ext cx="4282440" cy="1050290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2460"/>
              </a:lnSpc>
            </a:pPr>
            <a:r>
              <a:rPr sz="2175" i="1" spc="487" baseline="1915" dirty="0">
                <a:latin typeface="Times New Roman"/>
                <a:cs typeface="Times New Roman"/>
              </a:rPr>
              <a:t>C</a:t>
            </a:r>
            <a:r>
              <a:rPr sz="2175" i="1" spc="202" baseline="1915" dirty="0">
                <a:latin typeface="Times New Roman"/>
                <a:cs typeface="Times New Roman"/>
              </a:rPr>
              <a:t> </a:t>
            </a:r>
            <a:r>
              <a:rPr sz="2175" spc="382" baseline="1915" dirty="0">
                <a:latin typeface="Symbol"/>
                <a:cs typeface="Symbol"/>
              </a:rPr>
              <a:t></a:t>
            </a:r>
            <a:r>
              <a:rPr sz="2175" spc="67" baseline="1915" dirty="0">
                <a:latin typeface="Times New Roman"/>
                <a:cs typeface="Times New Roman"/>
              </a:rPr>
              <a:t> </a:t>
            </a:r>
            <a:r>
              <a:rPr sz="2200" spc="-285" dirty="0">
                <a:latin typeface="Symbol"/>
                <a:cs typeface="Symbol"/>
              </a:rPr>
              <a:t></a:t>
            </a:r>
            <a:r>
              <a:rPr sz="2200" spc="-345" dirty="0">
                <a:latin typeface="Times New Roman"/>
                <a:cs typeface="Times New Roman"/>
              </a:rPr>
              <a:t> </a:t>
            </a:r>
            <a:r>
              <a:rPr sz="2175" i="1" spc="405" baseline="1915" dirty="0">
                <a:latin typeface="Times New Roman"/>
                <a:cs typeface="Times New Roman"/>
              </a:rPr>
              <a:t>IBM</a:t>
            </a:r>
            <a:r>
              <a:rPr sz="2175" i="1" spc="-209" baseline="1915" dirty="0">
                <a:latin typeface="Times New Roman"/>
                <a:cs typeface="Times New Roman"/>
              </a:rPr>
              <a:t> </a:t>
            </a:r>
            <a:r>
              <a:rPr sz="2175" spc="172" baseline="1915" dirty="0">
                <a:latin typeface="Times New Roman"/>
                <a:cs typeface="Times New Roman"/>
              </a:rPr>
              <a:t>,</a:t>
            </a:r>
            <a:r>
              <a:rPr sz="2175" spc="-89" baseline="1915" dirty="0">
                <a:latin typeface="Times New Roman"/>
                <a:cs typeface="Times New Roman"/>
              </a:rPr>
              <a:t> </a:t>
            </a:r>
            <a:r>
              <a:rPr sz="2175" i="1" spc="419" baseline="1915" dirty="0">
                <a:latin typeface="Times New Roman"/>
                <a:cs typeface="Times New Roman"/>
              </a:rPr>
              <a:t>DEC</a:t>
            </a:r>
            <a:r>
              <a:rPr sz="2175" spc="419" baseline="1915" dirty="0">
                <a:latin typeface="Times New Roman"/>
                <a:cs typeface="Times New Roman"/>
              </a:rPr>
              <a:t>,</a:t>
            </a:r>
            <a:r>
              <a:rPr sz="2175" spc="82" baseline="1915" dirty="0">
                <a:latin typeface="Times New Roman"/>
                <a:cs typeface="Times New Roman"/>
              </a:rPr>
              <a:t> </a:t>
            </a:r>
            <a:r>
              <a:rPr sz="2175" i="1" spc="172" baseline="1915" dirty="0">
                <a:latin typeface="Times New Roman"/>
                <a:cs typeface="Times New Roman"/>
              </a:rPr>
              <a:t>Apple</a:t>
            </a:r>
            <a:r>
              <a:rPr sz="2200" spc="114" dirty="0">
                <a:latin typeface="Symbol"/>
                <a:cs typeface="Symbol"/>
              </a:rPr>
              <a:t></a:t>
            </a:r>
            <a:endParaRPr sz="2200">
              <a:latin typeface="Symbol"/>
              <a:cs typeface="Symbol"/>
            </a:endParaRPr>
          </a:p>
          <a:p>
            <a:pPr marL="73660">
              <a:lnSpc>
                <a:spcPts val="2630"/>
              </a:lnSpc>
            </a:pPr>
            <a:r>
              <a:rPr sz="2175" i="1" spc="434" baseline="1915" dirty="0">
                <a:latin typeface="Times New Roman"/>
                <a:cs typeface="Times New Roman"/>
              </a:rPr>
              <a:t>F</a:t>
            </a:r>
            <a:r>
              <a:rPr sz="2175" i="1" spc="375" baseline="1915" dirty="0">
                <a:latin typeface="Times New Roman"/>
                <a:cs typeface="Times New Roman"/>
              </a:rPr>
              <a:t> </a:t>
            </a:r>
            <a:r>
              <a:rPr sz="2175" spc="382" baseline="1915" dirty="0">
                <a:latin typeface="Symbol"/>
                <a:cs typeface="Symbol"/>
              </a:rPr>
              <a:t></a:t>
            </a:r>
            <a:r>
              <a:rPr sz="2175" spc="75" baseline="1915" dirty="0">
                <a:latin typeface="Times New Roman"/>
                <a:cs typeface="Times New Roman"/>
              </a:rPr>
              <a:t> </a:t>
            </a:r>
            <a:r>
              <a:rPr sz="2200" spc="-285" dirty="0">
                <a:latin typeface="Symbol"/>
                <a:cs typeface="Symbol"/>
              </a:rPr>
              <a:t>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175" i="1" spc="307" baseline="1915" dirty="0">
                <a:latin typeface="Times New Roman"/>
                <a:cs typeface="Times New Roman"/>
              </a:rPr>
              <a:t>Apple</a:t>
            </a:r>
            <a:r>
              <a:rPr sz="2175" spc="307" baseline="1915" dirty="0">
                <a:latin typeface="Times New Roman"/>
                <a:cs typeface="Times New Roman"/>
              </a:rPr>
              <a:t>,</a:t>
            </a:r>
            <a:r>
              <a:rPr sz="2175" spc="-270" baseline="1915" dirty="0">
                <a:latin typeface="Times New Roman"/>
                <a:cs typeface="Times New Roman"/>
              </a:rPr>
              <a:t> </a:t>
            </a:r>
            <a:r>
              <a:rPr sz="2175" i="1" spc="330" baseline="1915" dirty="0">
                <a:latin typeface="Times New Roman"/>
                <a:cs typeface="Times New Roman"/>
              </a:rPr>
              <a:t>Grape</a:t>
            </a:r>
            <a:r>
              <a:rPr sz="2175" spc="330" baseline="1915" dirty="0">
                <a:latin typeface="Times New Roman"/>
                <a:cs typeface="Times New Roman"/>
              </a:rPr>
              <a:t>,</a:t>
            </a:r>
            <a:r>
              <a:rPr sz="2175" spc="7" baseline="1915" dirty="0">
                <a:latin typeface="Times New Roman"/>
                <a:cs typeface="Times New Roman"/>
              </a:rPr>
              <a:t> </a:t>
            </a:r>
            <a:r>
              <a:rPr sz="2175" i="1" spc="157" baseline="1915" dirty="0">
                <a:latin typeface="Times New Roman"/>
                <a:cs typeface="Times New Roman"/>
              </a:rPr>
              <a:t>Lime</a:t>
            </a:r>
            <a:r>
              <a:rPr sz="2200" spc="105" dirty="0">
                <a:latin typeface="Symbol"/>
                <a:cs typeface="Symbol"/>
              </a:rPr>
              <a:t></a:t>
            </a:r>
            <a:endParaRPr sz="2200">
              <a:latin typeface="Symbol"/>
              <a:cs typeface="Symbol"/>
            </a:endParaRPr>
          </a:p>
          <a:p>
            <a:pPr marL="58419">
              <a:lnSpc>
                <a:spcPts val="2635"/>
              </a:lnSpc>
            </a:pPr>
            <a:r>
              <a:rPr sz="2175" i="1" spc="487" baseline="1915" dirty="0">
                <a:latin typeface="Times New Roman"/>
                <a:cs typeface="Times New Roman"/>
              </a:rPr>
              <a:t>C</a:t>
            </a:r>
            <a:r>
              <a:rPr sz="2175" i="1" spc="-52" baseline="1915" dirty="0">
                <a:latin typeface="Times New Roman"/>
                <a:cs typeface="Times New Roman"/>
              </a:rPr>
              <a:t> </a:t>
            </a:r>
            <a:r>
              <a:rPr sz="2175" spc="547" baseline="1915" dirty="0">
                <a:latin typeface="Symbol"/>
                <a:cs typeface="Symbol"/>
              </a:rPr>
              <a:t></a:t>
            </a:r>
            <a:r>
              <a:rPr sz="2175" spc="75" baseline="1915" dirty="0">
                <a:latin typeface="Times New Roman"/>
                <a:cs typeface="Times New Roman"/>
              </a:rPr>
              <a:t> </a:t>
            </a:r>
            <a:r>
              <a:rPr sz="2175" i="1" spc="434" baseline="1915" dirty="0">
                <a:latin typeface="Times New Roman"/>
                <a:cs typeface="Times New Roman"/>
              </a:rPr>
              <a:t>F</a:t>
            </a:r>
            <a:r>
              <a:rPr sz="2175" i="1" spc="375" baseline="1915" dirty="0">
                <a:latin typeface="Times New Roman"/>
                <a:cs typeface="Times New Roman"/>
              </a:rPr>
              <a:t> </a:t>
            </a:r>
            <a:r>
              <a:rPr sz="2175" spc="382" baseline="1915" dirty="0">
                <a:latin typeface="Symbol"/>
                <a:cs typeface="Symbol"/>
              </a:rPr>
              <a:t></a:t>
            </a:r>
            <a:r>
              <a:rPr sz="2175" spc="75" baseline="1915" dirty="0">
                <a:latin typeface="Times New Roman"/>
                <a:cs typeface="Times New Roman"/>
              </a:rPr>
              <a:t> </a:t>
            </a:r>
            <a:r>
              <a:rPr sz="2200" spc="-285" dirty="0">
                <a:latin typeface="Symbol"/>
                <a:cs typeface="Symbol"/>
              </a:rPr>
              <a:t>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175" i="1" spc="405" baseline="1915" dirty="0">
                <a:latin typeface="Times New Roman"/>
                <a:cs typeface="Times New Roman"/>
              </a:rPr>
              <a:t>IBM</a:t>
            </a:r>
            <a:r>
              <a:rPr sz="2175" i="1" spc="-202" baseline="1915" dirty="0">
                <a:latin typeface="Times New Roman"/>
                <a:cs typeface="Times New Roman"/>
              </a:rPr>
              <a:t> </a:t>
            </a:r>
            <a:r>
              <a:rPr sz="2175" spc="172" baseline="1915" dirty="0">
                <a:latin typeface="Times New Roman"/>
                <a:cs typeface="Times New Roman"/>
              </a:rPr>
              <a:t>,</a:t>
            </a:r>
            <a:r>
              <a:rPr sz="2175" spc="-89" baseline="1915" dirty="0">
                <a:latin typeface="Times New Roman"/>
                <a:cs typeface="Times New Roman"/>
              </a:rPr>
              <a:t> </a:t>
            </a:r>
            <a:r>
              <a:rPr sz="2175" i="1" spc="419" baseline="1915" dirty="0">
                <a:latin typeface="Times New Roman"/>
                <a:cs typeface="Times New Roman"/>
              </a:rPr>
              <a:t>DEC</a:t>
            </a:r>
            <a:r>
              <a:rPr sz="2175" spc="419" baseline="1915" dirty="0">
                <a:latin typeface="Times New Roman"/>
                <a:cs typeface="Times New Roman"/>
              </a:rPr>
              <a:t>,</a:t>
            </a:r>
            <a:r>
              <a:rPr sz="2175" spc="89" baseline="1915" dirty="0">
                <a:latin typeface="Times New Roman"/>
                <a:cs typeface="Times New Roman"/>
              </a:rPr>
              <a:t> </a:t>
            </a:r>
            <a:r>
              <a:rPr sz="2175" i="1" spc="307" baseline="1915" dirty="0">
                <a:latin typeface="Times New Roman"/>
                <a:cs typeface="Times New Roman"/>
              </a:rPr>
              <a:t>Apple</a:t>
            </a:r>
            <a:r>
              <a:rPr sz="2175" spc="307" baseline="1915" dirty="0">
                <a:latin typeface="Times New Roman"/>
                <a:cs typeface="Times New Roman"/>
              </a:rPr>
              <a:t>,</a:t>
            </a:r>
            <a:r>
              <a:rPr sz="2175" spc="-277" baseline="1915" dirty="0">
                <a:latin typeface="Times New Roman"/>
                <a:cs typeface="Times New Roman"/>
              </a:rPr>
              <a:t> </a:t>
            </a:r>
            <a:r>
              <a:rPr sz="2175" i="1" spc="330" baseline="1915" dirty="0">
                <a:latin typeface="Times New Roman"/>
                <a:cs typeface="Times New Roman"/>
              </a:rPr>
              <a:t>Grape</a:t>
            </a:r>
            <a:r>
              <a:rPr sz="2175" spc="330" baseline="1915" dirty="0">
                <a:latin typeface="Times New Roman"/>
                <a:cs typeface="Times New Roman"/>
              </a:rPr>
              <a:t>,</a:t>
            </a:r>
            <a:r>
              <a:rPr sz="2175" spc="15" baseline="1915" dirty="0">
                <a:latin typeface="Times New Roman"/>
                <a:cs typeface="Times New Roman"/>
              </a:rPr>
              <a:t> </a:t>
            </a:r>
            <a:r>
              <a:rPr sz="2175" i="1" spc="142" baseline="1915" dirty="0">
                <a:latin typeface="Times New Roman"/>
                <a:cs typeface="Times New Roman"/>
              </a:rPr>
              <a:t>Lime</a:t>
            </a:r>
            <a:r>
              <a:rPr sz="2200" spc="95" dirty="0">
                <a:latin typeface="Symbol"/>
                <a:cs typeface="Symbol"/>
              </a:rPr>
              <a:t></a:t>
            </a:r>
            <a:endParaRPr sz="2200"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4461" y="2579979"/>
            <a:ext cx="2916555" cy="1137285"/>
            <a:chOff x="5474461" y="2579979"/>
            <a:chExt cx="2916555" cy="1137285"/>
          </a:xfrm>
        </p:grpSpPr>
        <p:sp>
          <p:nvSpPr>
            <p:cNvPr id="7" name="object 7"/>
            <p:cNvSpPr/>
            <p:nvPr/>
          </p:nvSpPr>
          <p:spPr>
            <a:xfrm>
              <a:off x="5499861" y="2609951"/>
              <a:ext cx="2865755" cy="1082040"/>
            </a:xfrm>
            <a:custGeom>
              <a:avLst/>
              <a:gdLst/>
              <a:ahLst/>
              <a:cxnLst/>
              <a:rect l="l" t="t" r="r" b="b"/>
              <a:pathLst>
                <a:path w="2865754" h="1082039">
                  <a:moveTo>
                    <a:pt x="2865501" y="0"/>
                  </a:moveTo>
                  <a:lnTo>
                    <a:pt x="0" y="0"/>
                  </a:lnTo>
                  <a:lnTo>
                    <a:pt x="0" y="1081430"/>
                  </a:lnTo>
                  <a:lnTo>
                    <a:pt x="2865501" y="1081430"/>
                  </a:lnTo>
                  <a:lnTo>
                    <a:pt x="286550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9861" y="2609951"/>
              <a:ext cx="2865755" cy="1082040"/>
            </a:xfrm>
            <a:custGeom>
              <a:avLst/>
              <a:gdLst/>
              <a:ahLst/>
              <a:cxnLst/>
              <a:rect l="l" t="t" r="r" b="b"/>
              <a:pathLst>
                <a:path w="2865754" h="1082039">
                  <a:moveTo>
                    <a:pt x="0" y="1081430"/>
                  </a:moveTo>
                  <a:lnTo>
                    <a:pt x="2865501" y="1081430"/>
                  </a:lnTo>
                  <a:lnTo>
                    <a:pt x="2865501" y="0"/>
                  </a:lnTo>
                  <a:lnTo>
                    <a:pt x="0" y="0"/>
                  </a:lnTo>
                  <a:lnTo>
                    <a:pt x="0" y="108143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55790" y="2605379"/>
              <a:ext cx="1798955" cy="1082040"/>
            </a:xfrm>
            <a:custGeom>
              <a:avLst/>
              <a:gdLst/>
              <a:ahLst/>
              <a:cxnLst/>
              <a:rect l="l" t="t" r="r" b="b"/>
              <a:pathLst>
                <a:path w="1798954" h="1082039">
                  <a:moveTo>
                    <a:pt x="0" y="1081430"/>
                  </a:moveTo>
                  <a:lnTo>
                    <a:pt x="1798955" y="1081430"/>
                  </a:lnTo>
                  <a:lnTo>
                    <a:pt x="1798955" y="0"/>
                  </a:lnTo>
                  <a:lnTo>
                    <a:pt x="0" y="0"/>
                  </a:lnTo>
                  <a:lnTo>
                    <a:pt x="0" y="1081430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258" y="2961893"/>
              <a:ext cx="820039" cy="5864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71258" y="2961893"/>
              <a:ext cx="820419" cy="586740"/>
            </a:xfrm>
            <a:custGeom>
              <a:avLst/>
              <a:gdLst/>
              <a:ahLst/>
              <a:cxnLst/>
              <a:rect l="l" t="t" r="r" b="b"/>
              <a:pathLst>
                <a:path w="820420" h="586739">
                  <a:moveTo>
                    <a:pt x="0" y="293243"/>
                  </a:moveTo>
                  <a:lnTo>
                    <a:pt x="3744" y="253457"/>
                  </a:lnTo>
                  <a:lnTo>
                    <a:pt x="14651" y="215297"/>
                  </a:lnTo>
                  <a:lnTo>
                    <a:pt x="32232" y="179111"/>
                  </a:lnTo>
                  <a:lnTo>
                    <a:pt x="55997" y="145250"/>
                  </a:lnTo>
                  <a:lnTo>
                    <a:pt x="85458" y="114063"/>
                  </a:lnTo>
                  <a:lnTo>
                    <a:pt x="120126" y="85899"/>
                  </a:lnTo>
                  <a:lnTo>
                    <a:pt x="159511" y="61109"/>
                  </a:lnTo>
                  <a:lnTo>
                    <a:pt x="203124" y="40042"/>
                  </a:lnTo>
                  <a:lnTo>
                    <a:pt x="250477" y="23048"/>
                  </a:lnTo>
                  <a:lnTo>
                    <a:pt x="301081" y="10476"/>
                  </a:lnTo>
                  <a:lnTo>
                    <a:pt x="354445" y="2677"/>
                  </a:lnTo>
                  <a:lnTo>
                    <a:pt x="410083" y="0"/>
                  </a:lnTo>
                  <a:lnTo>
                    <a:pt x="465717" y="2677"/>
                  </a:lnTo>
                  <a:lnTo>
                    <a:pt x="519075" y="10476"/>
                  </a:lnTo>
                  <a:lnTo>
                    <a:pt x="569668" y="23048"/>
                  </a:lnTo>
                  <a:lnTo>
                    <a:pt x="617008" y="40042"/>
                  </a:lnTo>
                  <a:lnTo>
                    <a:pt x="660607" y="61109"/>
                  </a:lnTo>
                  <a:lnTo>
                    <a:pt x="699976" y="85899"/>
                  </a:lnTo>
                  <a:lnTo>
                    <a:pt x="734628" y="114063"/>
                  </a:lnTo>
                  <a:lnTo>
                    <a:pt x="764074" y="145250"/>
                  </a:lnTo>
                  <a:lnTo>
                    <a:pt x="787826" y="179111"/>
                  </a:lnTo>
                  <a:lnTo>
                    <a:pt x="805396" y="215297"/>
                  </a:lnTo>
                  <a:lnTo>
                    <a:pt x="816297" y="253457"/>
                  </a:lnTo>
                  <a:lnTo>
                    <a:pt x="820039" y="293243"/>
                  </a:lnTo>
                  <a:lnTo>
                    <a:pt x="816297" y="333055"/>
                  </a:lnTo>
                  <a:lnTo>
                    <a:pt x="805396" y="371232"/>
                  </a:lnTo>
                  <a:lnTo>
                    <a:pt x="787826" y="407427"/>
                  </a:lnTo>
                  <a:lnTo>
                    <a:pt x="764074" y="441292"/>
                  </a:lnTo>
                  <a:lnTo>
                    <a:pt x="734628" y="472476"/>
                  </a:lnTo>
                  <a:lnTo>
                    <a:pt x="699976" y="500634"/>
                  </a:lnTo>
                  <a:lnTo>
                    <a:pt x="660607" y="525415"/>
                  </a:lnTo>
                  <a:lnTo>
                    <a:pt x="617008" y="546471"/>
                  </a:lnTo>
                  <a:lnTo>
                    <a:pt x="569668" y="563455"/>
                  </a:lnTo>
                  <a:lnTo>
                    <a:pt x="519075" y="576017"/>
                  </a:lnTo>
                  <a:lnTo>
                    <a:pt x="465717" y="583810"/>
                  </a:lnTo>
                  <a:lnTo>
                    <a:pt x="410083" y="586486"/>
                  </a:lnTo>
                  <a:lnTo>
                    <a:pt x="354445" y="583810"/>
                  </a:lnTo>
                  <a:lnTo>
                    <a:pt x="301081" y="576017"/>
                  </a:lnTo>
                  <a:lnTo>
                    <a:pt x="250477" y="563455"/>
                  </a:lnTo>
                  <a:lnTo>
                    <a:pt x="203124" y="546471"/>
                  </a:lnTo>
                  <a:lnTo>
                    <a:pt x="159511" y="525415"/>
                  </a:lnTo>
                  <a:lnTo>
                    <a:pt x="120126" y="500633"/>
                  </a:lnTo>
                  <a:lnTo>
                    <a:pt x="85458" y="472476"/>
                  </a:lnTo>
                  <a:lnTo>
                    <a:pt x="55997" y="441292"/>
                  </a:lnTo>
                  <a:lnTo>
                    <a:pt x="32232" y="407427"/>
                  </a:lnTo>
                  <a:lnTo>
                    <a:pt x="14651" y="371232"/>
                  </a:lnTo>
                  <a:lnTo>
                    <a:pt x="3744" y="333055"/>
                  </a:lnTo>
                  <a:lnTo>
                    <a:pt x="0" y="293243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4089" y="2950844"/>
              <a:ext cx="820038" cy="586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24089" y="2950844"/>
              <a:ext cx="820419" cy="586740"/>
            </a:xfrm>
            <a:custGeom>
              <a:avLst/>
              <a:gdLst/>
              <a:ahLst/>
              <a:cxnLst/>
              <a:rect l="l" t="t" r="r" b="b"/>
              <a:pathLst>
                <a:path w="820420" h="586739">
                  <a:moveTo>
                    <a:pt x="0" y="293369"/>
                  </a:moveTo>
                  <a:lnTo>
                    <a:pt x="3744" y="253555"/>
                  </a:lnTo>
                  <a:lnTo>
                    <a:pt x="14651" y="215370"/>
                  </a:lnTo>
                  <a:lnTo>
                    <a:pt x="32232" y="179165"/>
                  </a:lnTo>
                  <a:lnTo>
                    <a:pt x="55997" y="145288"/>
                  </a:lnTo>
                  <a:lnTo>
                    <a:pt x="85458" y="114088"/>
                  </a:lnTo>
                  <a:lnTo>
                    <a:pt x="120126" y="85915"/>
                  </a:lnTo>
                  <a:lnTo>
                    <a:pt x="159511" y="61118"/>
                  </a:lnTo>
                  <a:lnTo>
                    <a:pt x="203124" y="40047"/>
                  </a:lnTo>
                  <a:lnTo>
                    <a:pt x="250477" y="23050"/>
                  </a:lnTo>
                  <a:lnTo>
                    <a:pt x="301081" y="10477"/>
                  </a:lnTo>
                  <a:lnTo>
                    <a:pt x="354445" y="2677"/>
                  </a:lnTo>
                  <a:lnTo>
                    <a:pt x="410082" y="0"/>
                  </a:lnTo>
                  <a:lnTo>
                    <a:pt x="465717" y="2677"/>
                  </a:lnTo>
                  <a:lnTo>
                    <a:pt x="519075" y="10477"/>
                  </a:lnTo>
                  <a:lnTo>
                    <a:pt x="569668" y="23050"/>
                  </a:lnTo>
                  <a:lnTo>
                    <a:pt x="617008" y="40047"/>
                  </a:lnTo>
                  <a:lnTo>
                    <a:pt x="660607" y="61118"/>
                  </a:lnTo>
                  <a:lnTo>
                    <a:pt x="699976" y="85915"/>
                  </a:lnTo>
                  <a:lnTo>
                    <a:pt x="734628" y="114088"/>
                  </a:lnTo>
                  <a:lnTo>
                    <a:pt x="764074" y="145288"/>
                  </a:lnTo>
                  <a:lnTo>
                    <a:pt x="787826" y="179165"/>
                  </a:lnTo>
                  <a:lnTo>
                    <a:pt x="805396" y="215370"/>
                  </a:lnTo>
                  <a:lnTo>
                    <a:pt x="816297" y="253555"/>
                  </a:lnTo>
                  <a:lnTo>
                    <a:pt x="820038" y="293369"/>
                  </a:lnTo>
                  <a:lnTo>
                    <a:pt x="816297" y="333155"/>
                  </a:lnTo>
                  <a:lnTo>
                    <a:pt x="805396" y="371315"/>
                  </a:lnTo>
                  <a:lnTo>
                    <a:pt x="787826" y="407501"/>
                  </a:lnTo>
                  <a:lnTo>
                    <a:pt x="764074" y="441362"/>
                  </a:lnTo>
                  <a:lnTo>
                    <a:pt x="734628" y="472549"/>
                  </a:lnTo>
                  <a:lnTo>
                    <a:pt x="699976" y="500713"/>
                  </a:lnTo>
                  <a:lnTo>
                    <a:pt x="660607" y="525503"/>
                  </a:lnTo>
                  <a:lnTo>
                    <a:pt x="617008" y="546570"/>
                  </a:lnTo>
                  <a:lnTo>
                    <a:pt x="569668" y="563564"/>
                  </a:lnTo>
                  <a:lnTo>
                    <a:pt x="519075" y="576136"/>
                  </a:lnTo>
                  <a:lnTo>
                    <a:pt x="465717" y="583935"/>
                  </a:lnTo>
                  <a:lnTo>
                    <a:pt x="410082" y="586613"/>
                  </a:lnTo>
                  <a:lnTo>
                    <a:pt x="354445" y="583935"/>
                  </a:lnTo>
                  <a:lnTo>
                    <a:pt x="301081" y="576136"/>
                  </a:lnTo>
                  <a:lnTo>
                    <a:pt x="250477" y="563564"/>
                  </a:lnTo>
                  <a:lnTo>
                    <a:pt x="203124" y="546570"/>
                  </a:lnTo>
                  <a:lnTo>
                    <a:pt x="159511" y="525503"/>
                  </a:lnTo>
                  <a:lnTo>
                    <a:pt x="120126" y="500713"/>
                  </a:lnTo>
                  <a:lnTo>
                    <a:pt x="85458" y="472549"/>
                  </a:lnTo>
                  <a:lnTo>
                    <a:pt x="55997" y="441362"/>
                  </a:lnTo>
                  <a:lnTo>
                    <a:pt x="32232" y="407501"/>
                  </a:lnTo>
                  <a:lnTo>
                    <a:pt x="14651" y="371315"/>
                  </a:lnTo>
                  <a:lnTo>
                    <a:pt x="3744" y="333155"/>
                  </a:lnTo>
                  <a:lnTo>
                    <a:pt x="0" y="293369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47407" y="3029711"/>
              <a:ext cx="148590" cy="456565"/>
            </a:xfrm>
            <a:custGeom>
              <a:avLst/>
              <a:gdLst/>
              <a:ahLst/>
              <a:cxnLst/>
              <a:rect l="l" t="t" r="r" b="b"/>
              <a:pathLst>
                <a:path w="148590" h="456564">
                  <a:moveTo>
                    <a:pt x="0" y="0"/>
                  </a:moveTo>
                  <a:lnTo>
                    <a:pt x="10287" y="5461"/>
                  </a:lnTo>
                  <a:lnTo>
                    <a:pt x="20700" y="11049"/>
                  </a:lnTo>
                  <a:lnTo>
                    <a:pt x="30988" y="19304"/>
                  </a:lnTo>
                  <a:lnTo>
                    <a:pt x="37973" y="27558"/>
                  </a:lnTo>
                  <a:lnTo>
                    <a:pt x="48387" y="33019"/>
                  </a:lnTo>
                  <a:lnTo>
                    <a:pt x="51816" y="41275"/>
                  </a:lnTo>
                  <a:lnTo>
                    <a:pt x="62102" y="43942"/>
                  </a:lnTo>
                  <a:lnTo>
                    <a:pt x="69088" y="52196"/>
                  </a:lnTo>
                  <a:lnTo>
                    <a:pt x="79375" y="57785"/>
                  </a:lnTo>
                  <a:lnTo>
                    <a:pt x="86360" y="66039"/>
                  </a:lnTo>
                  <a:lnTo>
                    <a:pt x="93218" y="74294"/>
                  </a:lnTo>
                  <a:lnTo>
                    <a:pt x="100202" y="82550"/>
                  </a:lnTo>
                  <a:lnTo>
                    <a:pt x="103632" y="90677"/>
                  </a:lnTo>
                  <a:lnTo>
                    <a:pt x="107061" y="98932"/>
                  </a:lnTo>
                  <a:lnTo>
                    <a:pt x="113919" y="107187"/>
                  </a:lnTo>
                  <a:lnTo>
                    <a:pt x="120903" y="115443"/>
                  </a:lnTo>
                  <a:lnTo>
                    <a:pt x="124333" y="123698"/>
                  </a:lnTo>
                  <a:lnTo>
                    <a:pt x="127762" y="131952"/>
                  </a:lnTo>
                  <a:lnTo>
                    <a:pt x="134747" y="140207"/>
                  </a:lnTo>
                  <a:lnTo>
                    <a:pt x="138175" y="148462"/>
                  </a:lnTo>
                  <a:lnTo>
                    <a:pt x="141604" y="156718"/>
                  </a:lnTo>
                  <a:lnTo>
                    <a:pt x="145034" y="164973"/>
                  </a:lnTo>
                  <a:lnTo>
                    <a:pt x="145034" y="173227"/>
                  </a:lnTo>
                  <a:lnTo>
                    <a:pt x="148463" y="181482"/>
                  </a:lnTo>
                  <a:lnTo>
                    <a:pt x="148463" y="189737"/>
                  </a:lnTo>
                  <a:lnTo>
                    <a:pt x="148463" y="288670"/>
                  </a:lnTo>
                  <a:lnTo>
                    <a:pt x="141604" y="296925"/>
                  </a:lnTo>
                  <a:lnTo>
                    <a:pt x="141604" y="305181"/>
                  </a:lnTo>
                  <a:lnTo>
                    <a:pt x="131191" y="313436"/>
                  </a:lnTo>
                  <a:lnTo>
                    <a:pt x="127762" y="321690"/>
                  </a:lnTo>
                  <a:lnTo>
                    <a:pt x="127762" y="329945"/>
                  </a:lnTo>
                  <a:lnTo>
                    <a:pt x="117475" y="335406"/>
                  </a:lnTo>
                  <a:lnTo>
                    <a:pt x="113919" y="343662"/>
                  </a:lnTo>
                  <a:lnTo>
                    <a:pt x="113919" y="351917"/>
                  </a:lnTo>
                  <a:lnTo>
                    <a:pt x="107061" y="360171"/>
                  </a:lnTo>
                  <a:lnTo>
                    <a:pt x="100202" y="368426"/>
                  </a:lnTo>
                  <a:lnTo>
                    <a:pt x="93218" y="376681"/>
                  </a:lnTo>
                  <a:lnTo>
                    <a:pt x="86360" y="384937"/>
                  </a:lnTo>
                  <a:lnTo>
                    <a:pt x="82931" y="393192"/>
                  </a:lnTo>
                  <a:lnTo>
                    <a:pt x="75946" y="401446"/>
                  </a:lnTo>
                  <a:lnTo>
                    <a:pt x="65659" y="406907"/>
                  </a:lnTo>
                  <a:lnTo>
                    <a:pt x="58674" y="415163"/>
                  </a:lnTo>
                  <a:lnTo>
                    <a:pt x="48387" y="420624"/>
                  </a:lnTo>
                  <a:lnTo>
                    <a:pt x="37973" y="426212"/>
                  </a:lnTo>
                  <a:lnTo>
                    <a:pt x="30988" y="434467"/>
                  </a:lnTo>
                  <a:lnTo>
                    <a:pt x="24129" y="442594"/>
                  </a:lnTo>
                  <a:lnTo>
                    <a:pt x="13716" y="448182"/>
                  </a:lnTo>
                  <a:lnTo>
                    <a:pt x="3428" y="456438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6990" y="2522931"/>
            <a:ext cx="26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80008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4116" y="2531186"/>
            <a:ext cx="26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C0504D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5648"/>
            <a:ext cx="7852409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345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Intersection</a:t>
            </a:r>
            <a:r>
              <a:rPr sz="28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Sets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9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intersection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598041"/>
            <a:ext cx="9277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415" y="1616075"/>
            <a:ext cx="2082800" cy="1333500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3245"/>
              </a:lnSpc>
            </a:pPr>
            <a:r>
              <a:rPr sz="2100" i="1" spc="320" dirty="0">
                <a:latin typeface="Times New Roman"/>
                <a:cs typeface="Times New Roman"/>
              </a:rPr>
              <a:t>X</a:t>
            </a:r>
            <a:r>
              <a:rPr sz="2100" i="1" spc="459" dirty="0">
                <a:latin typeface="Times New Roman"/>
                <a:cs typeface="Times New Roman"/>
              </a:rPr>
              <a:t> </a:t>
            </a:r>
            <a:r>
              <a:rPr sz="2100" spc="285" dirty="0">
                <a:latin typeface="Symbol"/>
                <a:cs typeface="Symbol"/>
              </a:rPr>
              <a:t>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900" spc="40" dirty="0">
                <a:latin typeface="Symbol"/>
                <a:cs typeface="Symbol"/>
              </a:rPr>
              <a:t></a:t>
            </a:r>
            <a:r>
              <a:rPr sz="2100" spc="40" dirty="0">
                <a:latin typeface="Times New Roman"/>
                <a:cs typeface="Times New Roman"/>
              </a:rPr>
              <a:t>1,4,7,9</a:t>
            </a:r>
            <a:r>
              <a:rPr sz="2900" spc="40" dirty="0">
                <a:latin typeface="Symbol"/>
                <a:cs typeface="Symbol"/>
              </a:rPr>
              <a:t></a:t>
            </a:r>
            <a:endParaRPr sz="2900">
              <a:latin typeface="Symbol"/>
              <a:cs typeface="Symbol"/>
            </a:endParaRPr>
          </a:p>
          <a:p>
            <a:pPr marL="59690">
              <a:lnSpc>
                <a:spcPct val="100000"/>
              </a:lnSpc>
              <a:spcBef>
                <a:spcPts val="75"/>
              </a:spcBef>
            </a:pPr>
            <a:r>
              <a:rPr sz="2100" i="1" spc="300" dirty="0">
                <a:latin typeface="Times New Roman"/>
                <a:cs typeface="Times New Roman"/>
              </a:rPr>
              <a:t>Y</a:t>
            </a:r>
            <a:r>
              <a:rPr sz="2100" i="1" spc="280" dirty="0">
                <a:latin typeface="Times New Roman"/>
                <a:cs typeface="Times New Roman"/>
              </a:rPr>
              <a:t> </a:t>
            </a:r>
            <a:r>
              <a:rPr sz="2100" spc="285" dirty="0">
                <a:latin typeface="Symbol"/>
                <a:cs typeface="Symbol"/>
              </a:rPr>
              <a:t>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900" spc="60" dirty="0">
                <a:latin typeface="Symbol"/>
                <a:cs typeface="Symbol"/>
              </a:rPr>
              <a:t></a:t>
            </a:r>
            <a:r>
              <a:rPr sz="2100" spc="60" dirty="0">
                <a:latin typeface="Times New Roman"/>
                <a:cs typeface="Times New Roman"/>
              </a:rPr>
              <a:t>2,3,4,5,6</a:t>
            </a:r>
            <a:r>
              <a:rPr sz="2900" spc="60" dirty="0">
                <a:latin typeface="Symbol"/>
                <a:cs typeface="Symbol"/>
              </a:rPr>
              <a:t></a:t>
            </a:r>
            <a:endParaRPr sz="2900">
              <a:latin typeface="Symbol"/>
              <a:cs typeface="Symbol"/>
            </a:endParaRPr>
          </a:p>
          <a:p>
            <a:pPr marL="112395">
              <a:lnSpc>
                <a:spcPct val="100000"/>
              </a:lnSpc>
              <a:spcBef>
                <a:spcPts val="380"/>
              </a:spcBef>
            </a:pPr>
            <a:r>
              <a:rPr sz="2100" i="1" spc="320" dirty="0">
                <a:latin typeface="Times New Roman"/>
                <a:cs typeface="Times New Roman"/>
              </a:rPr>
              <a:t>X</a:t>
            </a:r>
            <a:r>
              <a:rPr sz="2100" i="1" spc="225" dirty="0">
                <a:latin typeface="Times New Roman"/>
                <a:cs typeface="Times New Roman"/>
              </a:rPr>
              <a:t> </a:t>
            </a:r>
            <a:r>
              <a:rPr sz="2100" spc="400" dirty="0">
                <a:latin typeface="Symbol"/>
                <a:cs typeface="Symbol"/>
              </a:rPr>
              <a:t>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i="1" spc="300" dirty="0">
                <a:latin typeface="Times New Roman"/>
                <a:cs typeface="Times New Roman"/>
              </a:rPr>
              <a:t>Y</a:t>
            </a:r>
            <a:r>
              <a:rPr sz="2100" i="1" spc="285" dirty="0">
                <a:latin typeface="Times New Roman"/>
                <a:cs typeface="Times New Roman"/>
              </a:rPr>
              <a:t> </a:t>
            </a:r>
            <a:r>
              <a:rPr sz="2100" spc="285" dirty="0">
                <a:latin typeface="Symbol"/>
                <a:cs typeface="Symbol"/>
              </a:rPr>
              <a:t>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3600" spc="-37" baseline="3472" dirty="0">
                <a:latin typeface="Symbol"/>
                <a:cs typeface="Symbol"/>
              </a:rPr>
              <a:t></a:t>
            </a:r>
            <a:r>
              <a:rPr sz="2100" spc="-25" dirty="0">
                <a:latin typeface="Times New Roman"/>
                <a:cs typeface="Times New Roman"/>
              </a:rPr>
              <a:t>4</a:t>
            </a:r>
            <a:r>
              <a:rPr sz="3600" spc="-37" baseline="3472" dirty="0">
                <a:latin typeface="Symbol"/>
                <a:cs typeface="Symbol"/>
              </a:rPr>
              <a:t></a:t>
            </a:r>
            <a:endParaRPr sz="3600" baseline="3472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3133991"/>
            <a:ext cx="3829050" cy="1461135"/>
          </a:xfrm>
          <a:custGeom>
            <a:avLst/>
            <a:gdLst/>
            <a:ahLst/>
            <a:cxnLst/>
            <a:rect l="l" t="t" r="r" b="b"/>
            <a:pathLst>
              <a:path w="3829050" h="1461135">
                <a:moveTo>
                  <a:pt x="3829050" y="0"/>
                </a:moveTo>
                <a:lnTo>
                  <a:pt x="0" y="0"/>
                </a:lnTo>
                <a:lnTo>
                  <a:pt x="0" y="1460627"/>
                </a:lnTo>
                <a:lnTo>
                  <a:pt x="3829050" y="1460627"/>
                </a:lnTo>
                <a:lnTo>
                  <a:pt x="38290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379" y="3047317"/>
            <a:ext cx="3710940" cy="14979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50"/>
              </a:lnSpc>
              <a:spcBef>
                <a:spcPts val="240"/>
              </a:spcBef>
            </a:pPr>
            <a:r>
              <a:rPr sz="3225" i="1" spc="644" baseline="1291" dirty="0">
                <a:latin typeface="Times New Roman"/>
                <a:cs typeface="Times New Roman"/>
              </a:rPr>
              <a:t>C</a:t>
            </a:r>
            <a:r>
              <a:rPr sz="3225" i="1" spc="277" baseline="1291" dirty="0">
                <a:latin typeface="Times New Roman"/>
                <a:cs typeface="Times New Roman"/>
              </a:rPr>
              <a:t> </a:t>
            </a:r>
            <a:r>
              <a:rPr sz="3225" spc="540" baseline="1291" dirty="0">
                <a:latin typeface="Symbol"/>
                <a:cs typeface="Symbol"/>
              </a:rPr>
              <a:t></a:t>
            </a:r>
            <a:r>
              <a:rPr sz="3225" spc="82" baseline="1291" dirty="0">
                <a:latin typeface="Times New Roman"/>
                <a:cs typeface="Times New Roman"/>
              </a:rPr>
              <a:t> </a:t>
            </a:r>
            <a:r>
              <a:rPr sz="3250" spc="-455" dirty="0">
                <a:latin typeface="Symbol"/>
                <a:cs typeface="Symbol"/>
              </a:rPr>
              <a:t></a:t>
            </a:r>
            <a:r>
              <a:rPr sz="3250" spc="-520" dirty="0">
                <a:latin typeface="Times New Roman"/>
                <a:cs typeface="Times New Roman"/>
              </a:rPr>
              <a:t> </a:t>
            </a:r>
            <a:r>
              <a:rPr sz="3225" i="1" spc="555" baseline="1291" dirty="0">
                <a:latin typeface="Times New Roman"/>
                <a:cs typeface="Times New Roman"/>
              </a:rPr>
              <a:t>IBM</a:t>
            </a:r>
            <a:r>
              <a:rPr sz="3225" i="1" spc="-307" baseline="1291" dirty="0">
                <a:latin typeface="Times New Roman"/>
                <a:cs typeface="Times New Roman"/>
              </a:rPr>
              <a:t> </a:t>
            </a:r>
            <a:r>
              <a:rPr sz="3225" spc="240" baseline="1291" dirty="0">
                <a:latin typeface="Times New Roman"/>
                <a:cs typeface="Times New Roman"/>
              </a:rPr>
              <a:t>,</a:t>
            </a:r>
            <a:r>
              <a:rPr sz="3225" spc="-157" baseline="1291" dirty="0">
                <a:latin typeface="Times New Roman"/>
                <a:cs typeface="Times New Roman"/>
              </a:rPr>
              <a:t> </a:t>
            </a:r>
            <a:r>
              <a:rPr sz="3225" i="1" spc="562" baseline="1291" dirty="0">
                <a:latin typeface="Times New Roman"/>
                <a:cs typeface="Times New Roman"/>
              </a:rPr>
              <a:t>DEC</a:t>
            </a:r>
            <a:r>
              <a:rPr sz="3225" spc="562" baseline="1291" dirty="0">
                <a:latin typeface="Times New Roman"/>
                <a:cs typeface="Times New Roman"/>
              </a:rPr>
              <a:t>,</a:t>
            </a:r>
            <a:r>
              <a:rPr sz="3225" spc="112" baseline="1291" dirty="0">
                <a:latin typeface="Times New Roman"/>
                <a:cs typeface="Times New Roman"/>
              </a:rPr>
              <a:t> </a:t>
            </a:r>
            <a:r>
              <a:rPr sz="3225" i="1" spc="209" baseline="1291" dirty="0">
                <a:latin typeface="Times New Roman"/>
                <a:cs typeface="Times New Roman"/>
              </a:rPr>
              <a:t>Apple</a:t>
            </a:r>
            <a:r>
              <a:rPr sz="3250" spc="140" dirty="0">
                <a:latin typeface="Symbol"/>
                <a:cs typeface="Symbol"/>
              </a:rPr>
              <a:t></a:t>
            </a:r>
            <a:r>
              <a:rPr sz="3250" spc="140" dirty="0">
                <a:latin typeface="Times New Roman"/>
                <a:cs typeface="Times New Roman"/>
              </a:rPr>
              <a:t> </a:t>
            </a:r>
            <a:r>
              <a:rPr sz="3225" i="1" spc="585" baseline="1291" dirty="0">
                <a:latin typeface="Times New Roman"/>
                <a:cs typeface="Times New Roman"/>
              </a:rPr>
              <a:t>F</a:t>
            </a:r>
            <a:r>
              <a:rPr sz="3225" i="1" spc="517" baseline="1291" dirty="0">
                <a:latin typeface="Times New Roman"/>
                <a:cs typeface="Times New Roman"/>
              </a:rPr>
              <a:t> </a:t>
            </a:r>
            <a:r>
              <a:rPr sz="3225" spc="540" baseline="1291" dirty="0">
                <a:latin typeface="Symbol"/>
                <a:cs typeface="Symbol"/>
              </a:rPr>
              <a:t></a:t>
            </a:r>
            <a:r>
              <a:rPr sz="3225" spc="89" baseline="1291" dirty="0">
                <a:latin typeface="Times New Roman"/>
                <a:cs typeface="Times New Roman"/>
              </a:rPr>
              <a:t> </a:t>
            </a:r>
            <a:r>
              <a:rPr sz="3250" spc="-455" dirty="0">
                <a:latin typeface="Symbol"/>
                <a:cs typeface="Symbol"/>
              </a:rPr>
              <a:t></a:t>
            </a:r>
            <a:r>
              <a:rPr sz="3250" spc="-340" dirty="0">
                <a:latin typeface="Times New Roman"/>
                <a:cs typeface="Times New Roman"/>
              </a:rPr>
              <a:t> </a:t>
            </a:r>
            <a:r>
              <a:rPr sz="3225" i="1" spc="412" baseline="1291" dirty="0">
                <a:latin typeface="Times New Roman"/>
                <a:cs typeface="Times New Roman"/>
              </a:rPr>
              <a:t>Apple</a:t>
            </a:r>
            <a:r>
              <a:rPr sz="3225" spc="412" baseline="1291" dirty="0">
                <a:latin typeface="Times New Roman"/>
                <a:cs typeface="Times New Roman"/>
              </a:rPr>
              <a:t>,</a:t>
            </a:r>
            <a:r>
              <a:rPr sz="3225" spc="-427" baseline="1291" dirty="0">
                <a:latin typeface="Times New Roman"/>
                <a:cs typeface="Times New Roman"/>
              </a:rPr>
              <a:t> </a:t>
            </a:r>
            <a:r>
              <a:rPr sz="3225" i="1" spc="442" baseline="1291" dirty="0">
                <a:latin typeface="Times New Roman"/>
                <a:cs typeface="Times New Roman"/>
              </a:rPr>
              <a:t>Grape</a:t>
            </a:r>
            <a:r>
              <a:rPr sz="3225" spc="442" baseline="1291" dirty="0">
                <a:latin typeface="Times New Roman"/>
                <a:cs typeface="Times New Roman"/>
              </a:rPr>
              <a:t>,</a:t>
            </a:r>
            <a:r>
              <a:rPr sz="3225" spc="-15" baseline="1291" dirty="0">
                <a:latin typeface="Times New Roman"/>
                <a:cs typeface="Times New Roman"/>
              </a:rPr>
              <a:t> </a:t>
            </a:r>
            <a:r>
              <a:rPr sz="3225" i="1" spc="195" baseline="1291" dirty="0">
                <a:latin typeface="Times New Roman"/>
                <a:cs typeface="Times New Roman"/>
              </a:rPr>
              <a:t>Lime</a:t>
            </a:r>
            <a:r>
              <a:rPr sz="3250" spc="130" dirty="0">
                <a:latin typeface="Symbol"/>
                <a:cs typeface="Symbol"/>
              </a:rPr>
              <a:t></a:t>
            </a:r>
            <a:r>
              <a:rPr sz="3250" spc="130" dirty="0">
                <a:latin typeface="Times New Roman"/>
                <a:cs typeface="Times New Roman"/>
              </a:rPr>
              <a:t> </a:t>
            </a:r>
            <a:r>
              <a:rPr sz="3225" i="1" spc="644" baseline="1291" dirty="0">
                <a:latin typeface="Times New Roman"/>
                <a:cs typeface="Times New Roman"/>
              </a:rPr>
              <a:t>C</a:t>
            </a:r>
            <a:r>
              <a:rPr sz="3225" i="1" spc="-112" baseline="1291" dirty="0">
                <a:latin typeface="Times New Roman"/>
                <a:cs typeface="Times New Roman"/>
              </a:rPr>
              <a:t> </a:t>
            </a:r>
            <a:r>
              <a:rPr sz="3225" spc="742" baseline="1291" dirty="0">
                <a:latin typeface="Symbol"/>
                <a:cs typeface="Symbol"/>
              </a:rPr>
              <a:t></a:t>
            </a:r>
            <a:r>
              <a:rPr sz="3225" spc="75" baseline="1291" dirty="0">
                <a:latin typeface="Times New Roman"/>
                <a:cs typeface="Times New Roman"/>
              </a:rPr>
              <a:t> </a:t>
            </a:r>
            <a:r>
              <a:rPr sz="3225" i="1" spc="585" baseline="1291" dirty="0">
                <a:latin typeface="Times New Roman"/>
                <a:cs typeface="Times New Roman"/>
              </a:rPr>
              <a:t>F</a:t>
            </a:r>
            <a:r>
              <a:rPr sz="3225" i="1" spc="517" baseline="1291" dirty="0">
                <a:latin typeface="Times New Roman"/>
                <a:cs typeface="Times New Roman"/>
              </a:rPr>
              <a:t> </a:t>
            </a:r>
            <a:r>
              <a:rPr sz="3225" spc="540" baseline="1291" dirty="0">
                <a:latin typeface="Symbol"/>
                <a:cs typeface="Symbol"/>
              </a:rPr>
              <a:t></a:t>
            </a:r>
            <a:r>
              <a:rPr sz="3225" spc="67" baseline="1291" dirty="0">
                <a:latin typeface="Times New Roman"/>
                <a:cs typeface="Times New Roman"/>
              </a:rPr>
              <a:t> </a:t>
            </a:r>
            <a:r>
              <a:rPr sz="3250" spc="-455" dirty="0">
                <a:latin typeface="Symbol"/>
                <a:cs typeface="Symbol"/>
              </a:rPr>
              <a:t></a:t>
            </a:r>
            <a:r>
              <a:rPr sz="3250" spc="-345" dirty="0">
                <a:latin typeface="Times New Roman"/>
                <a:cs typeface="Times New Roman"/>
              </a:rPr>
              <a:t> </a:t>
            </a:r>
            <a:r>
              <a:rPr sz="3225" i="1" spc="209" baseline="1291" dirty="0">
                <a:latin typeface="Times New Roman"/>
                <a:cs typeface="Times New Roman"/>
              </a:rPr>
              <a:t>Apple</a:t>
            </a:r>
            <a:r>
              <a:rPr sz="3250" spc="140" dirty="0">
                <a:latin typeface="Symbol"/>
                <a:cs typeface="Symbol"/>
              </a:rPr>
              <a:t>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690" y="3108591"/>
            <a:ext cx="3879850" cy="1511935"/>
          </a:xfrm>
          <a:custGeom>
            <a:avLst/>
            <a:gdLst/>
            <a:ahLst/>
            <a:cxnLst/>
            <a:rect l="l" t="t" r="r" b="b"/>
            <a:pathLst>
              <a:path w="3879850" h="1511935">
                <a:moveTo>
                  <a:pt x="0" y="1511427"/>
                </a:moveTo>
                <a:lnTo>
                  <a:pt x="3879850" y="1511427"/>
                </a:lnTo>
                <a:lnTo>
                  <a:pt x="3879850" y="0"/>
                </a:lnTo>
                <a:lnTo>
                  <a:pt x="0" y="0"/>
                </a:lnTo>
                <a:lnTo>
                  <a:pt x="0" y="1511427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769611" y="1827529"/>
            <a:ext cx="4000500" cy="1924050"/>
            <a:chOff x="4769611" y="1827529"/>
            <a:chExt cx="4000500" cy="1924050"/>
          </a:xfrm>
        </p:grpSpPr>
        <p:sp>
          <p:nvSpPr>
            <p:cNvPr id="9" name="object 9"/>
            <p:cNvSpPr/>
            <p:nvPr/>
          </p:nvSpPr>
          <p:spPr>
            <a:xfrm>
              <a:off x="4795011" y="1852929"/>
              <a:ext cx="3949700" cy="1873250"/>
            </a:xfrm>
            <a:custGeom>
              <a:avLst/>
              <a:gdLst/>
              <a:ahLst/>
              <a:cxnLst/>
              <a:rect l="l" t="t" r="r" b="b"/>
              <a:pathLst>
                <a:path w="3949700" h="1873250">
                  <a:moveTo>
                    <a:pt x="3949699" y="0"/>
                  </a:moveTo>
                  <a:lnTo>
                    <a:pt x="0" y="0"/>
                  </a:lnTo>
                  <a:lnTo>
                    <a:pt x="0" y="1873250"/>
                  </a:lnTo>
                  <a:lnTo>
                    <a:pt x="3949699" y="1873250"/>
                  </a:lnTo>
                  <a:lnTo>
                    <a:pt x="394969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011" y="1852929"/>
              <a:ext cx="3949700" cy="1873250"/>
            </a:xfrm>
            <a:custGeom>
              <a:avLst/>
              <a:gdLst/>
              <a:ahLst/>
              <a:cxnLst/>
              <a:rect l="l" t="t" r="r" b="b"/>
              <a:pathLst>
                <a:path w="3949700" h="1873250">
                  <a:moveTo>
                    <a:pt x="0" y="1873250"/>
                  </a:moveTo>
                  <a:lnTo>
                    <a:pt x="3949699" y="1873250"/>
                  </a:lnTo>
                  <a:lnTo>
                    <a:pt x="3949699" y="0"/>
                  </a:lnTo>
                  <a:lnTo>
                    <a:pt x="0" y="0"/>
                  </a:lnTo>
                  <a:lnTo>
                    <a:pt x="0" y="18732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5511" y="1852929"/>
              <a:ext cx="2386330" cy="1873250"/>
            </a:xfrm>
            <a:custGeom>
              <a:avLst/>
              <a:gdLst/>
              <a:ahLst/>
              <a:cxnLst/>
              <a:rect l="l" t="t" r="r" b="b"/>
              <a:pathLst>
                <a:path w="2386329" h="1873250">
                  <a:moveTo>
                    <a:pt x="0" y="1873250"/>
                  </a:moveTo>
                  <a:lnTo>
                    <a:pt x="2386076" y="1873250"/>
                  </a:lnTo>
                  <a:lnTo>
                    <a:pt x="2386076" y="0"/>
                  </a:lnTo>
                  <a:lnTo>
                    <a:pt x="0" y="0"/>
                  </a:lnTo>
                  <a:lnTo>
                    <a:pt x="0" y="1873250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611" y="2462529"/>
              <a:ext cx="1130300" cy="1016000"/>
            </a:xfrm>
            <a:custGeom>
              <a:avLst/>
              <a:gdLst/>
              <a:ahLst/>
              <a:cxnLst/>
              <a:rect l="l" t="t" r="r" b="b"/>
              <a:pathLst>
                <a:path w="1130300" h="1016000">
                  <a:moveTo>
                    <a:pt x="565150" y="0"/>
                  </a:moveTo>
                  <a:lnTo>
                    <a:pt x="513722" y="2076"/>
                  </a:lnTo>
                  <a:lnTo>
                    <a:pt x="463585" y="8185"/>
                  </a:lnTo>
                  <a:lnTo>
                    <a:pt x="414940" y="18147"/>
                  </a:lnTo>
                  <a:lnTo>
                    <a:pt x="367985" y="31783"/>
                  </a:lnTo>
                  <a:lnTo>
                    <a:pt x="322920" y="48914"/>
                  </a:lnTo>
                  <a:lnTo>
                    <a:pt x="279945" y="69360"/>
                  </a:lnTo>
                  <a:lnTo>
                    <a:pt x="239260" y="92942"/>
                  </a:lnTo>
                  <a:lnTo>
                    <a:pt x="201065" y="119481"/>
                  </a:lnTo>
                  <a:lnTo>
                    <a:pt x="165560" y="148796"/>
                  </a:lnTo>
                  <a:lnTo>
                    <a:pt x="132944" y="180709"/>
                  </a:lnTo>
                  <a:lnTo>
                    <a:pt x="103416" y="215040"/>
                  </a:lnTo>
                  <a:lnTo>
                    <a:pt x="77178" y="251610"/>
                  </a:lnTo>
                  <a:lnTo>
                    <a:pt x="54428" y="290239"/>
                  </a:lnTo>
                  <a:lnTo>
                    <a:pt x="35366" y="330749"/>
                  </a:lnTo>
                  <a:lnTo>
                    <a:pt x="20193" y="372959"/>
                  </a:lnTo>
                  <a:lnTo>
                    <a:pt x="9108" y="416691"/>
                  </a:lnTo>
                  <a:lnTo>
                    <a:pt x="2310" y="461764"/>
                  </a:lnTo>
                  <a:lnTo>
                    <a:pt x="0" y="508000"/>
                  </a:lnTo>
                  <a:lnTo>
                    <a:pt x="2310" y="554235"/>
                  </a:lnTo>
                  <a:lnTo>
                    <a:pt x="9108" y="599308"/>
                  </a:lnTo>
                  <a:lnTo>
                    <a:pt x="20193" y="643040"/>
                  </a:lnTo>
                  <a:lnTo>
                    <a:pt x="35366" y="685250"/>
                  </a:lnTo>
                  <a:lnTo>
                    <a:pt x="54428" y="725760"/>
                  </a:lnTo>
                  <a:lnTo>
                    <a:pt x="77178" y="764389"/>
                  </a:lnTo>
                  <a:lnTo>
                    <a:pt x="103416" y="800959"/>
                  </a:lnTo>
                  <a:lnTo>
                    <a:pt x="132944" y="835290"/>
                  </a:lnTo>
                  <a:lnTo>
                    <a:pt x="165560" y="867203"/>
                  </a:lnTo>
                  <a:lnTo>
                    <a:pt x="201065" y="896518"/>
                  </a:lnTo>
                  <a:lnTo>
                    <a:pt x="239260" y="923057"/>
                  </a:lnTo>
                  <a:lnTo>
                    <a:pt x="279945" y="946639"/>
                  </a:lnTo>
                  <a:lnTo>
                    <a:pt x="322920" y="967085"/>
                  </a:lnTo>
                  <a:lnTo>
                    <a:pt x="367985" y="984216"/>
                  </a:lnTo>
                  <a:lnTo>
                    <a:pt x="414940" y="997852"/>
                  </a:lnTo>
                  <a:lnTo>
                    <a:pt x="463585" y="1007814"/>
                  </a:lnTo>
                  <a:lnTo>
                    <a:pt x="513722" y="1013923"/>
                  </a:lnTo>
                  <a:lnTo>
                    <a:pt x="565150" y="1016000"/>
                  </a:lnTo>
                  <a:lnTo>
                    <a:pt x="616596" y="1013923"/>
                  </a:lnTo>
                  <a:lnTo>
                    <a:pt x="666747" y="1007814"/>
                  </a:lnTo>
                  <a:lnTo>
                    <a:pt x="715403" y="997852"/>
                  </a:lnTo>
                  <a:lnTo>
                    <a:pt x="762366" y="984216"/>
                  </a:lnTo>
                  <a:lnTo>
                    <a:pt x="807434" y="967085"/>
                  </a:lnTo>
                  <a:lnTo>
                    <a:pt x="850410" y="946639"/>
                  </a:lnTo>
                  <a:lnTo>
                    <a:pt x="891094" y="923057"/>
                  </a:lnTo>
                  <a:lnTo>
                    <a:pt x="929286" y="896518"/>
                  </a:lnTo>
                  <a:lnTo>
                    <a:pt x="964787" y="867203"/>
                  </a:lnTo>
                  <a:lnTo>
                    <a:pt x="997397" y="835290"/>
                  </a:lnTo>
                  <a:lnTo>
                    <a:pt x="1026918" y="800959"/>
                  </a:lnTo>
                  <a:lnTo>
                    <a:pt x="1053149" y="764389"/>
                  </a:lnTo>
                  <a:lnTo>
                    <a:pt x="1075892" y="725760"/>
                  </a:lnTo>
                  <a:lnTo>
                    <a:pt x="1094947" y="685250"/>
                  </a:lnTo>
                  <a:lnTo>
                    <a:pt x="1110115" y="643040"/>
                  </a:lnTo>
                  <a:lnTo>
                    <a:pt x="1121196" y="599308"/>
                  </a:lnTo>
                  <a:lnTo>
                    <a:pt x="1127990" y="554235"/>
                  </a:lnTo>
                  <a:lnTo>
                    <a:pt x="1130300" y="508000"/>
                  </a:lnTo>
                  <a:lnTo>
                    <a:pt x="1127990" y="461764"/>
                  </a:lnTo>
                  <a:lnTo>
                    <a:pt x="1121196" y="416691"/>
                  </a:lnTo>
                  <a:lnTo>
                    <a:pt x="1110115" y="372959"/>
                  </a:lnTo>
                  <a:lnTo>
                    <a:pt x="1094947" y="330749"/>
                  </a:lnTo>
                  <a:lnTo>
                    <a:pt x="1075892" y="290239"/>
                  </a:lnTo>
                  <a:lnTo>
                    <a:pt x="1053149" y="251610"/>
                  </a:lnTo>
                  <a:lnTo>
                    <a:pt x="1026918" y="215040"/>
                  </a:lnTo>
                  <a:lnTo>
                    <a:pt x="997397" y="180709"/>
                  </a:lnTo>
                  <a:lnTo>
                    <a:pt x="964787" y="148796"/>
                  </a:lnTo>
                  <a:lnTo>
                    <a:pt x="929286" y="119481"/>
                  </a:lnTo>
                  <a:lnTo>
                    <a:pt x="891094" y="92942"/>
                  </a:lnTo>
                  <a:lnTo>
                    <a:pt x="850410" y="69360"/>
                  </a:lnTo>
                  <a:lnTo>
                    <a:pt x="807434" y="48914"/>
                  </a:lnTo>
                  <a:lnTo>
                    <a:pt x="762366" y="31783"/>
                  </a:lnTo>
                  <a:lnTo>
                    <a:pt x="715403" y="18147"/>
                  </a:lnTo>
                  <a:lnTo>
                    <a:pt x="666747" y="8185"/>
                  </a:lnTo>
                  <a:lnTo>
                    <a:pt x="616596" y="2076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611" y="2462529"/>
              <a:ext cx="1130300" cy="1016000"/>
            </a:xfrm>
            <a:custGeom>
              <a:avLst/>
              <a:gdLst/>
              <a:ahLst/>
              <a:cxnLst/>
              <a:rect l="l" t="t" r="r" b="b"/>
              <a:pathLst>
                <a:path w="1130300" h="1016000">
                  <a:moveTo>
                    <a:pt x="0" y="508000"/>
                  </a:moveTo>
                  <a:lnTo>
                    <a:pt x="2310" y="461764"/>
                  </a:lnTo>
                  <a:lnTo>
                    <a:pt x="9108" y="416691"/>
                  </a:lnTo>
                  <a:lnTo>
                    <a:pt x="20193" y="372959"/>
                  </a:lnTo>
                  <a:lnTo>
                    <a:pt x="35366" y="330749"/>
                  </a:lnTo>
                  <a:lnTo>
                    <a:pt x="54428" y="290239"/>
                  </a:lnTo>
                  <a:lnTo>
                    <a:pt x="77178" y="251610"/>
                  </a:lnTo>
                  <a:lnTo>
                    <a:pt x="103416" y="215040"/>
                  </a:lnTo>
                  <a:lnTo>
                    <a:pt x="132944" y="180709"/>
                  </a:lnTo>
                  <a:lnTo>
                    <a:pt x="165560" y="148796"/>
                  </a:lnTo>
                  <a:lnTo>
                    <a:pt x="201065" y="119481"/>
                  </a:lnTo>
                  <a:lnTo>
                    <a:pt x="239260" y="92942"/>
                  </a:lnTo>
                  <a:lnTo>
                    <a:pt x="279945" y="69360"/>
                  </a:lnTo>
                  <a:lnTo>
                    <a:pt x="322920" y="48914"/>
                  </a:lnTo>
                  <a:lnTo>
                    <a:pt x="367985" y="31783"/>
                  </a:lnTo>
                  <a:lnTo>
                    <a:pt x="414940" y="18147"/>
                  </a:lnTo>
                  <a:lnTo>
                    <a:pt x="463585" y="8185"/>
                  </a:lnTo>
                  <a:lnTo>
                    <a:pt x="513722" y="2076"/>
                  </a:lnTo>
                  <a:lnTo>
                    <a:pt x="565150" y="0"/>
                  </a:lnTo>
                  <a:lnTo>
                    <a:pt x="616596" y="2076"/>
                  </a:lnTo>
                  <a:lnTo>
                    <a:pt x="666747" y="8185"/>
                  </a:lnTo>
                  <a:lnTo>
                    <a:pt x="715403" y="18147"/>
                  </a:lnTo>
                  <a:lnTo>
                    <a:pt x="762366" y="31783"/>
                  </a:lnTo>
                  <a:lnTo>
                    <a:pt x="807434" y="48914"/>
                  </a:lnTo>
                  <a:lnTo>
                    <a:pt x="850410" y="69360"/>
                  </a:lnTo>
                  <a:lnTo>
                    <a:pt x="891094" y="92942"/>
                  </a:lnTo>
                  <a:lnTo>
                    <a:pt x="929286" y="119481"/>
                  </a:lnTo>
                  <a:lnTo>
                    <a:pt x="964787" y="148796"/>
                  </a:lnTo>
                  <a:lnTo>
                    <a:pt x="997397" y="180709"/>
                  </a:lnTo>
                  <a:lnTo>
                    <a:pt x="1026918" y="215040"/>
                  </a:lnTo>
                  <a:lnTo>
                    <a:pt x="1053149" y="251610"/>
                  </a:lnTo>
                  <a:lnTo>
                    <a:pt x="1075892" y="290239"/>
                  </a:lnTo>
                  <a:lnTo>
                    <a:pt x="1094947" y="330749"/>
                  </a:lnTo>
                  <a:lnTo>
                    <a:pt x="1110115" y="372959"/>
                  </a:lnTo>
                  <a:lnTo>
                    <a:pt x="1121196" y="416691"/>
                  </a:lnTo>
                  <a:lnTo>
                    <a:pt x="1127990" y="461764"/>
                  </a:lnTo>
                  <a:lnTo>
                    <a:pt x="1130300" y="508000"/>
                  </a:lnTo>
                  <a:lnTo>
                    <a:pt x="1127990" y="554235"/>
                  </a:lnTo>
                  <a:lnTo>
                    <a:pt x="1121196" y="599308"/>
                  </a:lnTo>
                  <a:lnTo>
                    <a:pt x="1110115" y="643040"/>
                  </a:lnTo>
                  <a:lnTo>
                    <a:pt x="1094947" y="685250"/>
                  </a:lnTo>
                  <a:lnTo>
                    <a:pt x="1075892" y="725760"/>
                  </a:lnTo>
                  <a:lnTo>
                    <a:pt x="1053149" y="764389"/>
                  </a:lnTo>
                  <a:lnTo>
                    <a:pt x="1026918" y="800959"/>
                  </a:lnTo>
                  <a:lnTo>
                    <a:pt x="997397" y="835290"/>
                  </a:lnTo>
                  <a:lnTo>
                    <a:pt x="964787" y="867203"/>
                  </a:lnTo>
                  <a:lnTo>
                    <a:pt x="929286" y="896518"/>
                  </a:lnTo>
                  <a:lnTo>
                    <a:pt x="891094" y="923057"/>
                  </a:lnTo>
                  <a:lnTo>
                    <a:pt x="850410" y="946639"/>
                  </a:lnTo>
                  <a:lnTo>
                    <a:pt x="807434" y="967085"/>
                  </a:lnTo>
                  <a:lnTo>
                    <a:pt x="762366" y="984216"/>
                  </a:lnTo>
                  <a:lnTo>
                    <a:pt x="715403" y="997852"/>
                  </a:lnTo>
                  <a:lnTo>
                    <a:pt x="666747" y="1007814"/>
                  </a:lnTo>
                  <a:lnTo>
                    <a:pt x="616596" y="1013923"/>
                  </a:lnTo>
                  <a:lnTo>
                    <a:pt x="565150" y="1016000"/>
                  </a:lnTo>
                  <a:lnTo>
                    <a:pt x="513722" y="1013923"/>
                  </a:lnTo>
                  <a:lnTo>
                    <a:pt x="463585" y="1007814"/>
                  </a:lnTo>
                  <a:lnTo>
                    <a:pt x="414940" y="997852"/>
                  </a:lnTo>
                  <a:lnTo>
                    <a:pt x="367985" y="984216"/>
                  </a:lnTo>
                  <a:lnTo>
                    <a:pt x="322920" y="967085"/>
                  </a:lnTo>
                  <a:lnTo>
                    <a:pt x="279945" y="946639"/>
                  </a:lnTo>
                  <a:lnTo>
                    <a:pt x="239260" y="923057"/>
                  </a:lnTo>
                  <a:lnTo>
                    <a:pt x="201065" y="896518"/>
                  </a:lnTo>
                  <a:lnTo>
                    <a:pt x="165560" y="867203"/>
                  </a:lnTo>
                  <a:lnTo>
                    <a:pt x="132944" y="835290"/>
                  </a:lnTo>
                  <a:lnTo>
                    <a:pt x="103416" y="800959"/>
                  </a:lnTo>
                  <a:lnTo>
                    <a:pt x="77178" y="764389"/>
                  </a:lnTo>
                  <a:lnTo>
                    <a:pt x="54428" y="725760"/>
                  </a:lnTo>
                  <a:lnTo>
                    <a:pt x="35366" y="685250"/>
                  </a:lnTo>
                  <a:lnTo>
                    <a:pt x="20193" y="643040"/>
                  </a:lnTo>
                  <a:lnTo>
                    <a:pt x="9108" y="599308"/>
                  </a:lnTo>
                  <a:lnTo>
                    <a:pt x="2310" y="554235"/>
                  </a:lnTo>
                  <a:lnTo>
                    <a:pt x="0" y="508000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9611" y="2443479"/>
              <a:ext cx="1130300" cy="1016000"/>
            </a:xfrm>
            <a:custGeom>
              <a:avLst/>
              <a:gdLst/>
              <a:ahLst/>
              <a:cxnLst/>
              <a:rect l="l" t="t" r="r" b="b"/>
              <a:pathLst>
                <a:path w="1130300" h="1016000">
                  <a:moveTo>
                    <a:pt x="565150" y="0"/>
                  </a:moveTo>
                  <a:lnTo>
                    <a:pt x="513722" y="2076"/>
                  </a:lnTo>
                  <a:lnTo>
                    <a:pt x="463585" y="8185"/>
                  </a:lnTo>
                  <a:lnTo>
                    <a:pt x="414940" y="18147"/>
                  </a:lnTo>
                  <a:lnTo>
                    <a:pt x="367985" y="31783"/>
                  </a:lnTo>
                  <a:lnTo>
                    <a:pt x="322920" y="48914"/>
                  </a:lnTo>
                  <a:lnTo>
                    <a:pt x="279945" y="69360"/>
                  </a:lnTo>
                  <a:lnTo>
                    <a:pt x="239260" y="92942"/>
                  </a:lnTo>
                  <a:lnTo>
                    <a:pt x="201065" y="119481"/>
                  </a:lnTo>
                  <a:lnTo>
                    <a:pt x="165560" y="148796"/>
                  </a:lnTo>
                  <a:lnTo>
                    <a:pt x="132944" y="180709"/>
                  </a:lnTo>
                  <a:lnTo>
                    <a:pt x="103416" y="215040"/>
                  </a:lnTo>
                  <a:lnTo>
                    <a:pt x="77178" y="251610"/>
                  </a:lnTo>
                  <a:lnTo>
                    <a:pt x="54428" y="290239"/>
                  </a:lnTo>
                  <a:lnTo>
                    <a:pt x="35366" y="330749"/>
                  </a:lnTo>
                  <a:lnTo>
                    <a:pt x="20193" y="372959"/>
                  </a:lnTo>
                  <a:lnTo>
                    <a:pt x="9108" y="416691"/>
                  </a:lnTo>
                  <a:lnTo>
                    <a:pt x="2310" y="461764"/>
                  </a:lnTo>
                  <a:lnTo>
                    <a:pt x="0" y="508000"/>
                  </a:lnTo>
                  <a:lnTo>
                    <a:pt x="2310" y="554235"/>
                  </a:lnTo>
                  <a:lnTo>
                    <a:pt x="9108" y="599308"/>
                  </a:lnTo>
                  <a:lnTo>
                    <a:pt x="20193" y="643040"/>
                  </a:lnTo>
                  <a:lnTo>
                    <a:pt x="35366" y="685250"/>
                  </a:lnTo>
                  <a:lnTo>
                    <a:pt x="54428" y="725760"/>
                  </a:lnTo>
                  <a:lnTo>
                    <a:pt x="77178" y="764389"/>
                  </a:lnTo>
                  <a:lnTo>
                    <a:pt x="103416" y="800959"/>
                  </a:lnTo>
                  <a:lnTo>
                    <a:pt x="132944" y="835290"/>
                  </a:lnTo>
                  <a:lnTo>
                    <a:pt x="165560" y="867203"/>
                  </a:lnTo>
                  <a:lnTo>
                    <a:pt x="201065" y="896518"/>
                  </a:lnTo>
                  <a:lnTo>
                    <a:pt x="239260" y="923057"/>
                  </a:lnTo>
                  <a:lnTo>
                    <a:pt x="279945" y="946639"/>
                  </a:lnTo>
                  <a:lnTo>
                    <a:pt x="322920" y="967085"/>
                  </a:lnTo>
                  <a:lnTo>
                    <a:pt x="367985" y="984216"/>
                  </a:lnTo>
                  <a:lnTo>
                    <a:pt x="414940" y="997852"/>
                  </a:lnTo>
                  <a:lnTo>
                    <a:pt x="463585" y="1007814"/>
                  </a:lnTo>
                  <a:lnTo>
                    <a:pt x="513722" y="1013923"/>
                  </a:lnTo>
                  <a:lnTo>
                    <a:pt x="565150" y="1016000"/>
                  </a:lnTo>
                  <a:lnTo>
                    <a:pt x="616596" y="1013923"/>
                  </a:lnTo>
                  <a:lnTo>
                    <a:pt x="666747" y="1007814"/>
                  </a:lnTo>
                  <a:lnTo>
                    <a:pt x="715403" y="997852"/>
                  </a:lnTo>
                  <a:lnTo>
                    <a:pt x="762366" y="984216"/>
                  </a:lnTo>
                  <a:lnTo>
                    <a:pt x="807434" y="967085"/>
                  </a:lnTo>
                  <a:lnTo>
                    <a:pt x="850410" y="946639"/>
                  </a:lnTo>
                  <a:lnTo>
                    <a:pt x="891094" y="923057"/>
                  </a:lnTo>
                  <a:lnTo>
                    <a:pt x="929286" y="896518"/>
                  </a:lnTo>
                  <a:lnTo>
                    <a:pt x="964787" y="867203"/>
                  </a:lnTo>
                  <a:lnTo>
                    <a:pt x="997397" y="835290"/>
                  </a:lnTo>
                  <a:lnTo>
                    <a:pt x="1026918" y="800959"/>
                  </a:lnTo>
                  <a:lnTo>
                    <a:pt x="1053149" y="764389"/>
                  </a:lnTo>
                  <a:lnTo>
                    <a:pt x="1075892" y="725760"/>
                  </a:lnTo>
                  <a:lnTo>
                    <a:pt x="1094947" y="685250"/>
                  </a:lnTo>
                  <a:lnTo>
                    <a:pt x="1110115" y="643040"/>
                  </a:lnTo>
                  <a:lnTo>
                    <a:pt x="1121196" y="599308"/>
                  </a:lnTo>
                  <a:lnTo>
                    <a:pt x="1127990" y="554235"/>
                  </a:lnTo>
                  <a:lnTo>
                    <a:pt x="1130300" y="508000"/>
                  </a:lnTo>
                  <a:lnTo>
                    <a:pt x="1127990" y="461764"/>
                  </a:lnTo>
                  <a:lnTo>
                    <a:pt x="1121196" y="416691"/>
                  </a:lnTo>
                  <a:lnTo>
                    <a:pt x="1110115" y="372959"/>
                  </a:lnTo>
                  <a:lnTo>
                    <a:pt x="1094947" y="330749"/>
                  </a:lnTo>
                  <a:lnTo>
                    <a:pt x="1075892" y="290239"/>
                  </a:lnTo>
                  <a:lnTo>
                    <a:pt x="1053149" y="251610"/>
                  </a:lnTo>
                  <a:lnTo>
                    <a:pt x="1026918" y="215040"/>
                  </a:lnTo>
                  <a:lnTo>
                    <a:pt x="997397" y="180709"/>
                  </a:lnTo>
                  <a:lnTo>
                    <a:pt x="964787" y="148796"/>
                  </a:lnTo>
                  <a:lnTo>
                    <a:pt x="929286" y="119481"/>
                  </a:lnTo>
                  <a:lnTo>
                    <a:pt x="891094" y="92942"/>
                  </a:lnTo>
                  <a:lnTo>
                    <a:pt x="850410" y="69360"/>
                  </a:lnTo>
                  <a:lnTo>
                    <a:pt x="807434" y="48914"/>
                  </a:lnTo>
                  <a:lnTo>
                    <a:pt x="762366" y="31783"/>
                  </a:lnTo>
                  <a:lnTo>
                    <a:pt x="715403" y="18147"/>
                  </a:lnTo>
                  <a:lnTo>
                    <a:pt x="666747" y="8185"/>
                  </a:lnTo>
                  <a:lnTo>
                    <a:pt x="616596" y="2076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09611" y="2443479"/>
              <a:ext cx="1130300" cy="1016000"/>
            </a:xfrm>
            <a:custGeom>
              <a:avLst/>
              <a:gdLst/>
              <a:ahLst/>
              <a:cxnLst/>
              <a:rect l="l" t="t" r="r" b="b"/>
              <a:pathLst>
                <a:path w="1130300" h="1016000">
                  <a:moveTo>
                    <a:pt x="0" y="508000"/>
                  </a:moveTo>
                  <a:lnTo>
                    <a:pt x="2310" y="461764"/>
                  </a:lnTo>
                  <a:lnTo>
                    <a:pt x="9108" y="416691"/>
                  </a:lnTo>
                  <a:lnTo>
                    <a:pt x="20193" y="372959"/>
                  </a:lnTo>
                  <a:lnTo>
                    <a:pt x="35366" y="330749"/>
                  </a:lnTo>
                  <a:lnTo>
                    <a:pt x="54428" y="290239"/>
                  </a:lnTo>
                  <a:lnTo>
                    <a:pt x="77178" y="251610"/>
                  </a:lnTo>
                  <a:lnTo>
                    <a:pt x="103416" y="215040"/>
                  </a:lnTo>
                  <a:lnTo>
                    <a:pt x="132944" y="180709"/>
                  </a:lnTo>
                  <a:lnTo>
                    <a:pt x="165560" y="148796"/>
                  </a:lnTo>
                  <a:lnTo>
                    <a:pt x="201065" y="119481"/>
                  </a:lnTo>
                  <a:lnTo>
                    <a:pt x="239260" y="92942"/>
                  </a:lnTo>
                  <a:lnTo>
                    <a:pt x="279945" y="69360"/>
                  </a:lnTo>
                  <a:lnTo>
                    <a:pt x="322920" y="48914"/>
                  </a:lnTo>
                  <a:lnTo>
                    <a:pt x="367985" y="31783"/>
                  </a:lnTo>
                  <a:lnTo>
                    <a:pt x="414940" y="18147"/>
                  </a:lnTo>
                  <a:lnTo>
                    <a:pt x="463585" y="8185"/>
                  </a:lnTo>
                  <a:lnTo>
                    <a:pt x="513722" y="2076"/>
                  </a:lnTo>
                  <a:lnTo>
                    <a:pt x="565150" y="0"/>
                  </a:lnTo>
                  <a:lnTo>
                    <a:pt x="616596" y="2076"/>
                  </a:lnTo>
                  <a:lnTo>
                    <a:pt x="666747" y="8185"/>
                  </a:lnTo>
                  <a:lnTo>
                    <a:pt x="715403" y="18147"/>
                  </a:lnTo>
                  <a:lnTo>
                    <a:pt x="762366" y="31783"/>
                  </a:lnTo>
                  <a:lnTo>
                    <a:pt x="807434" y="48914"/>
                  </a:lnTo>
                  <a:lnTo>
                    <a:pt x="850410" y="69360"/>
                  </a:lnTo>
                  <a:lnTo>
                    <a:pt x="891094" y="92942"/>
                  </a:lnTo>
                  <a:lnTo>
                    <a:pt x="929286" y="119481"/>
                  </a:lnTo>
                  <a:lnTo>
                    <a:pt x="964787" y="148796"/>
                  </a:lnTo>
                  <a:lnTo>
                    <a:pt x="997397" y="180709"/>
                  </a:lnTo>
                  <a:lnTo>
                    <a:pt x="1026918" y="215040"/>
                  </a:lnTo>
                  <a:lnTo>
                    <a:pt x="1053149" y="251610"/>
                  </a:lnTo>
                  <a:lnTo>
                    <a:pt x="1075892" y="290239"/>
                  </a:lnTo>
                  <a:lnTo>
                    <a:pt x="1094947" y="330749"/>
                  </a:lnTo>
                  <a:lnTo>
                    <a:pt x="1110115" y="372959"/>
                  </a:lnTo>
                  <a:lnTo>
                    <a:pt x="1121196" y="416691"/>
                  </a:lnTo>
                  <a:lnTo>
                    <a:pt x="1127990" y="461764"/>
                  </a:lnTo>
                  <a:lnTo>
                    <a:pt x="1130300" y="508000"/>
                  </a:lnTo>
                  <a:lnTo>
                    <a:pt x="1127990" y="554235"/>
                  </a:lnTo>
                  <a:lnTo>
                    <a:pt x="1121196" y="599308"/>
                  </a:lnTo>
                  <a:lnTo>
                    <a:pt x="1110115" y="643040"/>
                  </a:lnTo>
                  <a:lnTo>
                    <a:pt x="1094947" y="685250"/>
                  </a:lnTo>
                  <a:lnTo>
                    <a:pt x="1075892" y="725760"/>
                  </a:lnTo>
                  <a:lnTo>
                    <a:pt x="1053149" y="764389"/>
                  </a:lnTo>
                  <a:lnTo>
                    <a:pt x="1026918" y="800959"/>
                  </a:lnTo>
                  <a:lnTo>
                    <a:pt x="997397" y="835290"/>
                  </a:lnTo>
                  <a:lnTo>
                    <a:pt x="964787" y="867203"/>
                  </a:lnTo>
                  <a:lnTo>
                    <a:pt x="929286" y="896518"/>
                  </a:lnTo>
                  <a:lnTo>
                    <a:pt x="891094" y="923057"/>
                  </a:lnTo>
                  <a:lnTo>
                    <a:pt x="850410" y="946639"/>
                  </a:lnTo>
                  <a:lnTo>
                    <a:pt x="807434" y="967085"/>
                  </a:lnTo>
                  <a:lnTo>
                    <a:pt x="762366" y="984216"/>
                  </a:lnTo>
                  <a:lnTo>
                    <a:pt x="715403" y="997852"/>
                  </a:lnTo>
                  <a:lnTo>
                    <a:pt x="666747" y="1007814"/>
                  </a:lnTo>
                  <a:lnTo>
                    <a:pt x="616596" y="1013923"/>
                  </a:lnTo>
                  <a:lnTo>
                    <a:pt x="565150" y="1016000"/>
                  </a:lnTo>
                  <a:lnTo>
                    <a:pt x="513722" y="1013923"/>
                  </a:lnTo>
                  <a:lnTo>
                    <a:pt x="463585" y="1007814"/>
                  </a:lnTo>
                  <a:lnTo>
                    <a:pt x="414940" y="997852"/>
                  </a:lnTo>
                  <a:lnTo>
                    <a:pt x="367985" y="984216"/>
                  </a:lnTo>
                  <a:lnTo>
                    <a:pt x="322920" y="967085"/>
                  </a:lnTo>
                  <a:lnTo>
                    <a:pt x="279945" y="946639"/>
                  </a:lnTo>
                  <a:lnTo>
                    <a:pt x="239260" y="923057"/>
                  </a:lnTo>
                  <a:lnTo>
                    <a:pt x="201065" y="896518"/>
                  </a:lnTo>
                  <a:lnTo>
                    <a:pt x="165560" y="867203"/>
                  </a:lnTo>
                  <a:lnTo>
                    <a:pt x="132944" y="835290"/>
                  </a:lnTo>
                  <a:lnTo>
                    <a:pt x="103416" y="800959"/>
                  </a:lnTo>
                  <a:lnTo>
                    <a:pt x="77178" y="764389"/>
                  </a:lnTo>
                  <a:lnTo>
                    <a:pt x="54428" y="725760"/>
                  </a:lnTo>
                  <a:lnTo>
                    <a:pt x="35366" y="685250"/>
                  </a:lnTo>
                  <a:lnTo>
                    <a:pt x="20193" y="643040"/>
                  </a:lnTo>
                  <a:lnTo>
                    <a:pt x="9108" y="599308"/>
                  </a:lnTo>
                  <a:lnTo>
                    <a:pt x="2310" y="554235"/>
                  </a:lnTo>
                  <a:lnTo>
                    <a:pt x="0" y="508000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76133" y="2006346"/>
            <a:ext cx="196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80008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6806" y="2031619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0504D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82688" y="2535554"/>
            <a:ext cx="427355" cy="860425"/>
            <a:chOff x="7282688" y="2535554"/>
            <a:chExt cx="427355" cy="860425"/>
          </a:xfrm>
        </p:grpSpPr>
        <p:sp>
          <p:nvSpPr>
            <p:cNvPr id="19" name="object 19"/>
            <p:cNvSpPr/>
            <p:nvPr/>
          </p:nvSpPr>
          <p:spPr>
            <a:xfrm>
              <a:off x="7479538" y="2580004"/>
              <a:ext cx="205104" cy="790575"/>
            </a:xfrm>
            <a:custGeom>
              <a:avLst/>
              <a:gdLst/>
              <a:ahLst/>
              <a:cxnLst/>
              <a:rect l="l" t="t" r="r" b="b"/>
              <a:pathLst>
                <a:path w="205104" h="790575">
                  <a:moveTo>
                    <a:pt x="0" y="0"/>
                  </a:moveTo>
                  <a:lnTo>
                    <a:pt x="4698" y="790575"/>
                  </a:lnTo>
                  <a:lnTo>
                    <a:pt x="19050" y="776224"/>
                  </a:lnTo>
                  <a:lnTo>
                    <a:pt x="33273" y="766699"/>
                  </a:lnTo>
                  <a:lnTo>
                    <a:pt x="52323" y="738124"/>
                  </a:lnTo>
                  <a:lnTo>
                    <a:pt x="80898" y="719074"/>
                  </a:lnTo>
                  <a:lnTo>
                    <a:pt x="90423" y="704850"/>
                  </a:lnTo>
                  <a:lnTo>
                    <a:pt x="104775" y="695325"/>
                  </a:lnTo>
                  <a:lnTo>
                    <a:pt x="114300" y="680974"/>
                  </a:lnTo>
                  <a:lnTo>
                    <a:pt x="118998" y="666750"/>
                  </a:lnTo>
                  <a:lnTo>
                    <a:pt x="157098" y="609600"/>
                  </a:lnTo>
                  <a:lnTo>
                    <a:pt x="157098" y="595249"/>
                  </a:lnTo>
                  <a:lnTo>
                    <a:pt x="161925" y="581025"/>
                  </a:lnTo>
                  <a:lnTo>
                    <a:pt x="176148" y="571500"/>
                  </a:lnTo>
                  <a:lnTo>
                    <a:pt x="176148" y="557149"/>
                  </a:lnTo>
                  <a:lnTo>
                    <a:pt x="180975" y="542925"/>
                  </a:lnTo>
                  <a:lnTo>
                    <a:pt x="195198" y="528574"/>
                  </a:lnTo>
                  <a:lnTo>
                    <a:pt x="195198" y="514350"/>
                  </a:lnTo>
                  <a:lnTo>
                    <a:pt x="204723" y="499999"/>
                  </a:lnTo>
                  <a:lnTo>
                    <a:pt x="204723" y="314325"/>
                  </a:lnTo>
                  <a:lnTo>
                    <a:pt x="200025" y="299974"/>
                  </a:lnTo>
                  <a:lnTo>
                    <a:pt x="200025" y="285750"/>
                  </a:lnTo>
                  <a:lnTo>
                    <a:pt x="185673" y="242824"/>
                  </a:lnTo>
                  <a:lnTo>
                    <a:pt x="176148" y="228600"/>
                  </a:lnTo>
                  <a:lnTo>
                    <a:pt x="166623" y="200025"/>
                  </a:lnTo>
                  <a:lnTo>
                    <a:pt x="147573" y="171450"/>
                  </a:lnTo>
                  <a:lnTo>
                    <a:pt x="138048" y="142875"/>
                  </a:lnTo>
                  <a:lnTo>
                    <a:pt x="109473" y="99949"/>
                  </a:lnTo>
                  <a:lnTo>
                    <a:pt x="95250" y="90424"/>
                  </a:lnTo>
                  <a:lnTo>
                    <a:pt x="85725" y="76200"/>
                  </a:lnTo>
                  <a:lnTo>
                    <a:pt x="71373" y="71374"/>
                  </a:lnTo>
                  <a:lnTo>
                    <a:pt x="66675" y="57150"/>
                  </a:lnTo>
                  <a:lnTo>
                    <a:pt x="52323" y="47625"/>
                  </a:lnTo>
                  <a:lnTo>
                    <a:pt x="42798" y="33274"/>
                  </a:lnTo>
                  <a:lnTo>
                    <a:pt x="28575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79538" y="2580004"/>
              <a:ext cx="205104" cy="790575"/>
            </a:xfrm>
            <a:custGeom>
              <a:avLst/>
              <a:gdLst/>
              <a:ahLst/>
              <a:cxnLst/>
              <a:rect l="l" t="t" r="r" b="b"/>
              <a:pathLst>
                <a:path w="205104" h="790575">
                  <a:moveTo>
                    <a:pt x="0" y="0"/>
                  </a:moveTo>
                  <a:lnTo>
                    <a:pt x="14223" y="9525"/>
                  </a:lnTo>
                  <a:lnTo>
                    <a:pt x="28575" y="19050"/>
                  </a:lnTo>
                  <a:lnTo>
                    <a:pt x="42798" y="33274"/>
                  </a:lnTo>
                  <a:lnTo>
                    <a:pt x="52323" y="47625"/>
                  </a:lnTo>
                  <a:lnTo>
                    <a:pt x="66675" y="57150"/>
                  </a:lnTo>
                  <a:lnTo>
                    <a:pt x="71373" y="71374"/>
                  </a:lnTo>
                  <a:lnTo>
                    <a:pt x="85725" y="76200"/>
                  </a:lnTo>
                  <a:lnTo>
                    <a:pt x="95250" y="90424"/>
                  </a:lnTo>
                  <a:lnTo>
                    <a:pt x="109473" y="99949"/>
                  </a:lnTo>
                  <a:lnTo>
                    <a:pt x="118998" y="114300"/>
                  </a:lnTo>
                  <a:lnTo>
                    <a:pt x="128523" y="128524"/>
                  </a:lnTo>
                  <a:lnTo>
                    <a:pt x="138048" y="142875"/>
                  </a:lnTo>
                  <a:lnTo>
                    <a:pt x="142875" y="157099"/>
                  </a:lnTo>
                  <a:lnTo>
                    <a:pt x="147573" y="171450"/>
                  </a:lnTo>
                  <a:lnTo>
                    <a:pt x="157098" y="185674"/>
                  </a:lnTo>
                  <a:lnTo>
                    <a:pt x="166623" y="200025"/>
                  </a:lnTo>
                  <a:lnTo>
                    <a:pt x="171450" y="214249"/>
                  </a:lnTo>
                  <a:lnTo>
                    <a:pt x="176148" y="228600"/>
                  </a:lnTo>
                  <a:lnTo>
                    <a:pt x="185673" y="242824"/>
                  </a:lnTo>
                  <a:lnTo>
                    <a:pt x="190500" y="257175"/>
                  </a:lnTo>
                  <a:lnTo>
                    <a:pt x="195198" y="271399"/>
                  </a:lnTo>
                  <a:lnTo>
                    <a:pt x="200025" y="285750"/>
                  </a:lnTo>
                  <a:lnTo>
                    <a:pt x="200025" y="299974"/>
                  </a:lnTo>
                  <a:lnTo>
                    <a:pt x="204723" y="314325"/>
                  </a:lnTo>
                  <a:lnTo>
                    <a:pt x="204723" y="328549"/>
                  </a:lnTo>
                  <a:lnTo>
                    <a:pt x="204723" y="499999"/>
                  </a:lnTo>
                  <a:lnTo>
                    <a:pt x="195198" y="514350"/>
                  </a:lnTo>
                  <a:lnTo>
                    <a:pt x="195198" y="528574"/>
                  </a:lnTo>
                  <a:lnTo>
                    <a:pt x="180975" y="542925"/>
                  </a:lnTo>
                  <a:lnTo>
                    <a:pt x="176148" y="557149"/>
                  </a:lnTo>
                  <a:lnTo>
                    <a:pt x="176148" y="571500"/>
                  </a:lnTo>
                  <a:lnTo>
                    <a:pt x="161925" y="581025"/>
                  </a:lnTo>
                  <a:lnTo>
                    <a:pt x="157098" y="595249"/>
                  </a:lnTo>
                  <a:lnTo>
                    <a:pt x="157098" y="609600"/>
                  </a:lnTo>
                  <a:lnTo>
                    <a:pt x="147573" y="623824"/>
                  </a:lnTo>
                  <a:lnTo>
                    <a:pt x="138048" y="638175"/>
                  </a:lnTo>
                  <a:lnTo>
                    <a:pt x="128523" y="652399"/>
                  </a:lnTo>
                  <a:lnTo>
                    <a:pt x="118998" y="666750"/>
                  </a:lnTo>
                  <a:lnTo>
                    <a:pt x="114300" y="680974"/>
                  </a:lnTo>
                  <a:lnTo>
                    <a:pt x="104775" y="695325"/>
                  </a:lnTo>
                  <a:lnTo>
                    <a:pt x="90423" y="704850"/>
                  </a:lnTo>
                  <a:lnTo>
                    <a:pt x="80898" y="719074"/>
                  </a:lnTo>
                  <a:lnTo>
                    <a:pt x="66675" y="728599"/>
                  </a:lnTo>
                  <a:lnTo>
                    <a:pt x="52323" y="738124"/>
                  </a:lnTo>
                  <a:lnTo>
                    <a:pt x="42798" y="752475"/>
                  </a:lnTo>
                  <a:lnTo>
                    <a:pt x="33273" y="766699"/>
                  </a:lnTo>
                  <a:lnTo>
                    <a:pt x="19050" y="776224"/>
                  </a:lnTo>
                  <a:lnTo>
                    <a:pt x="4698" y="790575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08088" y="2560954"/>
              <a:ext cx="228600" cy="795655"/>
            </a:xfrm>
            <a:custGeom>
              <a:avLst/>
              <a:gdLst/>
              <a:ahLst/>
              <a:cxnLst/>
              <a:rect l="l" t="t" r="r" b="b"/>
              <a:pathLst>
                <a:path w="228600" h="795654">
                  <a:moveTo>
                    <a:pt x="195198" y="0"/>
                  </a:moveTo>
                  <a:lnTo>
                    <a:pt x="185673" y="14224"/>
                  </a:lnTo>
                  <a:lnTo>
                    <a:pt x="171450" y="23749"/>
                  </a:lnTo>
                  <a:lnTo>
                    <a:pt x="166623" y="38100"/>
                  </a:lnTo>
                  <a:lnTo>
                    <a:pt x="152400" y="42799"/>
                  </a:lnTo>
                  <a:lnTo>
                    <a:pt x="142875" y="57150"/>
                  </a:lnTo>
                  <a:lnTo>
                    <a:pt x="128523" y="66675"/>
                  </a:lnTo>
                  <a:lnTo>
                    <a:pt x="123825" y="80899"/>
                  </a:lnTo>
                  <a:lnTo>
                    <a:pt x="114300" y="95250"/>
                  </a:lnTo>
                  <a:lnTo>
                    <a:pt x="99948" y="109474"/>
                  </a:lnTo>
                  <a:lnTo>
                    <a:pt x="90423" y="123825"/>
                  </a:lnTo>
                  <a:lnTo>
                    <a:pt x="76200" y="133350"/>
                  </a:lnTo>
                  <a:lnTo>
                    <a:pt x="66675" y="147574"/>
                  </a:lnTo>
                  <a:lnTo>
                    <a:pt x="61848" y="161925"/>
                  </a:lnTo>
                  <a:lnTo>
                    <a:pt x="52323" y="176149"/>
                  </a:lnTo>
                  <a:lnTo>
                    <a:pt x="33273" y="233299"/>
                  </a:lnTo>
                  <a:lnTo>
                    <a:pt x="23748" y="247650"/>
                  </a:lnTo>
                  <a:lnTo>
                    <a:pt x="14223" y="276225"/>
                  </a:lnTo>
                  <a:lnTo>
                    <a:pt x="14223" y="304800"/>
                  </a:lnTo>
                  <a:lnTo>
                    <a:pt x="4698" y="333375"/>
                  </a:lnTo>
                  <a:lnTo>
                    <a:pt x="4698" y="347599"/>
                  </a:lnTo>
                  <a:lnTo>
                    <a:pt x="0" y="361950"/>
                  </a:lnTo>
                  <a:lnTo>
                    <a:pt x="0" y="461899"/>
                  </a:lnTo>
                  <a:lnTo>
                    <a:pt x="19050" y="519049"/>
                  </a:lnTo>
                  <a:lnTo>
                    <a:pt x="19050" y="533400"/>
                  </a:lnTo>
                  <a:lnTo>
                    <a:pt x="33273" y="576199"/>
                  </a:lnTo>
                  <a:lnTo>
                    <a:pt x="42798" y="590550"/>
                  </a:lnTo>
                  <a:lnTo>
                    <a:pt x="47625" y="604774"/>
                  </a:lnTo>
                  <a:lnTo>
                    <a:pt x="123825" y="719074"/>
                  </a:lnTo>
                  <a:lnTo>
                    <a:pt x="138048" y="728599"/>
                  </a:lnTo>
                  <a:lnTo>
                    <a:pt x="157098" y="757174"/>
                  </a:lnTo>
                  <a:lnTo>
                    <a:pt x="185673" y="776224"/>
                  </a:lnTo>
                  <a:lnTo>
                    <a:pt x="214248" y="785749"/>
                  </a:lnTo>
                  <a:lnTo>
                    <a:pt x="228600" y="795274"/>
                  </a:lnTo>
                  <a:lnTo>
                    <a:pt x="1951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08088" y="2560954"/>
              <a:ext cx="228600" cy="795655"/>
            </a:xfrm>
            <a:custGeom>
              <a:avLst/>
              <a:gdLst/>
              <a:ahLst/>
              <a:cxnLst/>
              <a:rect l="l" t="t" r="r" b="b"/>
              <a:pathLst>
                <a:path w="228600" h="795654">
                  <a:moveTo>
                    <a:pt x="195198" y="0"/>
                  </a:moveTo>
                  <a:lnTo>
                    <a:pt x="185673" y="14224"/>
                  </a:lnTo>
                  <a:lnTo>
                    <a:pt x="171450" y="23749"/>
                  </a:lnTo>
                  <a:lnTo>
                    <a:pt x="166623" y="38100"/>
                  </a:lnTo>
                  <a:lnTo>
                    <a:pt x="152400" y="42799"/>
                  </a:lnTo>
                  <a:lnTo>
                    <a:pt x="142875" y="57150"/>
                  </a:lnTo>
                  <a:lnTo>
                    <a:pt x="128523" y="66675"/>
                  </a:lnTo>
                  <a:lnTo>
                    <a:pt x="123825" y="80899"/>
                  </a:lnTo>
                  <a:lnTo>
                    <a:pt x="114300" y="95250"/>
                  </a:lnTo>
                  <a:lnTo>
                    <a:pt x="99948" y="109474"/>
                  </a:lnTo>
                  <a:lnTo>
                    <a:pt x="90423" y="123825"/>
                  </a:lnTo>
                  <a:lnTo>
                    <a:pt x="76200" y="133350"/>
                  </a:lnTo>
                  <a:lnTo>
                    <a:pt x="66675" y="147574"/>
                  </a:lnTo>
                  <a:lnTo>
                    <a:pt x="61848" y="161925"/>
                  </a:lnTo>
                  <a:lnTo>
                    <a:pt x="52323" y="176149"/>
                  </a:lnTo>
                  <a:lnTo>
                    <a:pt x="47625" y="190500"/>
                  </a:lnTo>
                  <a:lnTo>
                    <a:pt x="42798" y="204724"/>
                  </a:lnTo>
                  <a:lnTo>
                    <a:pt x="38100" y="219075"/>
                  </a:lnTo>
                  <a:lnTo>
                    <a:pt x="33273" y="233299"/>
                  </a:lnTo>
                  <a:lnTo>
                    <a:pt x="23748" y="247650"/>
                  </a:lnTo>
                  <a:lnTo>
                    <a:pt x="19050" y="261874"/>
                  </a:lnTo>
                  <a:lnTo>
                    <a:pt x="14223" y="276225"/>
                  </a:lnTo>
                  <a:lnTo>
                    <a:pt x="14223" y="290449"/>
                  </a:lnTo>
                  <a:lnTo>
                    <a:pt x="14223" y="304800"/>
                  </a:lnTo>
                  <a:lnTo>
                    <a:pt x="9525" y="319024"/>
                  </a:lnTo>
                  <a:lnTo>
                    <a:pt x="4698" y="333375"/>
                  </a:lnTo>
                  <a:lnTo>
                    <a:pt x="4698" y="347599"/>
                  </a:lnTo>
                  <a:lnTo>
                    <a:pt x="0" y="361950"/>
                  </a:lnTo>
                  <a:lnTo>
                    <a:pt x="0" y="376174"/>
                  </a:lnTo>
                  <a:lnTo>
                    <a:pt x="0" y="390525"/>
                  </a:lnTo>
                  <a:lnTo>
                    <a:pt x="0" y="461899"/>
                  </a:lnTo>
                  <a:lnTo>
                    <a:pt x="4698" y="476250"/>
                  </a:lnTo>
                  <a:lnTo>
                    <a:pt x="9525" y="490474"/>
                  </a:lnTo>
                  <a:lnTo>
                    <a:pt x="14223" y="504825"/>
                  </a:lnTo>
                  <a:lnTo>
                    <a:pt x="19050" y="519049"/>
                  </a:lnTo>
                  <a:lnTo>
                    <a:pt x="19050" y="533400"/>
                  </a:lnTo>
                  <a:lnTo>
                    <a:pt x="23748" y="547624"/>
                  </a:lnTo>
                  <a:lnTo>
                    <a:pt x="28575" y="561975"/>
                  </a:lnTo>
                  <a:lnTo>
                    <a:pt x="33273" y="576199"/>
                  </a:lnTo>
                  <a:lnTo>
                    <a:pt x="42798" y="590550"/>
                  </a:lnTo>
                  <a:lnTo>
                    <a:pt x="47625" y="604774"/>
                  </a:lnTo>
                  <a:lnTo>
                    <a:pt x="57150" y="619125"/>
                  </a:lnTo>
                  <a:lnTo>
                    <a:pt x="66675" y="633349"/>
                  </a:lnTo>
                  <a:lnTo>
                    <a:pt x="76200" y="647700"/>
                  </a:lnTo>
                  <a:lnTo>
                    <a:pt x="85725" y="661924"/>
                  </a:lnTo>
                  <a:lnTo>
                    <a:pt x="95250" y="676275"/>
                  </a:lnTo>
                  <a:lnTo>
                    <a:pt x="104775" y="690499"/>
                  </a:lnTo>
                  <a:lnTo>
                    <a:pt x="114300" y="704850"/>
                  </a:lnTo>
                  <a:lnTo>
                    <a:pt x="123825" y="719074"/>
                  </a:lnTo>
                  <a:lnTo>
                    <a:pt x="138048" y="728599"/>
                  </a:lnTo>
                  <a:lnTo>
                    <a:pt x="147573" y="742950"/>
                  </a:lnTo>
                  <a:lnTo>
                    <a:pt x="157098" y="757174"/>
                  </a:lnTo>
                  <a:lnTo>
                    <a:pt x="171450" y="766699"/>
                  </a:lnTo>
                  <a:lnTo>
                    <a:pt x="185673" y="776224"/>
                  </a:lnTo>
                  <a:lnTo>
                    <a:pt x="200025" y="781050"/>
                  </a:lnTo>
                  <a:lnTo>
                    <a:pt x="214248" y="785749"/>
                  </a:lnTo>
                  <a:lnTo>
                    <a:pt x="228600" y="795274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666" y="385648"/>
            <a:ext cx="7521575" cy="132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Mutually</a:t>
            </a:r>
            <a:r>
              <a:rPr sz="2800" b="1" spc="-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Exclusive</a:t>
            </a:r>
            <a:r>
              <a:rPr sz="2800" b="1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Events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Events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Occurrence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precludes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occurrence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187" y="3271837"/>
            <a:ext cx="2974975" cy="137477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ts val="3080"/>
              </a:lnSpc>
              <a:tabLst>
                <a:tab pos="624840" algn="l"/>
              </a:tabLst>
            </a:pPr>
            <a:r>
              <a:rPr sz="2000" i="1" spc="1015" dirty="0">
                <a:latin typeface="Times New Roman"/>
                <a:cs typeface="Times New Roman"/>
              </a:rPr>
              <a:t>X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965" dirty="0">
                <a:latin typeface="Symbol"/>
                <a:cs typeface="Symbol"/>
              </a:rPr>
              <a:t>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750" spc="495" dirty="0">
                <a:latin typeface="Symbol"/>
                <a:cs typeface="Symbol"/>
              </a:rPr>
              <a:t></a:t>
            </a:r>
            <a:r>
              <a:rPr sz="2000" spc="495" dirty="0">
                <a:latin typeface="Times New Roman"/>
                <a:cs typeface="Times New Roman"/>
              </a:rPr>
              <a:t>1,7,9</a:t>
            </a:r>
            <a:r>
              <a:rPr sz="2750" spc="495" dirty="0">
                <a:latin typeface="Symbol"/>
                <a:cs typeface="Symbol"/>
              </a:rPr>
              <a:t></a:t>
            </a:r>
            <a:endParaRPr sz="2750">
              <a:latin typeface="Symbol"/>
              <a:cs typeface="Symbol"/>
            </a:endParaRPr>
          </a:p>
          <a:p>
            <a:pPr marL="74930">
              <a:lnSpc>
                <a:spcPts val="3270"/>
              </a:lnSpc>
              <a:spcBef>
                <a:spcPts val="70"/>
              </a:spcBef>
              <a:tabLst>
                <a:tab pos="490220" algn="l"/>
              </a:tabLst>
            </a:pPr>
            <a:r>
              <a:rPr sz="2000" i="1" spc="925" dirty="0">
                <a:latin typeface="Times New Roman"/>
                <a:cs typeface="Times New Roman"/>
              </a:rPr>
              <a:t>Y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965" dirty="0">
                <a:latin typeface="Symbol"/>
                <a:cs typeface="Symbol"/>
              </a:rPr>
              <a:t>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750" spc="540" dirty="0">
                <a:latin typeface="Symbol"/>
                <a:cs typeface="Symbol"/>
              </a:rPr>
              <a:t></a:t>
            </a:r>
            <a:r>
              <a:rPr sz="2000" spc="540" dirty="0">
                <a:latin typeface="Times New Roman"/>
                <a:cs typeface="Times New Roman"/>
              </a:rPr>
              <a:t>2,3,4,5,6</a:t>
            </a:r>
            <a:r>
              <a:rPr sz="2750" spc="540" dirty="0">
                <a:latin typeface="Symbol"/>
                <a:cs typeface="Symbol"/>
              </a:rPr>
              <a:t></a:t>
            </a:r>
            <a:endParaRPr sz="2750">
              <a:latin typeface="Symbol"/>
              <a:cs typeface="Symbol"/>
            </a:endParaRPr>
          </a:p>
          <a:p>
            <a:pPr marL="150495">
              <a:lnSpc>
                <a:spcPts val="3750"/>
              </a:lnSpc>
              <a:tabLst>
                <a:tab pos="581660" algn="l"/>
                <a:tab pos="1423670" algn="l"/>
                <a:tab pos="2197100" algn="l"/>
              </a:tabLst>
            </a:pPr>
            <a:r>
              <a:rPr sz="3000" i="1" spc="1522" baseline="2777" dirty="0">
                <a:latin typeface="Times New Roman"/>
                <a:cs typeface="Times New Roman"/>
              </a:rPr>
              <a:t>X</a:t>
            </a:r>
            <a:r>
              <a:rPr sz="3000" i="1" baseline="2777" dirty="0">
                <a:latin typeface="Times New Roman"/>
                <a:cs typeface="Times New Roman"/>
              </a:rPr>
              <a:t>	</a:t>
            </a:r>
            <a:r>
              <a:rPr sz="3000" spc="2025" baseline="2777" dirty="0">
                <a:latin typeface="Symbol"/>
                <a:cs typeface="Symbol"/>
              </a:rPr>
              <a:t></a:t>
            </a:r>
            <a:r>
              <a:rPr sz="3000" spc="-60" baseline="2777" dirty="0">
                <a:latin typeface="Times New Roman"/>
                <a:cs typeface="Times New Roman"/>
              </a:rPr>
              <a:t> </a:t>
            </a:r>
            <a:r>
              <a:rPr sz="3000" i="1" spc="1387" baseline="2777" dirty="0">
                <a:latin typeface="Times New Roman"/>
                <a:cs typeface="Times New Roman"/>
              </a:rPr>
              <a:t>Y</a:t>
            </a:r>
            <a:r>
              <a:rPr sz="3000" i="1" baseline="2777" dirty="0">
                <a:latin typeface="Times New Roman"/>
                <a:cs typeface="Times New Roman"/>
              </a:rPr>
              <a:t>	</a:t>
            </a:r>
            <a:r>
              <a:rPr sz="3000" spc="1447" baseline="2777" dirty="0">
                <a:latin typeface="Symbol"/>
                <a:cs typeface="Symbol"/>
              </a:rPr>
              <a:t></a:t>
            </a:r>
            <a:r>
              <a:rPr sz="3000" spc="457" baseline="2777" dirty="0">
                <a:latin typeface="Times New Roman"/>
                <a:cs typeface="Times New Roman"/>
              </a:rPr>
              <a:t> </a:t>
            </a:r>
            <a:r>
              <a:rPr sz="3150" spc="220" dirty="0">
                <a:latin typeface="Symbol"/>
                <a:cs typeface="Symbol"/>
              </a:rPr>
              <a:t>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220" dirty="0">
                <a:latin typeface="Symbol"/>
                <a:cs typeface="Symbol"/>
              </a:rPr>
              <a:t>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187" y="1965325"/>
            <a:ext cx="3194050" cy="120967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2630"/>
              </a:lnSpc>
            </a:pPr>
            <a:r>
              <a:rPr sz="1800" i="1" spc="455" dirty="0">
                <a:latin typeface="Times New Roman"/>
                <a:cs typeface="Times New Roman"/>
              </a:rPr>
              <a:t>C</a:t>
            </a:r>
            <a:r>
              <a:rPr sz="1800" i="1" spc="250" dirty="0">
                <a:latin typeface="Times New Roman"/>
                <a:cs typeface="Times New Roman"/>
              </a:rPr>
              <a:t> </a:t>
            </a:r>
            <a:r>
              <a:rPr sz="1800" spc="375" dirty="0">
                <a:latin typeface="Symbol"/>
                <a:cs typeface="Symbol"/>
              </a:rPr>
              <a:t>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3600" spc="480" baseline="-3472" dirty="0">
                <a:latin typeface="Symbol"/>
                <a:cs typeface="Symbol"/>
              </a:rPr>
              <a:t></a:t>
            </a:r>
            <a:r>
              <a:rPr sz="1800" i="1" spc="320" dirty="0">
                <a:latin typeface="Times New Roman"/>
                <a:cs typeface="Times New Roman"/>
              </a:rPr>
              <a:t>IBM</a:t>
            </a:r>
            <a:r>
              <a:rPr sz="1800" i="1" spc="-75" dirty="0">
                <a:latin typeface="Times New Roman"/>
                <a:cs typeface="Times New Roman"/>
              </a:rPr>
              <a:t> </a:t>
            </a:r>
            <a:r>
              <a:rPr sz="1800" spc="170" dirty="0">
                <a:latin typeface="Times New Roman"/>
                <a:cs typeface="Times New Roman"/>
              </a:rPr>
              <a:t>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i="1" spc="405" dirty="0">
                <a:latin typeface="Times New Roman"/>
                <a:cs typeface="Times New Roman"/>
              </a:rPr>
              <a:t>DEC</a:t>
            </a:r>
            <a:r>
              <a:rPr sz="1800" spc="405" dirty="0">
                <a:latin typeface="Times New Roman"/>
                <a:cs typeface="Times New Roman"/>
              </a:rPr>
              <a:t>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i="1" spc="235" dirty="0">
                <a:latin typeface="Times New Roman"/>
                <a:cs typeface="Times New Roman"/>
              </a:rPr>
              <a:t>Apple</a:t>
            </a:r>
            <a:r>
              <a:rPr sz="3600" spc="352" baseline="-3472" dirty="0">
                <a:latin typeface="Symbol"/>
                <a:cs typeface="Symbol"/>
              </a:rPr>
              <a:t></a:t>
            </a:r>
            <a:endParaRPr sz="3600" baseline="-3472">
              <a:latin typeface="Symbol"/>
              <a:cs typeface="Symbol"/>
            </a:endParaRPr>
          </a:p>
          <a:p>
            <a:pPr marL="62865" marR="753110" indent="19050">
              <a:lnSpc>
                <a:spcPts val="3070"/>
              </a:lnSpc>
              <a:spcBef>
                <a:spcPts val="135"/>
              </a:spcBef>
            </a:pPr>
            <a:r>
              <a:rPr sz="1800" i="1" spc="415" dirty="0">
                <a:latin typeface="Times New Roman"/>
                <a:cs typeface="Times New Roman"/>
              </a:rPr>
              <a:t>F</a:t>
            </a:r>
            <a:r>
              <a:rPr sz="1800" i="1" spc="360" dirty="0">
                <a:latin typeface="Times New Roman"/>
                <a:cs typeface="Times New Roman"/>
              </a:rPr>
              <a:t> </a:t>
            </a:r>
            <a:r>
              <a:rPr sz="1800" spc="375" dirty="0">
                <a:latin typeface="Symbol"/>
                <a:cs typeface="Symbol"/>
              </a:rPr>
              <a:t>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3600" spc="382" baseline="-3472" dirty="0">
                <a:latin typeface="Symbol"/>
                <a:cs typeface="Symbol"/>
              </a:rPr>
              <a:t></a:t>
            </a:r>
            <a:r>
              <a:rPr sz="1800" i="1" spc="254" dirty="0">
                <a:latin typeface="Times New Roman"/>
                <a:cs typeface="Times New Roman"/>
              </a:rPr>
              <a:t>Grape</a:t>
            </a:r>
            <a:r>
              <a:rPr sz="1800" spc="254" dirty="0">
                <a:latin typeface="Times New Roman"/>
                <a:cs typeface="Times New Roman"/>
              </a:rPr>
              <a:t>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i="1" spc="229" dirty="0">
                <a:latin typeface="Times New Roman"/>
                <a:cs typeface="Times New Roman"/>
              </a:rPr>
              <a:t>Lime</a:t>
            </a:r>
            <a:r>
              <a:rPr sz="3600" spc="345" baseline="-3472" dirty="0">
                <a:latin typeface="Symbol"/>
                <a:cs typeface="Symbol"/>
              </a:rPr>
              <a:t></a:t>
            </a:r>
            <a:r>
              <a:rPr sz="3600" spc="345" baseline="-3472" dirty="0">
                <a:latin typeface="Times New Roman"/>
                <a:cs typeface="Times New Roman"/>
              </a:rPr>
              <a:t> </a:t>
            </a:r>
            <a:r>
              <a:rPr sz="1800" i="1" spc="455" dirty="0">
                <a:latin typeface="Times New Roman"/>
                <a:cs typeface="Times New Roman"/>
              </a:rPr>
              <a:t>C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509" dirty="0">
                <a:latin typeface="Symbol"/>
                <a:cs typeface="Symbol"/>
              </a:rPr>
              <a:t>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415" dirty="0">
                <a:latin typeface="Times New Roman"/>
                <a:cs typeface="Times New Roman"/>
              </a:rPr>
              <a:t>F</a:t>
            </a:r>
            <a:r>
              <a:rPr sz="1800" i="1" spc="365" dirty="0">
                <a:latin typeface="Times New Roman"/>
                <a:cs typeface="Times New Roman"/>
              </a:rPr>
              <a:t> </a:t>
            </a:r>
            <a:r>
              <a:rPr sz="1800" spc="375" dirty="0">
                <a:latin typeface="Symbol"/>
                <a:cs typeface="Symbol"/>
              </a:rPr>
              <a:t>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3600" baseline="-3472" dirty="0">
                <a:latin typeface="Symbol"/>
                <a:cs typeface="Symbol"/>
              </a:rPr>
              <a:t></a:t>
            </a:r>
            <a:r>
              <a:rPr sz="3600" spc="555" baseline="-3472" dirty="0">
                <a:latin typeface="Times New Roman"/>
                <a:cs typeface="Times New Roman"/>
              </a:rPr>
              <a:t> </a:t>
            </a:r>
            <a:r>
              <a:rPr sz="3600" spc="-75" baseline="-3472" dirty="0">
                <a:latin typeface="Symbol"/>
                <a:cs typeface="Symbol"/>
              </a:rPr>
              <a:t></a:t>
            </a:r>
            <a:endParaRPr sz="3600" baseline="-3472">
              <a:latin typeface="Symbol"/>
              <a:cs typeface="Symbo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64050" y="2336800"/>
            <a:ext cx="4629150" cy="1752600"/>
            <a:chOff x="4464050" y="2336800"/>
            <a:chExt cx="4629150" cy="1752600"/>
          </a:xfrm>
        </p:grpSpPr>
        <p:sp>
          <p:nvSpPr>
            <p:cNvPr id="6" name="object 6"/>
            <p:cNvSpPr/>
            <p:nvPr/>
          </p:nvSpPr>
          <p:spPr>
            <a:xfrm>
              <a:off x="4489450" y="2362200"/>
              <a:ext cx="4578350" cy="1701800"/>
            </a:xfrm>
            <a:custGeom>
              <a:avLst/>
              <a:gdLst/>
              <a:ahLst/>
              <a:cxnLst/>
              <a:rect l="l" t="t" r="r" b="b"/>
              <a:pathLst>
                <a:path w="4578350" h="1701800">
                  <a:moveTo>
                    <a:pt x="4578350" y="0"/>
                  </a:moveTo>
                  <a:lnTo>
                    <a:pt x="0" y="0"/>
                  </a:lnTo>
                  <a:lnTo>
                    <a:pt x="0" y="1701800"/>
                  </a:lnTo>
                  <a:lnTo>
                    <a:pt x="4578350" y="1701800"/>
                  </a:lnTo>
                  <a:lnTo>
                    <a:pt x="45783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9450" y="2362200"/>
              <a:ext cx="4578350" cy="1701800"/>
            </a:xfrm>
            <a:custGeom>
              <a:avLst/>
              <a:gdLst/>
              <a:ahLst/>
              <a:cxnLst/>
              <a:rect l="l" t="t" r="r" b="b"/>
              <a:pathLst>
                <a:path w="4578350" h="1701800">
                  <a:moveTo>
                    <a:pt x="0" y="1701800"/>
                  </a:moveTo>
                  <a:lnTo>
                    <a:pt x="4578350" y="1701800"/>
                  </a:lnTo>
                  <a:lnTo>
                    <a:pt x="4578350" y="0"/>
                  </a:lnTo>
                  <a:lnTo>
                    <a:pt x="0" y="0"/>
                  </a:lnTo>
                  <a:lnTo>
                    <a:pt x="0" y="170180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4925" y="2743200"/>
              <a:ext cx="1144905" cy="1016000"/>
            </a:xfrm>
            <a:custGeom>
              <a:avLst/>
              <a:gdLst/>
              <a:ahLst/>
              <a:cxnLst/>
              <a:rect l="l" t="t" r="r" b="b"/>
              <a:pathLst>
                <a:path w="1144904" h="1016000">
                  <a:moveTo>
                    <a:pt x="572262" y="0"/>
                  </a:moveTo>
                  <a:lnTo>
                    <a:pt x="520166" y="2076"/>
                  </a:lnTo>
                  <a:lnTo>
                    <a:pt x="469383" y="8185"/>
                  </a:lnTo>
                  <a:lnTo>
                    <a:pt x="420114" y="18147"/>
                  </a:lnTo>
                  <a:lnTo>
                    <a:pt x="372560" y="31783"/>
                  </a:lnTo>
                  <a:lnTo>
                    <a:pt x="326924" y="48914"/>
                  </a:lnTo>
                  <a:lnTo>
                    <a:pt x="283407" y="69360"/>
                  </a:lnTo>
                  <a:lnTo>
                    <a:pt x="242212" y="92942"/>
                  </a:lnTo>
                  <a:lnTo>
                    <a:pt x="203539" y="119481"/>
                  </a:lnTo>
                  <a:lnTo>
                    <a:pt x="167592" y="148796"/>
                  </a:lnTo>
                  <a:lnTo>
                    <a:pt x="134571" y="180709"/>
                  </a:lnTo>
                  <a:lnTo>
                    <a:pt x="104680" y="215040"/>
                  </a:lnTo>
                  <a:lnTo>
                    <a:pt x="78119" y="251610"/>
                  </a:lnTo>
                  <a:lnTo>
                    <a:pt x="55090" y="290239"/>
                  </a:lnTo>
                  <a:lnTo>
                    <a:pt x="35796" y="330749"/>
                  </a:lnTo>
                  <a:lnTo>
                    <a:pt x="20438" y="372959"/>
                  </a:lnTo>
                  <a:lnTo>
                    <a:pt x="9218" y="416691"/>
                  </a:lnTo>
                  <a:lnTo>
                    <a:pt x="2338" y="461764"/>
                  </a:lnTo>
                  <a:lnTo>
                    <a:pt x="0" y="508000"/>
                  </a:lnTo>
                  <a:lnTo>
                    <a:pt x="2338" y="554235"/>
                  </a:lnTo>
                  <a:lnTo>
                    <a:pt x="9218" y="599308"/>
                  </a:lnTo>
                  <a:lnTo>
                    <a:pt x="20438" y="643040"/>
                  </a:lnTo>
                  <a:lnTo>
                    <a:pt x="35796" y="685250"/>
                  </a:lnTo>
                  <a:lnTo>
                    <a:pt x="55090" y="725760"/>
                  </a:lnTo>
                  <a:lnTo>
                    <a:pt x="78119" y="764389"/>
                  </a:lnTo>
                  <a:lnTo>
                    <a:pt x="104680" y="800959"/>
                  </a:lnTo>
                  <a:lnTo>
                    <a:pt x="134571" y="835290"/>
                  </a:lnTo>
                  <a:lnTo>
                    <a:pt x="167592" y="867203"/>
                  </a:lnTo>
                  <a:lnTo>
                    <a:pt x="203539" y="896518"/>
                  </a:lnTo>
                  <a:lnTo>
                    <a:pt x="242212" y="923057"/>
                  </a:lnTo>
                  <a:lnTo>
                    <a:pt x="283407" y="946639"/>
                  </a:lnTo>
                  <a:lnTo>
                    <a:pt x="326924" y="967085"/>
                  </a:lnTo>
                  <a:lnTo>
                    <a:pt x="372560" y="984216"/>
                  </a:lnTo>
                  <a:lnTo>
                    <a:pt x="420114" y="997852"/>
                  </a:lnTo>
                  <a:lnTo>
                    <a:pt x="469383" y="1007814"/>
                  </a:lnTo>
                  <a:lnTo>
                    <a:pt x="520166" y="1013923"/>
                  </a:lnTo>
                  <a:lnTo>
                    <a:pt x="572262" y="1016000"/>
                  </a:lnTo>
                  <a:lnTo>
                    <a:pt x="624338" y="1013923"/>
                  </a:lnTo>
                  <a:lnTo>
                    <a:pt x="675106" y="1007814"/>
                  </a:lnTo>
                  <a:lnTo>
                    <a:pt x="724365" y="997852"/>
                  </a:lnTo>
                  <a:lnTo>
                    <a:pt x="771912" y="984216"/>
                  </a:lnTo>
                  <a:lnTo>
                    <a:pt x="817544" y="967085"/>
                  </a:lnTo>
                  <a:lnTo>
                    <a:pt x="861059" y="946639"/>
                  </a:lnTo>
                  <a:lnTo>
                    <a:pt x="902256" y="923057"/>
                  </a:lnTo>
                  <a:lnTo>
                    <a:pt x="940932" y="896518"/>
                  </a:lnTo>
                  <a:lnTo>
                    <a:pt x="976883" y="867203"/>
                  </a:lnTo>
                  <a:lnTo>
                    <a:pt x="1009910" y="835290"/>
                  </a:lnTo>
                  <a:lnTo>
                    <a:pt x="1039808" y="800959"/>
                  </a:lnTo>
                  <a:lnTo>
                    <a:pt x="1066376" y="764389"/>
                  </a:lnTo>
                  <a:lnTo>
                    <a:pt x="1089412" y="725760"/>
                  </a:lnTo>
                  <a:lnTo>
                    <a:pt x="1108713" y="685250"/>
                  </a:lnTo>
                  <a:lnTo>
                    <a:pt x="1124076" y="643040"/>
                  </a:lnTo>
                  <a:lnTo>
                    <a:pt x="1135301" y="599308"/>
                  </a:lnTo>
                  <a:lnTo>
                    <a:pt x="1142184" y="554235"/>
                  </a:lnTo>
                  <a:lnTo>
                    <a:pt x="1144524" y="508000"/>
                  </a:lnTo>
                  <a:lnTo>
                    <a:pt x="1142184" y="461764"/>
                  </a:lnTo>
                  <a:lnTo>
                    <a:pt x="1135301" y="416691"/>
                  </a:lnTo>
                  <a:lnTo>
                    <a:pt x="1124077" y="372959"/>
                  </a:lnTo>
                  <a:lnTo>
                    <a:pt x="1108713" y="330749"/>
                  </a:lnTo>
                  <a:lnTo>
                    <a:pt x="1089412" y="290239"/>
                  </a:lnTo>
                  <a:lnTo>
                    <a:pt x="1066376" y="251610"/>
                  </a:lnTo>
                  <a:lnTo>
                    <a:pt x="1039808" y="215040"/>
                  </a:lnTo>
                  <a:lnTo>
                    <a:pt x="1009910" y="180709"/>
                  </a:lnTo>
                  <a:lnTo>
                    <a:pt x="976884" y="148796"/>
                  </a:lnTo>
                  <a:lnTo>
                    <a:pt x="940932" y="119481"/>
                  </a:lnTo>
                  <a:lnTo>
                    <a:pt x="902256" y="92942"/>
                  </a:lnTo>
                  <a:lnTo>
                    <a:pt x="861060" y="69360"/>
                  </a:lnTo>
                  <a:lnTo>
                    <a:pt x="817544" y="48914"/>
                  </a:lnTo>
                  <a:lnTo>
                    <a:pt x="771912" y="31783"/>
                  </a:lnTo>
                  <a:lnTo>
                    <a:pt x="724365" y="18147"/>
                  </a:lnTo>
                  <a:lnTo>
                    <a:pt x="675106" y="8185"/>
                  </a:lnTo>
                  <a:lnTo>
                    <a:pt x="624338" y="2076"/>
                  </a:lnTo>
                  <a:lnTo>
                    <a:pt x="57226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4925" y="2743200"/>
              <a:ext cx="1144905" cy="1016000"/>
            </a:xfrm>
            <a:custGeom>
              <a:avLst/>
              <a:gdLst/>
              <a:ahLst/>
              <a:cxnLst/>
              <a:rect l="l" t="t" r="r" b="b"/>
              <a:pathLst>
                <a:path w="1144904" h="1016000">
                  <a:moveTo>
                    <a:pt x="0" y="508000"/>
                  </a:moveTo>
                  <a:lnTo>
                    <a:pt x="2338" y="461764"/>
                  </a:lnTo>
                  <a:lnTo>
                    <a:pt x="9218" y="416691"/>
                  </a:lnTo>
                  <a:lnTo>
                    <a:pt x="20438" y="372959"/>
                  </a:lnTo>
                  <a:lnTo>
                    <a:pt x="35796" y="330749"/>
                  </a:lnTo>
                  <a:lnTo>
                    <a:pt x="55090" y="290239"/>
                  </a:lnTo>
                  <a:lnTo>
                    <a:pt x="78119" y="251610"/>
                  </a:lnTo>
                  <a:lnTo>
                    <a:pt x="104680" y="215040"/>
                  </a:lnTo>
                  <a:lnTo>
                    <a:pt x="134571" y="180709"/>
                  </a:lnTo>
                  <a:lnTo>
                    <a:pt x="167592" y="148796"/>
                  </a:lnTo>
                  <a:lnTo>
                    <a:pt x="203539" y="119481"/>
                  </a:lnTo>
                  <a:lnTo>
                    <a:pt x="242212" y="92942"/>
                  </a:lnTo>
                  <a:lnTo>
                    <a:pt x="283407" y="69360"/>
                  </a:lnTo>
                  <a:lnTo>
                    <a:pt x="326924" y="48914"/>
                  </a:lnTo>
                  <a:lnTo>
                    <a:pt x="372560" y="31783"/>
                  </a:lnTo>
                  <a:lnTo>
                    <a:pt x="420114" y="18147"/>
                  </a:lnTo>
                  <a:lnTo>
                    <a:pt x="469383" y="8185"/>
                  </a:lnTo>
                  <a:lnTo>
                    <a:pt x="520166" y="2076"/>
                  </a:lnTo>
                  <a:lnTo>
                    <a:pt x="572262" y="0"/>
                  </a:lnTo>
                  <a:lnTo>
                    <a:pt x="624338" y="2076"/>
                  </a:lnTo>
                  <a:lnTo>
                    <a:pt x="675106" y="8185"/>
                  </a:lnTo>
                  <a:lnTo>
                    <a:pt x="724365" y="18147"/>
                  </a:lnTo>
                  <a:lnTo>
                    <a:pt x="771912" y="31783"/>
                  </a:lnTo>
                  <a:lnTo>
                    <a:pt x="817544" y="48914"/>
                  </a:lnTo>
                  <a:lnTo>
                    <a:pt x="861060" y="69360"/>
                  </a:lnTo>
                  <a:lnTo>
                    <a:pt x="902256" y="92942"/>
                  </a:lnTo>
                  <a:lnTo>
                    <a:pt x="940932" y="119481"/>
                  </a:lnTo>
                  <a:lnTo>
                    <a:pt x="976884" y="148796"/>
                  </a:lnTo>
                  <a:lnTo>
                    <a:pt x="1009910" y="180709"/>
                  </a:lnTo>
                  <a:lnTo>
                    <a:pt x="1039808" y="215040"/>
                  </a:lnTo>
                  <a:lnTo>
                    <a:pt x="1066376" y="251610"/>
                  </a:lnTo>
                  <a:lnTo>
                    <a:pt x="1089412" y="290239"/>
                  </a:lnTo>
                  <a:lnTo>
                    <a:pt x="1108713" y="330749"/>
                  </a:lnTo>
                  <a:lnTo>
                    <a:pt x="1124077" y="372959"/>
                  </a:lnTo>
                  <a:lnTo>
                    <a:pt x="1135301" y="416691"/>
                  </a:lnTo>
                  <a:lnTo>
                    <a:pt x="1142184" y="461764"/>
                  </a:lnTo>
                  <a:lnTo>
                    <a:pt x="1144524" y="508000"/>
                  </a:lnTo>
                  <a:lnTo>
                    <a:pt x="1142184" y="554235"/>
                  </a:lnTo>
                  <a:lnTo>
                    <a:pt x="1135301" y="599308"/>
                  </a:lnTo>
                  <a:lnTo>
                    <a:pt x="1124076" y="643040"/>
                  </a:lnTo>
                  <a:lnTo>
                    <a:pt x="1108713" y="685250"/>
                  </a:lnTo>
                  <a:lnTo>
                    <a:pt x="1089412" y="725760"/>
                  </a:lnTo>
                  <a:lnTo>
                    <a:pt x="1066376" y="764389"/>
                  </a:lnTo>
                  <a:lnTo>
                    <a:pt x="1039808" y="800959"/>
                  </a:lnTo>
                  <a:lnTo>
                    <a:pt x="1009910" y="835290"/>
                  </a:lnTo>
                  <a:lnTo>
                    <a:pt x="976883" y="867203"/>
                  </a:lnTo>
                  <a:lnTo>
                    <a:pt x="940932" y="896518"/>
                  </a:lnTo>
                  <a:lnTo>
                    <a:pt x="902256" y="923057"/>
                  </a:lnTo>
                  <a:lnTo>
                    <a:pt x="861059" y="946639"/>
                  </a:lnTo>
                  <a:lnTo>
                    <a:pt x="817544" y="967085"/>
                  </a:lnTo>
                  <a:lnTo>
                    <a:pt x="771912" y="984216"/>
                  </a:lnTo>
                  <a:lnTo>
                    <a:pt x="724365" y="997852"/>
                  </a:lnTo>
                  <a:lnTo>
                    <a:pt x="675106" y="1007814"/>
                  </a:lnTo>
                  <a:lnTo>
                    <a:pt x="624338" y="1013923"/>
                  </a:lnTo>
                  <a:lnTo>
                    <a:pt x="572262" y="1016000"/>
                  </a:lnTo>
                  <a:lnTo>
                    <a:pt x="520166" y="1013923"/>
                  </a:lnTo>
                  <a:lnTo>
                    <a:pt x="469383" y="1007814"/>
                  </a:lnTo>
                  <a:lnTo>
                    <a:pt x="420114" y="997852"/>
                  </a:lnTo>
                  <a:lnTo>
                    <a:pt x="372560" y="984216"/>
                  </a:lnTo>
                  <a:lnTo>
                    <a:pt x="326924" y="967085"/>
                  </a:lnTo>
                  <a:lnTo>
                    <a:pt x="283407" y="946639"/>
                  </a:lnTo>
                  <a:lnTo>
                    <a:pt x="242212" y="923057"/>
                  </a:lnTo>
                  <a:lnTo>
                    <a:pt x="203539" y="896518"/>
                  </a:lnTo>
                  <a:lnTo>
                    <a:pt x="167592" y="867203"/>
                  </a:lnTo>
                  <a:lnTo>
                    <a:pt x="134571" y="835290"/>
                  </a:lnTo>
                  <a:lnTo>
                    <a:pt x="104680" y="800959"/>
                  </a:lnTo>
                  <a:lnTo>
                    <a:pt x="78119" y="764389"/>
                  </a:lnTo>
                  <a:lnTo>
                    <a:pt x="55090" y="725760"/>
                  </a:lnTo>
                  <a:lnTo>
                    <a:pt x="35796" y="685250"/>
                  </a:lnTo>
                  <a:lnTo>
                    <a:pt x="20438" y="643040"/>
                  </a:lnTo>
                  <a:lnTo>
                    <a:pt x="9218" y="599308"/>
                  </a:lnTo>
                  <a:lnTo>
                    <a:pt x="2338" y="554235"/>
                  </a:lnTo>
                  <a:lnTo>
                    <a:pt x="0" y="508000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4301" y="2743200"/>
              <a:ext cx="1144905" cy="1016000"/>
            </a:xfrm>
            <a:custGeom>
              <a:avLst/>
              <a:gdLst/>
              <a:ahLst/>
              <a:cxnLst/>
              <a:rect l="l" t="t" r="r" b="b"/>
              <a:pathLst>
                <a:path w="1144904" h="1016000">
                  <a:moveTo>
                    <a:pt x="572262" y="0"/>
                  </a:moveTo>
                  <a:lnTo>
                    <a:pt x="520166" y="2076"/>
                  </a:lnTo>
                  <a:lnTo>
                    <a:pt x="469383" y="8185"/>
                  </a:lnTo>
                  <a:lnTo>
                    <a:pt x="420114" y="18147"/>
                  </a:lnTo>
                  <a:lnTo>
                    <a:pt x="372560" y="31783"/>
                  </a:lnTo>
                  <a:lnTo>
                    <a:pt x="326924" y="48914"/>
                  </a:lnTo>
                  <a:lnTo>
                    <a:pt x="283407" y="69360"/>
                  </a:lnTo>
                  <a:lnTo>
                    <a:pt x="242212" y="92942"/>
                  </a:lnTo>
                  <a:lnTo>
                    <a:pt x="203539" y="119481"/>
                  </a:lnTo>
                  <a:lnTo>
                    <a:pt x="167592" y="148796"/>
                  </a:lnTo>
                  <a:lnTo>
                    <a:pt x="134571" y="180709"/>
                  </a:lnTo>
                  <a:lnTo>
                    <a:pt x="104680" y="215040"/>
                  </a:lnTo>
                  <a:lnTo>
                    <a:pt x="78119" y="251610"/>
                  </a:lnTo>
                  <a:lnTo>
                    <a:pt x="55090" y="290239"/>
                  </a:lnTo>
                  <a:lnTo>
                    <a:pt x="35796" y="330749"/>
                  </a:lnTo>
                  <a:lnTo>
                    <a:pt x="20438" y="372959"/>
                  </a:lnTo>
                  <a:lnTo>
                    <a:pt x="9218" y="416691"/>
                  </a:lnTo>
                  <a:lnTo>
                    <a:pt x="2338" y="461764"/>
                  </a:lnTo>
                  <a:lnTo>
                    <a:pt x="0" y="508000"/>
                  </a:lnTo>
                  <a:lnTo>
                    <a:pt x="2338" y="554235"/>
                  </a:lnTo>
                  <a:lnTo>
                    <a:pt x="9218" y="599308"/>
                  </a:lnTo>
                  <a:lnTo>
                    <a:pt x="20438" y="643040"/>
                  </a:lnTo>
                  <a:lnTo>
                    <a:pt x="35796" y="685250"/>
                  </a:lnTo>
                  <a:lnTo>
                    <a:pt x="55090" y="725760"/>
                  </a:lnTo>
                  <a:lnTo>
                    <a:pt x="78119" y="764389"/>
                  </a:lnTo>
                  <a:lnTo>
                    <a:pt x="104680" y="800959"/>
                  </a:lnTo>
                  <a:lnTo>
                    <a:pt x="134571" y="835290"/>
                  </a:lnTo>
                  <a:lnTo>
                    <a:pt x="167592" y="867203"/>
                  </a:lnTo>
                  <a:lnTo>
                    <a:pt x="203539" y="896518"/>
                  </a:lnTo>
                  <a:lnTo>
                    <a:pt x="242212" y="923057"/>
                  </a:lnTo>
                  <a:lnTo>
                    <a:pt x="283407" y="946639"/>
                  </a:lnTo>
                  <a:lnTo>
                    <a:pt x="326924" y="967085"/>
                  </a:lnTo>
                  <a:lnTo>
                    <a:pt x="372560" y="984216"/>
                  </a:lnTo>
                  <a:lnTo>
                    <a:pt x="420114" y="997852"/>
                  </a:lnTo>
                  <a:lnTo>
                    <a:pt x="469383" y="1007814"/>
                  </a:lnTo>
                  <a:lnTo>
                    <a:pt x="520166" y="1013923"/>
                  </a:lnTo>
                  <a:lnTo>
                    <a:pt x="572262" y="1016000"/>
                  </a:lnTo>
                  <a:lnTo>
                    <a:pt x="624338" y="1013923"/>
                  </a:lnTo>
                  <a:lnTo>
                    <a:pt x="675106" y="1007814"/>
                  </a:lnTo>
                  <a:lnTo>
                    <a:pt x="724365" y="997852"/>
                  </a:lnTo>
                  <a:lnTo>
                    <a:pt x="771912" y="984216"/>
                  </a:lnTo>
                  <a:lnTo>
                    <a:pt x="817544" y="967085"/>
                  </a:lnTo>
                  <a:lnTo>
                    <a:pt x="861059" y="946639"/>
                  </a:lnTo>
                  <a:lnTo>
                    <a:pt x="902256" y="923057"/>
                  </a:lnTo>
                  <a:lnTo>
                    <a:pt x="940932" y="896518"/>
                  </a:lnTo>
                  <a:lnTo>
                    <a:pt x="976883" y="867203"/>
                  </a:lnTo>
                  <a:lnTo>
                    <a:pt x="1009910" y="835290"/>
                  </a:lnTo>
                  <a:lnTo>
                    <a:pt x="1039808" y="800959"/>
                  </a:lnTo>
                  <a:lnTo>
                    <a:pt x="1066376" y="764389"/>
                  </a:lnTo>
                  <a:lnTo>
                    <a:pt x="1089412" y="725760"/>
                  </a:lnTo>
                  <a:lnTo>
                    <a:pt x="1108713" y="685250"/>
                  </a:lnTo>
                  <a:lnTo>
                    <a:pt x="1124076" y="643040"/>
                  </a:lnTo>
                  <a:lnTo>
                    <a:pt x="1135301" y="599308"/>
                  </a:lnTo>
                  <a:lnTo>
                    <a:pt x="1142184" y="554235"/>
                  </a:lnTo>
                  <a:lnTo>
                    <a:pt x="1144524" y="508000"/>
                  </a:lnTo>
                  <a:lnTo>
                    <a:pt x="1142184" y="461764"/>
                  </a:lnTo>
                  <a:lnTo>
                    <a:pt x="1135301" y="416691"/>
                  </a:lnTo>
                  <a:lnTo>
                    <a:pt x="1124077" y="372959"/>
                  </a:lnTo>
                  <a:lnTo>
                    <a:pt x="1108713" y="330749"/>
                  </a:lnTo>
                  <a:lnTo>
                    <a:pt x="1089412" y="290239"/>
                  </a:lnTo>
                  <a:lnTo>
                    <a:pt x="1066376" y="251610"/>
                  </a:lnTo>
                  <a:lnTo>
                    <a:pt x="1039808" y="215040"/>
                  </a:lnTo>
                  <a:lnTo>
                    <a:pt x="1009910" y="180709"/>
                  </a:lnTo>
                  <a:lnTo>
                    <a:pt x="976884" y="148796"/>
                  </a:lnTo>
                  <a:lnTo>
                    <a:pt x="940932" y="119481"/>
                  </a:lnTo>
                  <a:lnTo>
                    <a:pt x="902256" y="92942"/>
                  </a:lnTo>
                  <a:lnTo>
                    <a:pt x="861059" y="69360"/>
                  </a:lnTo>
                  <a:lnTo>
                    <a:pt x="817544" y="48914"/>
                  </a:lnTo>
                  <a:lnTo>
                    <a:pt x="771912" y="31783"/>
                  </a:lnTo>
                  <a:lnTo>
                    <a:pt x="724365" y="18147"/>
                  </a:lnTo>
                  <a:lnTo>
                    <a:pt x="675106" y="8185"/>
                  </a:lnTo>
                  <a:lnTo>
                    <a:pt x="624338" y="2076"/>
                  </a:lnTo>
                  <a:lnTo>
                    <a:pt x="57226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4301" y="2743200"/>
              <a:ext cx="1144905" cy="1016000"/>
            </a:xfrm>
            <a:custGeom>
              <a:avLst/>
              <a:gdLst/>
              <a:ahLst/>
              <a:cxnLst/>
              <a:rect l="l" t="t" r="r" b="b"/>
              <a:pathLst>
                <a:path w="1144904" h="1016000">
                  <a:moveTo>
                    <a:pt x="0" y="508000"/>
                  </a:moveTo>
                  <a:lnTo>
                    <a:pt x="2338" y="461764"/>
                  </a:lnTo>
                  <a:lnTo>
                    <a:pt x="9218" y="416691"/>
                  </a:lnTo>
                  <a:lnTo>
                    <a:pt x="20438" y="372959"/>
                  </a:lnTo>
                  <a:lnTo>
                    <a:pt x="35796" y="330749"/>
                  </a:lnTo>
                  <a:lnTo>
                    <a:pt x="55090" y="290239"/>
                  </a:lnTo>
                  <a:lnTo>
                    <a:pt x="78119" y="251610"/>
                  </a:lnTo>
                  <a:lnTo>
                    <a:pt x="104680" y="215040"/>
                  </a:lnTo>
                  <a:lnTo>
                    <a:pt x="134571" y="180709"/>
                  </a:lnTo>
                  <a:lnTo>
                    <a:pt x="167592" y="148796"/>
                  </a:lnTo>
                  <a:lnTo>
                    <a:pt x="203539" y="119481"/>
                  </a:lnTo>
                  <a:lnTo>
                    <a:pt x="242212" y="92942"/>
                  </a:lnTo>
                  <a:lnTo>
                    <a:pt x="283407" y="69360"/>
                  </a:lnTo>
                  <a:lnTo>
                    <a:pt x="326924" y="48914"/>
                  </a:lnTo>
                  <a:lnTo>
                    <a:pt x="372560" y="31783"/>
                  </a:lnTo>
                  <a:lnTo>
                    <a:pt x="420114" y="18147"/>
                  </a:lnTo>
                  <a:lnTo>
                    <a:pt x="469383" y="8185"/>
                  </a:lnTo>
                  <a:lnTo>
                    <a:pt x="520166" y="2076"/>
                  </a:lnTo>
                  <a:lnTo>
                    <a:pt x="572262" y="0"/>
                  </a:lnTo>
                  <a:lnTo>
                    <a:pt x="624338" y="2076"/>
                  </a:lnTo>
                  <a:lnTo>
                    <a:pt x="675106" y="8185"/>
                  </a:lnTo>
                  <a:lnTo>
                    <a:pt x="724365" y="18147"/>
                  </a:lnTo>
                  <a:lnTo>
                    <a:pt x="771912" y="31783"/>
                  </a:lnTo>
                  <a:lnTo>
                    <a:pt x="817544" y="48914"/>
                  </a:lnTo>
                  <a:lnTo>
                    <a:pt x="861059" y="69360"/>
                  </a:lnTo>
                  <a:lnTo>
                    <a:pt x="902256" y="92942"/>
                  </a:lnTo>
                  <a:lnTo>
                    <a:pt x="940932" y="119481"/>
                  </a:lnTo>
                  <a:lnTo>
                    <a:pt x="976884" y="148796"/>
                  </a:lnTo>
                  <a:lnTo>
                    <a:pt x="1009910" y="180709"/>
                  </a:lnTo>
                  <a:lnTo>
                    <a:pt x="1039808" y="215040"/>
                  </a:lnTo>
                  <a:lnTo>
                    <a:pt x="1066376" y="251610"/>
                  </a:lnTo>
                  <a:lnTo>
                    <a:pt x="1089412" y="290239"/>
                  </a:lnTo>
                  <a:lnTo>
                    <a:pt x="1108713" y="330749"/>
                  </a:lnTo>
                  <a:lnTo>
                    <a:pt x="1124077" y="372959"/>
                  </a:lnTo>
                  <a:lnTo>
                    <a:pt x="1135301" y="416691"/>
                  </a:lnTo>
                  <a:lnTo>
                    <a:pt x="1142184" y="461764"/>
                  </a:lnTo>
                  <a:lnTo>
                    <a:pt x="1144524" y="508000"/>
                  </a:lnTo>
                  <a:lnTo>
                    <a:pt x="1142184" y="554235"/>
                  </a:lnTo>
                  <a:lnTo>
                    <a:pt x="1135301" y="599308"/>
                  </a:lnTo>
                  <a:lnTo>
                    <a:pt x="1124076" y="643040"/>
                  </a:lnTo>
                  <a:lnTo>
                    <a:pt x="1108713" y="685250"/>
                  </a:lnTo>
                  <a:lnTo>
                    <a:pt x="1089412" y="725760"/>
                  </a:lnTo>
                  <a:lnTo>
                    <a:pt x="1066376" y="764389"/>
                  </a:lnTo>
                  <a:lnTo>
                    <a:pt x="1039808" y="800959"/>
                  </a:lnTo>
                  <a:lnTo>
                    <a:pt x="1009910" y="835290"/>
                  </a:lnTo>
                  <a:lnTo>
                    <a:pt x="976883" y="867203"/>
                  </a:lnTo>
                  <a:lnTo>
                    <a:pt x="940932" y="896518"/>
                  </a:lnTo>
                  <a:lnTo>
                    <a:pt x="902256" y="923057"/>
                  </a:lnTo>
                  <a:lnTo>
                    <a:pt x="861059" y="946639"/>
                  </a:lnTo>
                  <a:lnTo>
                    <a:pt x="817544" y="967085"/>
                  </a:lnTo>
                  <a:lnTo>
                    <a:pt x="771912" y="984216"/>
                  </a:lnTo>
                  <a:lnTo>
                    <a:pt x="724365" y="997852"/>
                  </a:lnTo>
                  <a:lnTo>
                    <a:pt x="675106" y="1007814"/>
                  </a:lnTo>
                  <a:lnTo>
                    <a:pt x="624338" y="1013923"/>
                  </a:lnTo>
                  <a:lnTo>
                    <a:pt x="572262" y="1016000"/>
                  </a:lnTo>
                  <a:lnTo>
                    <a:pt x="520166" y="1013923"/>
                  </a:lnTo>
                  <a:lnTo>
                    <a:pt x="469383" y="1007814"/>
                  </a:lnTo>
                  <a:lnTo>
                    <a:pt x="420114" y="997852"/>
                  </a:lnTo>
                  <a:lnTo>
                    <a:pt x="372560" y="984216"/>
                  </a:lnTo>
                  <a:lnTo>
                    <a:pt x="326924" y="967085"/>
                  </a:lnTo>
                  <a:lnTo>
                    <a:pt x="283407" y="946639"/>
                  </a:lnTo>
                  <a:lnTo>
                    <a:pt x="242212" y="923057"/>
                  </a:lnTo>
                  <a:lnTo>
                    <a:pt x="203539" y="896518"/>
                  </a:lnTo>
                  <a:lnTo>
                    <a:pt x="167592" y="867203"/>
                  </a:lnTo>
                  <a:lnTo>
                    <a:pt x="134571" y="835290"/>
                  </a:lnTo>
                  <a:lnTo>
                    <a:pt x="104680" y="800959"/>
                  </a:lnTo>
                  <a:lnTo>
                    <a:pt x="78119" y="764389"/>
                  </a:lnTo>
                  <a:lnTo>
                    <a:pt x="55090" y="725760"/>
                  </a:lnTo>
                  <a:lnTo>
                    <a:pt x="35796" y="685250"/>
                  </a:lnTo>
                  <a:lnTo>
                    <a:pt x="20438" y="643040"/>
                  </a:lnTo>
                  <a:lnTo>
                    <a:pt x="9218" y="599308"/>
                  </a:lnTo>
                  <a:lnTo>
                    <a:pt x="2338" y="554235"/>
                  </a:lnTo>
                  <a:lnTo>
                    <a:pt x="0" y="508000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81726" y="2514600"/>
            <a:ext cx="2872105" cy="1397000"/>
          </a:xfrm>
          <a:prstGeom prst="rect">
            <a:avLst/>
          </a:prstGeom>
          <a:ln w="50800">
            <a:solidFill>
              <a:srgbClr val="EDEBE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</a:pPr>
            <a:endParaRPr sz="2800">
              <a:latin typeface="Times New Roman"/>
              <a:cs typeface="Times New Roman"/>
            </a:endParaRPr>
          </a:p>
          <a:p>
            <a:pPr marL="635635">
              <a:lnSpc>
                <a:spcPct val="100000"/>
              </a:lnSpc>
              <a:tabLst>
                <a:tab pos="2019935" algn="l"/>
              </a:tabLst>
            </a:pPr>
            <a:r>
              <a:rPr sz="2800" b="1" spc="-50" dirty="0">
                <a:solidFill>
                  <a:srgbClr val="C0504D"/>
                </a:solidFill>
                <a:latin typeface="Times New Roman"/>
                <a:cs typeface="Times New Roman"/>
              </a:rPr>
              <a:t>X</a:t>
            </a:r>
            <a:r>
              <a:rPr sz="2800" b="1" dirty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sz="2800" b="1" spc="-50" dirty="0">
                <a:solidFill>
                  <a:srgbClr val="80008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6362700" y="4168775"/>
            <a:ext cx="2216150" cy="47180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ts val="3115"/>
              </a:lnSpc>
            </a:pPr>
            <a:r>
              <a:rPr sz="2800" i="1" spc="165" dirty="0">
                <a:latin typeface="Times New Roman"/>
                <a:cs typeface="Times New Roman"/>
              </a:rPr>
              <a:t>P</a:t>
            </a:r>
            <a:r>
              <a:rPr sz="2800" spc="165" dirty="0">
                <a:latin typeface="Times New Roman"/>
                <a:cs typeface="Times New Roman"/>
              </a:rPr>
              <a:t>(</a:t>
            </a:r>
            <a:r>
              <a:rPr sz="2800" spc="-395" dirty="0">
                <a:latin typeface="Times New Roman"/>
                <a:cs typeface="Times New Roman"/>
              </a:rPr>
              <a:t> </a:t>
            </a:r>
            <a:r>
              <a:rPr sz="2800" i="1" spc="220" dirty="0">
                <a:latin typeface="Times New Roman"/>
                <a:cs typeface="Times New Roman"/>
              </a:rPr>
              <a:t>X</a:t>
            </a:r>
            <a:r>
              <a:rPr sz="2800" i="1" spc="-125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Symbol"/>
                <a:cs typeface="Symbol"/>
              </a:rPr>
              <a:t>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i="1" spc="185" dirty="0">
                <a:latin typeface="Times New Roman"/>
                <a:cs typeface="Times New Roman"/>
              </a:rPr>
              <a:t>Y</a:t>
            </a:r>
            <a:r>
              <a:rPr sz="2800" i="1" spc="-409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)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195" dirty="0">
                <a:latin typeface="Symbol"/>
                <a:cs typeface="Symbol"/>
              </a:rPr>
              <a:t>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35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Independent</a:t>
            </a:r>
            <a:r>
              <a:rPr spc="-75" dirty="0"/>
              <a:t> </a:t>
            </a:r>
            <a:r>
              <a:rPr spc="-10" dirty="0"/>
              <a:t>Events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1791246" y="3411584"/>
            <a:ext cx="5077460" cy="440055"/>
          </a:xfrm>
          <a:custGeom>
            <a:avLst/>
            <a:gdLst/>
            <a:ahLst/>
            <a:cxnLst/>
            <a:rect l="l" t="t" r="r" b="b"/>
            <a:pathLst>
              <a:path w="5077459" h="440054">
                <a:moveTo>
                  <a:pt x="5076938" y="0"/>
                </a:moveTo>
                <a:lnTo>
                  <a:pt x="0" y="0"/>
                </a:lnTo>
                <a:lnTo>
                  <a:pt x="0" y="439815"/>
                </a:lnTo>
                <a:lnTo>
                  <a:pt x="5076938" y="439815"/>
                </a:lnTo>
                <a:lnTo>
                  <a:pt x="5076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16913"/>
            <a:ext cx="8046720" cy="2593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9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Occurrence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affect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occurrence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nonoccurrence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event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marginal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probability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X.</a:t>
            </a:r>
            <a:endParaRPr sz="200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marginal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probability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Y.</a:t>
            </a:r>
            <a:endParaRPr sz="2000">
              <a:latin typeface="Calibri"/>
              <a:cs typeface="Calibri"/>
            </a:endParaRPr>
          </a:p>
          <a:p>
            <a:pPr marR="441959" algn="ctr">
              <a:lnSpc>
                <a:spcPct val="100000"/>
              </a:lnSpc>
              <a:spcBef>
                <a:spcPts val="1365"/>
              </a:spcBef>
            </a:pPr>
            <a:r>
              <a:rPr sz="2900" i="1" spc="-45" dirty="0">
                <a:latin typeface="Times New Roman"/>
                <a:cs typeface="Times New Roman"/>
              </a:rPr>
              <a:t>P</a:t>
            </a:r>
            <a:r>
              <a:rPr sz="2900" spc="-45" dirty="0">
                <a:latin typeface="Times New Roman"/>
                <a:cs typeface="Times New Roman"/>
              </a:rPr>
              <a:t>(</a:t>
            </a:r>
            <a:r>
              <a:rPr sz="2900" spc="-440" dirty="0">
                <a:latin typeface="Times New Roman"/>
                <a:cs typeface="Times New Roman"/>
              </a:rPr>
              <a:t> </a:t>
            </a:r>
            <a:r>
              <a:rPr sz="2900" i="1" spc="50" dirty="0">
                <a:latin typeface="Times New Roman"/>
                <a:cs typeface="Times New Roman"/>
              </a:rPr>
              <a:t>X</a:t>
            </a:r>
            <a:r>
              <a:rPr sz="2900" spc="50" dirty="0">
                <a:latin typeface="Times New Roman"/>
                <a:cs typeface="Times New Roman"/>
              </a:rPr>
              <a:t>|</a:t>
            </a:r>
            <a:r>
              <a:rPr sz="2900" i="1" spc="50" dirty="0">
                <a:latin typeface="Times New Roman"/>
                <a:cs typeface="Times New Roman"/>
              </a:rPr>
              <a:t>Y</a:t>
            </a:r>
            <a:r>
              <a:rPr sz="2900" i="1" spc="-4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-18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i="1" spc="-45" dirty="0">
                <a:latin typeface="Times New Roman"/>
                <a:cs typeface="Times New Roman"/>
              </a:rPr>
              <a:t>P</a:t>
            </a:r>
            <a:r>
              <a:rPr sz="2900" spc="-45" dirty="0">
                <a:latin typeface="Times New Roman"/>
                <a:cs typeface="Times New Roman"/>
              </a:rPr>
              <a:t>(</a:t>
            </a:r>
            <a:r>
              <a:rPr sz="2900" spc="-440" dirty="0">
                <a:latin typeface="Times New Roman"/>
                <a:cs typeface="Times New Roman"/>
              </a:rPr>
              <a:t> </a:t>
            </a:r>
            <a:r>
              <a:rPr sz="2900" i="1" spc="60" dirty="0">
                <a:latin typeface="Times New Roman"/>
                <a:cs typeface="Times New Roman"/>
              </a:rPr>
              <a:t>X</a:t>
            </a:r>
            <a:r>
              <a:rPr sz="2900" spc="60" dirty="0">
                <a:latin typeface="Times New Roman"/>
                <a:cs typeface="Times New Roman"/>
              </a:rPr>
              <a:t>)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i="1" spc="-45" dirty="0">
                <a:latin typeface="Times New Roman"/>
                <a:cs typeface="Times New Roman"/>
              </a:rPr>
              <a:t>and</a:t>
            </a:r>
            <a:r>
              <a:rPr sz="2900" i="1" spc="-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P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Y</a:t>
            </a:r>
            <a:r>
              <a:rPr sz="2900" dirty="0">
                <a:latin typeface="Times New Roman"/>
                <a:cs typeface="Times New Roman"/>
              </a:rPr>
              <a:t>|</a:t>
            </a:r>
            <a:r>
              <a:rPr sz="2900" spc="-290" dirty="0">
                <a:latin typeface="Times New Roman"/>
                <a:cs typeface="Times New Roman"/>
              </a:rPr>
              <a:t> </a:t>
            </a:r>
            <a:r>
              <a:rPr sz="2900" i="1" spc="60" dirty="0">
                <a:latin typeface="Times New Roman"/>
                <a:cs typeface="Times New Roman"/>
              </a:rPr>
              <a:t>X</a:t>
            </a:r>
            <a:r>
              <a:rPr sz="2900" spc="60" dirty="0">
                <a:latin typeface="Times New Roman"/>
                <a:cs typeface="Times New Roman"/>
              </a:rPr>
              <a:t>)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i="1" spc="-40" dirty="0">
                <a:latin typeface="Times New Roman"/>
                <a:cs typeface="Times New Roman"/>
              </a:rPr>
              <a:t>P</a:t>
            </a:r>
            <a:r>
              <a:rPr sz="2900" spc="-40" dirty="0">
                <a:latin typeface="Times New Roman"/>
                <a:cs typeface="Times New Roman"/>
              </a:rPr>
              <a:t>(</a:t>
            </a:r>
            <a:r>
              <a:rPr sz="2900" i="1" spc="-40" dirty="0">
                <a:latin typeface="Times New Roman"/>
                <a:cs typeface="Times New Roman"/>
              </a:rPr>
              <a:t>Y</a:t>
            </a:r>
            <a:r>
              <a:rPr sz="2900" i="1" spc="-445" dirty="0">
                <a:latin typeface="Times New Roman"/>
                <a:cs typeface="Times New Roman"/>
              </a:rPr>
              <a:t> </a:t>
            </a:r>
            <a:r>
              <a:rPr sz="2900" spc="-5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8463" y="3369473"/>
            <a:ext cx="5167630" cy="528955"/>
          </a:xfrm>
          <a:custGeom>
            <a:avLst/>
            <a:gdLst/>
            <a:ahLst/>
            <a:cxnLst/>
            <a:rect l="l" t="t" r="r" b="b"/>
            <a:pathLst>
              <a:path w="5167630" h="528954">
                <a:moveTo>
                  <a:pt x="5167257" y="0"/>
                </a:moveTo>
                <a:lnTo>
                  <a:pt x="0" y="0"/>
                </a:lnTo>
                <a:lnTo>
                  <a:pt x="0" y="528714"/>
                </a:lnTo>
                <a:lnTo>
                  <a:pt x="5167257" y="528714"/>
                </a:lnTo>
                <a:lnTo>
                  <a:pt x="5167257" y="505320"/>
                </a:lnTo>
                <a:lnTo>
                  <a:pt x="42783" y="505320"/>
                </a:lnTo>
                <a:lnTo>
                  <a:pt x="19014" y="481925"/>
                </a:lnTo>
                <a:lnTo>
                  <a:pt x="42783" y="481925"/>
                </a:lnTo>
                <a:lnTo>
                  <a:pt x="42783" y="42110"/>
                </a:lnTo>
                <a:lnTo>
                  <a:pt x="19014" y="42110"/>
                </a:lnTo>
                <a:lnTo>
                  <a:pt x="42783" y="18715"/>
                </a:lnTo>
                <a:lnTo>
                  <a:pt x="5167257" y="18715"/>
                </a:lnTo>
                <a:lnTo>
                  <a:pt x="5167257" y="0"/>
                </a:lnTo>
                <a:close/>
              </a:path>
              <a:path w="5167630" h="528954">
                <a:moveTo>
                  <a:pt x="42783" y="481925"/>
                </a:moveTo>
                <a:lnTo>
                  <a:pt x="19014" y="481925"/>
                </a:lnTo>
                <a:lnTo>
                  <a:pt x="42783" y="505320"/>
                </a:lnTo>
                <a:lnTo>
                  <a:pt x="42783" y="481925"/>
                </a:lnTo>
                <a:close/>
              </a:path>
              <a:path w="5167630" h="528954">
                <a:moveTo>
                  <a:pt x="5119720" y="481925"/>
                </a:moveTo>
                <a:lnTo>
                  <a:pt x="42783" y="481925"/>
                </a:lnTo>
                <a:lnTo>
                  <a:pt x="42783" y="505320"/>
                </a:lnTo>
                <a:lnTo>
                  <a:pt x="5119720" y="505320"/>
                </a:lnTo>
                <a:lnTo>
                  <a:pt x="5119720" y="481925"/>
                </a:lnTo>
                <a:close/>
              </a:path>
              <a:path w="5167630" h="528954">
                <a:moveTo>
                  <a:pt x="5119720" y="18715"/>
                </a:moveTo>
                <a:lnTo>
                  <a:pt x="5119720" y="505320"/>
                </a:lnTo>
                <a:lnTo>
                  <a:pt x="5143425" y="481925"/>
                </a:lnTo>
                <a:lnTo>
                  <a:pt x="5167257" y="481925"/>
                </a:lnTo>
                <a:lnTo>
                  <a:pt x="5167257" y="42110"/>
                </a:lnTo>
                <a:lnTo>
                  <a:pt x="5143425" y="42110"/>
                </a:lnTo>
                <a:lnTo>
                  <a:pt x="5119720" y="18715"/>
                </a:lnTo>
                <a:close/>
              </a:path>
              <a:path w="5167630" h="528954">
                <a:moveTo>
                  <a:pt x="5167257" y="481925"/>
                </a:moveTo>
                <a:lnTo>
                  <a:pt x="5143425" y="481925"/>
                </a:lnTo>
                <a:lnTo>
                  <a:pt x="5119720" y="505320"/>
                </a:lnTo>
                <a:lnTo>
                  <a:pt x="5167257" y="505320"/>
                </a:lnTo>
                <a:lnTo>
                  <a:pt x="5167257" y="481925"/>
                </a:lnTo>
                <a:close/>
              </a:path>
              <a:path w="5167630" h="528954">
                <a:moveTo>
                  <a:pt x="42783" y="18715"/>
                </a:moveTo>
                <a:lnTo>
                  <a:pt x="19014" y="42110"/>
                </a:lnTo>
                <a:lnTo>
                  <a:pt x="42783" y="42110"/>
                </a:lnTo>
                <a:lnTo>
                  <a:pt x="42783" y="18715"/>
                </a:lnTo>
                <a:close/>
              </a:path>
              <a:path w="5167630" h="528954">
                <a:moveTo>
                  <a:pt x="5119720" y="18715"/>
                </a:moveTo>
                <a:lnTo>
                  <a:pt x="42783" y="18715"/>
                </a:lnTo>
                <a:lnTo>
                  <a:pt x="42783" y="42110"/>
                </a:lnTo>
                <a:lnTo>
                  <a:pt x="5119720" y="42110"/>
                </a:lnTo>
                <a:lnTo>
                  <a:pt x="5119720" y="18715"/>
                </a:lnTo>
                <a:close/>
              </a:path>
              <a:path w="5167630" h="528954">
                <a:moveTo>
                  <a:pt x="5167257" y="18715"/>
                </a:moveTo>
                <a:lnTo>
                  <a:pt x="5119720" y="18715"/>
                </a:lnTo>
                <a:lnTo>
                  <a:pt x="5143425" y="42110"/>
                </a:lnTo>
                <a:lnTo>
                  <a:pt x="5167257" y="42110"/>
                </a:lnTo>
                <a:lnTo>
                  <a:pt x="5167257" y="18715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142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Collectively</a:t>
            </a:r>
            <a:r>
              <a:rPr spc="-70" dirty="0"/>
              <a:t> </a:t>
            </a:r>
            <a:r>
              <a:rPr dirty="0"/>
              <a:t>Exhaustive</a:t>
            </a:r>
            <a:r>
              <a:rPr spc="-90" dirty="0"/>
              <a:t> </a:t>
            </a:r>
            <a:r>
              <a:rPr spc="-10" dirty="0"/>
              <a:t>Events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5445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elementary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6800" y="1767090"/>
            <a:ext cx="5777230" cy="2853055"/>
            <a:chOff x="1066800" y="1767090"/>
            <a:chExt cx="5777230" cy="2853055"/>
          </a:xfrm>
        </p:grpSpPr>
        <p:sp>
          <p:nvSpPr>
            <p:cNvPr id="5" name="object 5"/>
            <p:cNvSpPr/>
            <p:nvPr/>
          </p:nvSpPr>
          <p:spPr>
            <a:xfrm>
              <a:off x="1092200" y="1792490"/>
              <a:ext cx="5726430" cy="2802255"/>
            </a:xfrm>
            <a:custGeom>
              <a:avLst/>
              <a:gdLst/>
              <a:ahLst/>
              <a:cxnLst/>
              <a:rect l="l" t="t" r="r" b="b"/>
              <a:pathLst>
                <a:path w="5726430" h="2802254">
                  <a:moveTo>
                    <a:pt x="5726430" y="0"/>
                  </a:moveTo>
                  <a:lnTo>
                    <a:pt x="0" y="0"/>
                  </a:lnTo>
                  <a:lnTo>
                    <a:pt x="0" y="2802128"/>
                  </a:lnTo>
                  <a:lnTo>
                    <a:pt x="5726430" y="2802128"/>
                  </a:lnTo>
                  <a:lnTo>
                    <a:pt x="5726430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2200" y="1792490"/>
              <a:ext cx="5726430" cy="2802255"/>
            </a:xfrm>
            <a:custGeom>
              <a:avLst/>
              <a:gdLst/>
              <a:ahLst/>
              <a:cxnLst/>
              <a:rect l="l" t="t" r="r" b="b"/>
              <a:pathLst>
                <a:path w="5726430" h="2802254">
                  <a:moveTo>
                    <a:pt x="0" y="2802128"/>
                  </a:moveTo>
                  <a:lnTo>
                    <a:pt x="5726430" y="2802128"/>
                  </a:lnTo>
                  <a:lnTo>
                    <a:pt x="5726430" y="0"/>
                  </a:lnTo>
                  <a:lnTo>
                    <a:pt x="0" y="0"/>
                  </a:lnTo>
                  <a:lnTo>
                    <a:pt x="0" y="2802128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9950" y="2049653"/>
              <a:ext cx="3734435" cy="1325880"/>
            </a:xfrm>
            <a:custGeom>
              <a:avLst/>
              <a:gdLst/>
              <a:ahLst/>
              <a:cxnLst/>
              <a:rect l="l" t="t" r="r" b="b"/>
              <a:pathLst>
                <a:path w="3734435" h="1325879">
                  <a:moveTo>
                    <a:pt x="3734308" y="0"/>
                  </a:moveTo>
                  <a:lnTo>
                    <a:pt x="0" y="0"/>
                  </a:lnTo>
                  <a:lnTo>
                    <a:pt x="0" y="1325753"/>
                  </a:lnTo>
                  <a:lnTo>
                    <a:pt x="3734308" y="1325753"/>
                  </a:lnTo>
                  <a:lnTo>
                    <a:pt x="3734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9950" y="2049653"/>
              <a:ext cx="3734435" cy="1325880"/>
            </a:xfrm>
            <a:custGeom>
              <a:avLst/>
              <a:gdLst/>
              <a:ahLst/>
              <a:cxnLst/>
              <a:rect l="l" t="t" r="r" b="b"/>
              <a:pathLst>
                <a:path w="3734435" h="1325879">
                  <a:moveTo>
                    <a:pt x="0" y="1325753"/>
                  </a:moveTo>
                  <a:lnTo>
                    <a:pt x="3734308" y="1325753"/>
                  </a:lnTo>
                  <a:lnTo>
                    <a:pt x="3734308" y="0"/>
                  </a:lnTo>
                  <a:lnTo>
                    <a:pt x="0" y="0"/>
                  </a:lnTo>
                  <a:lnTo>
                    <a:pt x="0" y="1325753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4813" y="2101735"/>
              <a:ext cx="1035685" cy="1221740"/>
            </a:xfrm>
            <a:custGeom>
              <a:avLst/>
              <a:gdLst/>
              <a:ahLst/>
              <a:cxnLst/>
              <a:rect l="l" t="t" r="r" b="b"/>
              <a:pathLst>
                <a:path w="1035685" h="1221739">
                  <a:moveTo>
                    <a:pt x="0" y="1221600"/>
                  </a:moveTo>
                  <a:lnTo>
                    <a:pt x="1035558" y="1221600"/>
                  </a:lnTo>
                  <a:lnTo>
                    <a:pt x="1035558" y="0"/>
                  </a:lnTo>
                  <a:lnTo>
                    <a:pt x="0" y="0"/>
                  </a:lnTo>
                  <a:lnTo>
                    <a:pt x="0" y="12216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813" y="2101735"/>
              <a:ext cx="1048385" cy="1221740"/>
            </a:xfrm>
            <a:custGeom>
              <a:avLst/>
              <a:gdLst/>
              <a:ahLst/>
              <a:cxnLst/>
              <a:rect l="l" t="t" r="r" b="b"/>
              <a:pathLst>
                <a:path w="1048385" h="1221739">
                  <a:moveTo>
                    <a:pt x="0" y="1221600"/>
                  </a:moveTo>
                  <a:lnTo>
                    <a:pt x="1047813" y="1221600"/>
                  </a:lnTo>
                  <a:lnTo>
                    <a:pt x="1047813" y="0"/>
                  </a:lnTo>
                  <a:lnTo>
                    <a:pt x="0" y="0"/>
                  </a:lnTo>
                  <a:lnTo>
                    <a:pt x="0" y="1221600"/>
                  </a:lnTo>
                  <a:close/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0991" y="2535936"/>
              <a:ext cx="774065" cy="335915"/>
            </a:xfrm>
            <a:custGeom>
              <a:avLst/>
              <a:gdLst/>
              <a:ahLst/>
              <a:cxnLst/>
              <a:rect l="l" t="t" r="r" b="b"/>
              <a:pathLst>
                <a:path w="774064" h="335914">
                  <a:moveTo>
                    <a:pt x="386841" y="0"/>
                  </a:moveTo>
                  <a:lnTo>
                    <a:pt x="324102" y="2197"/>
                  </a:lnTo>
                  <a:lnTo>
                    <a:pt x="264582" y="8560"/>
                  </a:lnTo>
                  <a:lnTo>
                    <a:pt x="209080" y="18742"/>
                  </a:lnTo>
                  <a:lnTo>
                    <a:pt x="158392" y="32398"/>
                  </a:lnTo>
                  <a:lnTo>
                    <a:pt x="113315" y="49180"/>
                  </a:lnTo>
                  <a:lnTo>
                    <a:pt x="74647" y="68744"/>
                  </a:lnTo>
                  <a:lnTo>
                    <a:pt x="43184" y="90743"/>
                  </a:lnTo>
                  <a:lnTo>
                    <a:pt x="5063" y="140664"/>
                  </a:lnTo>
                  <a:lnTo>
                    <a:pt x="0" y="167894"/>
                  </a:lnTo>
                  <a:lnTo>
                    <a:pt x="5063" y="195123"/>
                  </a:lnTo>
                  <a:lnTo>
                    <a:pt x="43184" y="245044"/>
                  </a:lnTo>
                  <a:lnTo>
                    <a:pt x="74647" y="267043"/>
                  </a:lnTo>
                  <a:lnTo>
                    <a:pt x="113315" y="286607"/>
                  </a:lnTo>
                  <a:lnTo>
                    <a:pt x="158392" y="303389"/>
                  </a:lnTo>
                  <a:lnTo>
                    <a:pt x="209080" y="317045"/>
                  </a:lnTo>
                  <a:lnTo>
                    <a:pt x="264582" y="327227"/>
                  </a:lnTo>
                  <a:lnTo>
                    <a:pt x="324102" y="333590"/>
                  </a:lnTo>
                  <a:lnTo>
                    <a:pt x="386841" y="335788"/>
                  </a:lnTo>
                  <a:lnTo>
                    <a:pt x="449581" y="333590"/>
                  </a:lnTo>
                  <a:lnTo>
                    <a:pt x="509101" y="327227"/>
                  </a:lnTo>
                  <a:lnTo>
                    <a:pt x="564603" y="317045"/>
                  </a:lnTo>
                  <a:lnTo>
                    <a:pt x="615291" y="303389"/>
                  </a:lnTo>
                  <a:lnTo>
                    <a:pt x="660368" y="286607"/>
                  </a:lnTo>
                  <a:lnTo>
                    <a:pt x="699036" y="267043"/>
                  </a:lnTo>
                  <a:lnTo>
                    <a:pt x="730499" y="245044"/>
                  </a:lnTo>
                  <a:lnTo>
                    <a:pt x="768620" y="195123"/>
                  </a:lnTo>
                  <a:lnTo>
                    <a:pt x="773683" y="167894"/>
                  </a:lnTo>
                  <a:lnTo>
                    <a:pt x="768620" y="140664"/>
                  </a:lnTo>
                  <a:lnTo>
                    <a:pt x="730499" y="90743"/>
                  </a:lnTo>
                  <a:lnTo>
                    <a:pt x="699036" y="68744"/>
                  </a:lnTo>
                  <a:lnTo>
                    <a:pt x="660368" y="49180"/>
                  </a:lnTo>
                  <a:lnTo>
                    <a:pt x="615291" y="32398"/>
                  </a:lnTo>
                  <a:lnTo>
                    <a:pt x="564603" y="18742"/>
                  </a:lnTo>
                  <a:lnTo>
                    <a:pt x="509101" y="8560"/>
                  </a:lnTo>
                  <a:lnTo>
                    <a:pt x="449581" y="2197"/>
                  </a:lnTo>
                  <a:lnTo>
                    <a:pt x="386841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0991" y="2535936"/>
              <a:ext cx="774065" cy="335915"/>
            </a:xfrm>
            <a:custGeom>
              <a:avLst/>
              <a:gdLst/>
              <a:ahLst/>
              <a:cxnLst/>
              <a:rect l="l" t="t" r="r" b="b"/>
              <a:pathLst>
                <a:path w="774064" h="335914">
                  <a:moveTo>
                    <a:pt x="0" y="167894"/>
                  </a:moveTo>
                  <a:lnTo>
                    <a:pt x="19724" y="114832"/>
                  </a:lnTo>
                  <a:lnTo>
                    <a:pt x="74647" y="68744"/>
                  </a:lnTo>
                  <a:lnTo>
                    <a:pt x="113315" y="49180"/>
                  </a:lnTo>
                  <a:lnTo>
                    <a:pt x="158392" y="32398"/>
                  </a:lnTo>
                  <a:lnTo>
                    <a:pt x="209080" y="18742"/>
                  </a:lnTo>
                  <a:lnTo>
                    <a:pt x="264582" y="8560"/>
                  </a:lnTo>
                  <a:lnTo>
                    <a:pt x="324102" y="2197"/>
                  </a:lnTo>
                  <a:lnTo>
                    <a:pt x="386841" y="0"/>
                  </a:lnTo>
                  <a:lnTo>
                    <a:pt x="449581" y="2197"/>
                  </a:lnTo>
                  <a:lnTo>
                    <a:pt x="509101" y="8560"/>
                  </a:lnTo>
                  <a:lnTo>
                    <a:pt x="564603" y="18742"/>
                  </a:lnTo>
                  <a:lnTo>
                    <a:pt x="615291" y="32398"/>
                  </a:lnTo>
                  <a:lnTo>
                    <a:pt x="660368" y="49180"/>
                  </a:lnTo>
                  <a:lnTo>
                    <a:pt x="699036" y="68744"/>
                  </a:lnTo>
                  <a:lnTo>
                    <a:pt x="730499" y="90743"/>
                  </a:lnTo>
                  <a:lnTo>
                    <a:pt x="768620" y="140664"/>
                  </a:lnTo>
                  <a:lnTo>
                    <a:pt x="773683" y="167894"/>
                  </a:lnTo>
                  <a:lnTo>
                    <a:pt x="768620" y="195123"/>
                  </a:lnTo>
                  <a:lnTo>
                    <a:pt x="730499" y="245044"/>
                  </a:lnTo>
                  <a:lnTo>
                    <a:pt x="699036" y="267043"/>
                  </a:lnTo>
                  <a:lnTo>
                    <a:pt x="660368" y="286607"/>
                  </a:lnTo>
                  <a:lnTo>
                    <a:pt x="615291" y="303389"/>
                  </a:lnTo>
                  <a:lnTo>
                    <a:pt x="564603" y="317045"/>
                  </a:lnTo>
                  <a:lnTo>
                    <a:pt x="509101" y="327227"/>
                  </a:lnTo>
                  <a:lnTo>
                    <a:pt x="449581" y="333590"/>
                  </a:lnTo>
                  <a:lnTo>
                    <a:pt x="386841" y="335788"/>
                  </a:lnTo>
                  <a:lnTo>
                    <a:pt x="324102" y="333590"/>
                  </a:lnTo>
                  <a:lnTo>
                    <a:pt x="264582" y="327227"/>
                  </a:lnTo>
                  <a:lnTo>
                    <a:pt x="209080" y="317045"/>
                  </a:lnTo>
                  <a:lnTo>
                    <a:pt x="158392" y="303389"/>
                  </a:lnTo>
                  <a:lnTo>
                    <a:pt x="113315" y="286607"/>
                  </a:lnTo>
                  <a:lnTo>
                    <a:pt x="74647" y="267043"/>
                  </a:lnTo>
                  <a:lnTo>
                    <a:pt x="43184" y="245044"/>
                  </a:lnTo>
                  <a:lnTo>
                    <a:pt x="5063" y="195123"/>
                  </a:lnTo>
                  <a:lnTo>
                    <a:pt x="0" y="167894"/>
                  </a:lnTo>
                  <a:close/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35554" y="2466212"/>
            <a:ext cx="398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775" spc="-37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04972" y="2076335"/>
            <a:ext cx="1513205" cy="1272540"/>
            <a:chOff x="3204972" y="2076335"/>
            <a:chExt cx="1513205" cy="1272540"/>
          </a:xfrm>
        </p:grpSpPr>
        <p:sp>
          <p:nvSpPr>
            <p:cNvPr id="15" name="object 15"/>
            <p:cNvSpPr/>
            <p:nvPr/>
          </p:nvSpPr>
          <p:spPr>
            <a:xfrm>
              <a:off x="3230372" y="2101735"/>
              <a:ext cx="1462405" cy="1221740"/>
            </a:xfrm>
            <a:custGeom>
              <a:avLst/>
              <a:gdLst/>
              <a:ahLst/>
              <a:cxnLst/>
              <a:rect l="l" t="t" r="r" b="b"/>
              <a:pathLst>
                <a:path w="1462404" h="1221739">
                  <a:moveTo>
                    <a:pt x="1462024" y="0"/>
                  </a:moveTo>
                  <a:lnTo>
                    <a:pt x="0" y="0"/>
                  </a:lnTo>
                  <a:lnTo>
                    <a:pt x="0" y="1221600"/>
                  </a:lnTo>
                  <a:lnTo>
                    <a:pt x="1462024" y="1221600"/>
                  </a:lnTo>
                  <a:lnTo>
                    <a:pt x="146202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0372" y="2101735"/>
              <a:ext cx="1462405" cy="1221740"/>
            </a:xfrm>
            <a:custGeom>
              <a:avLst/>
              <a:gdLst/>
              <a:ahLst/>
              <a:cxnLst/>
              <a:rect l="l" t="t" r="r" b="b"/>
              <a:pathLst>
                <a:path w="1462404" h="1221739">
                  <a:moveTo>
                    <a:pt x="0" y="1221600"/>
                  </a:moveTo>
                  <a:lnTo>
                    <a:pt x="1462024" y="1221600"/>
                  </a:lnTo>
                  <a:lnTo>
                    <a:pt x="1462024" y="0"/>
                  </a:lnTo>
                  <a:lnTo>
                    <a:pt x="0" y="0"/>
                  </a:lnTo>
                  <a:lnTo>
                    <a:pt x="0" y="1221600"/>
                  </a:lnTo>
                  <a:close/>
                </a:path>
              </a:pathLst>
            </a:custGeom>
            <a:ln w="50800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5393" y="2535935"/>
              <a:ext cx="833119" cy="335915"/>
            </a:xfrm>
            <a:custGeom>
              <a:avLst/>
              <a:gdLst/>
              <a:ahLst/>
              <a:cxnLst/>
              <a:rect l="l" t="t" r="r" b="b"/>
              <a:pathLst>
                <a:path w="833120" h="335914">
                  <a:moveTo>
                    <a:pt x="416433" y="0"/>
                  </a:moveTo>
                  <a:lnTo>
                    <a:pt x="348883" y="2197"/>
                  </a:lnTo>
                  <a:lnTo>
                    <a:pt x="284805" y="8560"/>
                  </a:lnTo>
                  <a:lnTo>
                    <a:pt x="225054" y="18742"/>
                  </a:lnTo>
                  <a:lnTo>
                    <a:pt x="170489" y="32398"/>
                  </a:lnTo>
                  <a:lnTo>
                    <a:pt x="121967" y="49180"/>
                  </a:lnTo>
                  <a:lnTo>
                    <a:pt x="80345" y="68744"/>
                  </a:lnTo>
                  <a:lnTo>
                    <a:pt x="46480" y="90743"/>
                  </a:lnTo>
                  <a:lnTo>
                    <a:pt x="5450" y="140664"/>
                  </a:lnTo>
                  <a:lnTo>
                    <a:pt x="0" y="167894"/>
                  </a:lnTo>
                  <a:lnTo>
                    <a:pt x="5450" y="195123"/>
                  </a:lnTo>
                  <a:lnTo>
                    <a:pt x="46480" y="245044"/>
                  </a:lnTo>
                  <a:lnTo>
                    <a:pt x="80345" y="267043"/>
                  </a:lnTo>
                  <a:lnTo>
                    <a:pt x="121967" y="286607"/>
                  </a:lnTo>
                  <a:lnTo>
                    <a:pt x="170489" y="303389"/>
                  </a:lnTo>
                  <a:lnTo>
                    <a:pt x="225054" y="317045"/>
                  </a:lnTo>
                  <a:lnTo>
                    <a:pt x="284805" y="327227"/>
                  </a:lnTo>
                  <a:lnTo>
                    <a:pt x="348883" y="333590"/>
                  </a:lnTo>
                  <a:lnTo>
                    <a:pt x="416433" y="335788"/>
                  </a:lnTo>
                  <a:lnTo>
                    <a:pt x="483947" y="333590"/>
                  </a:lnTo>
                  <a:lnTo>
                    <a:pt x="547998" y="327227"/>
                  </a:lnTo>
                  <a:lnTo>
                    <a:pt x="607727" y="317045"/>
                  </a:lnTo>
                  <a:lnTo>
                    <a:pt x="662276" y="303389"/>
                  </a:lnTo>
                  <a:lnTo>
                    <a:pt x="710787" y="286607"/>
                  </a:lnTo>
                  <a:lnTo>
                    <a:pt x="752401" y="267043"/>
                  </a:lnTo>
                  <a:lnTo>
                    <a:pt x="786262" y="245044"/>
                  </a:lnTo>
                  <a:lnTo>
                    <a:pt x="827288" y="195123"/>
                  </a:lnTo>
                  <a:lnTo>
                    <a:pt x="832739" y="167894"/>
                  </a:lnTo>
                  <a:lnTo>
                    <a:pt x="827288" y="140664"/>
                  </a:lnTo>
                  <a:lnTo>
                    <a:pt x="786262" y="90743"/>
                  </a:lnTo>
                  <a:lnTo>
                    <a:pt x="752401" y="68744"/>
                  </a:lnTo>
                  <a:lnTo>
                    <a:pt x="710787" y="49180"/>
                  </a:lnTo>
                  <a:lnTo>
                    <a:pt x="662276" y="32398"/>
                  </a:lnTo>
                  <a:lnTo>
                    <a:pt x="607727" y="18742"/>
                  </a:lnTo>
                  <a:lnTo>
                    <a:pt x="547998" y="8560"/>
                  </a:lnTo>
                  <a:lnTo>
                    <a:pt x="483947" y="2197"/>
                  </a:lnTo>
                  <a:lnTo>
                    <a:pt x="41643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5393" y="2535935"/>
              <a:ext cx="833119" cy="335915"/>
            </a:xfrm>
            <a:custGeom>
              <a:avLst/>
              <a:gdLst/>
              <a:ahLst/>
              <a:cxnLst/>
              <a:rect l="l" t="t" r="r" b="b"/>
              <a:pathLst>
                <a:path w="833120" h="335914">
                  <a:moveTo>
                    <a:pt x="0" y="167894"/>
                  </a:moveTo>
                  <a:lnTo>
                    <a:pt x="21229" y="114832"/>
                  </a:lnTo>
                  <a:lnTo>
                    <a:pt x="80345" y="68744"/>
                  </a:lnTo>
                  <a:lnTo>
                    <a:pt x="121967" y="49180"/>
                  </a:lnTo>
                  <a:lnTo>
                    <a:pt x="170489" y="32398"/>
                  </a:lnTo>
                  <a:lnTo>
                    <a:pt x="225054" y="18742"/>
                  </a:lnTo>
                  <a:lnTo>
                    <a:pt x="284805" y="8560"/>
                  </a:lnTo>
                  <a:lnTo>
                    <a:pt x="348883" y="2197"/>
                  </a:lnTo>
                  <a:lnTo>
                    <a:pt x="416433" y="0"/>
                  </a:lnTo>
                  <a:lnTo>
                    <a:pt x="483947" y="2197"/>
                  </a:lnTo>
                  <a:lnTo>
                    <a:pt x="547998" y="8560"/>
                  </a:lnTo>
                  <a:lnTo>
                    <a:pt x="607727" y="18742"/>
                  </a:lnTo>
                  <a:lnTo>
                    <a:pt x="662276" y="32398"/>
                  </a:lnTo>
                  <a:lnTo>
                    <a:pt x="710787" y="49180"/>
                  </a:lnTo>
                  <a:lnTo>
                    <a:pt x="752401" y="68744"/>
                  </a:lnTo>
                  <a:lnTo>
                    <a:pt x="786262" y="90743"/>
                  </a:lnTo>
                  <a:lnTo>
                    <a:pt x="827288" y="140664"/>
                  </a:lnTo>
                  <a:lnTo>
                    <a:pt x="832739" y="167894"/>
                  </a:lnTo>
                  <a:lnTo>
                    <a:pt x="827288" y="195123"/>
                  </a:lnTo>
                  <a:lnTo>
                    <a:pt x="786262" y="245044"/>
                  </a:lnTo>
                  <a:lnTo>
                    <a:pt x="752401" y="267043"/>
                  </a:lnTo>
                  <a:lnTo>
                    <a:pt x="710787" y="286607"/>
                  </a:lnTo>
                  <a:lnTo>
                    <a:pt x="662276" y="303389"/>
                  </a:lnTo>
                  <a:lnTo>
                    <a:pt x="607727" y="317045"/>
                  </a:lnTo>
                  <a:lnTo>
                    <a:pt x="547998" y="327227"/>
                  </a:lnTo>
                  <a:lnTo>
                    <a:pt x="483947" y="333590"/>
                  </a:lnTo>
                  <a:lnTo>
                    <a:pt x="416433" y="335788"/>
                  </a:lnTo>
                  <a:lnTo>
                    <a:pt x="348883" y="333590"/>
                  </a:lnTo>
                  <a:lnTo>
                    <a:pt x="284805" y="327227"/>
                  </a:lnTo>
                  <a:lnTo>
                    <a:pt x="225054" y="317045"/>
                  </a:lnTo>
                  <a:lnTo>
                    <a:pt x="170489" y="303389"/>
                  </a:lnTo>
                  <a:lnTo>
                    <a:pt x="121967" y="286607"/>
                  </a:lnTo>
                  <a:lnTo>
                    <a:pt x="80345" y="267043"/>
                  </a:lnTo>
                  <a:lnTo>
                    <a:pt x="46480" y="245044"/>
                  </a:lnTo>
                  <a:lnTo>
                    <a:pt x="5450" y="195123"/>
                  </a:lnTo>
                  <a:lnTo>
                    <a:pt x="0" y="167894"/>
                  </a:lnTo>
                  <a:close/>
                </a:path>
              </a:pathLst>
            </a:custGeom>
            <a:ln w="50800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48913" y="2466212"/>
            <a:ext cx="398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775" spc="-37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-21021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09667" y="2076335"/>
            <a:ext cx="1135380" cy="1272540"/>
            <a:chOff x="4709667" y="2076335"/>
            <a:chExt cx="1135380" cy="1272540"/>
          </a:xfrm>
        </p:grpSpPr>
        <p:sp>
          <p:nvSpPr>
            <p:cNvPr id="21" name="object 21"/>
            <p:cNvSpPr/>
            <p:nvPr/>
          </p:nvSpPr>
          <p:spPr>
            <a:xfrm>
              <a:off x="4735067" y="2101735"/>
              <a:ext cx="1084580" cy="1221740"/>
            </a:xfrm>
            <a:custGeom>
              <a:avLst/>
              <a:gdLst/>
              <a:ahLst/>
              <a:cxnLst/>
              <a:rect l="l" t="t" r="r" b="b"/>
              <a:pathLst>
                <a:path w="1084579" h="1221739">
                  <a:moveTo>
                    <a:pt x="1084364" y="0"/>
                  </a:moveTo>
                  <a:lnTo>
                    <a:pt x="0" y="0"/>
                  </a:lnTo>
                  <a:lnTo>
                    <a:pt x="0" y="1221600"/>
                  </a:lnTo>
                  <a:lnTo>
                    <a:pt x="1084364" y="1221600"/>
                  </a:lnTo>
                  <a:lnTo>
                    <a:pt x="1084364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5067" y="2101735"/>
              <a:ext cx="1084580" cy="1221740"/>
            </a:xfrm>
            <a:custGeom>
              <a:avLst/>
              <a:gdLst/>
              <a:ahLst/>
              <a:cxnLst/>
              <a:rect l="l" t="t" r="r" b="b"/>
              <a:pathLst>
                <a:path w="1084579" h="1221739">
                  <a:moveTo>
                    <a:pt x="0" y="1221600"/>
                  </a:moveTo>
                  <a:lnTo>
                    <a:pt x="1084364" y="1221600"/>
                  </a:lnTo>
                  <a:lnTo>
                    <a:pt x="1084364" y="0"/>
                  </a:lnTo>
                  <a:lnTo>
                    <a:pt x="0" y="0"/>
                  </a:lnTo>
                  <a:lnTo>
                    <a:pt x="0" y="1221600"/>
                  </a:lnTo>
                  <a:close/>
                </a:path>
              </a:pathLst>
            </a:custGeom>
            <a:ln w="50800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17820" y="2535935"/>
              <a:ext cx="774065" cy="335915"/>
            </a:xfrm>
            <a:custGeom>
              <a:avLst/>
              <a:gdLst/>
              <a:ahLst/>
              <a:cxnLst/>
              <a:rect l="l" t="t" r="r" b="b"/>
              <a:pathLst>
                <a:path w="774064" h="335914">
                  <a:moveTo>
                    <a:pt x="386841" y="0"/>
                  </a:moveTo>
                  <a:lnTo>
                    <a:pt x="324102" y="2197"/>
                  </a:lnTo>
                  <a:lnTo>
                    <a:pt x="264582" y="8560"/>
                  </a:lnTo>
                  <a:lnTo>
                    <a:pt x="209080" y="18742"/>
                  </a:lnTo>
                  <a:lnTo>
                    <a:pt x="158392" y="32398"/>
                  </a:lnTo>
                  <a:lnTo>
                    <a:pt x="113315" y="49180"/>
                  </a:lnTo>
                  <a:lnTo>
                    <a:pt x="74647" y="68744"/>
                  </a:lnTo>
                  <a:lnTo>
                    <a:pt x="43184" y="90743"/>
                  </a:lnTo>
                  <a:lnTo>
                    <a:pt x="5063" y="140664"/>
                  </a:lnTo>
                  <a:lnTo>
                    <a:pt x="0" y="167894"/>
                  </a:lnTo>
                  <a:lnTo>
                    <a:pt x="5063" y="195123"/>
                  </a:lnTo>
                  <a:lnTo>
                    <a:pt x="43184" y="245044"/>
                  </a:lnTo>
                  <a:lnTo>
                    <a:pt x="74647" y="267043"/>
                  </a:lnTo>
                  <a:lnTo>
                    <a:pt x="113315" y="286607"/>
                  </a:lnTo>
                  <a:lnTo>
                    <a:pt x="158392" y="303389"/>
                  </a:lnTo>
                  <a:lnTo>
                    <a:pt x="209080" y="317045"/>
                  </a:lnTo>
                  <a:lnTo>
                    <a:pt x="264582" y="327227"/>
                  </a:lnTo>
                  <a:lnTo>
                    <a:pt x="324102" y="333590"/>
                  </a:lnTo>
                  <a:lnTo>
                    <a:pt x="386841" y="335788"/>
                  </a:lnTo>
                  <a:lnTo>
                    <a:pt x="449612" y="333590"/>
                  </a:lnTo>
                  <a:lnTo>
                    <a:pt x="509150" y="327227"/>
                  </a:lnTo>
                  <a:lnTo>
                    <a:pt x="564659" y="317045"/>
                  </a:lnTo>
                  <a:lnTo>
                    <a:pt x="615346" y="303389"/>
                  </a:lnTo>
                  <a:lnTo>
                    <a:pt x="660415" y="286607"/>
                  </a:lnTo>
                  <a:lnTo>
                    <a:pt x="699073" y="267043"/>
                  </a:lnTo>
                  <a:lnTo>
                    <a:pt x="730523" y="245044"/>
                  </a:lnTo>
                  <a:lnTo>
                    <a:pt x="768623" y="195123"/>
                  </a:lnTo>
                  <a:lnTo>
                    <a:pt x="773683" y="167894"/>
                  </a:lnTo>
                  <a:lnTo>
                    <a:pt x="768623" y="140664"/>
                  </a:lnTo>
                  <a:lnTo>
                    <a:pt x="730523" y="90743"/>
                  </a:lnTo>
                  <a:lnTo>
                    <a:pt x="699073" y="68744"/>
                  </a:lnTo>
                  <a:lnTo>
                    <a:pt x="660415" y="49180"/>
                  </a:lnTo>
                  <a:lnTo>
                    <a:pt x="615346" y="32398"/>
                  </a:lnTo>
                  <a:lnTo>
                    <a:pt x="564659" y="18742"/>
                  </a:lnTo>
                  <a:lnTo>
                    <a:pt x="509150" y="8560"/>
                  </a:lnTo>
                  <a:lnTo>
                    <a:pt x="449612" y="2197"/>
                  </a:lnTo>
                  <a:lnTo>
                    <a:pt x="386841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17820" y="2535935"/>
              <a:ext cx="774065" cy="335915"/>
            </a:xfrm>
            <a:custGeom>
              <a:avLst/>
              <a:gdLst/>
              <a:ahLst/>
              <a:cxnLst/>
              <a:rect l="l" t="t" r="r" b="b"/>
              <a:pathLst>
                <a:path w="774064" h="335914">
                  <a:moveTo>
                    <a:pt x="0" y="167894"/>
                  </a:moveTo>
                  <a:lnTo>
                    <a:pt x="19724" y="114832"/>
                  </a:lnTo>
                  <a:lnTo>
                    <a:pt x="74647" y="68744"/>
                  </a:lnTo>
                  <a:lnTo>
                    <a:pt x="113315" y="49180"/>
                  </a:lnTo>
                  <a:lnTo>
                    <a:pt x="158392" y="32398"/>
                  </a:lnTo>
                  <a:lnTo>
                    <a:pt x="209080" y="18742"/>
                  </a:lnTo>
                  <a:lnTo>
                    <a:pt x="264582" y="8560"/>
                  </a:lnTo>
                  <a:lnTo>
                    <a:pt x="324102" y="2197"/>
                  </a:lnTo>
                  <a:lnTo>
                    <a:pt x="386841" y="0"/>
                  </a:lnTo>
                  <a:lnTo>
                    <a:pt x="449612" y="2197"/>
                  </a:lnTo>
                  <a:lnTo>
                    <a:pt x="509150" y="8560"/>
                  </a:lnTo>
                  <a:lnTo>
                    <a:pt x="564659" y="18742"/>
                  </a:lnTo>
                  <a:lnTo>
                    <a:pt x="615346" y="32398"/>
                  </a:lnTo>
                  <a:lnTo>
                    <a:pt x="660415" y="49180"/>
                  </a:lnTo>
                  <a:lnTo>
                    <a:pt x="699073" y="68744"/>
                  </a:lnTo>
                  <a:lnTo>
                    <a:pt x="730523" y="90743"/>
                  </a:lnTo>
                  <a:lnTo>
                    <a:pt x="768623" y="140664"/>
                  </a:lnTo>
                  <a:lnTo>
                    <a:pt x="773683" y="167894"/>
                  </a:lnTo>
                  <a:lnTo>
                    <a:pt x="768623" y="195123"/>
                  </a:lnTo>
                  <a:lnTo>
                    <a:pt x="730523" y="245044"/>
                  </a:lnTo>
                  <a:lnTo>
                    <a:pt x="699073" y="267043"/>
                  </a:lnTo>
                  <a:lnTo>
                    <a:pt x="660415" y="286607"/>
                  </a:lnTo>
                  <a:lnTo>
                    <a:pt x="615346" y="303389"/>
                  </a:lnTo>
                  <a:lnTo>
                    <a:pt x="564659" y="317045"/>
                  </a:lnTo>
                  <a:lnTo>
                    <a:pt x="509150" y="327227"/>
                  </a:lnTo>
                  <a:lnTo>
                    <a:pt x="449612" y="333590"/>
                  </a:lnTo>
                  <a:lnTo>
                    <a:pt x="386841" y="335788"/>
                  </a:lnTo>
                  <a:lnTo>
                    <a:pt x="324102" y="333590"/>
                  </a:lnTo>
                  <a:lnTo>
                    <a:pt x="264582" y="327227"/>
                  </a:lnTo>
                  <a:lnTo>
                    <a:pt x="209080" y="317045"/>
                  </a:lnTo>
                  <a:lnTo>
                    <a:pt x="158392" y="303389"/>
                  </a:lnTo>
                  <a:lnTo>
                    <a:pt x="113315" y="286607"/>
                  </a:lnTo>
                  <a:lnTo>
                    <a:pt x="74647" y="267043"/>
                  </a:lnTo>
                  <a:lnTo>
                    <a:pt x="43184" y="245044"/>
                  </a:lnTo>
                  <a:lnTo>
                    <a:pt x="5063" y="195123"/>
                  </a:lnTo>
                  <a:lnTo>
                    <a:pt x="0" y="167894"/>
                  </a:lnTo>
                  <a:close/>
                </a:path>
              </a:pathLst>
            </a:custGeom>
            <a:ln w="50800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12892" y="2466212"/>
            <a:ext cx="398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775" spc="-37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94229" y="3611067"/>
            <a:ext cx="30549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Sample</a:t>
            </a:r>
            <a:r>
              <a:rPr sz="20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Space</a:t>
            </a:r>
            <a:r>
              <a:rPr sz="20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0504D"/>
                </a:solidFill>
                <a:latin typeface="Calibri"/>
                <a:cs typeface="Calibri"/>
              </a:rPr>
              <a:t>three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collectively</a:t>
            </a:r>
            <a:r>
              <a:rPr sz="2000" spc="-8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exhaustive</a:t>
            </a:r>
            <a:r>
              <a:rPr sz="2000" spc="-8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95"/>
              </a:spcBef>
            </a:pPr>
            <a:r>
              <a:rPr dirty="0"/>
              <a:t>Range</a:t>
            </a:r>
            <a:r>
              <a:rPr spc="-4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95671" y="1235570"/>
            <a:ext cx="1430655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b="1" spc="-10" dirty="0">
                <a:latin typeface="Times New Roman"/>
                <a:cs typeface="Times New Roman"/>
              </a:rPr>
              <a:t>Certain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5671" y="3781450"/>
            <a:ext cx="2025650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800" b="1" spc="-10" dirty="0">
                <a:latin typeface="Times New Roman"/>
                <a:cs typeface="Times New Roman"/>
              </a:rPr>
              <a:t>Impossible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4059" y="2457615"/>
            <a:ext cx="620395" cy="4597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b="1" spc="-25" dirty="0">
                <a:latin typeface="Times New Roman"/>
                <a:cs typeface="Times New Roman"/>
              </a:rPr>
              <a:t>.</a:t>
            </a:r>
            <a:r>
              <a:rPr sz="2000" b="1" spc="-2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5278" y="1235544"/>
            <a:ext cx="506730" cy="39814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000" b="1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2578" y="3781450"/>
            <a:ext cx="519430" cy="39814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b="1" spc="-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84191" y="1372361"/>
            <a:ext cx="810260" cy="2584450"/>
            <a:chOff x="4584191" y="1372361"/>
            <a:chExt cx="810260" cy="2584450"/>
          </a:xfrm>
        </p:grpSpPr>
        <p:sp>
          <p:nvSpPr>
            <p:cNvPr id="9" name="object 9"/>
            <p:cNvSpPr/>
            <p:nvPr/>
          </p:nvSpPr>
          <p:spPr>
            <a:xfrm>
              <a:off x="4584191" y="1391411"/>
              <a:ext cx="810260" cy="2546350"/>
            </a:xfrm>
            <a:custGeom>
              <a:avLst/>
              <a:gdLst/>
              <a:ahLst/>
              <a:cxnLst/>
              <a:rect l="l" t="t" r="r" b="b"/>
              <a:pathLst>
                <a:path w="810260" h="2546350">
                  <a:moveTo>
                    <a:pt x="25273" y="0"/>
                  </a:moveTo>
                  <a:lnTo>
                    <a:pt x="810133" y="0"/>
                  </a:lnTo>
                </a:path>
                <a:path w="810260" h="2546350">
                  <a:moveTo>
                    <a:pt x="0" y="2545981"/>
                  </a:moveTo>
                  <a:lnTo>
                    <a:pt x="784860" y="2545981"/>
                  </a:lnTo>
                </a:path>
                <a:path w="810260" h="2546350">
                  <a:moveTo>
                    <a:pt x="25273" y="1222120"/>
                  </a:moveTo>
                  <a:lnTo>
                    <a:pt x="202565" y="1222120"/>
                  </a:lnTo>
                </a:path>
                <a:path w="810260" h="2546350">
                  <a:moveTo>
                    <a:pt x="607656" y="1222120"/>
                  </a:moveTo>
                  <a:lnTo>
                    <a:pt x="810133" y="122212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6756" y="1391424"/>
              <a:ext cx="405130" cy="2546350"/>
            </a:xfrm>
            <a:custGeom>
              <a:avLst/>
              <a:gdLst/>
              <a:ahLst/>
              <a:cxnLst/>
              <a:rect l="l" t="t" r="r" b="b"/>
              <a:pathLst>
                <a:path w="405129" h="2546350">
                  <a:moveTo>
                    <a:pt x="405091" y="0"/>
                  </a:moveTo>
                  <a:lnTo>
                    <a:pt x="0" y="0"/>
                  </a:lnTo>
                  <a:lnTo>
                    <a:pt x="0" y="2545968"/>
                  </a:lnTo>
                  <a:lnTo>
                    <a:pt x="405091" y="2545968"/>
                  </a:lnTo>
                  <a:lnTo>
                    <a:pt x="40509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5648"/>
            <a:ext cx="794321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Complementary</a:t>
            </a:r>
            <a:r>
              <a:rPr sz="2800" b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Events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9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elementary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‘A’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complementary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198192"/>
            <a:ext cx="4064000" cy="1816100"/>
          </a:xfrm>
          <a:custGeom>
            <a:avLst/>
            <a:gdLst/>
            <a:ahLst/>
            <a:cxnLst/>
            <a:rect l="l" t="t" r="r" b="b"/>
            <a:pathLst>
              <a:path w="4064000" h="1816100">
                <a:moveTo>
                  <a:pt x="4064000" y="0"/>
                </a:moveTo>
                <a:lnTo>
                  <a:pt x="0" y="0"/>
                </a:lnTo>
                <a:lnTo>
                  <a:pt x="0" y="1816100"/>
                </a:lnTo>
                <a:lnTo>
                  <a:pt x="4064000" y="1816100"/>
                </a:lnTo>
                <a:lnTo>
                  <a:pt x="406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6775" y="2379852"/>
            <a:ext cx="4082415" cy="543560"/>
          </a:xfrm>
          <a:custGeom>
            <a:avLst/>
            <a:gdLst/>
            <a:ahLst/>
            <a:cxnLst/>
            <a:rect l="l" t="t" r="r" b="b"/>
            <a:pathLst>
              <a:path w="4082415" h="543560">
                <a:moveTo>
                  <a:pt x="4082415" y="0"/>
                </a:moveTo>
                <a:lnTo>
                  <a:pt x="0" y="0"/>
                </a:lnTo>
                <a:lnTo>
                  <a:pt x="0" y="543306"/>
                </a:lnTo>
                <a:lnTo>
                  <a:pt x="4082415" y="543306"/>
                </a:lnTo>
                <a:lnTo>
                  <a:pt x="408241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1431" y="2289644"/>
            <a:ext cx="405130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50" i="1" spc="60" dirty="0">
                <a:latin typeface="Times New Roman"/>
                <a:cs typeface="Times New Roman"/>
              </a:rPr>
              <a:t>P</a:t>
            </a:r>
            <a:r>
              <a:rPr sz="3650" spc="60" dirty="0">
                <a:latin typeface="Times New Roman"/>
                <a:cs typeface="Times New Roman"/>
              </a:rPr>
              <a:t>(</a:t>
            </a:r>
            <a:r>
              <a:rPr sz="3650" i="1" spc="60" dirty="0">
                <a:latin typeface="Times New Roman"/>
                <a:cs typeface="Times New Roman"/>
              </a:rPr>
              <a:t>Sample</a:t>
            </a:r>
            <a:r>
              <a:rPr sz="3650" i="1" spc="200" dirty="0">
                <a:latin typeface="Times New Roman"/>
                <a:cs typeface="Times New Roman"/>
              </a:rPr>
              <a:t> </a:t>
            </a:r>
            <a:r>
              <a:rPr sz="3650" i="1" spc="-10" dirty="0">
                <a:latin typeface="Times New Roman"/>
                <a:cs typeface="Times New Roman"/>
              </a:rPr>
              <a:t>Space</a:t>
            </a:r>
            <a:r>
              <a:rPr sz="3650" i="1" spc="-550" dirty="0">
                <a:latin typeface="Times New Roman"/>
                <a:cs typeface="Times New Roman"/>
              </a:rPr>
              <a:t> </a:t>
            </a:r>
            <a:r>
              <a:rPr sz="3650" spc="60" dirty="0">
                <a:latin typeface="Times New Roman"/>
                <a:cs typeface="Times New Roman"/>
              </a:rPr>
              <a:t>)</a:t>
            </a:r>
            <a:r>
              <a:rPr sz="3650" spc="-80" dirty="0">
                <a:latin typeface="Times New Roman"/>
                <a:cs typeface="Times New Roman"/>
              </a:rPr>
              <a:t> </a:t>
            </a:r>
            <a:r>
              <a:rPr sz="3650" spc="100" dirty="0">
                <a:latin typeface="Symbol"/>
                <a:cs typeface="Symbol"/>
              </a:rPr>
              <a:t></a:t>
            </a:r>
            <a:r>
              <a:rPr sz="3650" spc="-335" dirty="0">
                <a:latin typeface="Times New Roman"/>
                <a:cs typeface="Times New Roman"/>
              </a:rPr>
              <a:t> </a:t>
            </a:r>
            <a:r>
              <a:rPr sz="3650" spc="40" dirty="0">
                <a:latin typeface="Times New Roman"/>
                <a:cs typeface="Times New Roman"/>
              </a:rPr>
              <a:t>1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1375" y="2354452"/>
            <a:ext cx="4133215" cy="594360"/>
          </a:xfrm>
          <a:custGeom>
            <a:avLst/>
            <a:gdLst/>
            <a:ahLst/>
            <a:cxnLst/>
            <a:rect l="l" t="t" r="r" b="b"/>
            <a:pathLst>
              <a:path w="4133215" h="594360">
                <a:moveTo>
                  <a:pt x="0" y="594106"/>
                </a:moveTo>
                <a:lnTo>
                  <a:pt x="4133215" y="594106"/>
                </a:lnTo>
                <a:lnTo>
                  <a:pt x="4133215" y="0"/>
                </a:lnTo>
                <a:lnTo>
                  <a:pt x="0" y="0"/>
                </a:lnTo>
                <a:lnTo>
                  <a:pt x="0" y="594106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51375" y="3178543"/>
            <a:ext cx="3111500" cy="55689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"/>
              </a:spcBef>
            </a:pPr>
            <a:r>
              <a:rPr sz="2950" i="1" spc="235" dirty="0">
                <a:latin typeface="Times New Roman"/>
                <a:cs typeface="Times New Roman"/>
              </a:rPr>
              <a:t>P</a:t>
            </a:r>
            <a:r>
              <a:rPr sz="2950" spc="235" dirty="0">
                <a:latin typeface="Times New Roman"/>
                <a:cs typeface="Times New Roman"/>
              </a:rPr>
              <a:t>(</a:t>
            </a:r>
            <a:r>
              <a:rPr sz="2950" spc="-270" dirty="0">
                <a:latin typeface="Times New Roman"/>
                <a:cs typeface="Times New Roman"/>
              </a:rPr>
              <a:t> </a:t>
            </a:r>
            <a:r>
              <a:rPr sz="2950" i="1" spc="200" dirty="0">
                <a:latin typeface="Times New Roman"/>
                <a:cs typeface="Times New Roman"/>
              </a:rPr>
              <a:t>A</a:t>
            </a:r>
            <a:r>
              <a:rPr sz="2950" spc="200" dirty="0">
                <a:latin typeface="Symbol"/>
                <a:cs typeface="Symbol"/>
              </a:rPr>
              <a:t></a:t>
            </a:r>
            <a:r>
              <a:rPr sz="2950" spc="200" dirty="0">
                <a:latin typeface="Times New Roman"/>
                <a:cs typeface="Times New Roman"/>
              </a:rPr>
              <a:t>)</a:t>
            </a:r>
            <a:r>
              <a:rPr sz="2950" spc="65" dirty="0">
                <a:latin typeface="Times New Roman"/>
                <a:cs typeface="Times New Roman"/>
              </a:rPr>
              <a:t> </a:t>
            </a:r>
            <a:r>
              <a:rPr sz="2950" spc="240" dirty="0">
                <a:latin typeface="Symbol"/>
                <a:cs typeface="Symbol"/>
              </a:rPr>
              <a:t></a:t>
            </a:r>
            <a:r>
              <a:rPr sz="2950" spc="-204" dirty="0">
                <a:latin typeface="Times New Roman"/>
                <a:cs typeface="Times New Roman"/>
              </a:rPr>
              <a:t> </a:t>
            </a:r>
            <a:r>
              <a:rPr sz="2950" spc="340" dirty="0">
                <a:latin typeface="Times New Roman"/>
                <a:cs typeface="Times New Roman"/>
              </a:rPr>
              <a:t>1</a:t>
            </a:r>
            <a:r>
              <a:rPr sz="2950" spc="340" dirty="0">
                <a:latin typeface="Symbol"/>
                <a:cs typeface="Symbol"/>
              </a:rPr>
              <a:t></a:t>
            </a:r>
            <a:r>
              <a:rPr sz="2950" spc="95" dirty="0">
                <a:latin typeface="Times New Roman"/>
                <a:cs typeface="Times New Roman"/>
              </a:rPr>
              <a:t> </a:t>
            </a:r>
            <a:r>
              <a:rPr sz="2950" i="1" spc="229" dirty="0">
                <a:latin typeface="Times New Roman"/>
                <a:cs typeface="Times New Roman"/>
              </a:rPr>
              <a:t>P</a:t>
            </a:r>
            <a:r>
              <a:rPr sz="2950" spc="229" dirty="0">
                <a:latin typeface="Times New Roman"/>
                <a:cs typeface="Times New Roman"/>
              </a:rPr>
              <a:t>(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i="1" spc="155" dirty="0">
                <a:latin typeface="Times New Roman"/>
                <a:cs typeface="Times New Roman"/>
              </a:rPr>
              <a:t>A</a:t>
            </a:r>
            <a:r>
              <a:rPr sz="2950" spc="155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198192"/>
            <a:ext cx="4064000" cy="181610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25272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89"/>
              </a:spcBef>
            </a:pPr>
            <a:endParaRPr sz="2000">
              <a:latin typeface="Times New Roman"/>
              <a:cs typeface="Times New Roman"/>
            </a:endParaRPr>
          </a:p>
          <a:p>
            <a:pPr marL="162560" marR="31311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Sample Space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7539" y="2561589"/>
            <a:ext cx="2465070" cy="1294130"/>
            <a:chOff x="1907539" y="2561589"/>
            <a:chExt cx="2465070" cy="12941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539" y="2561589"/>
              <a:ext cx="2464562" cy="12938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73985" y="2758185"/>
              <a:ext cx="981710" cy="941705"/>
            </a:xfrm>
            <a:custGeom>
              <a:avLst/>
              <a:gdLst/>
              <a:ahLst/>
              <a:cxnLst/>
              <a:rect l="l" t="t" r="r" b="b"/>
              <a:pathLst>
                <a:path w="981710" h="941704">
                  <a:moveTo>
                    <a:pt x="490855" y="0"/>
                  </a:moveTo>
                  <a:lnTo>
                    <a:pt x="440680" y="2431"/>
                  </a:lnTo>
                  <a:lnTo>
                    <a:pt x="391951" y="9566"/>
                  </a:lnTo>
                  <a:lnTo>
                    <a:pt x="344917" y="21169"/>
                  </a:lnTo>
                  <a:lnTo>
                    <a:pt x="299823" y="37002"/>
                  </a:lnTo>
                  <a:lnTo>
                    <a:pt x="256917" y="56829"/>
                  </a:lnTo>
                  <a:lnTo>
                    <a:pt x="216445" y="80414"/>
                  </a:lnTo>
                  <a:lnTo>
                    <a:pt x="178656" y="107518"/>
                  </a:lnTo>
                  <a:lnTo>
                    <a:pt x="143795" y="137906"/>
                  </a:lnTo>
                  <a:lnTo>
                    <a:pt x="112111" y="171340"/>
                  </a:lnTo>
                  <a:lnTo>
                    <a:pt x="83849" y="207584"/>
                  </a:lnTo>
                  <a:lnTo>
                    <a:pt x="59258" y="246400"/>
                  </a:lnTo>
                  <a:lnTo>
                    <a:pt x="38584" y="287553"/>
                  </a:lnTo>
                  <a:lnTo>
                    <a:pt x="22074" y="330805"/>
                  </a:lnTo>
                  <a:lnTo>
                    <a:pt x="9975" y="375920"/>
                  </a:lnTo>
                  <a:lnTo>
                    <a:pt x="2535" y="422660"/>
                  </a:lnTo>
                  <a:lnTo>
                    <a:pt x="0" y="470788"/>
                  </a:lnTo>
                  <a:lnTo>
                    <a:pt x="2535" y="518940"/>
                  </a:lnTo>
                  <a:lnTo>
                    <a:pt x="9975" y="565699"/>
                  </a:lnTo>
                  <a:lnTo>
                    <a:pt x="22074" y="610831"/>
                  </a:lnTo>
                  <a:lnTo>
                    <a:pt x="38584" y="654097"/>
                  </a:lnTo>
                  <a:lnTo>
                    <a:pt x="59258" y="695262"/>
                  </a:lnTo>
                  <a:lnTo>
                    <a:pt x="83849" y="734089"/>
                  </a:lnTo>
                  <a:lnTo>
                    <a:pt x="112111" y="770342"/>
                  </a:lnTo>
                  <a:lnTo>
                    <a:pt x="143795" y="803782"/>
                  </a:lnTo>
                  <a:lnTo>
                    <a:pt x="178656" y="834175"/>
                  </a:lnTo>
                  <a:lnTo>
                    <a:pt x="216445" y="861284"/>
                  </a:lnTo>
                  <a:lnTo>
                    <a:pt x="256917" y="884871"/>
                  </a:lnTo>
                  <a:lnTo>
                    <a:pt x="299823" y="904700"/>
                  </a:lnTo>
                  <a:lnTo>
                    <a:pt x="344917" y="920534"/>
                  </a:lnTo>
                  <a:lnTo>
                    <a:pt x="391951" y="932138"/>
                  </a:lnTo>
                  <a:lnTo>
                    <a:pt x="440680" y="939273"/>
                  </a:lnTo>
                  <a:lnTo>
                    <a:pt x="490855" y="941704"/>
                  </a:lnTo>
                  <a:lnTo>
                    <a:pt x="541028" y="939273"/>
                  </a:lnTo>
                  <a:lnTo>
                    <a:pt x="589752" y="932138"/>
                  </a:lnTo>
                  <a:lnTo>
                    <a:pt x="636781" y="920534"/>
                  </a:lnTo>
                  <a:lnTo>
                    <a:pt x="681866" y="904700"/>
                  </a:lnTo>
                  <a:lnTo>
                    <a:pt x="724763" y="884871"/>
                  </a:lnTo>
                  <a:lnTo>
                    <a:pt x="765224" y="861284"/>
                  </a:lnTo>
                  <a:lnTo>
                    <a:pt x="803002" y="834175"/>
                  </a:lnTo>
                  <a:lnTo>
                    <a:pt x="837850" y="803782"/>
                  </a:lnTo>
                  <a:lnTo>
                    <a:pt x="869523" y="770342"/>
                  </a:lnTo>
                  <a:lnTo>
                    <a:pt x="897773" y="734089"/>
                  </a:lnTo>
                  <a:lnTo>
                    <a:pt x="922354" y="695262"/>
                  </a:lnTo>
                  <a:lnTo>
                    <a:pt x="943018" y="654097"/>
                  </a:lnTo>
                  <a:lnTo>
                    <a:pt x="959520" y="610831"/>
                  </a:lnTo>
                  <a:lnTo>
                    <a:pt x="971613" y="565699"/>
                  </a:lnTo>
                  <a:lnTo>
                    <a:pt x="979049" y="518940"/>
                  </a:lnTo>
                  <a:lnTo>
                    <a:pt x="981582" y="470788"/>
                  </a:lnTo>
                  <a:lnTo>
                    <a:pt x="979049" y="422660"/>
                  </a:lnTo>
                  <a:lnTo>
                    <a:pt x="971613" y="375920"/>
                  </a:lnTo>
                  <a:lnTo>
                    <a:pt x="959520" y="330805"/>
                  </a:lnTo>
                  <a:lnTo>
                    <a:pt x="943018" y="287553"/>
                  </a:lnTo>
                  <a:lnTo>
                    <a:pt x="922354" y="246400"/>
                  </a:lnTo>
                  <a:lnTo>
                    <a:pt x="897773" y="207584"/>
                  </a:lnTo>
                  <a:lnTo>
                    <a:pt x="869523" y="171340"/>
                  </a:lnTo>
                  <a:lnTo>
                    <a:pt x="837850" y="137906"/>
                  </a:lnTo>
                  <a:lnTo>
                    <a:pt x="803002" y="107518"/>
                  </a:lnTo>
                  <a:lnTo>
                    <a:pt x="765224" y="80414"/>
                  </a:lnTo>
                  <a:lnTo>
                    <a:pt x="724763" y="56829"/>
                  </a:lnTo>
                  <a:lnTo>
                    <a:pt x="681866" y="37002"/>
                  </a:lnTo>
                  <a:lnTo>
                    <a:pt x="636781" y="21169"/>
                  </a:lnTo>
                  <a:lnTo>
                    <a:pt x="589752" y="9566"/>
                  </a:lnTo>
                  <a:lnTo>
                    <a:pt x="541028" y="2431"/>
                  </a:lnTo>
                  <a:lnTo>
                    <a:pt x="490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3985" y="2758185"/>
              <a:ext cx="981710" cy="941705"/>
            </a:xfrm>
            <a:custGeom>
              <a:avLst/>
              <a:gdLst/>
              <a:ahLst/>
              <a:cxnLst/>
              <a:rect l="l" t="t" r="r" b="b"/>
              <a:pathLst>
                <a:path w="981710" h="941704">
                  <a:moveTo>
                    <a:pt x="0" y="470788"/>
                  </a:moveTo>
                  <a:lnTo>
                    <a:pt x="2535" y="422660"/>
                  </a:lnTo>
                  <a:lnTo>
                    <a:pt x="9975" y="375920"/>
                  </a:lnTo>
                  <a:lnTo>
                    <a:pt x="22074" y="330805"/>
                  </a:lnTo>
                  <a:lnTo>
                    <a:pt x="38584" y="287553"/>
                  </a:lnTo>
                  <a:lnTo>
                    <a:pt x="59258" y="246400"/>
                  </a:lnTo>
                  <a:lnTo>
                    <a:pt x="83849" y="207584"/>
                  </a:lnTo>
                  <a:lnTo>
                    <a:pt x="112111" y="171340"/>
                  </a:lnTo>
                  <a:lnTo>
                    <a:pt x="143795" y="137906"/>
                  </a:lnTo>
                  <a:lnTo>
                    <a:pt x="178656" y="107518"/>
                  </a:lnTo>
                  <a:lnTo>
                    <a:pt x="216445" y="80414"/>
                  </a:lnTo>
                  <a:lnTo>
                    <a:pt x="256917" y="56829"/>
                  </a:lnTo>
                  <a:lnTo>
                    <a:pt x="299823" y="37002"/>
                  </a:lnTo>
                  <a:lnTo>
                    <a:pt x="344917" y="21169"/>
                  </a:lnTo>
                  <a:lnTo>
                    <a:pt x="391951" y="9566"/>
                  </a:lnTo>
                  <a:lnTo>
                    <a:pt x="440680" y="2431"/>
                  </a:lnTo>
                  <a:lnTo>
                    <a:pt x="490855" y="0"/>
                  </a:lnTo>
                  <a:lnTo>
                    <a:pt x="541028" y="2431"/>
                  </a:lnTo>
                  <a:lnTo>
                    <a:pt x="589752" y="9566"/>
                  </a:lnTo>
                  <a:lnTo>
                    <a:pt x="636781" y="21169"/>
                  </a:lnTo>
                  <a:lnTo>
                    <a:pt x="681866" y="37002"/>
                  </a:lnTo>
                  <a:lnTo>
                    <a:pt x="724763" y="56829"/>
                  </a:lnTo>
                  <a:lnTo>
                    <a:pt x="765224" y="80414"/>
                  </a:lnTo>
                  <a:lnTo>
                    <a:pt x="803002" y="107518"/>
                  </a:lnTo>
                  <a:lnTo>
                    <a:pt x="837850" y="137906"/>
                  </a:lnTo>
                  <a:lnTo>
                    <a:pt x="869523" y="171340"/>
                  </a:lnTo>
                  <a:lnTo>
                    <a:pt x="897773" y="207584"/>
                  </a:lnTo>
                  <a:lnTo>
                    <a:pt x="922354" y="246400"/>
                  </a:lnTo>
                  <a:lnTo>
                    <a:pt x="943018" y="287553"/>
                  </a:lnTo>
                  <a:lnTo>
                    <a:pt x="959520" y="330805"/>
                  </a:lnTo>
                  <a:lnTo>
                    <a:pt x="971613" y="375920"/>
                  </a:lnTo>
                  <a:lnTo>
                    <a:pt x="979049" y="422660"/>
                  </a:lnTo>
                  <a:lnTo>
                    <a:pt x="981582" y="470788"/>
                  </a:lnTo>
                  <a:lnTo>
                    <a:pt x="979049" y="518940"/>
                  </a:lnTo>
                  <a:lnTo>
                    <a:pt x="971613" y="565699"/>
                  </a:lnTo>
                  <a:lnTo>
                    <a:pt x="959520" y="610831"/>
                  </a:lnTo>
                  <a:lnTo>
                    <a:pt x="943018" y="654097"/>
                  </a:lnTo>
                  <a:lnTo>
                    <a:pt x="922354" y="695262"/>
                  </a:lnTo>
                  <a:lnTo>
                    <a:pt x="897773" y="734089"/>
                  </a:lnTo>
                  <a:lnTo>
                    <a:pt x="869523" y="770342"/>
                  </a:lnTo>
                  <a:lnTo>
                    <a:pt x="837850" y="803782"/>
                  </a:lnTo>
                  <a:lnTo>
                    <a:pt x="803002" y="834175"/>
                  </a:lnTo>
                  <a:lnTo>
                    <a:pt x="765224" y="861284"/>
                  </a:lnTo>
                  <a:lnTo>
                    <a:pt x="724763" y="884871"/>
                  </a:lnTo>
                  <a:lnTo>
                    <a:pt x="681866" y="904700"/>
                  </a:lnTo>
                  <a:lnTo>
                    <a:pt x="636781" y="920534"/>
                  </a:lnTo>
                  <a:lnTo>
                    <a:pt x="589752" y="932138"/>
                  </a:lnTo>
                  <a:lnTo>
                    <a:pt x="541028" y="939273"/>
                  </a:lnTo>
                  <a:lnTo>
                    <a:pt x="490855" y="941704"/>
                  </a:lnTo>
                  <a:lnTo>
                    <a:pt x="440680" y="939273"/>
                  </a:lnTo>
                  <a:lnTo>
                    <a:pt x="391951" y="932138"/>
                  </a:lnTo>
                  <a:lnTo>
                    <a:pt x="344917" y="920534"/>
                  </a:lnTo>
                  <a:lnTo>
                    <a:pt x="299823" y="904700"/>
                  </a:lnTo>
                  <a:lnTo>
                    <a:pt x="256917" y="884871"/>
                  </a:lnTo>
                  <a:lnTo>
                    <a:pt x="216445" y="861284"/>
                  </a:lnTo>
                  <a:lnTo>
                    <a:pt x="178656" y="834175"/>
                  </a:lnTo>
                  <a:lnTo>
                    <a:pt x="143795" y="803782"/>
                  </a:lnTo>
                  <a:lnTo>
                    <a:pt x="112111" y="770342"/>
                  </a:lnTo>
                  <a:lnTo>
                    <a:pt x="83849" y="734089"/>
                  </a:lnTo>
                  <a:lnTo>
                    <a:pt x="59258" y="695262"/>
                  </a:lnTo>
                  <a:lnTo>
                    <a:pt x="38584" y="654097"/>
                  </a:lnTo>
                  <a:lnTo>
                    <a:pt x="22074" y="610831"/>
                  </a:lnTo>
                  <a:lnTo>
                    <a:pt x="9975" y="565699"/>
                  </a:lnTo>
                  <a:lnTo>
                    <a:pt x="2535" y="518940"/>
                  </a:lnTo>
                  <a:lnTo>
                    <a:pt x="0" y="470788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539" y="2561589"/>
            <a:ext cx="2465070" cy="1294130"/>
          </a:xfrm>
          <a:prstGeom prst="rect">
            <a:avLst/>
          </a:prstGeom>
          <a:ln w="50800">
            <a:solidFill>
              <a:srgbClr val="EDEBE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1435"/>
              </a:spcBef>
              <a:tabLst>
                <a:tab pos="1618615" algn="l"/>
              </a:tabLst>
            </a:pPr>
            <a:r>
              <a:rPr sz="4200" b="1" spc="-75" baseline="-2976" dirty="0">
                <a:latin typeface="Times New Roman"/>
                <a:cs typeface="Times New Roman"/>
              </a:rPr>
              <a:t>A</a:t>
            </a:r>
            <a:r>
              <a:rPr sz="4200" b="1" baseline="-2976" dirty="0">
                <a:latin typeface="Times New Roman"/>
                <a:cs typeface="Times New Roman"/>
              </a:rPr>
              <a:t>	</a:t>
            </a:r>
            <a:r>
              <a:rPr sz="4550" i="1" spc="30" dirty="0">
                <a:latin typeface="Times New Roman"/>
                <a:cs typeface="Times New Roman"/>
              </a:rPr>
              <a:t>A</a:t>
            </a:r>
            <a:r>
              <a:rPr sz="4550" spc="30" dirty="0">
                <a:latin typeface="Symbol"/>
                <a:cs typeface="Symbol"/>
              </a:rPr>
              <a:t></a:t>
            </a:r>
            <a:endParaRPr sz="4550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9405">
              <a:lnSpc>
                <a:spcPct val="100000"/>
              </a:lnSpc>
              <a:spcBef>
                <a:spcPts val="95"/>
              </a:spcBef>
            </a:pPr>
            <a:r>
              <a:rPr dirty="0"/>
              <a:t>Counting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10" dirty="0"/>
              <a:t>Possibilities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05929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Rule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Replacement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Combinations: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4640">
              <a:lnSpc>
                <a:spcPct val="100000"/>
              </a:lnSpc>
              <a:spcBef>
                <a:spcPts val="95"/>
              </a:spcBef>
            </a:pPr>
            <a:r>
              <a:rPr dirty="0"/>
              <a:t>mn</a:t>
            </a:r>
            <a:r>
              <a:rPr spc="5" dirty="0"/>
              <a:t> </a:t>
            </a:r>
            <a:r>
              <a:rPr spc="-20" dirty="0"/>
              <a:t>Rule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5140" y="1216913"/>
            <a:ext cx="814197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marR="685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64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ways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second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2000" spc="-10" dirty="0">
                <a:latin typeface="Calibri"/>
                <a:cs typeface="Calibri"/>
              </a:rPr>
              <a:t>ways,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mn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ways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order.</a:t>
            </a:r>
            <a:endParaRPr sz="2000">
              <a:latin typeface="Calibri"/>
              <a:cs typeface="Calibri"/>
            </a:endParaRPr>
          </a:p>
          <a:p>
            <a:pPr marL="347980" marR="701675" indent="-285115">
              <a:lnSpc>
                <a:spcPts val="2880"/>
              </a:lnSpc>
              <a:spcBef>
                <a:spcPts val="175"/>
              </a:spcBef>
              <a:buChar char="•"/>
              <a:tabLst>
                <a:tab pos="347980" algn="l"/>
                <a:tab pos="405765" algn="l"/>
              </a:tabLst>
            </a:pPr>
            <a:r>
              <a:rPr sz="2000" dirty="0">
                <a:latin typeface="Arial MT"/>
                <a:cs typeface="Arial MT"/>
              </a:rPr>
              <a:t>	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extend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stages,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1950" spc="-15" baseline="-21367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.n</a:t>
            </a:r>
            <a:r>
              <a:rPr sz="1950" spc="-15" baseline="-21367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.n</a:t>
            </a:r>
            <a:r>
              <a:rPr sz="1950" spc="-15" baseline="-21367" dirty="0">
                <a:latin typeface="Calibri"/>
                <a:cs typeface="Calibri"/>
              </a:rPr>
              <a:t>3</a:t>
            </a:r>
            <a:r>
              <a:rPr sz="2000" spc="-10" dirty="0">
                <a:latin typeface="Calibri"/>
                <a:cs typeface="Calibri"/>
              </a:rPr>
              <a:t>..n</a:t>
            </a:r>
            <a:r>
              <a:rPr sz="1950" spc="-15" baseline="-21367" dirty="0">
                <a:latin typeface="Calibri"/>
                <a:cs typeface="Calibri"/>
              </a:rPr>
              <a:t>k</a:t>
            </a:r>
            <a:endParaRPr sz="1950" baseline="-21367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2225"/>
              </a:spcBef>
              <a:buFont typeface="Arial MT"/>
              <a:buChar char="•"/>
              <a:tabLst>
                <a:tab pos="405765" algn="l"/>
              </a:tabLst>
            </a:pPr>
            <a:r>
              <a:rPr sz="2000" spc="-10" dirty="0">
                <a:latin typeface="Calibri"/>
                <a:cs typeface="Calibri"/>
              </a:rPr>
              <a:t>Example: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Toss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coins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total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=4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Sampling</a:t>
            </a:r>
            <a:r>
              <a:rPr spc="-65" dirty="0"/>
              <a:t> </a:t>
            </a:r>
            <a:r>
              <a:rPr dirty="0"/>
              <a:t>from</a:t>
            </a:r>
            <a:r>
              <a:rPr spc="-8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Population</a:t>
            </a:r>
            <a:r>
              <a:rPr spc="-65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spc="-10" dirty="0"/>
              <a:t>Replacement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558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3700" algn="l"/>
              </a:tabLst>
            </a:pPr>
            <a:r>
              <a:rPr dirty="0"/>
              <a:t>A</a:t>
            </a:r>
            <a:r>
              <a:rPr spc="-45" dirty="0"/>
              <a:t> </a:t>
            </a:r>
            <a:r>
              <a:rPr dirty="0"/>
              <a:t>tray</a:t>
            </a:r>
            <a:r>
              <a:rPr spc="-40" dirty="0"/>
              <a:t> </a:t>
            </a:r>
            <a:r>
              <a:rPr spc="-10" dirty="0"/>
              <a:t>contains</a:t>
            </a:r>
            <a:r>
              <a:rPr spc="-40" dirty="0"/>
              <a:t> </a:t>
            </a:r>
            <a:r>
              <a:rPr dirty="0"/>
              <a:t>1,000</a:t>
            </a:r>
            <a:r>
              <a:rPr spc="-80" dirty="0"/>
              <a:t> </a:t>
            </a:r>
            <a:r>
              <a:rPr dirty="0"/>
              <a:t>individual</a:t>
            </a:r>
            <a:r>
              <a:rPr spc="-40" dirty="0"/>
              <a:t> </a:t>
            </a:r>
            <a:r>
              <a:rPr dirty="0"/>
              <a:t>tax</a:t>
            </a:r>
            <a:r>
              <a:rPr spc="-40" dirty="0"/>
              <a:t> </a:t>
            </a:r>
            <a:r>
              <a:rPr dirty="0"/>
              <a:t>returns.</a:t>
            </a:r>
            <a:r>
              <a:rPr spc="370" dirty="0"/>
              <a:t> </a:t>
            </a:r>
            <a:r>
              <a:rPr dirty="0"/>
              <a:t>If</a:t>
            </a:r>
            <a:r>
              <a:rPr spc="-50" dirty="0"/>
              <a:t> </a:t>
            </a:r>
            <a:r>
              <a:rPr dirty="0"/>
              <a:t>3</a:t>
            </a:r>
            <a:r>
              <a:rPr spc="-45" dirty="0"/>
              <a:t> </a:t>
            </a:r>
            <a:r>
              <a:rPr spc="-10" dirty="0"/>
              <a:t>returns</a:t>
            </a:r>
            <a:r>
              <a:rPr spc="-40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spc="-10" dirty="0"/>
              <a:t>randomly </a:t>
            </a:r>
            <a:r>
              <a:rPr dirty="0"/>
              <a:t>selected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with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replacement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/>
              <a:t>from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40" dirty="0"/>
              <a:t>tray,</a:t>
            </a:r>
            <a:r>
              <a:rPr spc="-70" dirty="0"/>
              <a:t> </a:t>
            </a:r>
            <a:r>
              <a:rPr dirty="0"/>
              <a:t>how</a:t>
            </a:r>
            <a:r>
              <a:rPr spc="-60" dirty="0"/>
              <a:t> </a:t>
            </a:r>
            <a:r>
              <a:rPr dirty="0"/>
              <a:t>many</a:t>
            </a:r>
            <a:r>
              <a:rPr spc="-50" dirty="0"/>
              <a:t> </a:t>
            </a:r>
            <a:r>
              <a:rPr dirty="0"/>
              <a:t>possible</a:t>
            </a:r>
            <a:r>
              <a:rPr spc="-55" dirty="0"/>
              <a:t> </a:t>
            </a:r>
            <a:r>
              <a:rPr dirty="0"/>
              <a:t>samples</a:t>
            </a:r>
            <a:r>
              <a:rPr spc="-30" dirty="0"/>
              <a:t> </a:t>
            </a:r>
            <a:r>
              <a:rPr spc="-25" dirty="0"/>
              <a:t>are </a:t>
            </a:r>
            <a:r>
              <a:rPr spc="-10" dirty="0"/>
              <a:t>there?</a:t>
            </a:r>
          </a:p>
          <a:p>
            <a:pPr marL="3930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93065" algn="l"/>
              </a:tabLst>
            </a:pPr>
            <a:r>
              <a:rPr dirty="0"/>
              <a:t>(N)</a:t>
            </a:r>
            <a:r>
              <a:rPr sz="1950" baseline="25641" dirty="0"/>
              <a:t>n</a:t>
            </a:r>
            <a:r>
              <a:rPr sz="1950" spc="209" baseline="25641" dirty="0"/>
              <a:t> </a:t>
            </a:r>
            <a:r>
              <a:rPr sz="2000" dirty="0"/>
              <a:t>= (1,000)</a:t>
            </a:r>
            <a:r>
              <a:rPr sz="1950" baseline="25641" dirty="0"/>
              <a:t>3</a:t>
            </a:r>
            <a:r>
              <a:rPr sz="1950" spc="179" baseline="25641" dirty="0"/>
              <a:t> </a:t>
            </a:r>
            <a:r>
              <a:rPr sz="2000" dirty="0"/>
              <a:t>= </a:t>
            </a:r>
            <a:r>
              <a:rPr sz="2000" spc="-10" dirty="0"/>
              <a:t>1,000,000,000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31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Combinations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861934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1,000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returns.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randomly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replacement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tray,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samples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8543" y="2697497"/>
            <a:ext cx="7001509" cy="1020444"/>
            <a:chOff x="968543" y="2697497"/>
            <a:chExt cx="7001509" cy="1020444"/>
          </a:xfrm>
        </p:grpSpPr>
        <p:sp>
          <p:nvSpPr>
            <p:cNvPr id="5" name="object 5"/>
            <p:cNvSpPr/>
            <p:nvPr/>
          </p:nvSpPr>
          <p:spPr>
            <a:xfrm>
              <a:off x="968543" y="2697497"/>
              <a:ext cx="7001509" cy="1020444"/>
            </a:xfrm>
            <a:custGeom>
              <a:avLst/>
              <a:gdLst/>
              <a:ahLst/>
              <a:cxnLst/>
              <a:rect l="l" t="t" r="r" b="b"/>
              <a:pathLst>
                <a:path w="7001509" h="1020445">
                  <a:moveTo>
                    <a:pt x="7001406" y="0"/>
                  </a:moveTo>
                  <a:lnTo>
                    <a:pt x="0" y="0"/>
                  </a:lnTo>
                  <a:lnTo>
                    <a:pt x="0" y="1020141"/>
                  </a:lnTo>
                  <a:lnTo>
                    <a:pt x="7001406" y="1020141"/>
                  </a:lnTo>
                  <a:lnTo>
                    <a:pt x="700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9931" y="3208295"/>
              <a:ext cx="4542790" cy="0"/>
            </a:xfrm>
            <a:custGeom>
              <a:avLst/>
              <a:gdLst/>
              <a:ahLst/>
              <a:cxnLst/>
              <a:rect l="l" t="t" r="r" b="b"/>
              <a:pathLst>
                <a:path w="4542790">
                  <a:moveTo>
                    <a:pt x="0" y="0"/>
                  </a:moveTo>
                  <a:lnTo>
                    <a:pt x="338694" y="0"/>
                  </a:lnTo>
                </a:path>
                <a:path w="4542790">
                  <a:moveTo>
                    <a:pt x="896353" y="0"/>
                  </a:moveTo>
                  <a:lnTo>
                    <a:pt x="2361357" y="0"/>
                  </a:lnTo>
                </a:path>
                <a:path w="4542790">
                  <a:moveTo>
                    <a:pt x="2747468" y="0"/>
                  </a:moveTo>
                  <a:lnTo>
                    <a:pt x="4542328" y="0"/>
                  </a:lnTo>
                </a:path>
              </a:pathLst>
            </a:custGeom>
            <a:ln w="15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25989" y="2925406"/>
            <a:ext cx="209296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dirty="0">
                <a:latin typeface="Symbol"/>
                <a:cs typeface="Symbol"/>
              </a:rPr>
              <a:t>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166,167,000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4927" y="2925406"/>
            <a:ext cx="2279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5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638" y="3249984"/>
            <a:ext cx="73914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4835" algn="l"/>
              </a:tabLst>
            </a:pPr>
            <a:r>
              <a:rPr sz="2800" spc="-50" dirty="0">
                <a:latin typeface="Symbol"/>
                <a:cs typeface="Symbol"/>
              </a:rPr>
              <a:t>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Symbol"/>
                <a:cs typeface="Symbol"/>
              </a:rPr>
              <a:t>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8402" y="3207179"/>
            <a:ext cx="368681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52295" algn="l"/>
              </a:tabLst>
            </a:pP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!(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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i="1" spc="30" dirty="0">
                <a:latin typeface="Times New Roman"/>
                <a:cs typeface="Times New Roman"/>
              </a:rPr>
              <a:t>n</a:t>
            </a:r>
            <a:r>
              <a:rPr sz="2800" spc="30" dirty="0">
                <a:latin typeface="Times New Roman"/>
                <a:cs typeface="Times New Roman"/>
              </a:rPr>
              <a:t>)!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75" dirty="0">
                <a:latin typeface="Times New Roman"/>
                <a:cs typeface="Times New Roman"/>
              </a:rPr>
              <a:t>3!(1000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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3)!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9502" y="2698536"/>
            <a:ext cx="261429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778635" algn="l"/>
              </a:tabLst>
            </a:pPr>
            <a:r>
              <a:rPr sz="2800" i="1" spc="55" dirty="0">
                <a:latin typeface="Times New Roman"/>
                <a:cs typeface="Times New Roman"/>
              </a:rPr>
              <a:t>N</a:t>
            </a:r>
            <a:r>
              <a:rPr sz="2800" spc="55" dirty="0">
                <a:latin typeface="Times New Roman"/>
                <a:cs typeface="Times New Roman"/>
              </a:rPr>
              <a:t>!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1000!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4238" y="2955348"/>
            <a:ext cx="78994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dirty="0">
                <a:latin typeface="Symbol"/>
                <a:cs typeface="Symbol"/>
              </a:rPr>
              <a:t>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4200" i="1" baseline="-39682" dirty="0">
                <a:latin typeface="Times New Roman"/>
                <a:cs typeface="Times New Roman"/>
              </a:rPr>
              <a:t>n</a:t>
            </a:r>
            <a:r>
              <a:rPr sz="4200" i="1" spc="405" baseline="-39682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Symbol"/>
                <a:cs typeface="Symbol"/>
              </a:rPr>
              <a:t>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4238" y="2724226"/>
            <a:ext cx="107315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dirty="0">
                <a:latin typeface="Symbol"/>
                <a:cs typeface="Symbol"/>
              </a:rPr>
              <a:t>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4200" i="1" spc="82" baseline="3968" dirty="0">
                <a:latin typeface="Times New Roman"/>
                <a:cs typeface="Times New Roman"/>
              </a:rPr>
              <a:t>N</a:t>
            </a:r>
            <a:r>
              <a:rPr sz="4200" i="1" spc="135" baseline="396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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4200" spc="-89" baseline="-31746" dirty="0">
                <a:latin typeface="Symbol"/>
                <a:cs typeface="Symbol"/>
              </a:rPr>
              <a:t></a:t>
            </a:r>
            <a:endParaRPr sz="4200" baseline="-31746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6222" y="2645545"/>
            <a:ext cx="7110730" cy="1129030"/>
          </a:xfrm>
          <a:custGeom>
            <a:avLst/>
            <a:gdLst/>
            <a:ahLst/>
            <a:cxnLst/>
            <a:rect l="l" t="t" r="r" b="b"/>
            <a:pathLst>
              <a:path w="7110730" h="1129029">
                <a:moveTo>
                  <a:pt x="7110676" y="0"/>
                </a:moveTo>
                <a:lnTo>
                  <a:pt x="0" y="0"/>
                </a:lnTo>
                <a:lnTo>
                  <a:pt x="0" y="1128767"/>
                </a:lnTo>
                <a:lnTo>
                  <a:pt x="7110676" y="1128767"/>
                </a:lnTo>
                <a:lnTo>
                  <a:pt x="7110676" y="1100430"/>
                </a:lnTo>
                <a:lnTo>
                  <a:pt x="52320" y="1100430"/>
                </a:lnTo>
                <a:lnTo>
                  <a:pt x="23781" y="1072093"/>
                </a:lnTo>
                <a:lnTo>
                  <a:pt x="52320" y="1072093"/>
                </a:lnTo>
                <a:lnTo>
                  <a:pt x="52320" y="51951"/>
                </a:lnTo>
                <a:lnTo>
                  <a:pt x="23781" y="51951"/>
                </a:lnTo>
                <a:lnTo>
                  <a:pt x="52320" y="23614"/>
                </a:lnTo>
                <a:lnTo>
                  <a:pt x="7110676" y="23614"/>
                </a:lnTo>
                <a:lnTo>
                  <a:pt x="7110676" y="0"/>
                </a:lnTo>
                <a:close/>
              </a:path>
              <a:path w="7110730" h="1129029">
                <a:moveTo>
                  <a:pt x="52320" y="1072093"/>
                </a:moveTo>
                <a:lnTo>
                  <a:pt x="23781" y="1072093"/>
                </a:lnTo>
                <a:lnTo>
                  <a:pt x="52320" y="1100430"/>
                </a:lnTo>
                <a:lnTo>
                  <a:pt x="52320" y="1072093"/>
                </a:lnTo>
                <a:close/>
              </a:path>
              <a:path w="7110730" h="1129029">
                <a:moveTo>
                  <a:pt x="7053726" y="1072093"/>
                </a:moveTo>
                <a:lnTo>
                  <a:pt x="52320" y="1072093"/>
                </a:lnTo>
                <a:lnTo>
                  <a:pt x="52320" y="1100430"/>
                </a:lnTo>
                <a:lnTo>
                  <a:pt x="7053726" y="1100430"/>
                </a:lnTo>
                <a:lnTo>
                  <a:pt x="7053726" y="1072093"/>
                </a:lnTo>
                <a:close/>
              </a:path>
              <a:path w="7110730" h="1129029">
                <a:moveTo>
                  <a:pt x="7053726" y="23614"/>
                </a:moveTo>
                <a:lnTo>
                  <a:pt x="7053726" y="1100430"/>
                </a:lnTo>
                <a:lnTo>
                  <a:pt x="7082264" y="1072093"/>
                </a:lnTo>
                <a:lnTo>
                  <a:pt x="7110676" y="1072093"/>
                </a:lnTo>
                <a:lnTo>
                  <a:pt x="7110676" y="51951"/>
                </a:lnTo>
                <a:lnTo>
                  <a:pt x="7082264" y="51951"/>
                </a:lnTo>
                <a:lnTo>
                  <a:pt x="7053726" y="23614"/>
                </a:lnTo>
                <a:close/>
              </a:path>
              <a:path w="7110730" h="1129029">
                <a:moveTo>
                  <a:pt x="7110676" y="1072093"/>
                </a:moveTo>
                <a:lnTo>
                  <a:pt x="7082264" y="1072093"/>
                </a:lnTo>
                <a:lnTo>
                  <a:pt x="7053726" y="1100430"/>
                </a:lnTo>
                <a:lnTo>
                  <a:pt x="7110676" y="1100430"/>
                </a:lnTo>
                <a:lnTo>
                  <a:pt x="7110676" y="1072093"/>
                </a:lnTo>
                <a:close/>
              </a:path>
              <a:path w="7110730" h="1129029">
                <a:moveTo>
                  <a:pt x="52320" y="23614"/>
                </a:moveTo>
                <a:lnTo>
                  <a:pt x="23781" y="51951"/>
                </a:lnTo>
                <a:lnTo>
                  <a:pt x="52320" y="51951"/>
                </a:lnTo>
                <a:lnTo>
                  <a:pt x="52320" y="23614"/>
                </a:lnTo>
                <a:close/>
              </a:path>
              <a:path w="7110730" h="1129029">
                <a:moveTo>
                  <a:pt x="7053726" y="23614"/>
                </a:moveTo>
                <a:lnTo>
                  <a:pt x="52320" y="23614"/>
                </a:lnTo>
                <a:lnTo>
                  <a:pt x="52320" y="51951"/>
                </a:lnTo>
                <a:lnTo>
                  <a:pt x="7053726" y="51951"/>
                </a:lnTo>
                <a:lnTo>
                  <a:pt x="7053726" y="23614"/>
                </a:lnTo>
                <a:close/>
              </a:path>
              <a:path w="7110730" h="1129029">
                <a:moveTo>
                  <a:pt x="7110676" y="23614"/>
                </a:moveTo>
                <a:lnTo>
                  <a:pt x="7053726" y="23614"/>
                </a:lnTo>
                <a:lnTo>
                  <a:pt x="7082264" y="51951"/>
                </a:lnTo>
                <a:lnTo>
                  <a:pt x="7110676" y="51951"/>
                </a:lnTo>
                <a:lnTo>
                  <a:pt x="7110676" y="23614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9090">
              <a:lnSpc>
                <a:spcPct val="100000"/>
              </a:lnSpc>
              <a:spcBef>
                <a:spcPts val="95"/>
              </a:spcBef>
            </a:pPr>
            <a:r>
              <a:rPr dirty="0"/>
              <a:t>Four</a:t>
            </a:r>
            <a:r>
              <a:rPr spc="-60" dirty="0"/>
              <a:t> </a:t>
            </a:r>
            <a:r>
              <a:rPr dirty="0"/>
              <a:t>Types</a:t>
            </a:r>
            <a:r>
              <a:rPr spc="-5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3024377" y="3641090"/>
            <a:ext cx="1457325" cy="773430"/>
            <a:chOff x="3024377" y="3641090"/>
            <a:chExt cx="1457325" cy="773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9777" y="3666490"/>
              <a:ext cx="850519" cy="7222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9777" y="3666490"/>
              <a:ext cx="850900" cy="722630"/>
            </a:xfrm>
            <a:custGeom>
              <a:avLst/>
              <a:gdLst/>
              <a:ahLst/>
              <a:cxnLst/>
              <a:rect l="l" t="t" r="r" b="b"/>
              <a:pathLst>
                <a:path w="850900" h="722629">
                  <a:moveTo>
                    <a:pt x="0" y="361099"/>
                  </a:moveTo>
                  <a:lnTo>
                    <a:pt x="3313" y="315803"/>
                  </a:lnTo>
                  <a:lnTo>
                    <a:pt x="12986" y="272187"/>
                  </a:lnTo>
                  <a:lnTo>
                    <a:pt x="28622" y="230588"/>
                  </a:lnTo>
                  <a:lnTo>
                    <a:pt x="49823" y="191345"/>
                  </a:lnTo>
                  <a:lnTo>
                    <a:pt x="76189" y="154796"/>
                  </a:lnTo>
                  <a:lnTo>
                    <a:pt x="107324" y="121279"/>
                  </a:lnTo>
                  <a:lnTo>
                    <a:pt x="142828" y="91133"/>
                  </a:lnTo>
                  <a:lnTo>
                    <a:pt x="182304" y="64697"/>
                  </a:lnTo>
                  <a:lnTo>
                    <a:pt x="225354" y="42308"/>
                  </a:lnTo>
                  <a:lnTo>
                    <a:pt x="271578" y="24306"/>
                  </a:lnTo>
                  <a:lnTo>
                    <a:pt x="320580" y="11028"/>
                  </a:lnTo>
                  <a:lnTo>
                    <a:pt x="371961" y="2813"/>
                  </a:lnTo>
                  <a:lnTo>
                    <a:pt x="425323" y="0"/>
                  </a:lnTo>
                  <a:lnTo>
                    <a:pt x="478657" y="2813"/>
                  </a:lnTo>
                  <a:lnTo>
                    <a:pt x="530015" y="11028"/>
                  </a:lnTo>
                  <a:lnTo>
                    <a:pt x="578997" y="24306"/>
                  </a:lnTo>
                  <a:lnTo>
                    <a:pt x="625207" y="42308"/>
                  </a:lnTo>
                  <a:lnTo>
                    <a:pt x="668243" y="64697"/>
                  </a:lnTo>
                  <a:lnTo>
                    <a:pt x="707710" y="91133"/>
                  </a:lnTo>
                  <a:lnTo>
                    <a:pt x="743207" y="121279"/>
                  </a:lnTo>
                  <a:lnTo>
                    <a:pt x="774336" y="154796"/>
                  </a:lnTo>
                  <a:lnTo>
                    <a:pt x="800699" y="191345"/>
                  </a:lnTo>
                  <a:lnTo>
                    <a:pt x="821897" y="230588"/>
                  </a:lnTo>
                  <a:lnTo>
                    <a:pt x="837532" y="272187"/>
                  </a:lnTo>
                  <a:lnTo>
                    <a:pt x="847206" y="315803"/>
                  </a:lnTo>
                  <a:lnTo>
                    <a:pt x="850519" y="361099"/>
                  </a:lnTo>
                  <a:lnTo>
                    <a:pt x="847206" y="406400"/>
                  </a:lnTo>
                  <a:lnTo>
                    <a:pt x="837532" y="450022"/>
                  </a:lnTo>
                  <a:lnTo>
                    <a:pt x="821897" y="491626"/>
                  </a:lnTo>
                  <a:lnTo>
                    <a:pt x="800699" y="530875"/>
                  </a:lnTo>
                  <a:lnTo>
                    <a:pt x="774336" y="567430"/>
                  </a:lnTo>
                  <a:lnTo>
                    <a:pt x="743207" y="600951"/>
                  </a:lnTo>
                  <a:lnTo>
                    <a:pt x="707710" y="631101"/>
                  </a:lnTo>
                  <a:lnTo>
                    <a:pt x="668243" y="657541"/>
                  </a:lnTo>
                  <a:lnTo>
                    <a:pt x="625207" y="679933"/>
                  </a:lnTo>
                  <a:lnTo>
                    <a:pt x="578997" y="697938"/>
                  </a:lnTo>
                  <a:lnTo>
                    <a:pt x="530015" y="711218"/>
                  </a:lnTo>
                  <a:lnTo>
                    <a:pt x="478657" y="719435"/>
                  </a:lnTo>
                  <a:lnTo>
                    <a:pt x="425323" y="722249"/>
                  </a:lnTo>
                  <a:lnTo>
                    <a:pt x="371961" y="719435"/>
                  </a:lnTo>
                  <a:lnTo>
                    <a:pt x="320580" y="711218"/>
                  </a:lnTo>
                  <a:lnTo>
                    <a:pt x="271578" y="697938"/>
                  </a:lnTo>
                  <a:lnTo>
                    <a:pt x="225354" y="679933"/>
                  </a:lnTo>
                  <a:lnTo>
                    <a:pt x="182304" y="657541"/>
                  </a:lnTo>
                  <a:lnTo>
                    <a:pt x="142828" y="631101"/>
                  </a:lnTo>
                  <a:lnTo>
                    <a:pt x="107324" y="600951"/>
                  </a:lnTo>
                  <a:lnTo>
                    <a:pt x="76189" y="567430"/>
                  </a:lnTo>
                  <a:lnTo>
                    <a:pt x="49823" y="530875"/>
                  </a:lnTo>
                  <a:lnTo>
                    <a:pt x="28622" y="491626"/>
                  </a:lnTo>
                  <a:lnTo>
                    <a:pt x="12986" y="450022"/>
                  </a:lnTo>
                  <a:lnTo>
                    <a:pt x="3313" y="406400"/>
                  </a:lnTo>
                  <a:lnTo>
                    <a:pt x="0" y="361099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9279" y="3653790"/>
              <a:ext cx="851916" cy="7222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55008" y="3746881"/>
              <a:ext cx="157480" cy="568960"/>
            </a:xfrm>
            <a:custGeom>
              <a:avLst/>
              <a:gdLst/>
              <a:ahLst/>
              <a:cxnLst/>
              <a:rect l="l" t="t" r="r" b="b"/>
              <a:pathLst>
                <a:path w="157479" h="568960">
                  <a:moveTo>
                    <a:pt x="0" y="0"/>
                  </a:moveTo>
                  <a:lnTo>
                    <a:pt x="10540" y="6985"/>
                  </a:lnTo>
                  <a:lnTo>
                    <a:pt x="22478" y="14097"/>
                  </a:lnTo>
                  <a:lnTo>
                    <a:pt x="33019" y="24003"/>
                  </a:lnTo>
                  <a:lnTo>
                    <a:pt x="40512" y="33782"/>
                  </a:lnTo>
                  <a:lnTo>
                    <a:pt x="50926" y="40894"/>
                  </a:lnTo>
                  <a:lnTo>
                    <a:pt x="55371" y="50800"/>
                  </a:lnTo>
                  <a:lnTo>
                    <a:pt x="65912" y="54991"/>
                  </a:lnTo>
                  <a:lnTo>
                    <a:pt x="73405" y="64897"/>
                  </a:lnTo>
                  <a:lnTo>
                    <a:pt x="83819" y="71882"/>
                  </a:lnTo>
                  <a:lnTo>
                    <a:pt x="91312" y="81788"/>
                  </a:lnTo>
                  <a:lnTo>
                    <a:pt x="98805" y="93091"/>
                  </a:lnTo>
                  <a:lnTo>
                    <a:pt x="106299" y="102997"/>
                  </a:lnTo>
                  <a:lnTo>
                    <a:pt x="109346" y="112776"/>
                  </a:lnTo>
                  <a:lnTo>
                    <a:pt x="113791" y="122682"/>
                  </a:lnTo>
                  <a:lnTo>
                    <a:pt x="121285" y="133985"/>
                  </a:lnTo>
                  <a:lnTo>
                    <a:pt x="127253" y="143865"/>
                  </a:lnTo>
                  <a:lnTo>
                    <a:pt x="131825" y="153733"/>
                  </a:lnTo>
                  <a:lnTo>
                    <a:pt x="134746" y="165023"/>
                  </a:lnTo>
                  <a:lnTo>
                    <a:pt x="142239" y="174891"/>
                  </a:lnTo>
                  <a:lnTo>
                    <a:pt x="146812" y="184772"/>
                  </a:lnTo>
                  <a:lnTo>
                    <a:pt x="149732" y="194652"/>
                  </a:lnTo>
                  <a:lnTo>
                    <a:pt x="154304" y="205930"/>
                  </a:lnTo>
                  <a:lnTo>
                    <a:pt x="154304" y="215811"/>
                  </a:lnTo>
                  <a:lnTo>
                    <a:pt x="157225" y="225679"/>
                  </a:lnTo>
                  <a:lnTo>
                    <a:pt x="157225" y="236969"/>
                  </a:lnTo>
                  <a:lnTo>
                    <a:pt x="157225" y="359702"/>
                  </a:lnTo>
                  <a:lnTo>
                    <a:pt x="149732" y="369582"/>
                  </a:lnTo>
                  <a:lnTo>
                    <a:pt x="149732" y="379463"/>
                  </a:lnTo>
                  <a:lnTo>
                    <a:pt x="139318" y="390740"/>
                  </a:lnTo>
                  <a:lnTo>
                    <a:pt x="134746" y="400621"/>
                  </a:lnTo>
                  <a:lnTo>
                    <a:pt x="134746" y="410489"/>
                  </a:lnTo>
                  <a:lnTo>
                    <a:pt x="124332" y="417550"/>
                  </a:lnTo>
                  <a:lnTo>
                    <a:pt x="121285" y="427418"/>
                  </a:lnTo>
                  <a:lnTo>
                    <a:pt x="121285" y="438708"/>
                  </a:lnTo>
                  <a:lnTo>
                    <a:pt x="113791" y="448589"/>
                  </a:lnTo>
                  <a:lnTo>
                    <a:pt x="106299" y="458457"/>
                  </a:lnTo>
                  <a:lnTo>
                    <a:pt x="98805" y="469747"/>
                  </a:lnTo>
                  <a:lnTo>
                    <a:pt x="91312" y="479615"/>
                  </a:lnTo>
                  <a:lnTo>
                    <a:pt x="88391" y="489496"/>
                  </a:lnTo>
                  <a:lnTo>
                    <a:pt x="80899" y="499376"/>
                  </a:lnTo>
                  <a:lnTo>
                    <a:pt x="68961" y="506425"/>
                  </a:lnTo>
                  <a:lnTo>
                    <a:pt x="62864" y="517715"/>
                  </a:lnTo>
                  <a:lnTo>
                    <a:pt x="50926" y="523354"/>
                  </a:lnTo>
                  <a:lnTo>
                    <a:pt x="40512" y="530402"/>
                  </a:lnTo>
                  <a:lnTo>
                    <a:pt x="33019" y="541693"/>
                  </a:lnTo>
                  <a:lnTo>
                    <a:pt x="25526" y="551573"/>
                  </a:lnTo>
                  <a:lnTo>
                    <a:pt x="14986" y="558622"/>
                  </a:lnTo>
                  <a:lnTo>
                    <a:pt x="3048" y="568502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09896" y="3632580"/>
            <a:ext cx="911860" cy="773430"/>
            <a:chOff x="5009896" y="3632580"/>
            <a:chExt cx="911860" cy="773430"/>
          </a:xfrm>
        </p:grpSpPr>
        <p:sp>
          <p:nvSpPr>
            <p:cNvPr id="9" name="object 9"/>
            <p:cNvSpPr/>
            <p:nvPr/>
          </p:nvSpPr>
          <p:spPr>
            <a:xfrm>
              <a:off x="5035296" y="3657980"/>
              <a:ext cx="852169" cy="722630"/>
            </a:xfrm>
            <a:custGeom>
              <a:avLst/>
              <a:gdLst/>
              <a:ahLst/>
              <a:cxnLst/>
              <a:rect l="l" t="t" r="r" b="b"/>
              <a:pathLst>
                <a:path w="852170" h="722629">
                  <a:moveTo>
                    <a:pt x="0" y="361137"/>
                  </a:moveTo>
                  <a:lnTo>
                    <a:pt x="3317" y="315833"/>
                  </a:lnTo>
                  <a:lnTo>
                    <a:pt x="13004" y="272210"/>
                  </a:lnTo>
                  <a:lnTo>
                    <a:pt x="28661" y="230605"/>
                  </a:lnTo>
                  <a:lnTo>
                    <a:pt x="49891" y="191357"/>
                  </a:lnTo>
                  <a:lnTo>
                    <a:pt x="76295" y="154804"/>
                  </a:lnTo>
                  <a:lnTo>
                    <a:pt x="107474" y="121285"/>
                  </a:lnTo>
                  <a:lnTo>
                    <a:pt x="143029" y="91137"/>
                  </a:lnTo>
                  <a:lnTo>
                    <a:pt x="182563" y="64699"/>
                  </a:lnTo>
                  <a:lnTo>
                    <a:pt x="225677" y="42309"/>
                  </a:lnTo>
                  <a:lnTo>
                    <a:pt x="271971" y="24306"/>
                  </a:lnTo>
                  <a:lnTo>
                    <a:pt x="321049" y="11028"/>
                  </a:lnTo>
                  <a:lnTo>
                    <a:pt x="372510" y="2813"/>
                  </a:lnTo>
                  <a:lnTo>
                    <a:pt x="425957" y="0"/>
                  </a:lnTo>
                  <a:lnTo>
                    <a:pt x="479380" y="2813"/>
                  </a:lnTo>
                  <a:lnTo>
                    <a:pt x="530824" y="11028"/>
                  </a:lnTo>
                  <a:lnTo>
                    <a:pt x="579892" y="24306"/>
                  </a:lnTo>
                  <a:lnTo>
                    <a:pt x="626182" y="42309"/>
                  </a:lnTo>
                  <a:lnTo>
                    <a:pt x="669296" y="64699"/>
                  </a:lnTo>
                  <a:lnTo>
                    <a:pt x="708835" y="91137"/>
                  </a:lnTo>
                  <a:lnTo>
                    <a:pt x="744398" y="121285"/>
                  </a:lnTo>
                  <a:lnTo>
                    <a:pt x="775585" y="154804"/>
                  </a:lnTo>
                  <a:lnTo>
                    <a:pt x="801999" y="191357"/>
                  </a:lnTo>
                  <a:lnTo>
                    <a:pt x="823238" y="230605"/>
                  </a:lnTo>
                  <a:lnTo>
                    <a:pt x="838904" y="272210"/>
                  </a:lnTo>
                  <a:lnTo>
                    <a:pt x="848596" y="315833"/>
                  </a:lnTo>
                  <a:lnTo>
                    <a:pt x="851915" y="361137"/>
                  </a:lnTo>
                  <a:lnTo>
                    <a:pt x="848596" y="406440"/>
                  </a:lnTo>
                  <a:lnTo>
                    <a:pt x="838904" y="450065"/>
                  </a:lnTo>
                  <a:lnTo>
                    <a:pt x="823238" y="491671"/>
                  </a:lnTo>
                  <a:lnTo>
                    <a:pt x="801999" y="530922"/>
                  </a:lnTo>
                  <a:lnTo>
                    <a:pt x="775585" y="567477"/>
                  </a:lnTo>
                  <a:lnTo>
                    <a:pt x="744398" y="601000"/>
                  </a:lnTo>
                  <a:lnTo>
                    <a:pt x="708835" y="631151"/>
                  </a:lnTo>
                  <a:lnTo>
                    <a:pt x="669296" y="657591"/>
                  </a:lnTo>
                  <a:lnTo>
                    <a:pt x="626182" y="679984"/>
                  </a:lnTo>
                  <a:lnTo>
                    <a:pt x="579892" y="697989"/>
                  </a:lnTo>
                  <a:lnTo>
                    <a:pt x="530824" y="711269"/>
                  </a:lnTo>
                  <a:lnTo>
                    <a:pt x="479380" y="719485"/>
                  </a:lnTo>
                  <a:lnTo>
                    <a:pt x="425957" y="722299"/>
                  </a:lnTo>
                  <a:lnTo>
                    <a:pt x="372510" y="719485"/>
                  </a:lnTo>
                  <a:lnTo>
                    <a:pt x="321049" y="711269"/>
                  </a:lnTo>
                  <a:lnTo>
                    <a:pt x="271971" y="697989"/>
                  </a:lnTo>
                  <a:lnTo>
                    <a:pt x="225677" y="679984"/>
                  </a:lnTo>
                  <a:lnTo>
                    <a:pt x="182563" y="657591"/>
                  </a:lnTo>
                  <a:lnTo>
                    <a:pt x="143029" y="631151"/>
                  </a:lnTo>
                  <a:lnTo>
                    <a:pt x="107474" y="601000"/>
                  </a:lnTo>
                  <a:lnTo>
                    <a:pt x="76295" y="567477"/>
                  </a:lnTo>
                  <a:lnTo>
                    <a:pt x="49891" y="530922"/>
                  </a:lnTo>
                  <a:lnTo>
                    <a:pt x="28661" y="491671"/>
                  </a:lnTo>
                  <a:lnTo>
                    <a:pt x="13004" y="450065"/>
                  </a:lnTo>
                  <a:lnTo>
                    <a:pt x="3317" y="406440"/>
                  </a:lnTo>
                  <a:lnTo>
                    <a:pt x="0" y="361137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527" y="3738371"/>
              <a:ext cx="155701" cy="5685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740527" y="3738371"/>
              <a:ext cx="156210" cy="568960"/>
            </a:xfrm>
            <a:custGeom>
              <a:avLst/>
              <a:gdLst/>
              <a:ahLst/>
              <a:cxnLst/>
              <a:rect l="l" t="t" r="r" b="b"/>
              <a:pathLst>
                <a:path w="156210" h="568960">
                  <a:moveTo>
                    <a:pt x="0" y="0"/>
                  </a:moveTo>
                  <a:lnTo>
                    <a:pt x="10413" y="7111"/>
                  </a:lnTo>
                  <a:lnTo>
                    <a:pt x="22478" y="14096"/>
                  </a:lnTo>
                  <a:lnTo>
                    <a:pt x="32893" y="24002"/>
                  </a:lnTo>
                  <a:lnTo>
                    <a:pt x="40386" y="33908"/>
                  </a:lnTo>
                  <a:lnTo>
                    <a:pt x="50926" y="40893"/>
                  </a:lnTo>
                  <a:lnTo>
                    <a:pt x="53848" y="50799"/>
                  </a:lnTo>
                  <a:lnTo>
                    <a:pt x="65912" y="54990"/>
                  </a:lnTo>
                  <a:lnTo>
                    <a:pt x="71882" y="64896"/>
                  </a:lnTo>
                  <a:lnTo>
                    <a:pt x="83820" y="72008"/>
                  </a:lnTo>
                  <a:lnTo>
                    <a:pt x="89788" y="81787"/>
                  </a:lnTo>
                  <a:lnTo>
                    <a:pt x="97282" y="93090"/>
                  </a:lnTo>
                  <a:lnTo>
                    <a:pt x="104775" y="102996"/>
                  </a:lnTo>
                  <a:lnTo>
                    <a:pt x="109220" y="112902"/>
                  </a:lnTo>
                  <a:lnTo>
                    <a:pt x="112268" y="122681"/>
                  </a:lnTo>
                  <a:lnTo>
                    <a:pt x="119761" y="133984"/>
                  </a:lnTo>
                  <a:lnTo>
                    <a:pt x="127253" y="143903"/>
                  </a:lnTo>
                  <a:lnTo>
                    <a:pt x="130301" y="153771"/>
                  </a:lnTo>
                  <a:lnTo>
                    <a:pt x="133223" y="165061"/>
                  </a:lnTo>
                  <a:lnTo>
                    <a:pt x="140715" y="174942"/>
                  </a:lnTo>
                  <a:lnTo>
                    <a:pt x="145161" y="184810"/>
                  </a:lnTo>
                  <a:lnTo>
                    <a:pt x="148209" y="194690"/>
                  </a:lnTo>
                  <a:lnTo>
                    <a:pt x="152653" y="205981"/>
                  </a:lnTo>
                  <a:lnTo>
                    <a:pt x="152653" y="215849"/>
                  </a:lnTo>
                  <a:lnTo>
                    <a:pt x="155701" y="225729"/>
                  </a:lnTo>
                  <a:lnTo>
                    <a:pt x="155701" y="237007"/>
                  </a:lnTo>
                  <a:lnTo>
                    <a:pt x="155701" y="246887"/>
                  </a:lnTo>
                  <a:lnTo>
                    <a:pt x="155701" y="359752"/>
                  </a:lnTo>
                  <a:lnTo>
                    <a:pt x="148209" y="369620"/>
                  </a:lnTo>
                  <a:lnTo>
                    <a:pt x="148209" y="379501"/>
                  </a:lnTo>
                  <a:lnTo>
                    <a:pt x="137668" y="390791"/>
                  </a:lnTo>
                  <a:lnTo>
                    <a:pt x="133223" y="400659"/>
                  </a:lnTo>
                  <a:lnTo>
                    <a:pt x="133223" y="410540"/>
                  </a:lnTo>
                  <a:lnTo>
                    <a:pt x="122809" y="417588"/>
                  </a:lnTo>
                  <a:lnTo>
                    <a:pt x="119761" y="427469"/>
                  </a:lnTo>
                  <a:lnTo>
                    <a:pt x="119761" y="438746"/>
                  </a:lnTo>
                  <a:lnTo>
                    <a:pt x="112268" y="448627"/>
                  </a:lnTo>
                  <a:lnTo>
                    <a:pt x="104775" y="458508"/>
                  </a:lnTo>
                  <a:lnTo>
                    <a:pt x="97282" y="469785"/>
                  </a:lnTo>
                  <a:lnTo>
                    <a:pt x="89788" y="479666"/>
                  </a:lnTo>
                  <a:lnTo>
                    <a:pt x="86868" y="489534"/>
                  </a:lnTo>
                  <a:lnTo>
                    <a:pt x="79375" y="499414"/>
                  </a:lnTo>
                  <a:lnTo>
                    <a:pt x="68834" y="506463"/>
                  </a:lnTo>
                  <a:lnTo>
                    <a:pt x="61340" y="517753"/>
                  </a:lnTo>
                  <a:lnTo>
                    <a:pt x="50926" y="523392"/>
                  </a:lnTo>
                  <a:lnTo>
                    <a:pt x="40386" y="530453"/>
                  </a:lnTo>
                  <a:lnTo>
                    <a:pt x="32893" y="541743"/>
                  </a:lnTo>
                  <a:lnTo>
                    <a:pt x="25400" y="551611"/>
                  </a:lnTo>
                  <a:lnTo>
                    <a:pt x="14986" y="558672"/>
                  </a:lnTo>
                  <a:lnTo>
                    <a:pt x="2921" y="568540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0225" y="3724274"/>
              <a:ext cx="173736" cy="5727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10225" y="3724274"/>
              <a:ext cx="173990" cy="572770"/>
            </a:xfrm>
            <a:custGeom>
              <a:avLst/>
              <a:gdLst/>
              <a:ahLst/>
              <a:cxnLst/>
              <a:rect l="l" t="t" r="r" b="b"/>
              <a:pathLst>
                <a:path w="173989" h="572770">
                  <a:moveTo>
                    <a:pt x="148209" y="0"/>
                  </a:moveTo>
                  <a:lnTo>
                    <a:pt x="140715" y="9906"/>
                  </a:lnTo>
                  <a:lnTo>
                    <a:pt x="130301" y="16890"/>
                  </a:lnTo>
                  <a:lnTo>
                    <a:pt x="127253" y="26796"/>
                  </a:lnTo>
                  <a:lnTo>
                    <a:pt x="115315" y="30987"/>
                  </a:lnTo>
                  <a:lnTo>
                    <a:pt x="109347" y="40893"/>
                  </a:lnTo>
                  <a:lnTo>
                    <a:pt x="97282" y="48006"/>
                  </a:lnTo>
                  <a:lnTo>
                    <a:pt x="94361" y="57784"/>
                  </a:lnTo>
                  <a:lnTo>
                    <a:pt x="86867" y="69087"/>
                  </a:lnTo>
                  <a:lnTo>
                    <a:pt x="76326" y="78993"/>
                  </a:lnTo>
                  <a:lnTo>
                    <a:pt x="68834" y="88900"/>
                  </a:lnTo>
                  <a:lnTo>
                    <a:pt x="58420" y="95884"/>
                  </a:lnTo>
                  <a:lnTo>
                    <a:pt x="50926" y="105790"/>
                  </a:lnTo>
                  <a:lnTo>
                    <a:pt x="46482" y="117093"/>
                  </a:lnTo>
                  <a:lnTo>
                    <a:pt x="40386" y="127000"/>
                  </a:lnTo>
                  <a:lnTo>
                    <a:pt x="35940" y="136778"/>
                  </a:lnTo>
                  <a:lnTo>
                    <a:pt x="32892" y="148081"/>
                  </a:lnTo>
                  <a:lnTo>
                    <a:pt x="28448" y="158000"/>
                  </a:lnTo>
                  <a:lnTo>
                    <a:pt x="25400" y="167881"/>
                  </a:lnTo>
                  <a:lnTo>
                    <a:pt x="18034" y="177749"/>
                  </a:lnTo>
                  <a:lnTo>
                    <a:pt x="14986" y="189039"/>
                  </a:lnTo>
                  <a:lnTo>
                    <a:pt x="10540" y="198907"/>
                  </a:lnTo>
                  <a:lnTo>
                    <a:pt x="10540" y="208787"/>
                  </a:lnTo>
                  <a:lnTo>
                    <a:pt x="10540" y="220078"/>
                  </a:lnTo>
                  <a:lnTo>
                    <a:pt x="7492" y="229946"/>
                  </a:lnTo>
                  <a:lnTo>
                    <a:pt x="3048" y="239826"/>
                  </a:lnTo>
                  <a:lnTo>
                    <a:pt x="3048" y="249694"/>
                  </a:lnTo>
                  <a:lnTo>
                    <a:pt x="0" y="260984"/>
                  </a:lnTo>
                  <a:lnTo>
                    <a:pt x="0" y="270865"/>
                  </a:lnTo>
                  <a:lnTo>
                    <a:pt x="0" y="280733"/>
                  </a:lnTo>
                  <a:lnTo>
                    <a:pt x="0" y="332930"/>
                  </a:lnTo>
                  <a:lnTo>
                    <a:pt x="3048" y="342811"/>
                  </a:lnTo>
                  <a:lnTo>
                    <a:pt x="7492" y="352691"/>
                  </a:lnTo>
                  <a:lnTo>
                    <a:pt x="10540" y="363969"/>
                  </a:lnTo>
                  <a:lnTo>
                    <a:pt x="14986" y="373849"/>
                  </a:lnTo>
                  <a:lnTo>
                    <a:pt x="14986" y="383717"/>
                  </a:lnTo>
                  <a:lnTo>
                    <a:pt x="18034" y="395008"/>
                  </a:lnTo>
                  <a:lnTo>
                    <a:pt x="22478" y="404888"/>
                  </a:lnTo>
                  <a:lnTo>
                    <a:pt x="25400" y="414756"/>
                  </a:lnTo>
                  <a:lnTo>
                    <a:pt x="32892" y="424637"/>
                  </a:lnTo>
                  <a:lnTo>
                    <a:pt x="35940" y="435914"/>
                  </a:lnTo>
                  <a:lnTo>
                    <a:pt x="43434" y="445795"/>
                  </a:lnTo>
                  <a:lnTo>
                    <a:pt x="50926" y="455675"/>
                  </a:lnTo>
                  <a:lnTo>
                    <a:pt x="58420" y="466953"/>
                  </a:lnTo>
                  <a:lnTo>
                    <a:pt x="65912" y="476834"/>
                  </a:lnTo>
                  <a:lnTo>
                    <a:pt x="94361" y="517740"/>
                  </a:lnTo>
                  <a:lnTo>
                    <a:pt x="104775" y="524802"/>
                  </a:lnTo>
                  <a:lnTo>
                    <a:pt x="112267" y="534669"/>
                  </a:lnTo>
                  <a:lnTo>
                    <a:pt x="119761" y="545960"/>
                  </a:lnTo>
                  <a:lnTo>
                    <a:pt x="130301" y="551599"/>
                  </a:lnTo>
                  <a:lnTo>
                    <a:pt x="140715" y="558660"/>
                  </a:lnTo>
                  <a:lnTo>
                    <a:pt x="152780" y="562889"/>
                  </a:lnTo>
                  <a:lnTo>
                    <a:pt x="163195" y="565708"/>
                  </a:lnTo>
                  <a:lnTo>
                    <a:pt x="173736" y="572769"/>
                  </a:lnTo>
                </a:path>
              </a:pathLst>
            </a:custGeom>
            <a:ln w="5079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91819" y="1466977"/>
            <a:ext cx="7894320" cy="3078480"/>
            <a:chOff x="791819" y="1466977"/>
            <a:chExt cx="7894320" cy="3078480"/>
          </a:xfrm>
        </p:grpSpPr>
        <p:sp>
          <p:nvSpPr>
            <p:cNvPr id="15" name="object 15"/>
            <p:cNvSpPr/>
            <p:nvPr/>
          </p:nvSpPr>
          <p:spPr>
            <a:xfrm>
              <a:off x="791819" y="1466976"/>
              <a:ext cx="7894320" cy="3078480"/>
            </a:xfrm>
            <a:custGeom>
              <a:avLst/>
              <a:gdLst/>
              <a:ahLst/>
              <a:cxnLst/>
              <a:rect l="l" t="t" r="r" b="b"/>
              <a:pathLst>
                <a:path w="7894320" h="3078479">
                  <a:moveTo>
                    <a:pt x="1964436" y="0"/>
                  </a:moveTo>
                  <a:lnTo>
                    <a:pt x="0" y="0"/>
                  </a:lnTo>
                  <a:lnTo>
                    <a:pt x="0" y="3078353"/>
                  </a:lnTo>
                  <a:lnTo>
                    <a:pt x="1964436" y="3078353"/>
                  </a:lnTo>
                  <a:lnTo>
                    <a:pt x="1964436" y="0"/>
                  </a:lnTo>
                  <a:close/>
                </a:path>
                <a:path w="7894320" h="3078479">
                  <a:moveTo>
                    <a:pt x="3940949" y="0"/>
                  </a:moveTo>
                  <a:lnTo>
                    <a:pt x="1976526" y="0"/>
                  </a:lnTo>
                  <a:lnTo>
                    <a:pt x="1976526" y="3078353"/>
                  </a:lnTo>
                  <a:lnTo>
                    <a:pt x="3940949" y="3078353"/>
                  </a:lnTo>
                  <a:lnTo>
                    <a:pt x="3940949" y="0"/>
                  </a:lnTo>
                  <a:close/>
                </a:path>
                <a:path w="7894320" h="3078479">
                  <a:moveTo>
                    <a:pt x="5917336" y="0"/>
                  </a:moveTo>
                  <a:lnTo>
                    <a:pt x="3952900" y="0"/>
                  </a:lnTo>
                  <a:lnTo>
                    <a:pt x="3952900" y="3078353"/>
                  </a:lnTo>
                  <a:lnTo>
                    <a:pt x="5917336" y="3078353"/>
                  </a:lnTo>
                  <a:lnTo>
                    <a:pt x="5917336" y="0"/>
                  </a:lnTo>
                  <a:close/>
                </a:path>
                <a:path w="7894320" h="3078479">
                  <a:moveTo>
                    <a:pt x="7893837" y="0"/>
                  </a:moveTo>
                  <a:lnTo>
                    <a:pt x="5929401" y="0"/>
                  </a:lnTo>
                  <a:lnTo>
                    <a:pt x="5929401" y="3078353"/>
                  </a:lnTo>
                  <a:lnTo>
                    <a:pt x="7893837" y="3078353"/>
                  </a:lnTo>
                  <a:lnTo>
                    <a:pt x="78938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11983" y="3337712"/>
              <a:ext cx="1686560" cy="1106170"/>
            </a:xfrm>
            <a:custGeom>
              <a:avLst/>
              <a:gdLst/>
              <a:ahLst/>
              <a:cxnLst/>
              <a:rect l="l" t="t" r="r" b="b"/>
              <a:pathLst>
                <a:path w="1686560" h="1106170">
                  <a:moveTo>
                    <a:pt x="0" y="1106042"/>
                  </a:moveTo>
                  <a:lnTo>
                    <a:pt x="1686051" y="1106042"/>
                  </a:lnTo>
                  <a:lnTo>
                    <a:pt x="1686051" y="0"/>
                  </a:lnTo>
                  <a:lnTo>
                    <a:pt x="0" y="0"/>
                  </a:lnTo>
                  <a:lnTo>
                    <a:pt x="0" y="110604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9278" y="3653790"/>
              <a:ext cx="852169" cy="722630"/>
            </a:xfrm>
            <a:custGeom>
              <a:avLst/>
              <a:gdLst/>
              <a:ahLst/>
              <a:cxnLst/>
              <a:rect l="l" t="t" r="r" b="b"/>
              <a:pathLst>
                <a:path w="852170" h="722629">
                  <a:moveTo>
                    <a:pt x="0" y="361099"/>
                  </a:moveTo>
                  <a:lnTo>
                    <a:pt x="3319" y="315803"/>
                  </a:lnTo>
                  <a:lnTo>
                    <a:pt x="13011" y="272187"/>
                  </a:lnTo>
                  <a:lnTo>
                    <a:pt x="28677" y="230588"/>
                  </a:lnTo>
                  <a:lnTo>
                    <a:pt x="49916" y="191345"/>
                  </a:lnTo>
                  <a:lnTo>
                    <a:pt x="76330" y="154796"/>
                  </a:lnTo>
                  <a:lnTo>
                    <a:pt x="107517" y="121279"/>
                  </a:lnTo>
                  <a:lnTo>
                    <a:pt x="143080" y="91133"/>
                  </a:lnTo>
                  <a:lnTo>
                    <a:pt x="182619" y="64697"/>
                  </a:lnTo>
                  <a:lnTo>
                    <a:pt x="225733" y="42308"/>
                  </a:lnTo>
                  <a:lnTo>
                    <a:pt x="272023" y="24306"/>
                  </a:lnTo>
                  <a:lnTo>
                    <a:pt x="321091" y="11028"/>
                  </a:lnTo>
                  <a:lnTo>
                    <a:pt x="372535" y="2813"/>
                  </a:lnTo>
                  <a:lnTo>
                    <a:pt x="425958" y="0"/>
                  </a:lnTo>
                  <a:lnTo>
                    <a:pt x="479405" y="2813"/>
                  </a:lnTo>
                  <a:lnTo>
                    <a:pt x="530866" y="11028"/>
                  </a:lnTo>
                  <a:lnTo>
                    <a:pt x="579944" y="24306"/>
                  </a:lnTo>
                  <a:lnTo>
                    <a:pt x="626238" y="42308"/>
                  </a:lnTo>
                  <a:lnTo>
                    <a:pt x="669352" y="64697"/>
                  </a:lnTo>
                  <a:lnTo>
                    <a:pt x="708886" y="91133"/>
                  </a:lnTo>
                  <a:lnTo>
                    <a:pt x="744441" y="121279"/>
                  </a:lnTo>
                  <a:lnTo>
                    <a:pt x="775620" y="154796"/>
                  </a:lnTo>
                  <a:lnTo>
                    <a:pt x="802024" y="191345"/>
                  </a:lnTo>
                  <a:lnTo>
                    <a:pt x="823254" y="230588"/>
                  </a:lnTo>
                  <a:lnTo>
                    <a:pt x="838911" y="272187"/>
                  </a:lnTo>
                  <a:lnTo>
                    <a:pt x="848598" y="315803"/>
                  </a:lnTo>
                  <a:lnTo>
                    <a:pt x="851916" y="361099"/>
                  </a:lnTo>
                  <a:lnTo>
                    <a:pt x="848598" y="406400"/>
                  </a:lnTo>
                  <a:lnTo>
                    <a:pt x="838911" y="450022"/>
                  </a:lnTo>
                  <a:lnTo>
                    <a:pt x="823254" y="491626"/>
                  </a:lnTo>
                  <a:lnTo>
                    <a:pt x="802024" y="530875"/>
                  </a:lnTo>
                  <a:lnTo>
                    <a:pt x="775620" y="567430"/>
                  </a:lnTo>
                  <a:lnTo>
                    <a:pt x="744441" y="600951"/>
                  </a:lnTo>
                  <a:lnTo>
                    <a:pt x="708886" y="631101"/>
                  </a:lnTo>
                  <a:lnTo>
                    <a:pt x="669352" y="657541"/>
                  </a:lnTo>
                  <a:lnTo>
                    <a:pt x="626238" y="679933"/>
                  </a:lnTo>
                  <a:lnTo>
                    <a:pt x="579944" y="697938"/>
                  </a:lnTo>
                  <a:lnTo>
                    <a:pt x="530866" y="711218"/>
                  </a:lnTo>
                  <a:lnTo>
                    <a:pt x="479405" y="719435"/>
                  </a:lnTo>
                  <a:lnTo>
                    <a:pt x="425958" y="722249"/>
                  </a:lnTo>
                  <a:lnTo>
                    <a:pt x="372535" y="719435"/>
                  </a:lnTo>
                  <a:lnTo>
                    <a:pt x="321091" y="711218"/>
                  </a:lnTo>
                  <a:lnTo>
                    <a:pt x="272023" y="697938"/>
                  </a:lnTo>
                  <a:lnTo>
                    <a:pt x="225733" y="679933"/>
                  </a:lnTo>
                  <a:lnTo>
                    <a:pt x="182619" y="657541"/>
                  </a:lnTo>
                  <a:lnTo>
                    <a:pt x="143080" y="631101"/>
                  </a:lnTo>
                  <a:lnTo>
                    <a:pt x="107517" y="600951"/>
                  </a:lnTo>
                  <a:lnTo>
                    <a:pt x="76330" y="567430"/>
                  </a:lnTo>
                  <a:lnTo>
                    <a:pt x="49916" y="530875"/>
                  </a:lnTo>
                  <a:lnTo>
                    <a:pt x="28677" y="491626"/>
                  </a:lnTo>
                  <a:lnTo>
                    <a:pt x="13011" y="450022"/>
                  </a:lnTo>
                  <a:lnTo>
                    <a:pt x="3319" y="406400"/>
                  </a:lnTo>
                  <a:lnTo>
                    <a:pt x="0" y="361099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97501" y="3329254"/>
              <a:ext cx="1686560" cy="1106170"/>
            </a:xfrm>
            <a:custGeom>
              <a:avLst/>
              <a:gdLst/>
              <a:ahLst/>
              <a:cxnLst/>
              <a:rect l="l" t="t" r="r" b="b"/>
              <a:pathLst>
                <a:path w="1686559" h="1106170">
                  <a:moveTo>
                    <a:pt x="0" y="1106043"/>
                  </a:moveTo>
                  <a:lnTo>
                    <a:pt x="1686052" y="1106043"/>
                  </a:lnTo>
                  <a:lnTo>
                    <a:pt x="1686052" y="0"/>
                  </a:lnTo>
                  <a:lnTo>
                    <a:pt x="0" y="0"/>
                  </a:lnTo>
                  <a:lnTo>
                    <a:pt x="0" y="1106043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16194" y="3643884"/>
              <a:ext cx="2540000" cy="739775"/>
            </a:xfrm>
            <a:custGeom>
              <a:avLst/>
              <a:gdLst/>
              <a:ahLst/>
              <a:cxnLst/>
              <a:rect l="l" t="t" r="r" b="b"/>
              <a:pathLst>
                <a:path w="2540000" h="739775">
                  <a:moveTo>
                    <a:pt x="0" y="361124"/>
                  </a:moveTo>
                  <a:lnTo>
                    <a:pt x="3313" y="315823"/>
                  </a:lnTo>
                  <a:lnTo>
                    <a:pt x="12986" y="272202"/>
                  </a:lnTo>
                  <a:lnTo>
                    <a:pt x="28622" y="230600"/>
                  </a:lnTo>
                  <a:lnTo>
                    <a:pt x="49823" y="191353"/>
                  </a:lnTo>
                  <a:lnTo>
                    <a:pt x="76189" y="154801"/>
                  </a:lnTo>
                  <a:lnTo>
                    <a:pt x="107324" y="121283"/>
                  </a:lnTo>
                  <a:lnTo>
                    <a:pt x="142828" y="91136"/>
                  </a:lnTo>
                  <a:lnTo>
                    <a:pt x="182304" y="64698"/>
                  </a:lnTo>
                  <a:lnTo>
                    <a:pt x="225354" y="42309"/>
                  </a:lnTo>
                  <a:lnTo>
                    <a:pt x="271578" y="24306"/>
                  </a:lnTo>
                  <a:lnTo>
                    <a:pt x="320580" y="11028"/>
                  </a:lnTo>
                  <a:lnTo>
                    <a:pt x="371961" y="2813"/>
                  </a:lnTo>
                  <a:lnTo>
                    <a:pt x="425322" y="0"/>
                  </a:lnTo>
                  <a:lnTo>
                    <a:pt x="478657" y="2813"/>
                  </a:lnTo>
                  <a:lnTo>
                    <a:pt x="530015" y="11028"/>
                  </a:lnTo>
                  <a:lnTo>
                    <a:pt x="578997" y="24306"/>
                  </a:lnTo>
                  <a:lnTo>
                    <a:pt x="625207" y="42309"/>
                  </a:lnTo>
                  <a:lnTo>
                    <a:pt x="668243" y="64698"/>
                  </a:lnTo>
                  <a:lnTo>
                    <a:pt x="707710" y="91136"/>
                  </a:lnTo>
                  <a:lnTo>
                    <a:pt x="743207" y="121283"/>
                  </a:lnTo>
                  <a:lnTo>
                    <a:pt x="774336" y="154801"/>
                  </a:lnTo>
                  <a:lnTo>
                    <a:pt x="800699" y="191353"/>
                  </a:lnTo>
                  <a:lnTo>
                    <a:pt x="821897" y="230600"/>
                  </a:lnTo>
                  <a:lnTo>
                    <a:pt x="837532" y="272202"/>
                  </a:lnTo>
                  <a:lnTo>
                    <a:pt x="847206" y="315823"/>
                  </a:lnTo>
                  <a:lnTo>
                    <a:pt x="850518" y="361124"/>
                  </a:lnTo>
                  <a:lnTo>
                    <a:pt x="847206" y="406428"/>
                  </a:lnTo>
                  <a:lnTo>
                    <a:pt x="837532" y="450052"/>
                  </a:lnTo>
                  <a:lnTo>
                    <a:pt x="821897" y="491659"/>
                  </a:lnTo>
                  <a:lnTo>
                    <a:pt x="800699" y="530909"/>
                  </a:lnTo>
                  <a:lnTo>
                    <a:pt x="774336" y="567465"/>
                  </a:lnTo>
                  <a:lnTo>
                    <a:pt x="743207" y="600987"/>
                  </a:lnTo>
                  <a:lnTo>
                    <a:pt x="707710" y="631138"/>
                  </a:lnTo>
                  <a:lnTo>
                    <a:pt x="668243" y="657579"/>
                  </a:lnTo>
                  <a:lnTo>
                    <a:pt x="625207" y="679971"/>
                  </a:lnTo>
                  <a:lnTo>
                    <a:pt x="578997" y="697976"/>
                  </a:lnTo>
                  <a:lnTo>
                    <a:pt x="530015" y="711256"/>
                  </a:lnTo>
                  <a:lnTo>
                    <a:pt x="478657" y="719473"/>
                  </a:lnTo>
                  <a:lnTo>
                    <a:pt x="425322" y="722287"/>
                  </a:lnTo>
                  <a:lnTo>
                    <a:pt x="371961" y="719473"/>
                  </a:lnTo>
                  <a:lnTo>
                    <a:pt x="320580" y="711256"/>
                  </a:lnTo>
                  <a:lnTo>
                    <a:pt x="271578" y="697976"/>
                  </a:lnTo>
                  <a:lnTo>
                    <a:pt x="225354" y="679971"/>
                  </a:lnTo>
                  <a:lnTo>
                    <a:pt x="182304" y="657579"/>
                  </a:lnTo>
                  <a:lnTo>
                    <a:pt x="142828" y="631138"/>
                  </a:lnTo>
                  <a:lnTo>
                    <a:pt x="107324" y="600987"/>
                  </a:lnTo>
                  <a:lnTo>
                    <a:pt x="76189" y="567465"/>
                  </a:lnTo>
                  <a:lnTo>
                    <a:pt x="49823" y="530909"/>
                  </a:lnTo>
                  <a:lnTo>
                    <a:pt x="28622" y="491659"/>
                  </a:lnTo>
                  <a:lnTo>
                    <a:pt x="12986" y="450052"/>
                  </a:lnTo>
                  <a:lnTo>
                    <a:pt x="3313" y="406428"/>
                  </a:lnTo>
                  <a:lnTo>
                    <a:pt x="0" y="361124"/>
                  </a:lnTo>
                  <a:close/>
                </a:path>
                <a:path w="2540000" h="739775">
                  <a:moveTo>
                    <a:pt x="1688973" y="378053"/>
                  </a:moveTo>
                  <a:lnTo>
                    <a:pt x="1692286" y="332744"/>
                  </a:lnTo>
                  <a:lnTo>
                    <a:pt x="1701959" y="289117"/>
                  </a:lnTo>
                  <a:lnTo>
                    <a:pt x="1717595" y="247508"/>
                  </a:lnTo>
                  <a:lnTo>
                    <a:pt x="1738796" y="208257"/>
                  </a:lnTo>
                  <a:lnTo>
                    <a:pt x="1765162" y="171701"/>
                  </a:lnTo>
                  <a:lnTo>
                    <a:pt x="1796297" y="138180"/>
                  </a:lnTo>
                  <a:lnTo>
                    <a:pt x="1831801" y="108030"/>
                  </a:lnTo>
                  <a:lnTo>
                    <a:pt x="1871277" y="81591"/>
                  </a:lnTo>
                  <a:lnTo>
                    <a:pt x="1914327" y="59201"/>
                  </a:lnTo>
                  <a:lnTo>
                    <a:pt x="1960551" y="41198"/>
                  </a:lnTo>
                  <a:lnTo>
                    <a:pt x="2009553" y="27919"/>
                  </a:lnTo>
                  <a:lnTo>
                    <a:pt x="2060934" y="19704"/>
                  </a:lnTo>
                  <a:lnTo>
                    <a:pt x="2114296" y="16890"/>
                  </a:lnTo>
                  <a:lnTo>
                    <a:pt x="2167630" y="19704"/>
                  </a:lnTo>
                  <a:lnTo>
                    <a:pt x="2218988" y="27919"/>
                  </a:lnTo>
                  <a:lnTo>
                    <a:pt x="2267970" y="41198"/>
                  </a:lnTo>
                  <a:lnTo>
                    <a:pt x="2314180" y="59201"/>
                  </a:lnTo>
                  <a:lnTo>
                    <a:pt x="2357216" y="81591"/>
                  </a:lnTo>
                  <a:lnTo>
                    <a:pt x="2396683" y="108030"/>
                  </a:lnTo>
                  <a:lnTo>
                    <a:pt x="2432180" y="138180"/>
                  </a:lnTo>
                  <a:lnTo>
                    <a:pt x="2463309" y="171701"/>
                  </a:lnTo>
                  <a:lnTo>
                    <a:pt x="2489672" y="208257"/>
                  </a:lnTo>
                  <a:lnTo>
                    <a:pt x="2510870" y="247508"/>
                  </a:lnTo>
                  <a:lnTo>
                    <a:pt x="2526505" y="289117"/>
                  </a:lnTo>
                  <a:lnTo>
                    <a:pt x="2536179" y="332744"/>
                  </a:lnTo>
                  <a:lnTo>
                    <a:pt x="2539491" y="378053"/>
                  </a:lnTo>
                  <a:lnTo>
                    <a:pt x="2536179" y="423357"/>
                  </a:lnTo>
                  <a:lnTo>
                    <a:pt x="2526505" y="466981"/>
                  </a:lnTo>
                  <a:lnTo>
                    <a:pt x="2510870" y="508588"/>
                  </a:lnTo>
                  <a:lnTo>
                    <a:pt x="2489672" y="547838"/>
                  </a:lnTo>
                  <a:lnTo>
                    <a:pt x="2463309" y="584394"/>
                  </a:lnTo>
                  <a:lnTo>
                    <a:pt x="2432180" y="617916"/>
                  </a:lnTo>
                  <a:lnTo>
                    <a:pt x="2396683" y="648067"/>
                  </a:lnTo>
                  <a:lnTo>
                    <a:pt x="2357216" y="674508"/>
                  </a:lnTo>
                  <a:lnTo>
                    <a:pt x="2314180" y="696900"/>
                  </a:lnTo>
                  <a:lnTo>
                    <a:pt x="2267970" y="714906"/>
                  </a:lnTo>
                  <a:lnTo>
                    <a:pt x="2218988" y="728186"/>
                  </a:lnTo>
                  <a:lnTo>
                    <a:pt x="2167630" y="736402"/>
                  </a:lnTo>
                  <a:lnTo>
                    <a:pt x="2114296" y="739216"/>
                  </a:lnTo>
                  <a:lnTo>
                    <a:pt x="2060934" y="736402"/>
                  </a:lnTo>
                  <a:lnTo>
                    <a:pt x="2009553" y="728186"/>
                  </a:lnTo>
                  <a:lnTo>
                    <a:pt x="1960551" y="714906"/>
                  </a:lnTo>
                  <a:lnTo>
                    <a:pt x="1914327" y="696900"/>
                  </a:lnTo>
                  <a:lnTo>
                    <a:pt x="1871277" y="674508"/>
                  </a:lnTo>
                  <a:lnTo>
                    <a:pt x="1831801" y="648067"/>
                  </a:lnTo>
                  <a:lnTo>
                    <a:pt x="1796297" y="617916"/>
                  </a:lnTo>
                  <a:lnTo>
                    <a:pt x="1765162" y="584394"/>
                  </a:lnTo>
                  <a:lnTo>
                    <a:pt x="1738796" y="547838"/>
                  </a:lnTo>
                  <a:lnTo>
                    <a:pt x="1717595" y="508588"/>
                  </a:lnTo>
                  <a:lnTo>
                    <a:pt x="1701959" y="466981"/>
                  </a:lnTo>
                  <a:lnTo>
                    <a:pt x="1692286" y="423357"/>
                  </a:lnTo>
                  <a:lnTo>
                    <a:pt x="1688973" y="378053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1499" y="3337712"/>
              <a:ext cx="1668145" cy="1106170"/>
            </a:xfrm>
            <a:custGeom>
              <a:avLst/>
              <a:gdLst/>
              <a:ahLst/>
              <a:cxnLst/>
              <a:rect l="l" t="t" r="r" b="b"/>
              <a:pathLst>
                <a:path w="1668145" h="1106170">
                  <a:moveTo>
                    <a:pt x="0" y="1106042"/>
                  </a:moveTo>
                  <a:lnTo>
                    <a:pt x="1668018" y="1106042"/>
                  </a:lnTo>
                  <a:lnTo>
                    <a:pt x="1668018" y="0"/>
                  </a:lnTo>
                  <a:lnTo>
                    <a:pt x="0" y="0"/>
                  </a:lnTo>
                  <a:lnTo>
                    <a:pt x="0" y="110604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82357" y="3641090"/>
            <a:ext cx="892810" cy="773430"/>
            <a:chOff x="1082357" y="3641090"/>
            <a:chExt cx="892810" cy="77343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7757" y="3666490"/>
              <a:ext cx="841438" cy="7222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07757" y="3666490"/>
              <a:ext cx="842010" cy="722630"/>
            </a:xfrm>
            <a:custGeom>
              <a:avLst/>
              <a:gdLst/>
              <a:ahLst/>
              <a:cxnLst/>
              <a:rect l="l" t="t" r="r" b="b"/>
              <a:pathLst>
                <a:path w="842010" h="722629">
                  <a:moveTo>
                    <a:pt x="0" y="361099"/>
                  </a:moveTo>
                  <a:lnTo>
                    <a:pt x="3278" y="315803"/>
                  </a:lnTo>
                  <a:lnTo>
                    <a:pt x="12851" y="272187"/>
                  </a:lnTo>
                  <a:lnTo>
                    <a:pt x="28323" y="230588"/>
                  </a:lnTo>
                  <a:lnTo>
                    <a:pt x="49301" y="191345"/>
                  </a:lnTo>
                  <a:lnTo>
                    <a:pt x="75388" y="154796"/>
                  </a:lnTo>
                  <a:lnTo>
                    <a:pt x="106191" y="121279"/>
                  </a:lnTo>
                  <a:lnTo>
                    <a:pt x="141314" y="91133"/>
                  </a:lnTo>
                  <a:lnTo>
                    <a:pt x="180364" y="64697"/>
                  </a:lnTo>
                  <a:lnTo>
                    <a:pt x="222945" y="42308"/>
                  </a:lnTo>
                  <a:lnTo>
                    <a:pt x="268662" y="24306"/>
                  </a:lnTo>
                  <a:lnTo>
                    <a:pt x="317121" y="11028"/>
                  </a:lnTo>
                  <a:lnTo>
                    <a:pt x="367928" y="2813"/>
                  </a:lnTo>
                  <a:lnTo>
                    <a:pt x="420687" y="0"/>
                  </a:lnTo>
                  <a:lnTo>
                    <a:pt x="473472" y="2813"/>
                  </a:lnTo>
                  <a:lnTo>
                    <a:pt x="524299" y="11028"/>
                  </a:lnTo>
                  <a:lnTo>
                    <a:pt x="572773" y="24306"/>
                  </a:lnTo>
                  <a:lnTo>
                    <a:pt x="618500" y="42308"/>
                  </a:lnTo>
                  <a:lnTo>
                    <a:pt x="661087" y="64697"/>
                  </a:lnTo>
                  <a:lnTo>
                    <a:pt x="700139" y="91133"/>
                  </a:lnTo>
                  <a:lnTo>
                    <a:pt x="735262" y="121279"/>
                  </a:lnTo>
                  <a:lnTo>
                    <a:pt x="766063" y="154796"/>
                  </a:lnTo>
                  <a:lnTo>
                    <a:pt x="792147" y="191345"/>
                  </a:lnTo>
                  <a:lnTo>
                    <a:pt x="813121" y="230588"/>
                  </a:lnTo>
                  <a:lnTo>
                    <a:pt x="828590" y="272187"/>
                  </a:lnTo>
                  <a:lnTo>
                    <a:pt x="838160" y="315803"/>
                  </a:lnTo>
                  <a:lnTo>
                    <a:pt x="841438" y="361099"/>
                  </a:lnTo>
                  <a:lnTo>
                    <a:pt x="838160" y="406400"/>
                  </a:lnTo>
                  <a:lnTo>
                    <a:pt x="828590" y="450022"/>
                  </a:lnTo>
                  <a:lnTo>
                    <a:pt x="813121" y="491626"/>
                  </a:lnTo>
                  <a:lnTo>
                    <a:pt x="792147" y="530875"/>
                  </a:lnTo>
                  <a:lnTo>
                    <a:pt x="766063" y="567430"/>
                  </a:lnTo>
                  <a:lnTo>
                    <a:pt x="735262" y="600951"/>
                  </a:lnTo>
                  <a:lnTo>
                    <a:pt x="700139" y="631101"/>
                  </a:lnTo>
                  <a:lnTo>
                    <a:pt x="661087" y="657541"/>
                  </a:lnTo>
                  <a:lnTo>
                    <a:pt x="618500" y="679933"/>
                  </a:lnTo>
                  <a:lnTo>
                    <a:pt x="572773" y="697938"/>
                  </a:lnTo>
                  <a:lnTo>
                    <a:pt x="524299" y="711218"/>
                  </a:lnTo>
                  <a:lnTo>
                    <a:pt x="473472" y="719435"/>
                  </a:lnTo>
                  <a:lnTo>
                    <a:pt x="420687" y="722249"/>
                  </a:lnTo>
                  <a:lnTo>
                    <a:pt x="367928" y="719435"/>
                  </a:lnTo>
                  <a:lnTo>
                    <a:pt x="317121" y="711218"/>
                  </a:lnTo>
                  <a:lnTo>
                    <a:pt x="268662" y="697938"/>
                  </a:lnTo>
                  <a:lnTo>
                    <a:pt x="222945" y="679933"/>
                  </a:lnTo>
                  <a:lnTo>
                    <a:pt x="180364" y="657541"/>
                  </a:lnTo>
                  <a:lnTo>
                    <a:pt x="141314" y="631101"/>
                  </a:lnTo>
                  <a:lnTo>
                    <a:pt x="106191" y="600951"/>
                  </a:lnTo>
                  <a:lnTo>
                    <a:pt x="75388" y="567430"/>
                  </a:lnTo>
                  <a:lnTo>
                    <a:pt x="49301" y="530875"/>
                  </a:lnTo>
                  <a:lnTo>
                    <a:pt x="28323" y="491626"/>
                  </a:lnTo>
                  <a:lnTo>
                    <a:pt x="12851" y="450022"/>
                  </a:lnTo>
                  <a:lnTo>
                    <a:pt x="3278" y="406400"/>
                  </a:lnTo>
                  <a:lnTo>
                    <a:pt x="0" y="361099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85469" y="842822"/>
          <a:ext cx="7893049" cy="369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140"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Marginal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Union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Joint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Conditional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560">
                <a:tc>
                  <a:txBody>
                    <a:bodyPr/>
                    <a:lstStyle/>
                    <a:p>
                      <a:pPr marL="436880">
                        <a:lnSpc>
                          <a:spcPts val="4045"/>
                        </a:lnSpc>
                      </a:pPr>
                      <a:r>
                        <a:rPr sz="3400" i="1" spc="18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400" spc="18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34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i="1" spc="29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400" spc="290" dirty="0">
                          <a:latin typeface="Times New Roman"/>
                          <a:cs typeface="Times New Roman"/>
                        </a:rPr>
                        <a:t>)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probability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occurring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26745">
                        <a:lnSpc>
                          <a:spcPct val="100000"/>
                        </a:lnSpc>
                      </a:pPr>
                      <a:r>
                        <a:rPr sz="2000" b="1" spc="-5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00" i="1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8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800" i="1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88595" marR="285115">
                        <a:lnSpc>
                          <a:spcPct val="100000"/>
                        </a:lnSpc>
                        <a:spcBef>
                          <a:spcPts val="16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probability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b="1" spc="-4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occurring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1345">
                        <a:lnSpc>
                          <a:spcPct val="100000"/>
                        </a:lnSpc>
                        <a:tabLst>
                          <a:tab pos="1149350" algn="l"/>
                        </a:tabLst>
                      </a:pPr>
                      <a:r>
                        <a:rPr sz="3000" b="1" spc="-75" baseline="-4166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000" b="1" baseline="-4166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5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00" i="1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8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800" i="1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88595" marR="28257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probability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-3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occurring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0">
                        <a:lnSpc>
                          <a:spcPct val="100000"/>
                        </a:lnSpc>
                        <a:tabLst>
                          <a:tab pos="1155700" algn="l"/>
                        </a:tabLst>
                      </a:pPr>
                      <a:r>
                        <a:rPr sz="3000" b="1" spc="-75" baseline="-4166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000" b="1" baseline="-4166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5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9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00" spc="95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800" i="1" spc="9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800" i="1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89230" marR="24892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probability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occurring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800" b="1" spc="-25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800" b="1" spc="-75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occurred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2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-5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7273797" y="3715765"/>
            <a:ext cx="337185" cy="633730"/>
            <a:chOff x="7273797" y="3715765"/>
            <a:chExt cx="337185" cy="63373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9499" y="3755262"/>
              <a:ext cx="155701" cy="5685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429499" y="3755262"/>
              <a:ext cx="156210" cy="568960"/>
            </a:xfrm>
            <a:custGeom>
              <a:avLst/>
              <a:gdLst/>
              <a:ahLst/>
              <a:cxnLst/>
              <a:rect l="l" t="t" r="r" b="b"/>
              <a:pathLst>
                <a:path w="156209" h="568960">
                  <a:moveTo>
                    <a:pt x="0" y="0"/>
                  </a:moveTo>
                  <a:lnTo>
                    <a:pt x="10414" y="7112"/>
                  </a:lnTo>
                  <a:lnTo>
                    <a:pt x="22478" y="14096"/>
                  </a:lnTo>
                  <a:lnTo>
                    <a:pt x="32893" y="24003"/>
                  </a:lnTo>
                  <a:lnTo>
                    <a:pt x="40385" y="33909"/>
                  </a:lnTo>
                  <a:lnTo>
                    <a:pt x="50926" y="40893"/>
                  </a:lnTo>
                  <a:lnTo>
                    <a:pt x="53848" y="50800"/>
                  </a:lnTo>
                  <a:lnTo>
                    <a:pt x="65913" y="55118"/>
                  </a:lnTo>
                  <a:lnTo>
                    <a:pt x="71881" y="64896"/>
                  </a:lnTo>
                  <a:lnTo>
                    <a:pt x="83820" y="72009"/>
                  </a:lnTo>
                  <a:lnTo>
                    <a:pt x="89789" y="81915"/>
                  </a:lnTo>
                  <a:lnTo>
                    <a:pt x="97281" y="93090"/>
                  </a:lnTo>
                  <a:lnTo>
                    <a:pt x="104775" y="102997"/>
                  </a:lnTo>
                  <a:lnTo>
                    <a:pt x="109347" y="112903"/>
                  </a:lnTo>
                  <a:lnTo>
                    <a:pt x="112268" y="122783"/>
                  </a:lnTo>
                  <a:lnTo>
                    <a:pt x="119760" y="134061"/>
                  </a:lnTo>
                  <a:lnTo>
                    <a:pt x="127253" y="143941"/>
                  </a:lnTo>
                  <a:lnTo>
                    <a:pt x="130301" y="153822"/>
                  </a:lnTo>
                  <a:lnTo>
                    <a:pt x="133223" y="165100"/>
                  </a:lnTo>
                  <a:lnTo>
                    <a:pt x="140716" y="174980"/>
                  </a:lnTo>
                  <a:lnTo>
                    <a:pt x="145288" y="184848"/>
                  </a:lnTo>
                  <a:lnTo>
                    <a:pt x="148208" y="194729"/>
                  </a:lnTo>
                  <a:lnTo>
                    <a:pt x="152780" y="206019"/>
                  </a:lnTo>
                  <a:lnTo>
                    <a:pt x="152780" y="215887"/>
                  </a:lnTo>
                  <a:lnTo>
                    <a:pt x="155701" y="225767"/>
                  </a:lnTo>
                  <a:lnTo>
                    <a:pt x="155701" y="237058"/>
                  </a:lnTo>
                  <a:lnTo>
                    <a:pt x="155701" y="246926"/>
                  </a:lnTo>
                  <a:lnTo>
                    <a:pt x="155701" y="359791"/>
                  </a:lnTo>
                  <a:lnTo>
                    <a:pt x="148208" y="369658"/>
                  </a:lnTo>
                  <a:lnTo>
                    <a:pt x="148208" y="379539"/>
                  </a:lnTo>
                  <a:lnTo>
                    <a:pt x="137795" y="390829"/>
                  </a:lnTo>
                  <a:lnTo>
                    <a:pt x="133223" y="400697"/>
                  </a:lnTo>
                  <a:lnTo>
                    <a:pt x="133223" y="410578"/>
                  </a:lnTo>
                  <a:lnTo>
                    <a:pt x="122808" y="417626"/>
                  </a:lnTo>
                  <a:lnTo>
                    <a:pt x="119760" y="427507"/>
                  </a:lnTo>
                  <a:lnTo>
                    <a:pt x="119760" y="438797"/>
                  </a:lnTo>
                  <a:lnTo>
                    <a:pt x="112268" y="448665"/>
                  </a:lnTo>
                  <a:lnTo>
                    <a:pt x="104775" y="458546"/>
                  </a:lnTo>
                  <a:lnTo>
                    <a:pt x="97281" y="469823"/>
                  </a:lnTo>
                  <a:lnTo>
                    <a:pt x="89789" y="479704"/>
                  </a:lnTo>
                  <a:lnTo>
                    <a:pt x="86868" y="489584"/>
                  </a:lnTo>
                  <a:lnTo>
                    <a:pt x="79375" y="499452"/>
                  </a:lnTo>
                  <a:lnTo>
                    <a:pt x="68833" y="506514"/>
                  </a:lnTo>
                  <a:lnTo>
                    <a:pt x="61341" y="517791"/>
                  </a:lnTo>
                  <a:lnTo>
                    <a:pt x="50926" y="523443"/>
                  </a:lnTo>
                  <a:lnTo>
                    <a:pt x="40385" y="530491"/>
                  </a:lnTo>
                  <a:lnTo>
                    <a:pt x="32893" y="541782"/>
                  </a:lnTo>
                  <a:lnTo>
                    <a:pt x="25400" y="551649"/>
                  </a:lnTo>
                  <a:lnTo>
                    <a:pt x="14985" y="558711"/>
                  </a:lnTo>
                  <a:lnTo>
                    <a:pt x="2921" y="568579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9197" y="3741165"/>
              <a:ext cx="173735" cy="572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299197" y="3741165"/>
              <a:ext cx="173990" cy="573405"/>
            </a:xfrm>
            <a:custGeom>
              <a:avLst/>
              <a:gdLst/>
              <a:ahLst/>
              <a:cxnLst/>
              <a:rect l="l" t="t" r="r" b="b"/>
              <a:pathLst>
                <a:path w="173990" h="573404">
                  <a:moveTo>
                    <a:pt x="148208" y="0"/>
                  </a:moveTo>
                  <a:lnTo>
                    <a:pt x="140716" y="9906"/>
                  </a:lnTo>
                  <a:lnTo>
                    <a:pt x="130301" y="17018"/>
                  </a:lnTo>
                  <a:lnTo>
                    <a:pt x="127253" y="26797"/>
                  </a:lnTo>
                  <a:lnTo>
                    <a:pt x="115316" y="31115"/>
                  </a:lnTo>
                  <a:lnTo>
                    <a:pt x="109347" y="40894"/>
                  </a:lnTo>
                  <a:lnTo>
                    <a:pt x="97408" y="48006"/>
                  </a:lnTo>
                  <a:lnTo>
                    <a:pt x="94360" y="57912"/>
                  </a:lnTo>
                  <a:lnTo>
                    <a:pt x="86868" y="69215"/>
                  </a:lnTo>
                  <a:lnTo>
                    <a:pt x="76326" y="78994"/>
                  </a:lnTo>
                  <a:lnTo>
                    <a:pt x="68960" y="88900"/>
                  </a:lnTo>
                  <a:lnTo>
                    <a:pt x="58420" y="96012"/>
                  </a:lnTo>
                  <a:lnTo>
                    <a:pt x="50926" y="105791"/>
                  </a:lnTo>
                  <a:lnTo>
                    <a:pt x="46481" y="117094"/>
                  </a:lnTo>
                  <a:lnTo>
                    <a:pt x="40512" y="127000"/>
                  </a:lnTo>
                  <a:lnTo>
                    <a:pt x="35941" y="136880"/>
                  </a:lnTo>
                  <a:lnTo>
                    <a:pt x="33020" y="148158"/>
                  </a:lnTo>
                  <a:lnTo>
                    <a:pt x="28448" y="158038"/>
                  </a:lnTo>
                  <a:lnTo>
                    <a:pt x="25526" y="167919"/>
                  </a:lnTo>
                  <a:lnTo>
                    <a:pt x="18033" y="177787"/>
                  </a:lnTo>
                  <a:lnTo>
                    <a:pt x="14985" y="189077"/>
                  </a:lnTo>
                  <a:lnTo>
                    <a:pt x="10541" y="198945"/>
                  </a:lnTo>
                  <a:lnTo>
                    <a:pt x="10541" y="208826"/>
                  </a:lnTo>
                  <a:lnTo>
                    <a:pt x="10541" y="220116"/>
                  </a:lnTo>
                  <a:lnTo>
                    <a:pt x="7493" y="229984"/>
                  </a:lnTo>
                  <a:lnTo>
                    <a:pt x="3048" y="239864"/>
                  </a:lnTo>
                  <a:lnTo>
                    <a:pt x="3048" y="249732"/>
                  </a:lnTo>
                  <a:lnTo>
                    <a:pt x="0" y="261023"/>
                  </a:lnTo>
                  <a:lnTo>
                    <a:pt x="0" y="270903"/>
                  </a:lnTo>
                  <a:lnTo>
                    <a:pt x="0" y="280771"/>
                  </a:lnTo>
                  <a:lnTo>
                    <a:pt x="0" y="332968"/>
                  </a:lnTo>
                  <a:lnTo>
                    <a:pt x="3048" y="342849"/>
                  </a:lnTo>
                  <a:lnTo>
                    <a:pt x="7493" y="352729"/>
                  </a:lnTo>
                  <a:lnTo>
                    <a:pt x="10541" y="364007"/>
                  </a:lnTo>
                  <a:lnTo>
                    <a:pt x="14985" y="373888"/>
                  </a:lnTo>
                  <a:lnTo>
                    <a:pt x="14985" y="383755"/>
                  </a:lnTo>
                  <a:lnTo>
                    <a:pt x="18033" y="395046"/>
                  </a:lnTo>
                  <a:lnTo>
                    <a:pt x="22478" y="404926"/>
                  </a:lnTo>
                  <a:lnTo>
                    <a:pt x="25526" y="414794"/>
                  </a:lnTo>
                  <a:lnTo>
                    <a:pt x="33020" y="424675"/>
                  </a:lnTo>
                  <a:lnTo>
                    <a:pt x="35941" y="435965"/>
                  </a:lnTo>
                  <a:lnTo>
                    <a:pt x="43433" y="445833"/>
                  </a:lnTo>
                  <a:lnTo>
                    <a:pt x="50926" y="455714"/>
                  </a:lnTo>
                  <a:lnTo>
                    <a:pt x="58420" y="466991"/>
                  </a:lnTo>
                  <a:lnTo>
                    <a:pt x="65912" y="476872"/>
                  </a:lnTo>
                  <a:lnTo>
                    <a:pt x="94360" y="517779"/>
                  </a:lnTo>
                  <a:lnTo>
                    <a:pt x="104775" y="524840"/>
                  </a:lnTo>
                  <a:lnTo>
                    <a:pt x="112268" y="534708"/>
                  </a:lnTo>
                  <a:lnTo>
                    <a:pt x="119760" y="545998"/>
                  </a:lnTo>
                  <a:lnTo>
                    <a:pt x="130301" y="551637"/>
                  </a:lnTo>
                  <a:lnTo>
                    <a:pt x="140716" y="558698"/>
                  </a:lnTo>
                  <a:lnTo>
                    <a:pt x="152780" y="562927"/>
                  </a:lnTo>
                  <a:lnTo>
                    <a:pt x="163195" y="565746"/>
                  </a:lnTo>
                  <a:lnTo>
                    <a:pt x="173735" y="572808"/>
                  </a:lnTo>
                </a:path>
              </a:pathLst>
            </a:custGeom>
            <a:ln w="5079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985">
              <a:lnSpc>
                <a:spcPct val="100000"/>
              </a:lnSpc>
              <a:spcBef>
                <a:spcPts val="95"/>
              </a:spcBef>
            </a:pPr>
            <a:r>
              <a:rPr dirty="0"/>
              <a:t>General</a:t>
            </a:r>
            <a:r>
              <a:rPr spc="-55" dirty="0"/>
              <a:t> </a:t>
            </a:r>
            <a:r>
              <a:rPr dirty="0"/>
              <a:t>Law</a:t>
            </a:r>
            <a:r>
              <a:rPr spc="-9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Addition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1376299" y="1240853"/>
            <a:ext cx="6243955" cy="563880"/>
          </a:xfrm>
          <a:custGeom>
            <a:avLst/>
            <a:gdLst/>
            <a:ahLst/>
            <a:cxnLst/>
            <a:rect l="l" t="t" r="r" b="b"/>
            <a:pathLst>
              <a:path w="6243955" h="563880">
                <a:moveTo>
                  <a:pt x="6243574" y="0"/>
                </a:moveTo>
                <a:lnTo>
                  <a:pt x="0" y="0"/>
                </a:lnTo>
                <a:lnTo>
                  <a:pt x="0" y="563562"/>
                </a:lnTo>
                <a:lnTo>
                  <a:pt x="6243574" y="563562"/>
                </a:lnTo>
                <a:lnTo>
                  <a:pt x="624357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5359" y="1148692"/>
            <a:ext cx="6188075" cy="599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i="1" spc="-170" dirty="0">
                <a:latin typeface="Times New Roman"/>
                <a:cs typeface="Times New Roman"/>
              </a:rPr>
              <a:t>P</a:t>
            </a:r>
            <a:r>
              <a:rPr sz="3750" spc="-170" dirty="0">
                <a:latin typeface="Times New Roman"/>
                <a:cs typeface="Times New Roman"/>
              </a:rPr>
              <a:t>(</a:t>
            </a:r>
            <a:r>
              <a:rPr sz="3750" spc="-605" dirty="0">
                <a:latin typeface="Times New Roman"/>
                <a:cs typeface="Times New Roman"/>
              </a:rPr>
              <a:t> </a:t>
            </a:r>
            <a:r>
              <a:rPr sz="3750" i="1" spc="-235" dirty="0">
                <a:latin typeface="Times New Roman"/>
                <a:cs typeface="Times New Roman"/>
              </a:rPr>
              <a:t>X</a:t>
            </a:r>
            <a:r>
              <a:rPr sz="3750" i="1" spc="-290" dirty="0">
                <a:latin typeface="Times New Roman"/>
                <a:cs typeface="Times New Roman"/>
              </a:rPr>
              <a:t> </a:t>
            </a:r>
            <a:r>
              <a:rPr sz="3750" spc="-290" dirty="0">
                <a:latin typeface="Symbol"/>
                <a:cs typeface="Symbol"/>
              </a:rPr>
              <a:t></a:t>
            </a:r>
            <a:r>
              <a:rPr sz="3750" spc="-505" dirty="0">
                <a:latin typeface="Times New Roman"/>
                <a:cs typeface="Times New Roman"/>
              </a:rPr>
              <a:t> </a:t>
            </a:r>
            <a:r>
              <a:rPr sz="3750" i="1" spc="-215" dirty="0">
                <a:latin typeface="Times New Roman"/>
                <a:cs typeface="Times New Roman"/>
              </a:rPr>
              <a:t>Y</a:t>
            </a:r>
            <a:r>
              <a:rPr sz="3750" i="1" spc="-600" dirty="0">
                <a:latin typeface="Times New Roman"/>
                <a:cs typeface="Times New Roman"/>
              </a:rPr>
              <a:t> </a:t>
            </a:r>
            <a:r>
              <a:rPr sz="3750" spc="-125" dirty="0">
                <a:latin typeface="Times New Roman"/>
                <a:cs typeface="Times New Roman"/>
              </a:rPr>
              <a:t>)</a:t>
            </a:r>
            <a:r>
              <a:rPr sz="3750" spc="-210" dirty="0">
                <a:latin typeface="Times New Roman"/>
                <a:cs typeface="Times New Roman"/>
              </a:rPr>
              <a:t> </a:t>
            </a:r>
            <a:r>
              <a:rPr sz="3750" spc="-229" dirty="0">
                <a:latin typeface="Symbol"/>
                <a:cs typeface="Symbol"/>
              </a:rPr>
              <a:t></a:t>
            </a:r>
            <a:r>
              <a:rPr sz="3750" dirty="0">
                <a:latin typeface="Times New Roman"/>
                <a:cs typeface="Times New Roman"/>
              </a:rPr>
              <a:t> </a:t>
            </a:r>
            <a:r>
              <a:rPr sz="3750" i="1" spc="-175" dirty="0">
                <a:latin typeface="Times New Roman"/>
                <a:cs typeface="Times New Roman"/>
              </a:rPr>
              <a:t>P</a:t>
            </a:r>
            <a:r>
              <a:rPr sz="3750" spc="-175" dirty="0">
                <a:latin typeface="Times New Roman"/>
                <a:cs typeface="Times New Roman"/>
              </a:rPr>
              <a:t>(</a:t>
            </a:r>
            <a:r>
              <a:rPr sz="3750" spc="-595" dirty="0">
                <a:latin typeface="Times New Roman"/>
                <a:cs typeface="Times New Roman"/>
              </a:rPr>
              <a:t> </a:t>
            </a:r>
            <a:r>
              <a:rPr sz="3750" i="1" spc="-55" dirty="0">
                <a:latin typeface="Times New Roman"/>
                <a:cs typeface="Times New Roman"/>
              </a:rPr>
              <a:t>X</a:t>
            </a:r>
            <a:r>
              <a:rPr sz="3750" spc="-55" dirty="0">
                <a:latin typeface="Times New Roman"/>
                <a:cs typeface="Times New Roman"/>
              </a:rPr>
              <a:t>)</a:t>
            </a:r>
            <a:r>
              <a:rPr sz="3750" spc="-409" dirty="0">
                <a:latin typeface="Times New Roman"/>
                <a:cs typeface="Times New Roman"/>
              </a:rPr>
              <a:t> </a:t>
            </a:r>
            <a:r>
              <a:rPr sz="3750" spc="-235" dirty="0">
                <a:latin typeface="Symbol"/>
                <a:cs typeface="Symbol"/>
              </a:rPr>
              <a:t></a:t>
            </a:r>
            <a:r>
              <a:rPr sz="3750" spc="-215" dirty="0">
                <a:latin typeface="Times New Roman"/>
                <a:cs typeface="Times New Roman"/>
              </a:rPr>
              <a:t> </a:t>
            </a:r>
            <a:r>
              <a:rPr sz="3750" i="1" spc="-170" dirty="0">
                <a:latin typeface="Times New Roman"/>
                <a:cs typeface="Times New Roman"/>
              </a:rPr>
              <a:t>P</a:t>
            </a:r>
            <a:r>
              <a:rPr sz="3750" spc="-170" dirty="0">
                <a:latin typeface="Times New Roman"/>
                <a:cs typeface="Times New Roman"/>
              </a:rPr>
              <a:t>(</a:t>
            </a:r>
            <a:r>
              <a:rPr sz="3750" i="1" spc="-170" dirty="0">
                <a:latin typeface="Times New Roman"/>
                <a:cs typeface="Times New Roman"/>
              </a:rPr>
              <a:t>Y</a:t>
            </a:r>
            <a:r>
              <a:rPr sz="3750" i="1" spc="-605" dirty="0">
                <a:latin typeface="Times New Roman"/>
                <a:cs typeface="Times New Roman"/>
              </a:rPr>
              <a:t> </a:t>
            </a:r>
            <a:r>
              <a:rPr sz="3750" spc="-125" dirty="0">
                <a:latin typeface="Times New Roman"/>
                <a:cs typeface="Times New Roman"/>
              </a:rPr>
              <a:t>)</a:t>
            </a:r>
            <a:r>
              <a:rPr sz="3750" spc="-420" dirty="0">
                <a:latin typeface="Times New Roman"/>
                <a:cs typeface="Times New Roman"/>
              </a:rPr>
              <a:t> </a:t>
            </a:r>
            <a:r>
              <a:rPr sz="3750" spc="-235" dirty="0">
                <a:latin typeface="Symbol"/>
                <a:cs typeface="Symbol"/>
              </a:rPr>
              <a:t></a:t>
            </a:r>
            <a:r>
              <a:rPr sz="3750" spc="-229" dirty="0">
                <a:latin typeface="Times New Roman"/>
                <a:cs typeface="Times New Roman"/>
              </a:rPr>
              <a:t> </a:t>
            </a:r>
            <a:r>
              <a:rPr sz="3750" i="1" spc="-170" dirty="0">
                <a:latin typeface="Times New Roman"/>
                <a:cs typeface="Times New Roman"/>
              </a:rPr>
              <a:t>P</a:t>
            </a:r>
            <a:r>
              <a:rPr sz="3750" spc="-170" dirty="0">
                <a:latin typeface="Times New Roman"/>
                <a:cs typeface="Times New Roman"/>
              </a:rPr>
              <a:t>(</a:t>
            </a:r>
            <a:r>
              <a:rPr sz="3750" spc="-600" dirty="0">
                <a:latin typeface="Times New Roman"/>
                <a:cs typeface="Times New Roman"/>
              </a:rPr>
              <a:t> </a:t>
            </a:r>
            <a:r>
              <a:rPr sz="3750" i="1" spc="-235" dirty="0">
                <a:latin typeface="Times New Roman"/>
                <a:cs typeface="Times New Roman"/>
              </a:rPr>
              <a:t>X</a:t>
            </a:r>
            <a:r>
              <a:rPr sz="3750" i="1" spc="-290" dirty="0">
                <a:latin typeface="Times New Roman"/>
                <a:cs typeface="Times New Roman"/>
              </a:rPr>
              <a:t> </a:t>
            </a:r>
            <a:r>
              <a:rPr sz="3750" spc="-290" dirty="0">
                <a:latin typeface="Symbol"/>
                <a:cs typeface="Symbol"/>
              </a:rPr>
              <a:t></a:t>
            </a:r>
            <a:r>
              <a:rPr sz="3750" spc="-505" dirty="0">
                <a:latin typeface="Times New Roman"/>
                <a:cs typeface="Times New Roman"/>
              </a:rPr>
              <a:t> </a:t>
            </a:r>
            <a:r>
              <a:rPr sz="3750" i="1" spc="-215" dirty="0">
                <a:latin typeface="Times New Roman"/>
                <a:cs typeface="Times New Roman"/>
              </a:rPr>
              <a:t>Y</a:t>
            </a:r>
            <a:r>
              <a:rPr sz="3750" i="1" spc="-605" dirty="0">
                <a:latin typeface="Times New Roman"/>
                <a:cs typeface="Times New Roman"/>
              </a:rPr>
              <a:t> </a:t>
            </a:r>
            <a:r>
              <a:rPr sz="3750" spc="-50" dirty="0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0899" y="1215453"/>
            <a:ext cx="6294755" cy="614680"/>
          </a:xfrm>
          <a:custGeom>
            <a:avLst/>
            <a:gdLst/>
            <a:ahLst/>
            <a:cxnLst/>
            <a:rect l="l" t="t" r="r" b="b"/>
            <a:pathLst>
              <a:path w="6294755" h="614680">
                <a:moveTo>
                  <a:pt x="0" y="614362"/>
                </a:moveTo>
                <a:lnTo>
                  <a:pt x="6294374" y="614362"/>
                </a:lnTo>
                <a:lnTo>
                  <a:pt x="6294374" y="0"/>
                </a:lnTo>
                <a:lnTo>
                  <a:pt x="0" y="0"/>
                </a:lnTo>
                <a:lnTo>
                  <a:pt x="0" y="614362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6375" y="2541016"/>
            <a:ext cx="2914650" cy="1627505"/>
            <a:chOff x="2746375" y="2541016"/>
            <a:chExt cx="2914650" cy="16275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1775" y="2594991"/>
              <a:ext cx="1720850" cy="15478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71775" y="2594991"/>
              <a:ext cx="1720850" cy="1548130"/>
            </a:xfrm>
            <a:custGeom>
              <a:avLst/>
              <a:gdLst/>
              <a:ahLst/>
              <a:cxnLst/>
              <a:rect l="l" t="t" r="r" b="b"/>
              <a:pathLst>
                <a:path w="1720850" h="1548129">
                  <a:moveTo>
                    <a:pt x="0" y="773938"/>
                  </a:moveTo>
                  <a:lnTo>
                    <a:pt x="1460" y="728458"/>
                  </a:lnTo>
                  <a:lnTo>
                    <a:pt x="5788" y="683671"/>
                  </a:lnTo>
                  <a:lnTo>
                    <a:pt x="12902" y="639649"/>
                  </a:lnTo>
                  <a:lnTo>
                    <a:pt x="22722" y="596466"/>
                  </a:lnTo>
                  <a:lnTo>
                    <a:pt x="35167" y="554192"/>
                  </a:lnTo>
                  <a:lnTo>
                    <a:pt x="50157" y="512901"/>
                  </a:lnTo>
                  <a:lnTo>
                    <a:pt x="67611" y="472666"/>
                  </a:lnTo>
                  <a:lnTo>
                    <a:pt x="87448" y="433558"/>
                  </a:lnTo>
                  <a:lnTo>
                    <a:pt x="109588" y="395651"/>
                  </a:lnTo>
                  <a:lnTo>
                    <a:pt x="133949" y="359017"/>
                  </a:lnTo>
                  <a:lnTo>
                    <a:pt x="160451" y="323729"/>
                  </a:lnTo>
                  <a:lnTo>
                    <a:pt x="189014" y="289859"/>
                  </a:lnTo>
                  <a:lnTo>
                    <a:pt x="219557" y="257479"/>
                  </a:lnTo>
                  <a:lnTo>
                    <a:pt x="251999" y="226663"/>
                  </a:lnTo>
                  <a:lnTo>
                    <a:pt x="286260" y="197482"/>
                  </a:lnTo>
                  <a:lnTo>
                    <a:pt x="322258" y="170010"/>
                  </a:lnTo>
                  <a:lnTo>
                    <a:pt x="359914" y="144319"/>
                  </a:lnTo>
                  <a:lnTo>
                    <a:pt x="399146" y="120481"/>
                  </a:lnTo>
                  <a:lnTo>
                    <a:pt x="439873" y="98569"/>
                  </a:lnTo>
                  <a:lnTo>
                    <a:pt x="482016" y="78655"/>
                  </a:lnTo>
                  <a:lnTo>
                    <a:pt x="525494" y="60813"/>
                  </a:lnTo>
                  <a:lnTo>
                    <a:pt x="570225" y="45114"/>
                  </a:lnTo>
                  <a:lnTo>
                    <a:pt x="616129" y="31631"/>
                  </a:lnTo>
                  <a:lnTo>
                    <a:pt x="663126" y="20437"/>
                  </a:lnTo>
                  <a:lnTo>
                    <a:pt x="711135" y="11605"/>
                  </a:lnTo>
                  <a:lnTo>
                    <a:pt x="760074" y="5206"/>
                  </a:lnTo>
                  <a:lnTo>
                    <a:pt x="809865" y="1313"/>
                  </a:lnTo>
                  <a:lnTo>
                    <a:pt x="860425" y="0"/>
                  </a:lnTo>
                  <a:lnTo>
                    <a:pt x="910984" y="1313"/>
                  </a:lnTo>
                  <a:lnTo>
                    <a:pt x="960775" y="5206"/>
                  </a:lnTo>
                  <a:lnTo>
                    <a:pt x="1009714" y="11605"/>
                  </a:lnTo>
                  <a:lnTo>
                    <a:pt x="1057723" y="20437"/>
                  </a:lnTo>
                  <a:lnTo>
                    <a:pt x="1104720" y="31631"/>
                  </a:lnTo>
                  <a:lnTo>
                    <a:pt x="1150624" y="45114"/>
                  </a:lnTo>
                  <a:lnTo>
                    <a:pt x="1195355" y="60813"/>
                  </a:lnTo>
                  <a:lnTo>
                    <a:pt x="1238833" y="78655"/>
                  </a:lnTo>
                  <a:lnTo>
                    <a:pt x="1280976" y="98569"/>
                  </a:lnTo>
                  <a:lnTo>
                    <a:pt x="1321703" y="120481"/>
                  </a:lnTo>
                  <a:lnTo>
                    <a:pt x="1360935" y="144319"/>
                  </a:lnTo>
                  <a:lnTo>
                    <a:pt x="1398591" y="170010"/>
                  </a:lnTo>
                  <a:lnTo>
                    <a:pt x="1434589" y="197482"/>
                  </a:lnTo>
                  <a:lnTo>
                    <a:pt x="1468850" y="226663"/>
                  </a:lnTo>
                  <a:lnTo>
                    <a:pt x="1501292" y="257479"/>
                  </a:lnTo>
                  <a:lnTo>
                    <a:pt x="1531835" y="289859"/>
                  </a:lnTo>
                  <a:lnTo>
                    <a:pt x="1560398" y="323729"/>
                  </a:lnTo>
                  <a:lnTo>
                    <a:pt x="1586900" y="359017"/>
                  </a:lnTo>
                  <a:lnTo>
                    <a:pt x="1611261" y="395651"/>
                  </a:lnTo>
                  <a:lnTo>
                    <a:pt x="1633401" y="433558"/>
                  </a:lnTo>
                  <a:lnTo>
                    <a:pt x="1653238" y="472666"/>
                  </a:lnTo>
                  <a:lnTo>
                    <a:pt x="1670692" y="512901"/>
                  </a:lnTo>
                  <a:lnTo>
                    <a:pt x="1685682" y="554192"/>
                  </a:lnTo>
                  <a:lnTo>
                    <a:pt x="1698127" y="596466"/>
                  </a:lnTo>
                  <a:lnTo>
                    <a:pt x="1707947" y="639649"/>
                  </a:lnTo>
                  <a:lnTo>
                    <a:pt x="1715061" y="683671"/>
                  </a:lnTo>
                  <a:lnTo>
                    <a:pt x="1719389" y="728458"/>
                  </a:lnTo>
                  <a:lnTo>
                    <a:pt x="1720850" y="773938"/>
                  </a:lnTo>
                  <a:lnTo>
                    <a:pt x="1719389" y="819404"/>
                  </a:lnTo>
                  <a:lnTo>
                    <a:pt x="1715061" y="864180"/>
                  </a:lnTo>
                  <a:lnTo>
                    <a:pt x="1707947" y="908192"/>
                  </a:lnTo>
                  <a:lnTo>
                    <a:pt x="1698127" y="951367"/>
                  </a:lnTo>
                  <a:lnTo>
                    <a:pt x="1685682" y="993634"/>
                  </a:lnTo>
                  <a:lnTo>
                    <a:pt x="1670692" y="1034919"/>
                  </a:lnTo>
                  <a:lnTo>
                    <a:pt x="1653238" y="1075150"/>
                  </a:lnTo>
                  <a:lnTo>
                    <a:pt x="1633401" y="1114254"/>
                  </a:lnTo>
                  <a:lnTo>
                    <a:pt x="1611261" y="1152158"/>
                  </a:lnTo>
                  <a:lnTo>
                    <a:pt x="1586900" y="1188790"/>
                  </a:lnTo>
                  <a:lnTo>
                    <a:pt x="1560398" y="1224078"/>
                  </a:lnTo>
                  <a:lnTo>
                    <a:pt x="1531835" y="1257948"/>
                  </a:lnTo>
                  <a:lnTo>
                    <a:pt x="1501292" y="1290328"/>
                  </a:lnTo>
                  <a:lnTo>
                    <a:pt x="1468850" y="1321146"/>
                  </a:lnTo>
                  <a:lnTo>
                    <a:pt x="1434589" y="1350328"/>
                  </a:lnTo>
                  <a:lnTo>
                    <a:pt x="1398591" y="1377802"/>
                  </a:lnTo>
                  <a:lnTo>
                    <a:pt x="1360935" y="1403496"/>
                  </a:lnTo>
                  <a:lnTo>
                    <a:pt x="1321703" y="1427336"/>
                  </a:lnTo>
                  <a:lnTo>
                    <a:pt x="1280976" y="1449251"/>
                  </a:lnTo>
                  <a:lnTo>
                    <a:pt x="1238833" y="1469167"/>
                  </a:lnTo>
                  <a:lnTo>
                    <a:pt x="1195355" y="1487012"/>
                  </a:lnTo>
                  <a:lnTo>
                    <a:pt x="1150624" y="1502714"/>
                  </a:lnTo>
                  <a:lnTo>
                    <a:pt x="1104720" y="1516199"/>
                  </a:lnTo>
                  <a:lnTo>
                    <a:pt x="1057723" y="1527395"/>
                  </a:lnTo>
                  <a:lnTo>
                    <a:pt x="1009714" y="1536230"/>
                  </a:lnTo>
                  <a:lnTo>
                    <a:pt x="960775" y="1542630"/>
                  </a:lnTo>
                  <a:lnTo>
                    <a:pt x="910984" y="1546523"/>
                  </a:lnTo>
                  <a:lnTo>
                    <a:pt x="860425" y="1547837"/>
                  </a:lnTo>
                  <a:lnTo>
                    <a:pt x="809865" y="1546523"/>
                  </a:lnTo>
                  <a:lnTo>
                    <a:pt x="760074" y="1542630"/>
                  </a:lnTo>
                  <a:lnTo>
                    <a:pt x="711135" y="1536230"/>
                  </a:lnTo>
                  <a:lnTo>
                    <a:pt x="663126" y="1527395"/>
                  </a:lnTo>
                  <a:lnTo>
                    <a:pt x="616129" y="1516199"/>
                  </a:lnTo>
                  <a:lnTo>
                    <a:pt x="570225" y="1502714"/>
                  </a:lnTo>
                  <a:lnTo>
                    <a:pt x="525494" y="1487012"/>
                  </a:lnTo>
                  <a:lnTo>
                    <a:pt x="482016" y="1469167"/>
                  </a:lnTo>
                  <a:lnTo>
                    <a:pt x="439873" y="1449251"/>
                  </a:lnTo>
                  <a:lnTo>
                    <a:pt x="399146" y="1427336"/>
                  </a:lnTo>
                  <a:lnTo>
                    <a:pt x="359914" y="1403496"/>
                  </a:lnTo>
                  <a:lnTo>
                    <a:pt x="322258" y="1377802"/>
                  </a:lnTo>
                  <a:lnTo>
                    <a:pt x="286260" y="1350328"/>
                  </a:lnTo>
                  <a:lnTo>
                    <a:pt x="251999" y="1321146"/>
                  </a:lnTo>
                  <a:lnTo>
                    <a:pt x="219557" y="1290328"/>
                  </a:lnTo>
                  <a:lnTo>
                    <a:pt x="189014" y="1257948"/>
                  </a:lnTo>
                  <a:lnTo>
                    <a:pt x="160451" y="1224078"/>
                  </a:lnTo>
                  <a:lnTo>
                    <a:pt x="133949" y="1188790"/>
                  </a:lnTo>
                  <a:lnTo>
                    <a:pt x="109588" y="1152158"/>
                  </a:lnTo>
                  <a:lnTo>
                    <a:pt x="87448" y="1114254"/>
                  </a:lnTo>
                  <a:lnTo>
                    <a:pt x="67611" y="1075150"/>
                  </a:lnTo>
                  <a:lnTo>
                    <a:pt x="50157" y="1034919"/>
                  </a:lnTo>
                  <a:lnTo>
                    <a:pt x="35167" y="993634"/>
                  </a:lnTo>
                  <a:lnTo>
                    <a:pt x="22722" y="951367"/>
                  </a:lnTo>
                  <a:lnTo>
                    <a:pt x="12902" y="908192"/>
                  </a:lnTo>
                  <a:lnTo>
                    <a:pt x="5788" y="864180"/>
                  </a:lnTo>
                  <a:lnTo>
                    <a:pt x="1460" y="819404"/>
                  </a:lnTo>
                  <a:lnTo>
                    <a:pt x="0" y="773938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4775" y="2566416"/>
              <a:ext cx="1720850" cy="15478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14775" y="2566416"/>
              <a:ext cx="1720850" cy="1548130"/>
            </a:xfrm>
            <a:custGeom>
              <a:avLst/>
              <a:gdLst/>
              <a:ahLst/>
              <a:cxnLst/>
              <a:rect l="l" t="t" r="r" b="b"/>
              <a:pathLst>
                <a:path w="1720850" h="1548129">
                  <a:moveTo>
                    <a:pt x="0" y="773938"/>
                  </a:moveTo>
                  <a:lnTo>
                    <a:pt x="1460" y="728458"/>
                  </a:lnTo>
                  <a:lnTo>
                    <a:pt x="5788" y="683671"/>
                  </a:lnTo>
                  <a:lnTo>
                    <a:pt x="12902" y="639649"/>
                  </a:lnTo>
                  <a:lnTo>
                    <a:pt x="22722" y="596466"/>
                  </a:lnTo>
                  <a:lnTo>
                    <a:pt x="35167" y="554192"/>
                  </a:lnTo>
                  <a:lnTo>
                    <a:pt x="50157" y="512901"/>
                  </a:lnTo>
                  <a:lnTo>
                    <a:pt x="67611" y="472666"/>
                  </a:lnTo>
                  <a:lnTo>
                    <a:pt x="87448" y="433558"/>
                  </a:lnTo>
                  <a:lnTo>
                    <a:pt x="109588" y="395651"/>
                  </a:lnTo>
                  <a:lnTo>
                    <a:pt x="133949" y="359017"/>
                  </a:lnTo>
                  <a:lnTo>
                    <a:pt x="160451" y="323729"/>
                  </a:lnTo>
                  <a:lnTo>
                    <a:pt x="189014" y="289859"/>
                  </a:lnTo>
                  <a:lnTo>
                    <a:pt x="219557" y="257479"/>
                  </a:lnTo>
                  <a:lnTo>
                    <a:pt x="251999" y="226663"/>
                  </a:lnTo>
                  <a:lnTo>
                    <a:pt x="286260" y="197482"/>
                  </a:lnTo>
                  <a:lnTo>
                    <a:pt x="322258" y="170010"/>
                  </a:lnTo>
                  <a:lnTo>
                    <a:pt x="359914" y="144319"/>
                  </a:lnTo>
                  <a:lnTo>
                    <a:pt x="399146" y="120481"/>
                  </a:lnTo>
                  <a:lnTo>
                    <a:pt x="439873" y="98569"/>
                  </a:lnTo>
                  <a:lnTo>
                    <a:pt x="482016" y="78655"/>
                  </a:lnTo>
                  <a:lnTo>
                    <a:pt x="525494" y="60813"/>
                  </a:lnTo>
                  <a:lnTo>
                    <a:pt x="570225" y="45114"/>
                  </a:lnTo>
                  <a:lnTo>
                    <a:pt x="616129" y="31631"/>
                  </a:lnTo>
                  <a:lnTo>
                    <a:pt x="663126" y="20437"/>
                  </a:lnTo>
                  <a:lnTo>
                    <a:pt x="711135" y="11605"/>
                  </a:lnTo>
                  <a:lnTo>
                    <a:pt x="760074" y="5206"/>
                  </a:lnTo>
                  <a:lnTo>
                    <a:pt x="809865" y="1313"/>
                  </a:lnTo>
                  <a:lnTo>
                    <a:pt x="860425" y="0"/>
                  </a:lnTo>
                  <a:lnTo>
                    <a:pt x="910984" y="1313"/>
                  </a:lnTo>
                  <a:lnTo>
                    <a:pt x="960775" y="5206"/>
                  </a:lnTo>
                  <a:lnTo>
                    <a:pt x="1009714" y="11605"/>
                  </a:lnTo>
                  <a:lnTo>
                    <a:pt x="1057723" y="20437"/>
                  </a:lnTo>
                  <a:lnTo>
                    <a:pt x="1104720" y="31631"/>
                  </a:lnTo>
                  <a:lnTo>
                    <a:pt x="1150624" y="45114"/>
                  </a:lnTo>
                  <a:lnTo>
                    <a:pt x="1195355" y="60813"/>
                  </a:lnTo>
                  <a:lnTo>
                    <a:pt x="1238833" y="78655"/>
                  </a:lnTo>
                  <a:lnTo>
                    <a:pt x="1280976" y="98569"/>
                  </a:lnTo>
                  <a:lnTo>
                    <a:pt x="1321703" y="120481"/>
                  </a:lnTo>
                  <a:lnTo>
                    <a:pt x="1360935" y="144319"/>
                  </a:lnTo>
                  <a:lnTo>
                    <a:pt x="1398591" y="170010"/>
                  </a:lnTo>
                  <a:lnTo>
                    <a:pt x="1434589" y="197482"/>
                  </a:lnTo>
                  <a:lnTo>
                    <a:pt x="1468850" y="226663"/>
                  </a:lnTo>
                  <a:lnTo>
                    <a:pt x="1501292" y="257479"/>
                  </a:lnTo>
                  <a:lnTo>
                    <a:pt x="1531835" y="289859"/>
                  </a:lnTo>
                  <a:lnTo>
                    <a:pt x="1560398" y="323729"/>
                  </a:lnTo>
                  <a:lnTo>
                    <a:pt x="1586900" y="359017"/>
                  </a:lnTo>
                  <a:lnTo>
                    <a:pt x="1611261" y="395651"/>
                  </a:lnTo>
                  <a:lnTo>
                    <a:pt x="1633401" y="433558"/>
                  </a:lnTo>
                  <a:lnTo>
                    <a:pt x="1653238" y="472666"/>
                  </a:lnTo>
                  <a:lnTo>
                    <a:pt x="1670692" y="512901"/>
                  </a:lnTo>
                  <a:lnTo>
                    <a:pt x="1685682" y="554192"/>
                  </a:lnTo>
                  <a:lnTo>
                    <a:pt x="1698127" y="596466"/>
                  </a:lnTo>
                  <a:lnTo>
                    <a:pt x="1707947" y="639649"/>
                  </a:lnTo>
                  <a:lnTo>
                    <a:pt x="1715061" y="683671"/>
                  </a:lnTo>
                  <a:lnTo>
                    <a:pt x="1719389" y="728458"/>
                  </a:lnTo>
                  <a:lnTo>
                    <a:pt x="1720850" y="773938"/>
                  </a:lnTo>
                  <a:lnTo>
                    <a:pt x="1719389" y="819404"/>
                  </a:lnTo>
                  <a:lnTo>
                    <a:pt x="1715061" y="864180"/>
                  </a:lnTo>
                  <a:lnTo>
                    <a:pt x="1707947" y="908192"/>
                  </a:lnTo>
                  <a:lnTo>
                    <a:pt x="1698127" y="951367"/>
                  </a:lnTo>
                  <a:lnTo>
                    <a:pt x="1685682" y="993634"/>
                  </a:lnTo>
                  <a:lnTo>
                    <a:pt x="1670692" y="1034919"/>
                  </a:lnTo>
                  <a:lnTo>
                    <a:pt x="1653238" y="1075150"/>
                  </a:lnTo>
                  <a:lnTo>
                    <a:pt x="1633401" y="1114254"/>
                  </a:lnTo>
                  <a:lnTo>
                    <a:pt x="1611261" y="1152158"/>
                  </a:lnTo>
                  <a:lnTo>
                    <a:pt x="1586900" y="1188790"/>
                  </a:lnTo>
                  <a:lnTo>
                    <a:pt x="1560398" y="1224078"/>
                  </a:lnTo>
                  <a:lnTo>
                    <a:pt x="1531835" y="1257948"/>
                  </a:lnTo>
                  <a:lnTo>
                    <a:pt x="1501292" y="1290328"/>
                  </a:lnTo>
                  <a:lnTo>
                    <a:pt x="1468850" y="1321146"/>
                  </a:lnTo>
                  <a:lnTo>
                    <a:pt x="1434589" y="1350328"/>
                  </a:lnTo>
                  <a:lnTo>
                    <a:pt x="1398591" y="1377802"/>
                  </a:lnTo>
                  <a:lnTo>
                    <a:pt x="1360935" y="1403496"/>
                  </a:lnTo>
                  <a:lnTo>
                    <a:pt x="1321703" y="1427336"/>
                  </a:lnTo>
                  <a:lnTo>
                    <a:pt x="1280976" y="1449251"/>
                  </a:lnTo>
                  <a:lnTo>
                    <a:pt x="1238833" y="1469167"/>
                  </a:lnTo>
                  <a:lnTo>
                    <a:pt x="1195355" y="1487012"/>
                  </a:lnTo>
                  <a:lnTo>
                    <a:pt x="1150624" y="1502714"/>
                  </a:lnTo>
                  <a:lnTo>
                    <a:pt x="1104720" y="1516199"/>
                  </a:lnTo>
                  <a:lnTo>
                    <a:pt x="1057723" y="1527395"/>
                  </a:lnTo>
                  <a:lnTo>
                    <a:pt x="1009714" y="1536230"/>
                  </a:lnTo>
                  <a:lnTo>
                    <a:pt x="960775" y="1542630"/>
                  </a:lnTo>
                  <a:lnTo>
                    <a:pt x="910984" y="1546523"/>
                  </a:lnTo>
                  <a:lnTo>
                    <a:pt x="860425" y="1547837"/>
                  </a:lnTo>
                  <a:lnTo>
                    <a:pt x="809865" y="1546523"/>
                  </a:lnTo>
                  <a:lnTo>
                    <a:pt x="760074" y="1542630"/>
                  </a:lnTo>
                  <a:lnTo>
                    <a:pt x="711135" y="1536230"/>
                  </a:lnTo>
                  <a:lnTo>
                    <a:pt x="663126" y="1527395"/>
                  </a:lnTo>
                  <a:lnTo>
                    <a:pt x="616129" y="1516199"/>
                  </a:lnTo>
                  <a:lnTo>
                    <a:pt x="570225" y="1502714"/>
                  </a:lnTo>
                  <a:lnTo>
                    <a:pt x="525494" y="1487012"/>
                  </a:lnTo>
                  <a:lnTo>
                    <a:pt x="482016" y="1469167"/>
                  </a:lnTo>
                  <a:lnTo>
                    <a:pt x="439873" y="1449251"/>
                  </a:lnTo>
                  <a:lnTo>
                    <a:pt x="399146" y="1427336"/>
                  </a:lnTo>
                  <a:lnTo>
                    <a:pt x="359914" y="1403496"/>
                  </a:lnTo>
                  <a:lnTo>
                    <a:pt x="322258" y="1377802"/>
                  </a:lnTo>
                  <a:lnTo>
                    <a:pt x="286260" y="1350328"/>
                  </a:lnTo>
                  <a:lnTo>
                    <a:pt x="251999" y="1321146"/>
                  </a:lnTo>
                  <a:lnTo>
                    <a:pt x="219557" y="1290328"/>
                  </a:lnTo>
                  <a:lnTo>
                    <a:pt x="189014" y="1257948"/>
                  </a:lnTo>
                  <a:lnTo>
                    <a:pt x="160451" y="1224078"/>
                  </a:lnTo>
                  <a:lnTo>
                    <a:pt x="133949" y="1188790"/>
                  </a:lnTo>
                  <a:lnTo>
                    <a:pt x="109588" y="1152158"/>
                  </a:lnTo>
                  <a:lnTo>
                    <a:pt x="87448" y="1114254"/>
                  </a:lnTo>
                  <a:lnTo>
                    <a:pt x="67611" y="1075150"/>
                  </a:lnTo>
                  <a:lnTo>
                    <a:pt x="50157" y="1034919"/>
                  </a:lnTo>
                  <a:lnTo>
                    <a:pt x="35167" y="993634"/>
                  </a:lnTo>
                  <a:lnTo>
                    <a:pt x="22722" y="951367"/>
                  </a:lnTo>
                  <a:lnTo>
                    <a:pt x="12902" y="908192"/>
                  </a:lnTo>
                  <a:lnTo>
                    <a:pt x="5788" y="864180"/>
                  </a:lnTo>
                  <a:lnTo>
                    <a:pt x="1460" y="819404"/>
                  </a:lnTo>
                  <a:lnTo>
                    <a:pt x="0" y="773938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01900" y="2036216"/>
            <a:ext cx="3364229" cy="2346325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722630">
              <a:lnSpc>
                <a:spcPct val="100000"/>
              </a:lnSpc>
              <a:spcBef>
                <a:spcPts val="505"/>
              </a:spcBef>
              <a:tabLst>
                <a:tab pos="2303780" algn="l"/>
              </a:tabLst>
            </a:pPr>
            <a:r>
              <a:rPr sz="2800" b="1" spc="-50" dirty="0">
                <a:solidFill>
                  <a:srgbClr val="C0504D"/>
                </a:solidFill>
                <a:latin typeface="Times New Roman"/>
                <a:cs typeface="Times New Roman"/>
              </a:rPr>
              <a:t>X</a:t>
            </a:r>
            <a:r>
              <a:rPr sz="2800" b="1" dirty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sz="2800" b="1" spc="-50" dirty="0">
                <a:solidFill>
                  <a:srgbClr val="80008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00423" y="2729992"/>
            <a:ext cx="614680" cy="1263650"/>
            <a:chOff x="3900423" y="2729992"/>
            <a:chExt cx="614680" cy="12636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2998" y="2783967"/>
              <a:ext cx="306450" cy="11842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82998" y="2783967"/>
              <a:ext cx="306705" cy="1184275"/>
            </a:xfrm>
            <a:custGeom>
              <a:avLst/>
              <a:gdLst/>
              <a:ahLst/>
              <a:cxnLst/>
              <a:rect l="l" t="t" r="r" b="b"/>
              <a:pathLst>
                <a:path w="306704" h="1184275">
                  <a:moveTo>
                    <a:pt x="0" y="0"/>
                  </a:moveTo>
                  <a:lnTo>
                    <a:pt x="20700" y="14224"/>
                  </a:lnTo>
                  <a:lnTo>
                    <a:pt x="42925" y="28575"/>
                  </a:lnTo>
                  <a:lnTo>
                    <a:pt x="63500" y="49149"/>
                  </a:lnTo>
                  <a:lnTo>
                    <a:pt x="77850" y="71374"/>
                  </a:lnTo>
                  <a:lnTo>
                    <a:pt x="100075" y="85725"/>
                  </a:lnTo>
                  <a:lnTo>
                    <a:pt x="106425" y="106299"/>
                  </a:lnTo>
                  <a:lnTo>
                    <a:pt x="128650" y="114300"/>
                  </a:lnTo>
                  <a:lnTo>
                    <a:pt x="142875" y="134874"/>
                  </a:lnTo>
                  <a:lnTo>
                    <a:pt x="163575" y="149225"/>
                  </a:lnTo>
                  <a:lnTo>
                    <a:pt x="177800" y="171450"/>
                  </a:lnTo>
                  <a:lnTo>
                    <a:pt x="192150" y="192024"/>
                  </a:lnTo>
                  <a:lnTo>
                    <a:pt x="206375" y="214249"/>
                  </a:lnTo>
                  <a:lnTo>
                    <a:pt x="214375" y="234950"/>
                  </a:lnTo>
                  <a:lnTo>
                    <a:pt x="220725" y="257175"/>
                  </a:lnTo>
                  <a:lnTo>
                    <a:pt x="234950" y="277749"/>
                  </a:lnTo>
                  <a:lnTo>
                    <a:pt x="249300" y="299974"/>
                  </a:lnTo>
                  <a:lnTo>
                    <a:pt x="257175" y="320675"/>
                  </a:lnTo>
                  <a:lnTo>
                    <a:pt x="263525" y="342900"/>
                  </a:lnTo>
                  <a:lnTo>
                    <a:pt x="277875" y="363474"/>
                  </a:lnTo>
                  <a:lnTo>
                    <a:pt x="285750" y="385699"/>
                  </a:lnTo>
                  <a:lnTo>
                    <a:pt x="292100" y="406400"/>
                  </a:lnTo>
                  <a:lnTo>
                    <a:pt x="300100" y="428625"/>
                  </a:lnTo>
                  <a:lnTo>
                    <a:pt x="300100" y="449199"/>
                  </a:lnTo>
                  <a:lnTo>
                    <a:pt x="306450" y="471424"/>
                  </a:lnTo>
                  <a:lnTo>
                    <a:pt x="306450" y="492125"/>
                  </a:lnTo>
                  <a:lnTo>
                    <a:pt x="306450" y="749299"/>
                  </a:lnTo>
                  <a:lnTo>
                    <a:pt x="292100" y="769873"/>
                  </a:lnTo>
                  <a:lnTo>
                    <a:pt x="292100" y="792098"/>
                  </a:lnTo>
                  <a:lnTo>
                    <a:pt x="271525" y="812799"/>
                  </a:lnTo>
                  <a:lnTo>
                    <a:pt x="263525" y="835024"/>
                  </a:lnTo>
                  <a:lnTo>
                    <a:pt x="263525" y="855598"/>
                  </a:lnTo>
                  <a:lnTo>
                    <a:pt x="242950" y="869949"/>
                  </a:lnTo>
                  <a:lnTo>
                    <a:pt x="234950" y="892174"/>
                  </a:lnTo>
                  <a:lnTo>
                    <a:pt x="234950" y="912748"/>
                  </a:lnTo>
                  <a:lnTo>
                    <a:pt x="220725" y="934973"/>
                  </a:lnTo>
                  <a:lnTo>
                    <a:pt x="206375" y="955674"/>
                  </a:lnTo>
                  <a:lnTo>
                    <a:pt x="192150" y="977899"/>
                  </a:lnTo>
                  <a:lnTo>
                    <a:pt x="177800" y="998473"/>
                  </a:lnTo>
                  <a:lnTo>
                    <a:pt x="171450" y="1020698"/>
                  </a:lnTo>
                  <a:lnTo>
                    <a:pt x="157225" y="1041399"/>
                  </a:lnTo>
                  <a:lnTo>
                    <a:pt x="135000" y="1055623"/>
                  </a:lnTo>
                  <a:lnTo>
                    <a:pt x="120650" y="1077848"/>
                  </a:lnTo>
                  <a:lnTo>
                    <a:pt x="100075" y="1092161"/>
                  </a:lnTo>
                  <a:lnTo>
                    <a:pt x="77850" y="1106449"/>
                  </a:lnTo>
                  <a:lnTo>
                    <a:pt x="63500" y="1127086"/>
                  </a:lnTo>
                  <a:lnTo>
                    <a:pt x="49275" y="1149311"/>
                  </a:lnTo>
                  <a:lnTo>
                    <a:pt x="28575" y="1163599"/>
                  </a:lnTo>
                  <a:lnTo>
                    <a:pt x="6350" y="1184236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5823" y="2755392"/>
              <a:ext cx="342900" cy="11921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25823" y="2755392"/>
              <a:ext cx="342900" cy="1192530"/>
            </a:xfrm>
            <a:custGeom>
              <a:avLst/>
              <a:gdLst/>
              <a:ahLst/>
              <a:cxnLst/>
              <a:rect l="l" t="t" r="r" b="b"/>
              <a:pathLst>
                <a:path w="342900" h="1192529">
                  <a:moveTo>
                    <a:pt x="293750" y="0"/>
                  </a:moveTo>
                  <a:lnTo>
                    <a:pt x="279400" y="20574"/>
                  </a:lnTo>
                  <a:lnTo>
                    <a:pt x="257175" y="34925"/>
                  </a:lnTo>
                  <a:lnTo>
                    <a:pt x="250825" y="57150"/>
                  </a:lnTo>
                  <a:lnTo>
                    <a:pt x="228600" y="63500"/>
                  </a:lnTo>
                  <a:lnTo>
                    <a:pt x="214375" y="85725"/>
                  </a:lnTo>
                  <a:lnTo>
                    <a:pt x="193675" y="99949"/>
                  </a:lnTo>
                  <a:lnTo>
                    <a:pt x="185800" y="120650"/>
                  </a:lnTo>
                  <a:lnTo>
                    <a:pt x="171450" y="142875"/>
                  </a:lnTo>
                  <a:lnTo>
                    <a:pt x="150875" y="163449"/>
                  </a:lnTo>
                  <a:lnTo>
                    <a:pt x="136525" y="185674"/>
                  </a:lnTo>
                  <a:lnTo>
                    <a:pt x="114300" y="200025"/>
                  </a:lnTo>
                  <a:lnTo>
                    <a:pt x="100075" y="220599"/>
                  </a:lnTo>
                  <a:lnTo>
                    <a:pt x="93725" y="242824"/>
                  </a:lnTo>
                  <a:lnTo>
                    <a:pt x="79375" y="263525"/>
                  </a:lnTo>
                  <a:lnTo>
                    <a:pt x="71500" y="285750"/>
                  </a:lnTo>
                  <a:lnTo>
                    <a:pt x="65150" y="306324"/>
                  </a:lnTo>
                  <a:lnTo>
                    <a:pt x="57150" y="328549"/>
                  </a:lnTo>
                  <a:lnTo>
                    <a:pt x="50800" y="349250"/>
                  </a:lnTo>
                  <a:lnTo>
                    <a:pt x="36575" y="371475"/>
                  </a:lnTo>
                  <a:lnTo>
                    <a:pt x="28575" y="392049"/>
                  </a:lnTo>
                  <a:lnTo>
                    <a:pt x="22225" y="414274"/>
                  </a:lnTo>
                  <a:lnTo>
                    <a:pt x="22225" y="434975"/>
                  </a:lnTo>
                  <a:lnTo>
                    <a:pt x="22225" y="457200"/>
                  </a:lnTo>
                  <a:lnTo>
                    <a:pt x="14350" y="477774"/>
                  </a:lnTo>
                  <a:lnTo>
                    <a:pt x="8000" y="499999"/>
                  </a:lnTo>
                  <a:lnTo>
                    <a:pt x="8000" y="520700"/>
                  </a:lnTo>
                  <a:lnTo>
                    <a:pt x="0" y="542925"/>
                  </a:lnTo>
                  <a:lnTo>
                    <a:pt x="0" y="692150"/>
                  </a:lnTo>
                  <a:lnTo>
                    <a:pt x="8000" y="714375"/>
                  </a:lnTo>
                  <a:lnTo>
                    <a:pt x="14350" y="734949"/>
                  </a:lnTo>
                  <a:lnTo>
                    <a:pt x="22225" y="757174"/>
                  </a:lnTo>
                  <a:lnTo>
                    <a:pt x="28575" y="777874"/>
                  </a:lnTo>
                  <a:lnTo>
                    <a:pt x="28575" y="800099"/>
                  </a:lnTo>
                  <a:lnTo>
                    <a:pt x="36575" y="820673"/>
                  </a:lnTo>
                  <a:lnTo>
                    <a:pt x="42925" y="842898"/>
                  </a:lnTo>
                  <a:lnTo>
                    <a:pt x="50800" y="863599"/>
                  </a:lnTo>
                  <a:lnTo>
                    <a:pt x="65150" y="885824"/>
                  </a:lnTo>
                  <a:lnTo>
                    <a:pt x="71500" y="906398"/>
                  </a:lnTo>
                  <a:lnTo>
                    <a:pt x="85725" y="928623"/>
                  </a:lnTo>
                  <a:lnTo>
                    <a:pt x="100075" y="949324"/>
                  </a:lnTo>
                  <a:lnTo>
                    <a:pt x="114300" y="971549"/>
                  </a:lnTo>
                  <a:lnTo>
                    <a:pt x="128650" y="992123"/>
                  </a:lnTo>
                  <a:lnTo>
                    <a:pt x="142875" y="1014348"/>
                  </a:lnTo>
                  <a:lnTo>
                    <a:pt x="157225" y="1035049"/>
                  </a:lnTo>
                  <a:lnTo>
                    <a:pt x="171450" y="1057274"/>
                  </a:lnTo>
                  <a:lnTo>
                    <a:pt x="185800" y="1077848"/>
                  </a:lnTo>
                  <a:lnTo>
                    <a:pt x="208025" y="1092199"/>
                  </a:lnTo>
                  <a:lnTo>
                    <a:pt x="222250" y="1114424"/>
                  </a:lnTo>
                  <a:lnTo>
                    <a:pt x="257175" y="1149311"/>
                  </a:lnTo>
                  <a:lnTo>
                    <a:pt x="300100" y="1171536"/>
                  </a:lnTo>
                  <a:lnTo>
                    <a:pt x="322325" y="1177886"/>
                  </a:lnTo>
                  <a:lnTo>
                    <a:pt x="342900" y="1192174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635">
              <a:lnSpc>
                <a:spcPct val="100000"/>
              </a:lnSpc>
              <a:spcBef>
                <a:spcPts val="95"/>
              </a:spcBef>
            </a:pPr>
            <a:r>
              <a:rPr dirty="0"/>
              <a:t>Design</a:t>
            </a:r>
            <a:r>
              <a:rPr spc="-80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dirty="0"/>
              <a:t>improving</a:t>
            </a:r>
            <a:r>
              <a:rPr spc="-75" dirty="0"/>
              <a:t> </a:t>
            </a:r>
            <a:r>
              <a:rPr spc="-10" dirty="0"/>
              <a:t>productivity?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919" y="1869173"/>
            <a:ext cx="2143125" cy="2143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2680" y="1869109"/>
            <a:ext cx="3406775" cy="226542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38962" y="1099184"/>
            <a:ext cx="757745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conducted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survey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American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Society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Interior </a:t>
            </a:r>
            <a:r>
              <a:rPr sz="2000" dirty="0">
                <a:latin typeface="Calibri"/>
                <a:cs typeface="Calibri"/>
              </a:rPr>
              <a:t>Designers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workers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office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 </a:t>
            </a:r>
            <a:r>
              <a:rPr sz="2000" dirty="0">
                <a:latin typeface="Calibri"/>
                <a:cs typeface="Calibri"/>
              </a:rPr>
              <a:t>would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increase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productivity.</a:t>
            </a:r>
            <a:endParaRPr sz="2000">
              <a:latin typeface="Calibri"/>
              <a:cs typeface="Calibri"/>
            </a:endParaRPr>
          </a:p>
          <a:p>
            <a:pPr marL="355600" marR="249554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Respondents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 change.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0331" y="3075813"/>
          <a:ext cx="6915150" cy="155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1440" marR="503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Reducing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noise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increase productivity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70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would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productivity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67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17145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3700" algn="l"/>
              </a:tabLst>
            </a:pPr>
            <a:r>
              <a:rPr dirty="0"/>
              <a:t>If</a:t>
            </a:r>
            <a:r>
              <a:rPr spc="-50" dirty="0"/>
              <a:t> </a:t>
            </a:r>
            <a:r>
              <a:rPr dirty="0"/>
              <a:t>one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survey</a:t>
            </a:r>
            <a:r>
              <a:rPr spc="-35" dirty="0"/>
              <a:t> </a:t>
            </a:r>
            <a:r>
              <a:rPr spc="-10" dirty="0"/>
              <a:t>respondents</a:t>
            </a:r>
            <a:r>
              <a:rPr spc="-40" dirty="0"/>
              <a:t> </a:t>
            </a:r>
            <a:r>
              <a:rPr dirty="0"/>
              <a:t>was</a:t>
            </a:r>
            <a:r>
              <a:rPr spc="-35" dirty="0"/>
              <a:t> </a:t>
            </a:r>
            <a:r>
              <a:rPr dirty="0"/>
              <a:t>randomly</a:t>
            </a:r>
            <a:r>
              <a:rPr spc="-55" dirty="0"/>
              <a:t> </a:t>
            </a:r>
            <a:r>
              <a:rPr dirty="0"/>
              <a:t>selected</a:t>
            </a:r>
            <a:r>
              <a:rPr spc="-2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asked</a:t>
            </a:r>
            <a:r>
              <a:rPr spc="-35" dirty="0"/>
              <a:t> </a:t>
            </a:r>
            <a:r>
              <a:rPr spc="-20" dirty="0"/>
              <a:t>what </a:t>
            </a:r>
            <a:r>
              <a:rPr dirty="0"/>
              <a:t>office</a:t>
            </a:r>
            <a:r>
              <a:rPr spc="-70" dirty="0"/>
              <a:t> </a:t>
            </a:r>
            <a:r>
              <a:rPr dirty="0"/>
              <a:t>design</a:t>
            </a:r>
            <a:r>
              <a:rPr spc="-75" dirty="0"/>
              <a:t> </a:t>
            </a:r>
            <a:r>
              <a:rPr dirty="0"/>
              <a:t>changes</a:t>
            </a:r>
            <a:r>
              <a:rPr spc="-85" dirty="0"/>
              <a:t> </a:t>
            </a:r>
            <a:r>
              <a:rPr dirty="0"/>
              <a:t>would</a:t>
            </a:r>
            <a:r>
              <a:rPr spc="-85" dirty="0"/>
              <a:t> </a:t>
            </a:r>
            <a:r>
              <a:rPr dirty="0"/>
              <a:t>increase</a:t>
            </a:r>
            <a:r>
              <a:rPr spc="-65" dirty="0"/>
              <a:t> </a:t>
            </a:r>
            <a:r>
              <a:rPr dirty="0"/>
              <a:t>worker</a:t>
            </a:r>
            <a:r>
              <a:rPr spc="-70" dirty="0"/>
              <a:t> </a:t>
            </a:r>
            <a:r>
              <a:rPr spc="-10" dirty="0"/>
              <a:t>productivity,</a:t>
            </a:r>
          </a:p>
          <a:p>
            <a:pPr marL="508000">
              <a:lnSpc>
                <a:spcPct val="100000"/>
              </a:lnSpc>
              <a:spcBef>
                <a:spcPts val="480"/>
              </a:spcBef>
              <a:tabLst>
                <a:tab pos="794385" algn="l"/>
              </a:tabLst>
            </a:pPr>
            <a:r>
              <a:rPr spc="-50" dirty="0">
                <a:latin typeface="Arial MT"/>
                <a:cs typeface="Arial MT"/>
              </a:rPr>
              <a:t>–</a:t>
            </a:r>
            <a:r>
              <a:rPr dirty="0">
                <a:latin typeface="Arial MT"/>
                <a:cs typeface="Arial MT"/>
              </a:rPr>
              <a:t>	</a:t>
            </a: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probability</a:t>
            </a:r>
            <a:r>
              <a:rPr spc="-45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person</a:t>
            </a:r>
            <a:r>
              <a:rPr spc="-50" dirty="0"/>
              <a:t> </a:t>
            </a:r>
            <a:r>
              <a:rPr dirty="0"/>
              <a:t>would</a:t>
            </a:r>
            <a:r>
              <a:rPr spc="-45" dirty="0"/>
              <a:t> </a:t>
            </a:r>
            <a:r>
              <a:rPr dirty="0"/>
              <a:t>select</a:t>
            </a:r>
            <a:r>
              <a:rPr spc="-30" dirty="0"/>
              <a:t> </a:t>
            </a:r>
            <a:r>
              <a:rPr dirty="0"/>
              <a:t>reducing</a:t>
            </a:r>
            <a:r>
              <a:rPr spc="-60" dirty="0"/>
              <a:t> </a:t>
            </a:r>
            <a:r>
              <a:rPr dirty="0"/>
              <a:t>noise</a:t>
            </a:r>
            <a:r>
              <a:rPr spc="-30" dirty="0"/>
              <a:t> </a:t>
            </a:r>
            <a:r>
              <a:rPr i="1" spc="-25" dirty="0">
                <a:latin typeface="Calibri"/>
                <a:cs typeface="Calibri"/>
              </a:rPr>
              <a:t>or</a:t>
            </a:r>
          </a:p>
          <a:p>
            <a:pPr marL="794385">
              <a:lnSpc>
                <a:spcPct val="100000"/>
              </a:lnSpc>
            </a:pPr>
            <a:r>
              <a:rPr dirty="0"/>
              <a:t>more</a:t>
            </a:r>
            <a:r>
              <a:rPr spc="-55" dirty="0"/>
              <a:t> </a:t>
            </a:r>
            <a:r>
              <a:rPr spc="-10" dirty="0"/>
              <a:t>storage</a:t>
            </a:r>
            <a:r>
              <a:rPr spc="-60" dirty="0"/>
              <a:t> </a:t>
            </a:r>
            <a:r>
              <a:rPr spc="-10" dirty="0"/>
              <a:t>space?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95"/>
              </a:spcBef>
            </a:pPr>
            <a:r>
              <a:rPr dirty="0"/>
              <a:t>Methods</a:t>
            </a:r>
            <a:r>
              <a:rPr spc="-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Assigning</a:t>
            </a:r>
            <a:r>
              <a:rPr spc="-30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36370"/>
            <a:ext cx="658749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Classical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(rules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laws)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Relative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occurrence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(cumulated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historical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Subjective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(personal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intuition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reasoning)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95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486650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Let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“reducing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noise.”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Let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storage/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space.”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person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or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symbolized statistically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addition.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198" y="3216116"/>
            <a:ext cx="2184360" cy="63498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0740">
              <a:lnSpc>
                <a:spcPct val="100000"/>
              </a:lnSpc>
              <a:spcBef>
                <a:spcPts val="95"/>
              </a:spcBef>
            </a:pP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Law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Addition</a:t>
            </a:r>
            <a:r>
              <a:rPr spc="-50" dirty="0"/>
              <a:t> </a:t>
            </a:r>
            <a:r>
              <a:rPr spc="-20" dirty="0"/>
              <a:t>-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8475" y="1037818"/>
            <a:ext cx="6604000" cy="467359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2895"/>
              </a:lnSpc>
              <a:tabLst>
                <a:tab pos="2244090" algn="l"/>
              </a:tabLst>
            </a:pPr>
            <a:r>
              <a:rPr sz="2600" i="1" spc="400" dirty="0">
                <a:latin typeface="Times New Roman"/>
                <a:cs typeface="Times New Roman"/>
              </a:rPr>
              <a:t>P</a:t>
            </a:r>
            <a:r>
              <a:rPr sz="2600" spc="400" dirty="0">
                <a:latin typeface="Times New Roman"/>
                <a:cs typeface="Times New Roman"/>
              </a:rPr>
              <a:t>(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i="1" spc="520" dirty="0">
                <a:latin typeface="Times New Roman"/>
                <a:cs typeface="Times New Roman"/>
              </a:rPr>
              <a:t>N</a:t>
            </a:r>
            <a:r>
              <a:rPr sz="2600" i="1" spc="180" dirty="0">
                <a:latin typeface="Times New Roman"/>
                <a:cs typeface="Times New Roman"/>
              </a:rPr>
              <a:t> </a:t>
            </a:r>
            <a:r>
              <a:rPr sz="2600" spc="600" dirty="0">
                <a:latin typeface="Symbol"/>
                <a:cs typeface="Symbol"/>
              </a:rPr>
              <a:t>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440" dirty="0">
                <a:latin typeface="Times New Roman"/>
                <a:cs typeface="Times New Roman"/>
              </a:rPr>
              <a:t>S</a:t>
            </a:r>
            <a:r>
              <a:rPr sz="2600" spc="440" dirty="0">
                <a:latin typeface="Times New Roman"/>
                <a:cs typeface="Times New Roman"/>
              </a:rPr>
              <a:t>)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375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400" dirty="0">
                <a:latin typeface="Times New Roman"/>
                <a:cs typeface="Times New Roman"/>
              </a:rPr>
              <a:t>P</a:t>
            </a:r>
            <a:r>
              <a:rPr sz="2600" spc="400" dirty="0">
                <a:latin typeface="Times New Roman"/>
                <a:cs typeface="Times New Roman"/>
              </a:rPr>
              <a:t>(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i="1" spc="520" dirty="0">
                <a:latin typeface="Times New Roman"/>
                <a:cs typeface="Times New Roman"/>
              </a:rPr>
              <a:t>N</a:t>
            </a:r>
            <a:r>
              <a:rPr sz="2600" i="1" spc="-260" dirty="0">
                <a:latin typeface="Times New Roman"/>
                <a:cs typeface="Times New Roman"/>
              </a:rPr>
              <a:t> </a:t>
            </a:r>
            <a:r>
              <a:rPr sz="2600" spc="265" dirty="0">
                <a:latin typeface="Times New Roman"/>
                <a:cs typeface="Times New Roman"/>
              </a:rPr>
              <a:t>)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425" dirty="0">
                <a:latin typeface="Symbol"/>
                <a:cs typeface="Symbol"/>
              </a:rPr>
              <a:t>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i="1" spc="459" dirty="0">
                <a:latin typeface="Times New Roman"/>
                <a:cs typeface="Times New Roman"/>
              </a:rPr>
              <a:t>P</a:t>
            </a:r>
            <a:r>
              <a:rPr sz="2600" spc="459" dirty="0">
                <a:latin typeface="Times New Roman"/>
                <a:cs typeface="Times New Roman"/>
              </a:rPr>
              <a:t>(</a:t>
            </a:r>
            <a:r>
              <a:rPr sz="2600" i="1" spc="459" dirty="0">
                <a:latin typeface="Times New Roman"/>
                <a:cs typeface="Times New Roman"/>
              </a:rPr>
              <a:t>S</a:t>
            </a:r>
            <a:r>
              <a:rPr sz="2600" spc="459" dirty="0">
                <a:latin typeface="Times New Roman"/>
                <a:cs typeface="Times New Roman"/>
              </a:rPr>
              <a:t>)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425" dirty="0">
                <a:latin typeface="Symbol"/>
                <a:cs typeface="Symbol"/>
              </a:rPr>
              <a:t></a:t>
            </a:r>
            <a:r>
              <a:rPr sz="2600" spc="215" dirty="0">
                <a:latin typeface="Times New Roman"/>
                <a:cs typeface="Times New Roman"/>
              </a:rPr>
              <a:t> </a:t>
            </a:r>
            <a:r>
              <a:rPr sz="2600" i="1" spc="395" dirty="0">
                <a:latin typeface="Times New Roman"/>
                <a:cs typeface="Times New Roman"/>
              </a:rPr>
              <a:t>P</a:t>
            </a:r>
            <a:r>
              <a:rPr sz="2600" spc="395" dirty="0">
                <a:latin typeface="Times New Roman"/>
                <a:cs typeface="Times New Roman"/>
              </a:rPr>
              <a:t>(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520" dirty="0">
                <a:latin typeface="Times New Roman"/>
                <a:cs typeface="Times New Roman"/>
              </a:rPr>
              <a:t>N</a:t>
            </a:r>
            <a:r>
              <a:rPr sz="2600" i="1" spc="190" dirty="0">
                <a:latin typeface="Times New Roman"/>
                <a:cs typeface="Times New Roman"/>
              </a:rPr>
              <a:t> </a:t>
            </a:r>
            <a:r>
              <a:rPr sz="2600" spc="600" dirty="0">
                <a:latin typeface="Symbol"/>
                <a:cs typeface="Symbol"/>
              </a:rPr>
              <a:t>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415" dirty="0">
                <a:latin typeface="Times New Roman"/>
                <a:cs typeface="Times New Roman"/>
              </a:rPr>
              <a:t>S</a:t>
            </a:r>
            <a:r>
              <a:rPr sz="2600" spc="41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0212" y="1658950"/>
            <a:ext cx="4000500" cy="2968625"/>
            <a:chOff x="430212" y="1658950"/>
            <a:chExt cx="4000500" cy="2968625"/>
          </a:xfrm>
        </p:grpSpPr>
        <p:sp>
          <p:nvSpPr>
            <p:cNvPr id="5" name="object 5"/>
            <p:cNvSpPr/>
            <p:nvPr/>
          </p:nvSpPr>
          <p:spPr>
            <a:xfrm>
              <a:off x="455612" y="1684350"/>
              <a:ext cx="3949700" cy="2917825"/>
            </a:xfrm>
            <a:custGeom>
              <a:avLst/>
              <a:gdLst/>
              <a:ahLst/>
              <a:cxnLst/>
              <a:rect l="l" t="t" r="r" b="b"/>
              <a:pathLst>
                <a:path w="3949700" h="2917825">
                  <a:moveTo>
                    <a:pt x="3949700" y="0"/>
                  </a:moveTo>
                  <a:lnTo>
                    <a:pt x="0" y="0"/>
                  </a:lnTo>
                  <a:lnTo>
                    <a:pt x="0" y="2917825"/>
                  </a:lnTo>
                  <a:lnTo>
                    <a:pt x="3949700" y="2917825"/>
                  </a:lnTo>
                  <a:lnTo>
                    <a:pt x="39497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612" y="1684350"/>
              <a:ext cx="3949700" cy="2917825"/>
            </a:xfrm>
            <a:custGeom>
              <a:avLst/>
              <a:gdLst/>
              <a:ahLst/>
              <a:cxnLst/>
              <a:rect l="l" t="t" r="r" b="b"/>
              <a:pathLst>
                <a:path w="3949700" h="2917825">
                  <a:moveTo>
                    <a:pt x="0" y="2917825"/>
                  </a:moveTo>
                  <a:lnTo>
                    <a:pt x="3949700" y="2917825"/>
                  </a:lnTo>
                  <a:lnTo>
                    <a:pt x="3949700" y="0"/>
                  </a:lnTo>
                  <a:lnTo>
                    <a:pt x="0" y="0"/>
                  </a:lnTo>
                  <a:lnTo>
                    <a:pt x="0" y="2917825"/>
                  </a:lnTo>
                  <a:close/>
                </a:path>
                <a:path w="3949700" h="2917825">
                  <a:moveTo>
                    <a:pt x="357187" y="2574925"/>
                  </a:moveTo>
                  <a:lnTo>
                    <a:pt x="3721163" y="2574925"/>
                  </a:lnTo>
                  <a:lnTo>
                    <a:pt x="3721163" y="228600"/>
                  </a:lnTo>
                  <a:lnTo>
                    <a:pt x="357187" y="228600"/>
                  </a:lnTo>
                  <a:lnTo>
                    <a:pt x="357187" y="2574925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262" y="2597150"/>
              <a:ext cx="1720913" cy="1547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4262" y="2597150"/>
              <a:ext cx="1721485" cy="1548130"/>
            </a:xfrm>
            <a:custGeom>
              <a:avLst/>
              <a:gdLst/>
              <a:ahLst/>
              <a:cxnLst/>
              <a:rect l="l" t="t" r="r" b="b"/>
              <a:pathLst>
                <a:path w="1721485" h="1548129">
                  <a:moveTo>
                    <a:pt x="0" y="773938"/>
                  </a:moveTo>
                  <a:lnTo>
                    <a:pt x="1460" y="728458"/>
                  </a:lnTo>
                  <a:lnTo>
                    <a:pt x="5789" y="683671"/>
                  </a:lnTo>
                  <a:lnTo>
                    <a:pt x="12904" y="639649"/>
                  </a:lnTo>
                  <a:lnTo>
                    <a:pt x="22726" y="596466"/>
                  </a:lnTo>
                  <a:lnTo>
                    <a:pt x="35173" y="554192"/>
                  </a:lnTo>
                  <a:lnTo>
                    <a:pt x="50165" y="512901"/>
                  </a:lnTo>
                  <a:lnTo>
                    <a:pt x="67621" y="472666"/>
                  </a:lnTo>
                  <a:lnTo>
                    <a:pt x="87461" y="433558"/>
                  </a:lnTo>
                  <a:lnTo>
                    <a:pt x="109603" y="395651"/>
                  </a:lnTo>
                  <a:lnTo>
                    <a:pt x="133967" y="359017"/>
                  </a:lnTo>
                  <a:lnTo>
                    <a:pt x="160473" y="323729"/>
                  </a:lnTo>
                  <a:lnTo>
                    <a:pt x="189039" y="289859"/>
                  </a:lnTo>
                  <a:lnTo>
                    <a:pt x="219586" y="257479"/>
                  </a:lnTo>
                  <a:lnTo>
                    <a:pt x="252031" y="226663"/>
                  </a:lnTo>
                  <a:lnTo>
                    <a:pt x="286295" y="197482"/>
                  </a:lnTo>
                  <a:lnTo>
                    <a:pt x="322297" y="170010"/>
                  </a:lnTo>
                  <a:lnTo>
                    <a:pt x="359955" y="144319"/>
                  </a:lnTo>
                  <a:lnTo>
                    <a:pt x="399191" y="120481"/>
                  </a:lnTo>
                  <a:lnTo>
                    <a:pt x="439921" y="98569"/>
                  </a:lnTo>
                  <a:lnTo>
                    <a:pt x="482067" y="78655"/>
                  </a:lnTo>
                  <a:lnTo>
                    <a:pt x="525547" y="60813"/>
                  </a:lnTo>
                  <a:lnTo>
                    <a:pt x="570281" y="45114"/>
                  </a:lnTo>
                  <a:lnTo>
                    <a:pt x="616187" y="31631"/>
                  </a:lnTo>
                  <a:lnTo>
                    <a:pt x="663186" y="20437"/>
                  </a:lnTo>
                  <a:lnTo>
                    <a:pt x="711196" y="11605"/>
                  </a:lnTo>
                  <a:lnTo>
                    <a:pt x="760137" y="5206"/>
                  </a:lnTo>
                  <a:lnTo>
                    <a:pt x="809928" y="1313"/>
                  </a:lnTo>
                  <a:lnTo>
                    <a:pt x="860488" y="0"/>
                  </a:lnTo>
                  <a:lnTo>
                    <a:pt x="911035" y="1313"/>
                  </a:lnTo>
                  <a:lnTo>
                    <a:pt x="960815" y="5206"/>
                  </a:lnTo>
                  <a:lnTo>
                    <a:pt x="1009745" y="11605"/>
                  </a:lnTo>
                  <a:lnTo>
                    <a:pt x="1057746" y="20437"/>
                  </a:lnTo>
                  <a:lnTo>
                    <a:pt x="1104737" y="31631"/>
                  </a:lnTo>
                  <a:lnTo>
                    <a:pt x="1150637" y="45114"/>
                  </a:lnTo>
                  <a:lnTo>
                    <a:pt x="1195365" y="60813"/>
                  </a:lnTo>
                  <a:lnTo>
                    <a:pt x="1238841" y="78655"/>
                  </a:lnTo>
                  <a:lnTo>
                    <a:pt x="1280983" y="98569"/>
                  </a:lnTo>
                  <a:lnTo>
                    <a:pt x="1321711" y="120481"/>
                  </a:lnTo>
                  <a:lnTo>
                    <a:pt x="1360944" y="144319"/>
                  </a:lnTo>
                  <a:lnTo>
                    <a:pt x="1398601" y="170010"/>
                  </a:lnTo>
                  <a:lnTo>
                    <a:pt x="1434602" y="197482"/>
                  </a:lnTo>
                  <a:lnTo>
                    <a:pt x="1468866" y="226663"/>
                  </a:lnTo>
                  <a:lnTo>
                    <a:pt x="1501311" y="257479"/>
                  </a:lnTo>
                  <a:lnTo>
                    <a:pt x="1531858" y="289859"/>
                  </a:lnTo>
                  <a:lnTo>
                    <a:pt x="1560425" y="323729"/>
                  </a:lnTo>
                  <a:lnTo>
                    <a:pt x="1586932" y="359017"/>
                  </a:lnTo>
                  <a:lnTo>
                    <a:pt x="1611298" y="395651"/>
                  </a:lnTo>
                  <a:lnTo>
                    <a:pt x="1633442" y="433558"/>
                  </a:lnTo>
                  <a:lnTo>
                    <a:pt x="1653284" y="472666"/>
                  </a:lnTo>
                  <a:lnTo>
                    <a:pt x="1670741" y="512901"/>
                  </a:lnTo>
                  <a:lnTo>
                    <a:pt x="1685735" y="554192"/>
                  </a:lnTo>
                  <a:lnTo>
                    <a:pt x="1698184" y="596466"/>
                  </a:lnTo>
                  <a:lnTo>
                    <a:pt x="1708007" y="639649"/>
                  </a:lnTo>
                  <a:lnTo>
                    <a:pt x="1715123" y="683671"/>
                  </a:lnTo>
                  <a:lnTo>
                    <a:pt x="1719452" y="728458"/>
                  </a:lnTo>
                  <a:lnTo>
                    <a:pt x="1720913" y="773938"/>
                  </a:lnTo>
                  <a:lnTo>
                    <a:pt x="1719452" y="819404"/>
                  </a:lnTo>
                  <a:lnTo>
                    <a:pt x="1715123" y="864180"/>
                  </a:lnTo>
                  <a:lnTo>
                    <a:pt x="1708007" y="908191"/>
                  </a:lnTo>
                  <a:lnTo>
                    <a:pt x="1698184" y="951367"/>
                  </a:lnTo>
                  <a:lnTo>
                    <a:pt x="1685735" y="993633"/>
                  </a:lnTo>
                  <a:lnTo>
                    <a:pt x="1670741" y="1034917"/>
                  </a:lnTo>
                  <a:lnTo>
                    <a:pt x="1653284" y="1075148"/>
                  </a:lnTo>
                  <a:lnTo>
                    <a:pt x="1633442" y="1114251"/>
                  </a:lnTo>
                  <a:lnTo>
                    <a:pt x="1611298" y="1152155"/>
                  </a:lnTo>
                  <a:lnTo>
                    <a:pt x="1586932" y="1188787"/>
                  </a:lnTo>
                  <a:lnTo>
                    <a:pt x="1560425" y="1224074"/>
                  </a:lnTo>
                  <a:lnTo>
                    <a:pt x="1531858" y="1257943"/>
                  </a:lnTo>
                  <a:lnTo>
                    <a:pt x="1501311" y="1290322"/>
                  </a:lnTo>
                  <a:lnTo>
                    <a:pt x="1468866" y="1321139"/>
                  </a:lnTo>
                  <a:lnTo>
                    <a:pt x="1434602" y="1350321"/>
                  </a:lnTo>
                  <a:lnTo>
                    <a:pt x="1398601" y="1377794"/>
                  </a:lnTo>
                  <a:lnTo>
                    <a:pt x="1360944" y="1403487"/>
                  </a:lnTo>
                  <a:lnTo>
                    <a:pt x="1321711" y="1427327"/>
                  </a:lnTo>
                  <a:lnTo>
                    <a:pt x="1280983" y="1449241"/>
                  </a:lnTo>
                  <a:lnTo>
                    <a:pt x="1238841" y="1469157"/>
                  </a:lnTo>
                  <a:lnTo>
                    <a:pt x="1195365" y="1487002"/>
                  </a:lnTo>
                  <a:lnTo>
                    <a:pt x="1150637" y="1502703"/>
                  </a:lnTo>
                  <a:lnTo>
                    <a:pt x="1104737" y="1516187"/>
                  </a:lnTo>
                  <a:lnTo>
                    <a:pt x="1057746" y="1527383"/>
                  </a:lnTo>
                  <a:lnTo>
                    <a:pt x="1009745" y="1536217"/>
                  </a:lnTo>
                  <a:lnTo>
                    <a:pt x="960815" y="1542617"/>
                  </a:lnTo>
                  <a:lnTo>
                    <a:pt x="911035" y="1546511"/>
                  </a:lnTo>
                  <a:lnTo>
                    <a:pt x="860488" y="1547825"/>
                  </a:lnTo>
                  <a:lnTo>
                    <a:pt x="809928" y="1546511"/>
                  </a:lnTo>
                  <a:lnTo>
                    <a:pt x="760137" y="1542617"/>
                  </a:lnTo>
                  <a:lnTo>
                    <a:pt x="711196" y="1536217"/>
                  </a:lnTo>
                  <a:lnTo>
                    <a:pt x="663186" y="1527383"/>
                  </a:lnTo>
                  <a:lnTo>
                    <a:pt x="616187" y="1516187"/>
                  </a:lnTo>
                  <a:lnTo>
                    <a:pt x="570281" y="1502703"/>
                  </a:lnTo>
                  <a:lnTo>
                    <a:pt x="525547" y="1487002"/>
                  </a:lnTo>
                  <a:lnTo>
                    <a:pt x="482067" y="1469157"/>
                  </a:lnTo>
                  <a:lnTo>
                    <a:pt x="439921" y="1449241"/>
                  </a:lnTo>
                  <a:lnTo>
                    <a:pt x="399191" y="1427327"/>
                  </a:lnTo>
                  <a:lnTo>
                    <a:pt x="359955" y="1403487"/>
                  </a:lnTo>
                  <a:lnTo>
                    <a:pt x="322297" y="1377794"/>
                  </a:lnTo>
                  <a:lnTo>
                    <a:pt x="286295" y="1350321"/>
                  </a:lnTo>
                  <a:lnTo>
                    <a:pt x="252031" y="1321139"/>
                  </a:lnTo>
                  <a:lnTo>
                    <a:pt x="219586" y="1290322"/>
                  </a:lnTo>
                  <a:lnTo>
                    <a:pt x="189039" y="1257943"/>
                  </a:lnTo>
                  <a:lnTo>
                    <a:pt x="160473" y="1224074"/>
                  </a:lnTo>
                  <a:lnTo>
                    <a:pt x="133967" y="1188787"/>
                  </a:lnTo>
                  <a:lnTo>
                    <a:pt x="109603" y="1152155"/>
                  </a:lnTo>
                  <a:lnTo>
                    <a:pt x="87461" y="1114251"/>
                  </a:lnTo>
                  <a:lnTo>
                    <a:pt x="67621" y="1075148"/>
                  </a:lnTo>
                  <a:lnTo>
                    <a:pt x="50165" y="1034917"/>
                  </a:lnTo>
                  <a:lnTo>
                    <a:pt x="35173" y="993633"/>
                  </a:lnTo>
                  <a:lnTo>
                    <a:pt x="22726" y="951367"/>
                  </a:lnTo>
                  <a:lnTo>
                    <a:pt x="12904" y="908191"/>
                  </a:lnTo>
                  <a:lnTo>
                    <a:pt x="5789" y="864180"/>
                  </a:lnTo>
                  <a:lnTo>
                    <a:pt x="1460" y="819404"/>
                  </a:lnTo>
                  <a:lnTo>
                    <a:pt x="0" y="773938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7326" y="2568575"/>
              <a:ext cx="1720850" cy="15478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27326" y="2568575"/>
              <a:ext cx="1720850" cy="1548130"/>
            </a:xfrm>
            <a:custGeom>
              <a:avLst/>
              <a:gdLst/>
              <a:ahLst/>
              <a:cxnLst/>
              <a:rect l="l" t="t" r="r" b="b"/>
              <a:pathLst>
                <a:path w="1720850" h="1548129">
                  <a:moveTo>
                    <a:pt x="0" y="773938"/>
                  </a:moveTo>
                  <a:lnTo>
                    <a:pt x="1460" y="728458"/>
                  </a:lnTo>
                  <a:lnTo>
                    <a:pt x="5788" y="683671"/>
                  </a:lnTo>
                  <a:lnTo>
                    <a:pt x="12902" y="639649"/>
                  </a:lnTo>
                  <a:lnTo>
                    <a:pt x="22722" y="596466"/>
                  </a:lnTo>
                  <a:lnTo>
                    <a:pt x="35167" y="554192"/>
                  </a:lnTo>
                  <a:lnTo>
                    <a:pt x="50157" y="512901"/>
                  </a:lnTo>
                  <a:lnTo>
                    <a:pt x="67611" y="472666"/>
                  </a:lnTo>
                  <a:lnTo>
                    <a:pt x="87448" y="433558"/>
                  </a:lnTo>
                  <a:lnTo>
                    <a:pt x="109588" y="395651"/>
                  </a:lnTo>
                  <a:lnTo>
                    <a:pt x="133949" y="359017"/>
                  </a:lnTo>
                  <a:lnTo>
                    <a:pt x="160451" y="323729"/>
                  </a:lnTo>
                  <a:lnTo>
                    <a:pt x="189014" y="289859"/>
                  </a:lnTo>
                  <a:lnTo>
                    <a:pt x="219557" y="257479"/>
                  </a:lnTo>
                  <a:lnTo>
                    <a:pt x="251999" y="226663"/>
                  </a:lnTo>
                  <a:lnTo>
                    <a:pt x="286260" y="197482"/>
                  </a:lnTo>
                  <a:lnTo>
                    <a:pt x="322258" y="170010"/>
                  </a:lnTo>
                  <a:lnTo>
                    <a:pt x="359914" y="144319"/>
                  </a:lnTo>
                  <a:lnTo>
                    <a:pt x="399146" y="120481"/>
                  </a:lnTo>
                  <a:lnTo>
                    <a:pt x="439873" y="98569"/>
                  </a:lnTo>
                  <a:lnTo>
                    <a:pt x="482016" y="78655"/>
                  </a:lnTo>
                  <a:lnTo>
                    <a:pt x="525494" y="60813"/>
                  </a:lnTo>
                  <a:lnTo>
                    <a:pt x="570225" y="45114"/>
                  </a:lnTo>
                  <a:lnTo>
                    <a:pt x="616129" y="31631"/>
                  </a:lnTo>
                  <a:lnTo>
                    <a:pt x="663126" y="20437"/>
                  </a:lnTo>
                  <a:lnTo>
                    <a:pt x="711135" y="11605"/>
                  </a:lnTo>
                  <a:lnTo>
                    <a:pt x="760074" y="5206"/>
                  </a:lnTo>
                  <a:lnTo>
                    <a:pt x="809865" y="1313"/>
                  </a:lnTo>
                  <a:lnTo>
                    <a:pt x="860425" y="0"/>
                  </a:lnTo>
                  <a:lnTo>
                    <a:pt x="910972" y="1313"/>
                  </a:lnTo>
                  <a:lnTo>
                    <a:pt x="960751" y="5206"/>
                  </a:lnTo>
                  <a:lnTo>
                    <a:pt x="1009682" y="11605"/>
                  </a:lnTo>
                  <a:lnTo>
                    <a:pt x="1057683" y="20437"/>
                  </a:lnTo>
                  <a:lnTo>
                    <a:pt x="1104674" y="31631"/>
                  </a:lnTo>
                  <a:lnTo>
                    <a:pt x="1150574" y="45114"/>
                  </a:lnTo>
                  <a:lnTo>
                    <a:pt x="1195302" y="60813"/>
                  </a:lnTo>
                  <a:lnTo>
                    <a:pt x="1238777" y="78655"/>
                  </a:lnTo>
                  <a:lnTo>
                    <a:pt x="1280919" y="98569"/>
                  </a:lnTo>
                  <a:lnTo>
                    <a:pt x="1321647" y="120481"/>
                  </a:lnTo>
                  <a:lnTo>
                    <a:pt x="1360880" y="144319"/>
                  </a:lnTo>
                  <a:lnTo>
                    <a:pt x="1398538" y="170010"/>
                  </a:lnTo>
                  <a:lnTo>
                    <a:pt x="1434538" y="197482"/>
                  </a:lnTo>
                  <a:lnTo>
                    <a:pt x="1468802" y="226663"/>
                  </a:lnTo>
                  <a:lnTo>
                    <a:pt x="1501248" y="257479"/>
                  </a:lnTo>
                  <a:lnTo>
                    <a:pt x="1531795" y="289859"/>
                  </a:lnTo>
                  <a:lnTo>
                    <a:pt x="1560362" y="323729"/>
                  </a:lnTo>
                  <a:lnTo>
                    <a:pt x="1586869" y="359017"/>
                  </a:lnTo>
                  <a:lnTo>
                    <a:pt x="1611235" y="395651"/>
                  </a:lnTo>
                  <a:lnTo>
                    <a:pt x="1633379" y="433558"/>
                  </a:lnTo>
                  <a:lnTo>
                    <a:pt x="1653220" y="472666"/>
                  </a:lnTo>
                  <a:lnTo>
                    <a:pt x="1670678" y="512901"/>
                  </a:lnTo>
                  <a:lnTo>
                    <a:pt x="1685672" y="554192"/>
                  </a:lnTo>
                  <a:lnTo>
                    <a:pt x="1698120" y="596466"/>
                  </a:lnTo>
                  <a:lnTo>
                    <a:pt x="1707943" y="639649"/>
                  </a:lnTo>
                  <a:lnTo>
                    <a:pt x="1715059" y="683671"/>
                  </a:lnTo>
                  <a:lnTo>
                    <a:pt x="1719389" y="728458"/>
                  </a:lnTo>
                  <a:lnTo>
                    <a:pt x="1720850" y="773938"/>
                  </a:lnTo>
                  <a:lnTo>
                    <a:pt x="1719389" y="819404"/>
                  </a:lnTo>
                  <a:lnTo>
                    <a:pt x="1715059" y="864180"/>
                  </a:lnTo>
                  <a:lnTo>
                    <a:pt x="1707943" y="908191"/>
                  </a:lnTo>
                  <a:lnTo>
                    <a:pt x="1698120" y="951367"/>
                  </a:lnTo>
                  <a:lnTo>
                    <a:pt x="1685672" y="993633"/>
                  </a:lnTo>
                  <a:lnTo>
                    <a:pt x="1670678" y="1034917"/>
                  </a:lnTo>
                  <a:lnTo>
                    <a:pt x="1653220" y="1075148"/>
                  </a:lnTo>
                  <a:lnTo>
                    <a:pt x="1633379" y="1114251"/>
                  </a:lnTo>
                  <a:lnTo>
                    <a:pt x="1611235" y="1152155"/>
                  </a:lnTo>
                  <a:lnTo>
                    <a:pt x="1586869" y="1188787"/>
                  </a:lnTo>
                  <a:lnTo>
                    <a:pt x="1560362" y="1224074"/>
                  </a:lnTo>
                  <a:lnTo>
                    <a:pt x="1531795" y="1257943"/>
                  </a:lnTo>
                  <a:lnTo>
                    <a:pt x="1501248" y="1290322"/>
                  </a:lnTo>
                  <a:lnTo>
                    <a:pt x="1468802" y="1321139"/>
                  </a:lnTo>
                  <a:lnTo>
                    <a:pt x="1434538" y="1350321"/>
                  </a:lnTo>
                  <a:lnTo>
                    <a:pt x="1398538" y="1377794"/>
                  </a:lnTo>
                  <a:lnTo>
                    <a:pt x="1360880" y="1403487"/>
                  </a:lnTo>
                  <a:lnTo>
                    <a:pt x="1321647" y="1427327"/>
                  </a:lnTo>
                  <a:lnTo>
                    <a:pt x="1280919" y="1449241"/>
                  </a:lnTo>
                  <a:lnTo>
                    <a:pt x="1238777" y="1469157"/>
                  </a:lnTo>
                  <a:lnTo>
                    <a:pt x="1195302" y="1487002"/>
                  </a:lnTo>
                  <a:lnTo>
                    <a:pt x="1150574" y="1502703"/>
                  </a:lnTo>
                  <a:lnTo>
                    <a:pt x="1104674" y="1516187"/>
                  </a:lnTo>
                  <a:lnTo>
                    <a:pt x="1057683" y="1527383"/>
                  </a:lnTo>
                  <a:lnTo>
                    <a:pt x="1009682" y="1536217"/>
                  </a:lnTo>
                  <a:lnTo>
                    <a:pt x="960751" y="1542617"/>
                  </a:lnTo>
                  <a:lnTo>
                    <a:pt x="910972" y="1546511"/>
                  </a:lnTo>
                  <a:lnTo>
                    <a:pt x="860425" y="1547825"/>
                  </a:lnTo>
                  <a:lnTo>
                    <a:pt x="809865" y="1546511"/>
                  </a:lnTo>
                  <a:lnTo>
                    <a:pt x="760074" y="1542617"/>
                  </a:lnTo>
                  <a:lnTo>
                    <a:pt x="711135" y="1536217"/>
                  </a:lnTo>
                  <a:lnTo>
                    <a:pt x="663126" y="1527383"/>
                  </a:lnTo>
                  <a:lnTo>
                    <a:pt x="616129" y="1516187"/>
                  </a:lnTo>
                  <a:lnTo>
                    <a:pt x="570225" y="1502703"/>
                  </a:lnTo>
                  <a:lnTo>
                    <a:pt x="525494" y="1487002"/>
                  </a:lnTo>
                  <a:lnTo>
                    <a:pt x="482016" y="1469157"/>
                  </a:lnTo>
                  <a:lnTo>
                    <a:pt x="439873" y="1449241"/>
                  </a:lnTo>
                  <a:lnTo>
                    <a:pt x="399146" y="1427327"/>
                  </a:lnTo>
                  <a:lnTo>
                    <a:pt x="359914" y="1403487"/>
                  </a:lnTo>
                  <a:lnTo>
                    <a:pt x="322258" y="1377794"/>
                  </a:lnTo>
                  <a:lnTo>
                    <a:pt x="286260" y="1350321"/>
                  </a:lnTo>
                  <a:lnTo>
                    <a:pt x="251999" y="1321139"/>
                  </a:lnTo>
                  <a:lnTo>
                    <a:pt x="219557" y="1290322"/>
                  </a:lnTo>
                  <a:lnTo>
                    <a:pt x="189014" y="1257943"/>
                  </a:lnTo>
                  <a:lnTo>
                    <a:pt x="160451" y="1224074"/>
                  </a:lnTo>
                  <a:lnTo>
                    <a:pt x="133949" y="1188787"/>
                  </a:lnTo>
                  <a:lnTo>
                    <a:pt x="109588" y="1152155"/>
                  </a:lnTo>
                  <a:lnTo>
                    <a:pt x="87448" y="1114251"/>
                  </a:lnTo>
                  <a:lnTo>
                    <a:pt x="67611" y="1075148"/>
                  </a:lnTo>
                  <a:lnTo>
                    <a:pt x="50157" y="1034917"/>
                  </a:lnTo>
                  <a:lnTo>
                    <a:pt x="35167" y="993633"/>
                  </a:lnTo>
                  <a:lnTo>
                    <a:pt x="22722" y="951367"/>
                  </a:lnTo>
                  <a:lnTo>
                    <a:pt x="12902" y="908191"/>
                  </a:lnTo>
                  <a:lnTo>
                    <a:pt x="5788" y="864180"/>
                  </a:lnTo>
                  <a:lnTo>
                    <a:pt x="1460" y="819404"/>
                  </a:lnTo>
                  <a:lnTo>
                    <a:pt x="0" y="773938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88030" y="1931669"/>
            <a:ext cx="210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800080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9927" y="1967941"/>
            <a:ext cx="26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12975" y="2732151"/>
            <a:ext cx="614680" cy="1263650"/>
            <a:chOff x="2212975" y="2732151"/>
            <a:chExt cx="614680" cy="12636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550" y="2786126"/>
              <a:ext cx="306450" cy="11842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95550" y="2786126"/>
              <a:ext cx="306705" cy="1184275"/>
            </a:xfrm>
            <a:custGeom>
              <a:avLst/>
              <a:gdLst/>
              <a:ahLst/>
              <a:cxnLst/>
              <a:rect l="l" t="t" r="r" b="b"/>
              <a:pathLst>
                <a:path w="306705" h="1184275">
                  <a:moveTo>
                    <a:pt x="0" y="0"/>
                  </a:moveTo>
                  <a:lnTo>
                    <a:pt x="20700" y="14224"/>
                  </a:lnTo>
                  <a:lnTo>
                    <a:pt x="42925" y="28575"/>
                  </a:lnTo>
                  <a:lnTo>
                    <a:pt x="63500" y="49149"/>
                  </a:lnTo>
                  <a:lnTo>
                    <a:pt x="77850" y="71374"/>
                  </a:lnTo>
                  <a:lnTo>
                    <a:pt x="100075" y="85725"/>
                  </a:lnTo>
                  <a:lnTo>
                    <a:pt x="106425" y="106299"/>
                  </a:lnTo>
                  <a:lnTo>
                    <a:pt x="128650" y="114300"/>
                  </a:lnTo>
                  <a:lnTo>
                    <a:pt x="142875" y="134874"/>
                  </a:lnTo>
                  <a:lnTo>
                    <a:pt x="163575" y="149225"/>
                  </a:lnTo>
                  <a:lnTo>
                    <a:pt x="177800" y="171450"/>
                  </a:lnTo>
                  <a:lnTo>
                    <a:pt x="192150" y="192024"/>
                  </a:lnTo>
                  <a:lnTo>
                    <a:pt x="206375" y="214249"/>
                  </a:lnTo>
                  <a:lnTo>
                    <a:pt x="214375" y="234950"/>
                  </a:lnTo>
                  <a:lnTo>
                    <a:pt x="220725" y="257175"/>
                  </a:lnTo>
                  <a:lnTo>
                    <a:pt x="234950" y="277749"/>
                  </a:lnTo>
                  <a:lnTo>
                    <a:pt x="249300" y="299974"/>
                  </a:lnTo>
                  <a:lnTo>
                    <a:pt x="257175" y="320675"/>
                  </a:lnTo>
                  <a:lnTo>
                    <a:pt x="263525" y="342900"/>
                  </a:lnTo>
                  <a:lnTo>
                    <a:pt x="277875" y="363474"/>
                  </a:lnTo>
                  <a:lnTo>
                    <a:pt x="285750" y="385699"/>
                  </a:lnTo>
                  <a:lnTo>
                    <a:pt x="292100" y="406400"/>
                  </a:lnTo>
                  <a:lnTo>
                    <a:pt x="300100" y="428625"/>
                  </a:lnTo>
                  <a:lnTo>
                    <a:pt x="300100" y="449199"/>
                  </a:lnTo>
                  <a:lnTo>
                    <a:pt x="306450" y="471424"/>
                  </a:lnTo>
                  <a:lnTo>
                    <a:pt x="306450" y="492125"/>
                  </a:lnTo>
                  <a:lnTo>
                    <a:pt x="306450" y="749300"/>
                  </a:lnTo>
                  <a:lnTo>
                    <a:pt x="292100" y="769874"/>
                  </a:lnTo>
                  <a:lnTo>
                    <a:pt x="292100" y="792099"/>
                  </a:lnTo>
                  <a:lnTo>
                    <a:pt x="271525" y="812800"/>
                  </a:lnTo>
                  <a:lnTo>
                    <a:pt x="263525" y="835025"/>
                  </a:lnTo>
                  <a:lnTo>
                    <a:pt x="263525" y="855599"/>
                  </a:lnTo>
                  <a:lnTo>
                    <a:pt x="242950" y="869950"/>
                  </a:lnTo>
                  <a:lnTo>
                    <a:pt x="234950" y="892175"/>
                  </a:lnTo>
                  <a:lnTo>
                    <a:pt x="234950" y="912749"/>
                  </a:lnTo>
                  <a:lnTo>
                    <a:pt x="220725" y="934974"/>
                  </a:lnTo>
                  <a:lnTo>
                    <a:pt x="206375" y="955675"/>
                  </a:lnTo>
                  <a:lnTo>
                    <a:pt x="192150" y="977900"/>
                  </a:lnTo>
                  <a:lnTo>
                    <a:pt x="177800" y="998474"/>
                  </a:lnTo>
                  <a:lnTo>
                    <a:pt x="171450" y="1020699"/>
                  </a:lnTo>
                  <a:lnTo>
                    <a:pt x="157225" y="1041400"/>
                  </a:lnTo>
                  <a:lnTo>
                    <a:pt x="135000" y="1055624"/>
                  </a:lnTo>
                  <a:lnTo>
                    <a:pt x="120650" y="1077849"/>
                  </a:lnTo>
                  <a:lnTo>
                    <a:pt x="100075" y="1092149"/>
                  </a:lnTo>
                  <a:lnTo>
                    <a:pt x="77850" y="1106436"/>
                  </a:lnTo>
                  <a:lnTo>
                    <a:pt x="63500" y="1127074"/>
                  </a:lnTo>
                  <a:lnTo>
                    <a:pt x="49275" y="1149299"/>
                  </a:lnTo>
                  <a:lnTo>
                    <a:pt x="28575" y="1163586"/>
                  </a:lnTo>
                  <a:lnTo>
                    <a:pt x="6350" y="1184224"/>
                  </a:lnTo>
                </a:path>
              </a:pathLst>
            </a:custGeom>
            <a:ln w="507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8375" y="2757551"/>
              <a:ext cx="342900" cy="119216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38375" y="2757551"/>
              <a:ext cx="342900" cy="1192530"/>
            </a:xfrm>
            <a:custGeom>
              <a:avLst/>
              <a:gdLst/>
              <a:ahLst/>
              <a:cxnLst/>
              <a:rect l="l" t="t" r="r" b="b"/>
              <a:pathLst>
                <a:path w="342900" h="1192529">
                  <a:moveTo>
                    <a:pt x="293750" y="0"/>
                  </a:moveTo>
                  <a:lnTo>
                    <a:pt x="279400" y="20574"/>
                  </a:lnTo>
                  <a:lnTo>
                    <a:pt x="257175" y="34925"/>
                  </a:lnTo>
                  <a:lnTo>
                    <a:pt x="250825" y="57150"/>
                  </a:lnTo>
                  <a:lnTo>
                    <a:pt x="228600" y="63500"/>
                  </a:lnTo>
                  <a:lnTo>
                    <a:pt x="214375" y="85725"/>
                  </a:lnTo>
                  <a:lnTo>
                    <a:pt x="193675" y="99949"/>
                  </a:lnTo>
                  <a:lnTo>
                    <a:pt x="185800" y="120650"/>
                  </a:lnTo>
                  <a:lnTo>
                    <a:pt x="171450" y="142875"/>
                  </a:lnTo>
                  <a:lnTo>
                    <a:pt x="150875" y="163449"/>
                  </a:lnTo>
                  <a:lnTo>
                    <a:pt x="136525" y="185674"/>
                  </a:lnTo>
                  <a:lnTo>
                    <a:pt x="114300" y="200025"/>
                  </a:lnTo>
                  <a:lnTo>
                    <a:pt x="100075" y="220599"/>
                  </a:lnTo>
                  <a:lnTo>
                    <a:pt x="93725" y="242824"/>
                  </a:lnTo>
                  <a:lnTo>
                    <a:pt x="79375" y="263525"/>
                  </a:lnTo>
                  <a:lnTo>
                    <a:pt x="71500" y="285750"/>
                  </a:lnTo>
                  <a:lnTo>
                    <a:pt x="65150" y="306324"/>
                  </a:lnTo>
                  <a:lnTo>
                    <a:pt x="57150" y="328549"/>
                  </a:lnTo>
                  <a:lnTo>
                    <a:pt x="50800" y="349250"/>
                  </a:lnTo>
                  <a:lnTo>
                    <a:pt x="36575" y="371475"/>
                  </a:lnTo>
                  <a:lnTo>
                    <a:pt x="28575" y="392049"/>
                  </a:lnTo>
                  <a:lnTo>
                    <a:pt x="22225" y="414274"/>
                  </a:lnTo>
                  <a:lnTo>
                    <a:pt x="22225" y="434975"/>
                  </a:lnTo>
                  <a:lnTo>
                    <a:pt x="22225" y="457200"/>
                  </a:lnTo>
                  <a:lnTo>
                    <a:pt x="14350" y="477774"/>
                  </a:lnTo>
                  <a:lnTo>
                    <a:pt x="8000" y="499999"/>
                  </a:lnTo>
                  <a:lnTo>
                    <a:pt x="8000" y="520700"/>
                  </a:lnTo>
                  <a:lnTo>
                    <a:pt x="0" y="542925"/>
                  </a:lnTo>
                  <a:lnTo>
                    <a:pt x="0" y="692150"/>
                  </a:lnTo>
                  <a:lnTo>
                    <a:pt x="8000" y="714375"/>
                  </a:lnTo>
                  <a:lnTo>
                    <a:pt x="14350" y="734949"/>
                  </a:lnTo>
                  <a:lnTo>
                    <a:pt x="22225" y="757174"/>
                  </a:lnTo>
                  <a:lnTo>
                    <a:pt x="28575" y="777875"/>
                  </a:lnTo>
                  <a:lnTo>
                    <a:pt x="28575" y="800100"/>
                  </a:lnTo>
                  <a:lnTo>
                    <a:pt x="36575" y="820674"/>
                  </a:lnTo>
                  <a:lnTo>
                    <a:pt x="42925" y="842899"/>
                  </a:lnTo>
                  <a:lnTo>
                    <a:pt x="50800" y="863600"/>
                  </a:lnTo>
                  <a:lnTo>
                    <a:pt x="65150" y="885825"/>
                  </a:lnTo>
                  <a:lnTo>
                    <a:pt x="71500" y="906399"/>
                  </a:lnTo>
                  <a:lnTo>
                    <a:pt x="85725" y="928624"/>
                  </a:lnTo>
                  <a:lnTo>
                    <a:pt x="100075" y="949325"/>
                  </a:lnTo>
                  <a:lnTo>
                    <a:pt x="114300" y="971550"/>
                  </a:lnTo>
                  <a:lnTo>
                    <a:pt x="128650" y="992124"/>
                  </a:lnTo>
                  <a:lnTo>
                    <a:pt x="142875" y="1014349"/>
                  </a:lnTo>
                  <a:lnTo>
                    <a:pt x="157225" y="1035050"/>
                  </a:lnTo>
                  <a:lnTo>
                    <a:pt x="171450" y="1057275"/>
                  </a:lnTo>
                  <a:lnTo>
                    <a:pt x="185800" y="1077849"/>
                  </a:lnTo>
                  <a:lnTo>
                    <a:pt x="208025" y="1092200"/>
                  </a:lnTo>
                  <a:lnTo>
                    <a:pt x="222250" y="1114425"/>
                  </a:lnTo>
                  <a:lnTo>
                    <a:pt x="257175" y="1149299"/>
                  </a:lnTo>
                  <a:lnTo>
                    <a:pt x="300100" y="1171524"/>
                  </a:lnTo>
                  <a:lnTo>
                    <a:pt x="322325" y="1177874"/>
                  </a:lnTo>
                  <a:lnTo>
                    <a:pt x="342900" y="1192161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86000" y="3078162"/>
            <a:ext cx="457200" cy="3448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9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20"/>
              </a:spcBef>
            </a:pPr>
            <a:r>
              <a:rPr sz="1800" b="1" spc="-25" dirty="0">
                <a:solidFill>
                  <a:srgbClr val="C0504D"/>
                </a:solidFill>
                <a:latin typeface="Times New Roman"/>
                <a:cs typeface="Times New Roman"/>
              </a:rPr>
              <a:t>.5</a:t>
            </a:r>
            <a:r>
              <a:rPr sz="1800" b="1" spc="-25" dirty="0">
                <a:solidFill>
                  <a:srgbClr val="80008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6651" y="3176651"/>
            <a:ext cx="473075" cy="390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67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10"/>
              </a:spcBef>
            </a:pPr>
            <a:r>
              <a:rPr sz="2100" b="1" spc="-25" dirty="0">
                <a:solidFill>
                  <a:srgbClr val="800080"/>
                </a:solidFill>
                <a:latin typeface="Times New Roman"/>
                <a:cs typeface="Times New Roman"/>
              </a:rPr>
              <a:t>.67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6750" y="3162300"/>
            <a:ext cx="473075" cy="390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67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10"/>
              </a:spcBef>
            </a:pPr>
            <a:r>
              <a:rPr sz="2100" b="1" spc="-25" dirty="0">
                <a:solidFill>
                  <a:srgbClr val="C0504D"/>
                </a:solidFill>
                <a:latin typeface="Times New Roman"/>
                <a:cs typeface="Times New Roman"/>
              </a:rPr>
              <a:t>.70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9526" y="1971243"/>
            <a:ext cx="4237355" cy="205549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76070" algn="r">
              <a:lnSpc>
                <a:spcPts val="2530"/>
              </a:lnSpc>
            </a:pPr>
            <a:r>
              <a:rPr sz="2250" i="1" spc="575" dirty="0">
                <a:latin typeface="Times New Roman"/>
                <a:cs typeface="Times New Roman"/>
              </a:rPr>
              <a:t>P</a:t>
            </a:r>
            <a:r>
              <a:rPr sz="2250" spc="575" dirty="0">
                <a:latin typeface="Times New Roman"/>
                <a:cs typeface="Times New Roman"/>
              </a:rPr>
              <a:t>(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i="1" spc="750" dirty="0">
                <a:latin typeface="Times New Roman"/>
                <a:cs typeface="Times New Roman"/>
              </a:rPr>
              <a:t>N</a:t>
            </a:r>
            <a:r>
              <a:rPr sz="2250" i="1" spc="-135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Times New Roman"/>
                <a:cs typeface="Times New Roman"/>
              </a:rPr>
              <a:t>)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spc="440" dirty="0">
                <a:latin typeface="Symbol"/>
                <a:cs typeface="Symbol"/>
              </a:rPr>
              <a:t></a:t>
            </a:r>
            <a:r>
              <a:rPr sz="2250" spc="440" dirty="0">
                <a:latin typeface="Times New Roman"/>
                <a:cs typeface="Times New Roman"/>
              </a:rPr>
              <a:t>.70</a:t>
            </a:r>
            <a:endParaRPr sz="2250">
              <a:latin typeface="Times New Roman"/>
              <a:cs typeface="Times New Roman"/>
            </a:endParaRPr>
          </a:p>
          <a:p>
            <a:pPr marR="1576070" algn="r">
              <a:lnSpc>
                <a:spcPct val="100000"/>
              </a:lnSpc>
              <a:spcBef>
                <a:spcPts val="685"/>
              </a:spcBef>
            </a:pPr>
            <a:r>
              <a:rPr sz="2250" i="1" spc="635" dirty="0">
                <a:latin typeface="Times New Roman"/>
                <a:cs typeface="Times New Roman"/>
              </a:rPr>
              <a:t>P</a:t>
            </a:r>
            <a:r>
              <a:rPr sz="2250" spc="635" dirty="0">
                <a:latin typeface="Times New Roman"/>
                <a:cs typeface="Times New Roman"/>
              </a:rPr>
              <a:t>(</a:t>
            </a:r>
            <a:r>
              <a:rPr sz="2250" i="1" spc="635" dirty="0">
                <a:latin typeface="Times New Roman"/>
                <a:cs typeface="Times New Roman"/>
              </a:rPr>
              <a:t>S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Times New Roman"/>
                <a:cs typeface="Times New Roman"/>
              </a:rPr>
              <a:t>)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spc="440" dirty="0">
                <a:latin typeface="Symbol"/>
                <a:cs typeface="Symbol"/>
              </a:rPr>
              <a:t></a:t>
            </a:r>
            <a:r>
              <a:rPr sz="2250" spc="440" dirty="0">
                <a:latin typeface="Times New Roman"/>
                <a:cs typeface="Times New Roman"/>
              </a:rPr>
              <a:t>.67</a:t>
            </a:r>
            <a:endParaRPr sz="2250">
              <a:latin typeface="Times New Roman"/>
              <a:cs typeface="Times New Roman"/>
            </a:endParaRPr>
          </a:p>
          <a:p>
            <a:pPr marR="1590040" algn="r">
              <a:lnSpc>
                <a:spcPct val="100000"/>
              </a:lnSpc>
              <a:spcBef>
                <a:spcPts val="685"/>
              </a:spcBef>
            </a:pPr>
            <a:r>
              <a:rPr sz="2250" i="1" spc="575" dirty="0">
                <a:latin typeface="Times New Roman"/>
                <a:cs typeface="Times New Roman"/>
              </a:rPr>
              <a:t>P</a:t>
            </a:r>
            <a:r>
              <a:rPr sz="2250" spc="575" dirty="0">
                <a:latin typeface="Times New Roman"/>
                <a:cs typeface="Times New Roman"/>
              </a:rPr>
              <a:t>(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i="1" spc="750" dirty="0">
                <a:latin typeface="Times New Roman"/>
                <a:cs typeface="Times New Roman"/>
              </a:rPr>
              <a:t>N</a:t>
            </a:r>
            <a:r>
              <a:rPr sz="2250" i="1" spc="320" dirty="0">
                <a:latin typeface="Times New Roman"/>
                <a:cs typeface="Times New Roman"/>
              </a:rPr>
              <a:t> </a:t>
            </a:r>
            <a:r>
              <a:rPr sz="2250" spc="860" dirty="0">
                <a:latin typeface="Symbol"/>
                <a:cs typeface="Symbol"/>
              </a:rPr>
              <a:t>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2250" i="1" spc="560" dirty="0">
                <a:latin typeface="Times New Roman"/>
                <a:cs typeface="Times New Roman"/>
              </a:rPr>
              <a:t>S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Times New Roman"/>
                <a:cs typeface="Times New Roman"/>
              </a:rPr>
              <a:t>)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spc="415" dirty="0">
                <a:latin typeface="Symbol"/>
                <a:cs typeface="Symbol"/>
              </a:rPr>
              <a:t></a:t>
            </a:r>
            <a:r>
              <a:rPr sz="2250" spc="415" dirty="0">
                <a:latin typeface="Times New Roman"/>
                <a:cs typeface="Times New Roman"/>
              </a:rPr>
              <a:t>.56</a:t>
            </a:r>
            <a:endParaRPr sz="2250">
              <a:latin typeface="Times New Roman"/>
              <a:cs typeface="Times New Roman"/>
            </a:endParaRPr>
          </a:p>
          <a:p>
            <a:pPr marL="50800" algn="ctr">
              <a:lnSpc>
                <a:spcPct val="100000"/>
              </a:lnSpc>
              <a:spcBef>
                <a:spcPts val="685"/>
              </a:spcBef>
            </a:pPr>
            <a:r>
              <a:rPr sz="2250" i="1" spc="575" dirty="0">
                <a:latin typeface="Times New Roman"/>
                <a:cs typeface="Times New Roman"/>
              </a:rPr>
              <a:t>P</a:t>
            </a:r>
            <a:r>
              <a:rPr sz="2250" spc="575" dirty="0">
                <a:latin typeface="Times New Roman"/>
                <a:cs typeface="Times New Roman"/>
              </a:rPr>
              <a:t>(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i="1" spc="750" dirty="0">
                <a:latin typeface="Times New Roman"/>
                <a:cs typeface="Times New Roman"/>
              </a:rPr>
              <a:t>N</a:t>
            </a:r>
            <a:r>
              <a:rPr sz="2250" i="1" spc="320" dirty="0">
                <a:latin typeface="Times New Roman"/>
                <a:cs typeface="Times New Roman"/>
              </a:rPr>
              <a:t> </a:t>
            </a:r>
            <a:r>
              <a:rPr sz="2250" spc="860" dirty="0">
                <a:latin typeface="Symbol"/>
                <a:cs typeface="Symbol"/>
              </a:rPr>
              <a:t>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2250" i="1" spc="560" dirty="0">
                <a:latin typeface="Times New Roman"/>
                <a:cs typeface="Times New Roman"/>
              </a:rPr>
              <a:t>S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Times New Roman"/>
                <a:cs typeface="Times New Roman"/>
              </a:rPr>
              <a:t>)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spc="455" dirty="0">
                <a:latin typeface="Symbol"/>
                <a:cs typeface="Symbol"/>
              </a:rPr>
              <a:t></a:t>
            </a:r>
            <a:r>
              <a:rPr sz="2250" spc="455" dirty="0">
                <a:latin typeface="Times New Roman"/>
                <a:cs typeface="Times New Roman"/>
              </a:rPr>
              <a:t>.70</a:t>
            </a:r>
            <a:r>
              <a:rPr sz="2250" spc="455" dirty="0">
                <a:latin typeface="Symbol"/>
                <a:cs typeface="Symbol"/>
              </a:rPr>
              <a:t></a:t>
            </a:r>
            <a:r>
              <a:rPr sz="2250" spc="455" dirty="0">
                <a:latin typeface="Times New Roman"/>
                <a:cs typeface="Times New Roman"/>
              </a:rPr>
              <a:t>.67</a:t>
            </a:r>
            <a:r>
              <a:rPr sz="2250" spc="455" dirty="0">
                <a:latin typeface="Symbol"/>
                <a:cs typeface="Symbol"/>
              </a:rPr>
              <a:t></a:t>
            </a:r>
            <a:r>
              <a:rPr sz="2250" spc="455" dirty="0">
                <a:latin typeface="Times New Roman"/>
                <a:cs typeface="Times New Roman"/>
              </a:rPr>
              <a:t>.56</a:t>
            </a:r>
            <a:endParaRPr sz="2250">
              <a:latin typeface="Times New Roman"/>
              <a:cs typeface="Times New Roman"/>
            </a:endParaRPr>
          </a:p>
          <a:p>
            <a:pPr marL="596900" algn="ctr">
              <a:lnSpc>
                <a:spcPct val="100000"/>
              </a:lnSpc>
              <a:spcBef>
                <a:spcPts val="690"/>
              </a:spcBef>
            </a:pPr>
            <a:r>
              <a:rPr sz="2250" spc="615" dirty="0">
                <a:latin typeface="Symbol"/>
                <a:cs typeface="Symbol"/>
              </a:rPr>
              <a:t></a:t>
            </a:r>
            <a:r>
              <a:rPr sz="2250" spc="229" dirty="0">
                <a:latin typeface="Times New Roman"/>
                <a:cs typeface="Times New Roman"/>
              </a:rPr>
              <a:t> </a:t>
            </a:r>
            <a:r>
              <a:rPr sz="2250" spc="355" dirty="0">
                <a:latin typeface="Times New Roman"/>
                <a:cs typeface="Times New Roman"/>
              </a:rPr>
              <a:t>0.81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482" y="221056"/>
            <a:ext cx="29533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Office</a:t>
            </a:r>
            <a:r>
              <a:rPr sz="2500" spc="-75" dirty="0"/>
              <a:t> </a:t>
            </a:r>
            <a:r>
              <a:rPr sz="2500" dirty="0"/>
              <a:t>Design</a:t>
            </a:r>
            <a:r>
              <a:rPr sz="2500" spc="-50" dirty="0"/>
              <a:t> </a:t>
            </a:r>
            <a:r>
              <a:rPr sz="2500" spc="-10" dirty="0"/>
              <a:t>Problem </a:t>
            </a:r>
            <a:r>
              <a:rPr sz="2500" dirty="0"/>
              <a:t>Probability</a:t>
            </a:r>
            <a:r>
              <a:rPr sz="2500" spc="-90" dirty="0"/>
              <a:t> </a:t>
            </a:r>
            <a:r>
              <a:rPr sz="2500" spc="-10" dirty="0"/>
              <a:t>Matrix</a:t>
            </a:r>
            <a:endParaRPr sz="25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783031" y="1225715"/>
            <a:ext cx="7762875" cy="3343910"/>
            <a:chOff x="783031" y="1225715"/>
            <a:chExt cx="7762875" cy="3343910"/>
          </a:xfrm>
        </p:grpSpPr>
        <p:sp>
          <p:nvSpPr>
            <p:cNvPr id="4" name="object 4"/>
            <p:cNvSpPr/>
            <p:nvPr/>
          </p:nvSpPr>
          <p:spPr>
            <a:xfrm>
              <a:off x="808431" y="1251115"/>
              <a:ext cx="7712075" cy="3293110"/>
            </a:xfrm>
            <a:custGeom>
              <a:avLst/>
              <a:gdLst/>
              <a:ahLst/>
              <a:cxnLst/>
              <a:rect l="l" t="t" r="r" b="b"/>
              <a:pathLst>
                <a:path w="7712075" h="3293110">
                  <a:moveTo>
                    <a:pt x="7711821" y="0"/>
                  </a:moveTo>
                  <a:lnTo>
                    <a:pt x="0" y="0"/>
                  </a:lnTo>
                  <a:lnTo>
                    <a:pt x="0" y="3292602"/>
                  </a:lnTo>
                  <a:lnTo>
                    <a:pt x="7711821" y="3292602"/>
                  </a:lnTo>
                  <a:lnTo>
                    <a:pt x="771182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8431" y="1251115"/>
              <a:ext cx="7712075" cy="3293110"/>
            </a:xfrm>
            <a:custGeom>
              <a:avLst/>
              <a:gdLst/>
              <a:ahLst/>
              <a:cxnLst/>
              <a:rect l="l" t="t" r="r" b="b"/>
              <a:pathLst>
                <a:path w="7712075" h="3293110">
                  <a:moveTo>
                    <a:pt x="0" y="3292602"/>
                  </a:moveTo>
                  <a:lnTo>
                    <a:pt x="7711821" y="3292602"/>
                  </a:lnTo>
                  <a:lnTo>
                    <a:pt x="7711821" y="0"/>
                  </a:lnTo>
                  <a:lnTo>
                    <a:pt x="0" y="0"/>
                  </a:lnTo>
                  <a:lnTo>
                    <a:pt x="0" y="3292602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0854" y="1668526"/>
            <a:ext cx="15570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924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Increase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Storage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Space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20720" y="2412619"/>
          <a:ext cx="5271769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74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274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740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7535" algn="r">
                        <a:lnSpc>
                          <a:spcPts val="275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28015" algn="r">
                        <a:lnSpc>
                          <a:spcPts val="2745"/>
                        </a:lnSpc>
                      </a:pPr>
                      <a:r>
                        <a:rPr sz="24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.56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2665"/>
                        </a:lnSpc>
                      </a:pPr>
                      <a:r>
                        <a:rPr sz="2400" b="1" spc="-2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08634" algn="r">
                        <a:lnSpc>
                          <a:spcPts val="2620"/>
                        </a:lnSpc>
                      </a:pPr>
                      <a:r>
                        <a:rPr sz="24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.70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89280" algn="r">
                        <a:lnSpc>
                          <a:spcPts val="283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24205" algn="r">
                        <a:lnSpc>
                          <a:spcPts val="2720"/>
                        </a:lnSpc>
                      </a:pPr>
                      <a:r>
                        <a:rPr sz="2400" b="1" spc="-2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2585"/>
                        </a:lnSpc>
                      </a:pPr>
                      <a:r>
                        <a:rPr sz="2400" b="1" spc="-2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.19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13080" algn="r">
                        <a:lnSpc>
                          <a:spcPts val="2835"/>
                        </a:lnSpc>
                      </a:pPr>
                      <a:r>
                        <a:rPr sz="2400" b="1" spc="-2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.30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 gridSpan="2">
                  <a:txBody>
                    <a:bodyPr/>
                    <a:lstStyle/>
                    <a:p>
                      <a:pPr marL="249554">
                        <a:lnSpc>
                          <a:spcPts val="2650"/>
                        </a:lnSpc>
                        <a:spcBef>
                          <a:spcPts val="229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0555" algn="r">
                        <a:lnSpc>
                          <a:spcPts val="2790"/>
                        </a:lnSpc>
                        <a:spcBef>
                          <a:spcPts val="90"/>
                        </a:spcBef>
                      </a:pPr>
                      <a:r>
                        <a:rPr sz="24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.67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ts val="2870"/>
                        </a:lnSpc>
                        <a:spcBef>
                          <a:spcPts val="10"/>
                        </a:spcBef>
                      </a:pPr>
                      <a:r>
                        <a:rPr sz="2400" b="1" spc="-2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04190" algn="r">
                        <a:lnSpc>
                          <a:spcPts val="2870"/>
                        </a:lnSpc>
                        <a:spcBef>
                          <a:spcPts val="10"/>
                        </a:spcBef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1.00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19936" y="2709164"/>
            <a:ext cx="1143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Noise Reduction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95"/>
              </a:spcBef>
            </a:pPr>
            <a:r>
              <a:rPr dirty="0"/>
              <a:t>Joint</a:t>
            </a:r>
            <a:r>
              <a:rPr spc="-55" dirty="0"/>
              <a:t> </a:t>
            </a:r>
            <a:r>
              <a:rPr dirty="0"/>
              <a:t>Probability</a:t>
            </a:r>
            <a:r>
              <a:rPr spc="-60" dirty="0"/>
              <a:t> </a:t>
            </a: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10" dirty="0"/>
              <a:t>Contingency</a:t>
            </a:r>
            <a:r>
              <a:rPr spc="-40" dirty="0"/>
              <a:t> </a:t>
            </a:r>
            <a:r>
              <a:rPr spc="-10" dirty="0"/>
              <a:t>Table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634426" y="1006411"/>
            <a:ext cx="5895975" cy="2656205"/>
            <a:chOff x="1634426" y="1006411"/>
            <a:chExt cx="5895975" cy="2656205"/>
          </a:xfrm>
        </p:grpSpPr>
        <p:sp>
          <p:nvSpPr>
            <p:cNvPr id="4" name="object 4"/>
            <p:cNvSpPr/>
            <p:nvPr/>
          </p:nvSpPr>
          <p:spPr>
            <a:xfrm>
              <a:off x="1639189" y="1011174"/>
              <a:ext cx="5886450" cy="2646680"/>
            </a:xfrm>
            <a:custGeom>
              <a:avLst/>
              <a:gdLst/>
              <a:ahLst/>
              <a:cxnLst/>
              <a:rect l="l" t="t" r="r" b="b"/>
              <a:pathLst>
                <a:path w="5886450" h="2646679">
                  <a:moveTo>
                    <a:pt x="5886449" y="0"/>
                  </a:moveTo>
                  <a:lnTo>
                    <a:pt x="0" y="0"/>
                  </a:lnTo>
                  <a:lnTo>
                    <a:pt x="0" y="2646426"/>
                  </a:lnTo>
                  <a:lnTo>
                    <a:pt x="5886449" y="2646426"/>
                  </a:lnTo>
                  <a:lnTo>
                    <a:pt x="588644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9189" y="1011174"/>
              <a:ext cx="5886450" cy="2646680"/>
            </a:xfrm>
            <a:custGeom>
              <a:avLst/>
              <a:gdLst/>
              <a:ahLst/>
              <a:cxnLst/>
              <a:rect l="l" t="t" r="r" b="b"/>
              <a:pathLst>
                <a:path w="5886450" h="2646679">
                  <a:moveTo>
                    <a:pt x="0" y="2646426"/>
                  </a:moveTo>
                  <a:lnTo>
                    <a:pt x="5886449" y="2646426"/>
                  </a:lnTo>
                  <a:lnTo>
                    <a:pt x="5886449" y="0"/>
                  </a:lnTo>
                  <a:lnTo>
                    <a:pt x="0" y="0"/>
                  </a:lnTo>
                  <a:lnTo>
                    <a:pt x="0" y="26464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5189" y="3086100"/>
              <a:ext cx="3780154" cy="571500"/>
            </a:xfrm>
            <a:custGeom>
              <a:avLst/>
              <a:gdLst/>
              <a:ahLst/>
              <a:cxnLst/>
              <a:rect l="l" t="t" r="r" b="b"/>
              <a:pathLst>
                <a:path w="3780154" h="571500">
                  <a:moveTo>
                    <a:pt x="377990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779901" y="571500"/>
                  </a:lnTo>
                  <a:lnTo>
                    <a:pt x="3779901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5189" y="3086100"/>
              <a:ext cx="3780154" cy="571500"/>
            </a:xfrm>
            <a:custGeom>
              <a:avLst/>
              <a:gdLst/>
              <a:ahLst/>
              <a:cxnLst/>
              <a:rect l="l" t="t" r="r" b="b"/>
              <a:pathLst>
                <a:path w="3780154" h="571500">
                  <a:moveTo>
                    <a:pt x="0" y="571500"/>
                  </a:moveTo>
                  <a:lnTo>
                    <a:pt x="3779901" y="571500"/>
                  </a:lnTo>
                  <a:lnTo>
                    <a:pt x="3779901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34963" y="1870075"/>
              <a:ext cx="1090930" cy="1216025"/>
            </a:xfrm>
            <a:custGeom>
              <a:avLst/>
              <a:gdLst/>
              <a:ahLst/>
              <a:cxnLst/>
              <a:rect l="l" t="t" r="r" b="b"/>
              <a:pathLst>
                <a:path w="1090929" h="1216025">
                  <a:moveTo>
                    <a:pt x="1090612" y="0"/>
                  </a:moveTo>
                  <a:lnTo>
                    <a:pt x="0" y="0"/>
                  </a:lnTo>
                  <a:lnTo>
                    <a:pt x="0" y="1216025"/>
                  </a:lnTo>
                  <a:lnTo>
                    <a:pt x="1090612" y="1216025"/>
                  </a:lnTo>
                  <a:lnTo>
                    <a:pt x="109061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34963" y="1870075"/>
              <a:ext cx="1090930" cy="1216025"/>
            </a:xfrm>
            <a:custGeom>
              <a:avLst/>
              <a:gdLst/>
              <a:ahLst/>
              <a:cxnLst/>
              <a:rect l="l" t="t" r="r" b="b"/>
              <a:pathLst>
                <a:path w="1090929" h="1216025">
                  <a:moveTo>
                    <a:pt x="0" y="1216025"/>
                  </a:moveTo>
                  <a:lnTo>
                    <a:pt x="1090612" y="1216025"/>
                  </a:lnTo>
                  <a:lnTo>
                    <a:pt x="1090612" y="0"/>
                  </a:lnTo>
                  <a:lnTo>
                    <a:pt x="0" y="0"/>
                  </a:lnTo>
                  <a:lnTo>
                    <a:pt x="0" y="1216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5189" y="1870075"/>
              <a:ext cx="3780154" cy="1216025"/>
            </a:xfrm>
            <a:custGeom>
              <a:avLst/>
              <a:gdLst/>
              <a:ahLst/>
              <a:cxnLst/>
              <a:rect l="l" t="t" r="r" b="b"/>
              <a:pathLst>
                <a:path w="3780154" h="1216025">
                  <a:moveTo>
                    <a:pt x="3779901" y="0"/>
                  </a:moveTo>
                  <a:lnTo>
                    <a:pt x="0" y="0"/>
                  </a:lnTo>
                  <a:lnTo>
                    <a:pt x="0" y="1216025"/>
                  </a:lnTo>
                  <a:lnTo>
                    <a:pt x="3779901" y="1216025"/>
                  </a:lnTo>
                  <a:lnTo>
                    <a:pt x="3779901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5189" y="1870075"/>
              <a:ext cx="3780154" cy="1216025"/>
            </a:xfrm>
            <a:custGeom>
              <a:avLst/>
              <a:gdLst/>
              <a:ahLst/>
              <a:cxnLst/>
              <a:rect l="l" t="t" r="r" b="b"/>
              <a:pathLst>
                <a:path w="3780154" h="1216025">
                  <a:moveTo>
                    <a:pt x="0" y="1216025"/>
                  </a:moveTo>
                  <a:lnTo>
                    <a:pt x="3779901" y="1216025"/>
                  </a:lnTo>
                  <a:lnTo>
                    <a:pt x="3779901" y="0"/>
                  </a:lnTo>
                  <a:lnTo>
                    <a:pt x="0" y="0"/>
                  </a:lnTo>
                  <a:lnTo>
                    <a:pt x="0" y="1216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55363" y="1884362"/>
            <a:ext cx="1865630" cy="61976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16637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310"/>
              </a:spcBef>
            </a:pPr>
            <a:r>
              <a:rPr sz="2000" b="1" dirty="0">
                <a:latin typeface="Times New Roman"/>
                <a:cs typeface="Times New Roman"/>
              </a:rPr>
              <a:t>P(A</a:t>
            </a:r>
            <a:r>
              <a:rPr sz="1950" b="1" baseline="-21367" dirty="0">
                <a:latin typeface="Times New Roman"/>
                <a:cs typeface="Times New Roman"/>
              </a:rPr>
              <a:t>1</a:t>
            </a:r>
            <a:r>
              <a:rPr sz="1950" b="1" spc="254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</a:t>
            </a:r>
            <a:r>
              <a:rPr sz="1950" b="1" spc="-37" baseline="-21367" dirty="0">
                <a:latin typeface="Times New Roman"/>
                <a:cs typeface="Times New Roman"/>
              </a:rPr>
              <a:t>2</a:t>
            </a:r>
            <a:r>
              <a:rPr sz="2000" b="1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9250" y="1884362"/>
            <a:ext cx="1071880" cy="619760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16637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310"/>
              </a:spcBef>
            </a:pPr>
            <a:r>
              <a:rPr sz="2000" b="1" spc="-10" dirty="0">
                <a:latin typeface="Times New Roman"/>
                <a:cs typeface="Times New Roman"/>
              </a:rPr>
              <a:t>P(A</a:t>
            </a:r>
            <a:r>
              <a:rPr sz="1950" b="1" spc="-15" baseline="-21367" dirty="0">
                <a:latin typeface="Times New Roman"/>
                <a:cs typeface="Times New Roman"/>
              </a:rPr>
              <a:t>1</a:t>
            </a:r>
            <a:r>
              <a:rPr sz="2000" b="1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9250" y="1025588"/>
            <a:ext cx="1071880" cy="83058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153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10"/>
              </a:spcBef>
            </a:pPr>
            <a:endParaRPr sz="200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Total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9189" y="1011300"/>
            <a:ext cx="1016000" cy="859155"/>
          </a:xfrm>
          <a:prstGeom prst="rect">
            <a:avLst/>
          </a:prstGeom>
          <a:solidFill>
            <a:srgbClr val="C0504D"/>
          </a:solidFill>
          <a:ln w="28575">
            <a:solidFill>
              <a:srgbClr val="000000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20"/>
              </a:spcBef>
            </a:pPr>
            <a:endParaRPr sz="200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Event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4076" y="2610993"/>
            <a:ext cx="1917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P(A</a:t>
            </a:r>
            <a:r>
              <a:rPr sz="1950" b="1" baseline="-21367" dirty="0">
                <a:latin typeface="Times New Roman"/>
                <a:cs typeface="Times New Roman"/>
              </a:rPr>
              <a:t>2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</a:t>
            </a:r>
            <a:r>
              <a:rPr sz="1950" b="1" spc="-37" baseline="-21367" dirty="0">
                <a:latin typeface="Times New Roman"/>
                <a:cs typeface="Times New Roman"/>
              </a:rPr>
              <a:t>1</a:t>
            </a:r>
            <a:r>
              <a:rPr sz="2000" b="1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4076" y="2037715"/>
            <a:ext cx="1917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P(A</a:t>
            </a:r>
            <a:r>
              <a:rPr sz="1950" b="1" baseline="-21367" dirty="0">
                <a:latin typeface="Times New Roman"/>
                <a:cs typeface="Times New Roman"/>
              </a:rPr>
              <a:t>1</a:t>
            </a:r>
            <a:r>
              <a:rPr sz="1950" b="1" spc="254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</a:t>
            </a:r>
            <a:r>
              <a:rPr sz="1950" b="1" spc="-37" baseline="-21367" dirty="0">
                <a:latin typeface="Times New Roman"/>
                <a:cs typeface="Times New Roman"/>
              </a:rPr>
              <a:t>1</a:t>
            </a:r>
            <a:r>
              <a:rPr sz="2000" b="1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9476" y="1025588"/>
            <a:ext cx="3751579" cy="40513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31115" rIns="0" bIns="0" rtlCol="0">
            <a:spAutoFit/>
          </a:bodyPr>
          <a:lstStyle/>
          <a:p>
            <a:pPr marR="260985" algn="ctr">
              <a:lnSpc>
                <a:spcPct val="100000"/>
              </a:lnSpc>
              <a:spcBef>
                <a:spcPts val="245"/>
              </a:spcBef>
            </a:pPr>
            <a:r>
              <a:rPr sz="2000" b="1" spc="-10" dirty="0">
                <a:latin typeface="Times New Roman"/>
                <a:cs typeface="Times New Roman"/>
              </a:rPr>
              <a:t>Event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3476" y="3166618"/>
            <a:ext cx="987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Total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9250" y="3157220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1285" algn="ctr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9088" y="4230687"/>
            <a:ext cx="2762250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latin typeface="Calibri"/>
                <a:cs typeface="Calibri"/>
              </a:rPr>
              <a:t>Joint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Probabilities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5689" y="4211637"/>
            <a:ext cx="4540250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latin typeface="Calibri"/>
                <a:cs typeface="Calibri"/>
              </a:rPr>
              <a:t>Marginal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(Simple)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Probabilities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28076" y="2037715"/>
            <a:ext cx="1038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imes New Roman"/>
                <a:cs typeface="Times New Roman"/>
              </a:rPr>
              <a:t>A</a:t>
            </a:r>
            <a:r>
              <a:rPr sz="1950" b="1" spc="-3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8076" y="2609469"/>
            <a:ext cx="1038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imes New Roman"/>
                <a:cs typeface="Times New Roman"/>
              </a:rPr>
              <a:t>A</a:t>
            </a:r>
            <a:r>
              <a:rPr sz="1950" b="1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9476" y="1449450"/>
            <a:ext cx="1866900" cy="4064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266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2000" b="1" spc="-25" dirty="0">
                <a:latin typeface="Times New Roman"/>
                <a:cs typeface="Times New Roman"/>
              </a:rPr>
              <a:t>B</a:t>
            </a:r>
            <a:r>
              <a:rPr sz="1950" b="1" spc="-3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5363" y="1449450"/>
            <a:ext cx="1865630" cy="4064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2794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220"/>
              </a:spcBef>
            </a:pPr>
            <a:r>
              <a:rPr sz="2000" b="1" spc="-25" dirty="0">
                <a:latin typeface="Times New Roman"/>
                <a:cs typeface="Times New Roman"/>
              </a:rPr>
              <a:t>B</a:t>
            </a:r>
            <a:r>
              <a:rPr sz="1950" b="1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44076" y="3182569"/>
            <a:ext cx="1917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P(B</a:t>
            </a:r>
            <a:r>
              <a:rPr sz="1950" b="1" spc="-15" baseline="-21367" dirty="0">
                <a:latin typeface="Times New Roman"/>
                <a:cs typeface="Times New Roman"/>
              </a:rPr>
              <a:t>1</a:t>
            </a:r>
            <a:r>
              <a:rPr sz="2000" b="1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29963" y="3182569"/>
            <a:ext cx="191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P(B</a:t>
            </a:r>
            <a:r>
              <a:rPr sz="1950" b="1" spc="-15" baseline="-21367" dirty="0">
                <a:latin typeface="Times New Roman"/>
                <a:cs typeface="Times New Roman"/>
              </a:rPr>
              <a:t>2</a:t>
            </a:r>
            <a:r>
              <a:rPr sz="2000" b="1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29963" y="2609469"/>
            <a:ext cx="1916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P(A</a:t>
            </a:r>
            <a:r>
              <a:rPr sz="1950" b="1" baseline="-21367" dirty="0">
                <a:latin typeface="Times New Roman"/>
                <a:cs typeface="Times New Roman"/>
              </a:rPr>
              <a:t>2</a:t>
            </a:r>
            <a:r>
              <a:rPr sz="1950" b="1" spc="254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</a:t>
            </a:r>
            <a:r>
              <a:rPr sz="1950" b="1" spc="-37" baseline="-21367" dirty="0">
                <a:latin typeface="Times New Roman"/>
                <a:cs typeface="Times New Roman"/>
              </a:rPr>
              <a:t>2</a:t>
            </a:r>
            <a:r>
              <a:rPr sz="2000" b="1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3850" y="2609469"/>
            <a:ext cx="1122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P(A</a:t>
            </a:r>
            <a:r>
              <a:rPr sz="1950" b="1" spc="-15" baseline="-21367" dirty="0">
                <a:latin typeface="Times New Roman"/>
                <a:cs typeface="Times New Roman"/>
              </a:rPr>
              <a:t>2</a:t>
            </a:r>
            <a:r>
              <a:rPr sz="2000" b="1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24901" y="997013"/>
            <a:ext cx="5901055" cy="3244850"/>
            <a:chOff x="1624901" y="997013"/>
            <a:chExt cx="5901055" cy="3244850"/>
          </a:xfrm>
        </p:grpSpPr>
        <p:sp>
          <p:nvSpPr>
            <p:cNvPr id="32" name="object 32"/>
            <p:cNvSpPr/>
            <p:nvPr/>
          </p:nvSpPr>
          <p:spPr>
            <a:xfrm>
              <a:off x="2208276" y="2370073"/>
              <a:ext cx="3178175" cy="1864995"/>
            </a:xfrm>
            <a:custGeom>
              <a:avLst/>
              <a:gdLst/>
              <a:ahLst/>
              <a:cxnLst/>
              <a:rect l="l" t="t" r="r" b="b"/>
              <a:pathLst>
                <a:path w="3178175" h="1864995">
                  <a:moveTo>
                    <a:pt x="676656" y="84582"/>
                  </a:moveTo>
                  <a:lnTo>
                    <a:pt x="673011" y="55753"/>
                  </a:lnTo>
                  <a:lnTo>
                    <a:pt x="665988" y="0"/>
                  </a:lnTo>
                  <a:lnTo>
                    <a:pt x="604774" y="59309"/>
                  </a:lnTo>
                  <a:lnTo>
                    <a:pt x="628751" y="67741"/>
                  </a:lnTo>
                  <a:lnTo>
                    <a:pt x="0" y="1856397"/>
                  </a:lnTo>
                  <a:lnTo>
                    <a:pt x="23876" y="1864829"/>
                  </a:lnTo>
                  <a:lnTo>
                    <a:pt x="652614" y="76136"/>
                  </a:lnTo>
                  <a:lnTo>
                    <a:pt x="676656" y="84582"/>
                  </a:lnTo>
                  <a:close/>
                </a:path>
                <a:path w="3178175" h="1864995">
                  <a:moveTo>
                    <a:pt x="3177794" y="1231011"/>
                  </a:moveTo>
                  <a:lnTo>
                    <a:pt x="3170504" y="1215898"/>
                  </a:lnTo>
                  <a:lnTo>
                    <a:pt x="3136138" y="1144651"/>
                  </a:lnTo>
                  <a:lnTo>
                    <a:pt x="3092069" y="1229741"/>
                  </a:lnTo>
                  <a:lnTo>
                    <a:pt x="3120694" y="1230172"/>
                  </a:lnTo>
                  <a:lnTo>
                    <a:pt x="3112262" y="1841373"/>
                  </a:lnTo>
                  <a:lnTo>
                    <a:pt x="3140837" y="1841754"/>
                  </a:lnTo>
                  <a:lnTo>
                    <a:pt x="3149269" y="1230591"/>
                  </a:lnTo>
                  <a:lnTo>
                    <a:pt x="3177794" y="1231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9188" y="1011300"/>
              <a:ext cx="5886450" cy="0"/>
            </a:xfrm>
            <a:custGeom>
              <a:avLst/>
              <a:gdLst/>
              <a:ahLst/>
              <a:cxnLst/>
              <a:rect l="l" t="t" r="r" b="b"/>
              <a:pathLst>
                <a:path w="5886450">
                  <a:moveTo>
                    <a:pt x="0" y="0"/>
                  </a:moveTo>
                  <a:lnTo>
                    <a:pt x="5886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55188" y="1439925"/>
              <a:ext cx="3780154" cy="0"/>
            </a:xfrm>
            <a:custGeom>
              <a:avLst/>
              <a:gdLst/>
              <a:ahLst/>
              <a:cxnLst/>
              <a:rect l="l" t="t" r="r" b="b"/>
              <a:pathLst>
                <a:path w="3780154">
                  <a:moveTo>
                    <a:pt x="0" y="0"/>
                  </a:moveTo>
                  <a:lnTo>
                    <a:pt x="377977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9188" y="3086099"/>
              <a:ext cx="5886450" cy="0"/>
            </a:xfrm>
            <a:custGeom>
              <a:avLst/>
              <a:gdLst/>
              <a:ahLst/>
              <a:cxnLst/>
              <a:rect l="l" t="t" r="r" b="b"/>
              <a:pathLst>
                <a:path w="5886450">
                  <a:moveTo>
                    <a:pt x="0" y="0"/>
                  </a:moveTo>
                  <a:lnTo>
                    <a:pt x="5886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39188" y="2513075"/>
              <a:ext cx="5886450" cy="0"/>
            </a:xfrm>
            <a:custGeom>
              <a:avLst/>
              <a:gdLst/>
              <a:ahLst/>
              <a:cxnLst/>
              <a:rect l="l" t="t" r="r" b="b"/>
              <a:pathLst>
                <a:path w="5886450">
                  <a:moveTo>
                    <a:pt x="0" y="0"/>
                  </a:moveTo>
                  <a:lnTo>
                    <a:pt x="58864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39188" y="1011300"/>
              <a:ext cx="5886450" cy="2646680"/>
            </a:xfrm>
            <a:custGeom>
              <a:avLst/>
              <a:gdLst/>
              <a:ahLst/>
              <a:cxnLst/>
              <a:rect l="l" t="t" r="r" b="b"/>
              <a:pathLst>
                <a:path w="5886450" h="2646679">
                  <a:moveTo>
                    <a:pt x="0" y="858774"/>
                  </a:moveTo>
                  <a:lnTo>
                    <a:pt x="5886450" y="858774"/>
                  </a:lnTo>
                </a:path>
                <a:path w="5886450" h="2646679">
                  <a:moveTo>
                    <a:pt x="0" y="2646299"/>
                  </a:moveTo>
                  <a:lnTo>
                    <a:pt x="5886450" y="2646299"/>
                  </a:lnTo>
                </a:path>
                <a:path w="5886450" h="2646679">
                  <a:moveTo>
                    <a:pt x="0" y="0"/>
                  </a:moveTo>
                  <a:lnTo>
                    <a:pt x="0" y="2646299"/>
                  </a:lnTo>
                </a:path>
                <a:path w="5886450" h="2646679">
                  <a:moveTo>
                    <a:pt x="1016000" y="0"/>
                  </a:moveTo>
                  <a:lnTo>
                    <a:pt x="1016000" y="2646299"/>
                  </a:lnTo>
                </a:path>
                <a:path w="5886450" h="2646679">
                  <a:moveTo>
                    <a:pt x="4795774" y="0"/>
                  </a:moveTo>
                  <a:lnTo>
                    <a:pt x="4795774" y="26462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45837" y="1439925"/>
              <a:ext cx="0" cy="2218055"/>
            </a:xfrm>
            <a:custGeom>
              <a:avLst/>
              <a:gdLst/>
              <a:ahLst/>
              <a:cxnLst/>
              <a:rect l="l" t="t" r="r" b="b"/>
              <a:pathLst>
                <a:path h="2218054">
                  <a:moveTo>
                    <a:pt x="0" y="0"/>
                  </a:moveTo>
                  <a:lnTo>
                    <a:pt x="0" y="221767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14118" y="2871723"/>
              <a:ext cx="4438650" cy="1370330"/>
            </a:xfrm>
            <a:custGeom>
              <a:avLst/>
              <a:gdLst/>
              <a:ahLst/>
              <a:cxnLst/>
              <a:rect l="l" t="t" r="r" b="b"/>
              <a:pathLst>
                <a:path w="4438650" h="1370329">
                  <a:moveTo>
                    <a:pt x="2476246" y="0"/>
                  </a:moveTo>
                  <a:lnTo>
                    <a:pt x="2391156" y="3429"/>
                  </a:lnTo>
                  <a:lnTo>
                    <a:pt x="2403373" y="25692"/>
                  </a:lnTo>
                  <a:lnTo>
                    <a:pt x="0" y="1347838"/>
                  </a:lnTo>
                  <a:lnTo>
                    <a:pt x="12192" y="1370088"/>
                  </a:lnTo>
                  <a:lnTo>
                    <a:pt x="2415590" y="47904"/>
                  </a:lnTo>
                  <a:lnTo>
                    <a:pt x="2427859" y="70231"/>
                  </a:lnTo>
                  <a:lnTo>
                    <a:pt x="2462758" y="19558"/>
                  </a:lnTo>
                  <a:lnTo>
                    <a:pt x="2476246" y="0"/>
                  </a:lnTo>
                  <a:close/>
                </a:path>
                <a:path w="4438650" h="1370329">
                  <a:moveTo>
                    <a:pt x="4438396" y="71501"/>
                  </a:moveTo>
                  <a:lnTo>
                    <a:pt x="4346956" y="100076"/>
                  </a:lnTo>
                  <a:lnTo>
                    <a:pt x="4366755" y="120650"/>
                  </a:lnTo>
                  <a:lnTo>
                    <a:pt x="3110865" y="1329626"/>
                  </a:lnTo>
                  <a:lnTo>
                    <a:pt x="3130677" y="1350213"/>
                  </a:lnTo>
                  <a:lnTo>
                    <a:pt x="4386567" y="141224"/>
                  </a:lnTo>
                  <a:lnTo>
                    <a:pt x="4406379" y="161798"/>
                  </a:lnTo>
                  <a:lnTo>
                    <a:pt x="4424477" y="110744"/>
                  </a:lnTo>
                  <a:lnTo>
                    <a:pt x="4438396" y="71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95"/>
              </a:spcBef>
            </a:pPr>
            <a:r>
              <a:rPr dirty="0"/>
              <a:t>Office</a:t>
            </a:r>
            <a:r>
              <a:rPr spc="-75" dirty="0"/>
              <a:t> </a:t>
            </a:r>
            <a:r>
              <a:rPr dirty="0"/>
              <a:t>Design</a:t>
            </a:r>
            <a:r>
              <a:rPr spc="-50" dirty="0"/>
              <a:t> </a:t>
            </a:r>
            <a:r>
              <a:rPr dirty="0"/>
              <a:t>Problem</a:t>
            </a:r>
            <a:r>
              <a:rPr spc="-4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Probability</a:t>
            </a:r>
            <a:r>
              <a:rPr spc="-50" dirty="0"/>
              <a:t> </a:t>
            </a:r>
            <a:r>
              <a:rPr spc="-10" dirty="0"/>
              <a:t>Matrix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57250" y="918591"/>
            <a:ext cx="7548880" cy="2743200"/>
            <a:chOff x="857250" y="918591"/>
            <a:chExt cx="7548880" cy="2743200"/>
          </a:xfrm>
        </p:grpSpPr>
        <p:sp>
          <p:nvSpPr>
            <p:cNvPr id="4" name="object 4"/>
            <p:cNvSpPr/>
            <p:nvPr/>
          </p:nvSpPr>
          <p:spPr>
            <a:xfrm>
              <a:off x="882650" y="943991"/>
              <a:ext cx="7498080" cy="2692400"/>
            </a:xfrm>
            <a:custGeom>
              <a:avLst/>
              <a:gdLst/>
              <a:ahLst/>
              <a:cxnLst/>
              <a:rect l="l" t="t" r="r" b="b"/>
              <a:pathLst>
                <a:path w="7498080" h="2692400">
                  <a:moveTo>
                    <a:pt x="7497826" y="0"/>
                  </a:moveTo>
                  <a:lnTo>
                    <a:pt x="0" y="0"/>
                  </a:lnTo>
                  <a:lnTo>
                    <a:pt x="0" y="2692400"/>
                  </a:lnTo>
                  <a:lnTo>
                    <a:pt x="7497826" y="2692400"/>
                  </a:lnTo>
                  <a:lnTo>
                    <a:pt x="74978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650" y="943991"/>
              <a:ext cx="7498080" cy="2692400"/>
            </a:xfrm>
            <a:custGeom>
              <a:avLst/>
              <a:gdLst/>
              <a:ahLst/>
              <a:cxnLst/>
              <a:rect l="l" t="t" r="r" b="b"/>
              <a:pathLst>
                <a:path w="7498080" h="2692400">
                  <a:moveTo>
                    <a:pt x="0" y="2692400"/>
                  </a:moveTo>
                  <a:lnTo>
                    <a:pt x="7497826" y="2692400"/>
                  </a:lnTo>
                  <a:lnTo>
                    <a:pt x="7497826" y="0"/>
                  </a:lnTo>
                  <a:lnTo>
                    <a:pt x="0" y="0"/>
                  </a:lnTo>
                  <a:lnTo>
                    <a:pt x="0" y="269240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27982" y="1011682"/>
            <a:ext cx="15005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EDEBE0"/>
                </a:solidFill>
                <a:latin typeface="Calibri"/>
                <a:cs typeface="Calibri"/>
              </a:rPr>
              <a:t>Increase </a:t>
            </a:r>
            <a:r>
              <a:rPr sz="2000" b="1" dirty="0">
                <a:solidFill>
                  <a:srgbClr val="EDEBE0"/>
                </a:solidFill>
                <a:latin typeface="Calibri"/>
                <a:cs typeface="Calibri"/>
              </a:rPr>
              <a:t>Storage</a:t>
            </a:r>
            <a:r>
              <a:rPr sz="2000" b="1" spc="-114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EDEBE0"/>
                </a:solidFill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24150" y="1839341"/>
          <a:ext cx="548259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2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175"/>
                        </a:lnSpc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175"/>
                        </a:lnSpc>
                      </a:pPr>
                      <a:r>
                        <a:rPr sz="2000" b="1" spc="-10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2190"/>
                        </a:lnSpc>
                      </a:pPr>
                      <a:r>
                        <a:rPr sz="2000" b="1" spc="-2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2175"/>
                        </a:lnSpc>
                      </a:pPr>
                      <a:r>
                        <a:rPr sz="2000" b="1" spc="-2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.56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ts val="2090"/>
                        </a:lnSpc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2565"/>
                        </a:lnSpc>
                      </a:pPr>
                      <a:r>
                        <a:rPr sz="2400" b="1" spc="-2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.70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ts val="2290"/>
                        </a:lnSpc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ts val="2155"/>
                        </a:lnSpc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ts val="2005"/>
                        </a:lnSpc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.19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2155"/>
                        </a:lnSpc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 gridSpan="2"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10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2330"/>
                        </a:lnSpc>
                      </a:pPr>
                      <a:r>
                        <a:rPr sz="2000" b="1" spc="-2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.67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340"/>
                        </a:lnSpc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.33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2340"/>
                        </a:lnSpc>
                      </a:pPr>
                      <a:r>
                        <a:rPr sz="2000" b="1" spc="-20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1.00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21130" y="2162683"/>
            <a:ext cx="1143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25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EDEBE0"/>
                </a:solidFill>
                <a:latin typeface="Times New Roman"/>
                <a:cs typeface="Times New Roman"/>
              </a:rPr>
              <a:t>Noise Reduction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627" y="3806952"/>
            <a:ext cx="4549139" cy="90830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21432" y="3770109"/>
            <a:ext cx="4520565" cy="880110"/>
          </a:xfrm>
          <a:prstGeom prst="rect">
            <a:avLst/>
          </a:prstGeom>
          <a:solidFill>
            <a:srgbClr val="FFC000"/>
          </a:solidFill>
          <a:ln w="25400">
            <a:solidFill>
              <a:srgbClr val="4F81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95"/>
              </a:spcBef>
            </a:pPr>
            <a:r>
              <a:rPr sz="1300" i="1" spc="470" dirty="0">
                <a:latin typeface="Times New Roman"/>
                <a:cs typeface="Times New Roman"/>
              </a:rPr>
              <a:t>P</a:t>
            </a:r>
            <a:r>
              <a:rPr sz="1300" spc="470" dirty="0">
                <a:latin typeface="Times New Roman"/>
                <a:cs typeface="Times New Roman"/>
              </a:rPr>
              <a:t>(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i="1" spc="625" dirty="0">
                <a:latin typeface="Times New Roman"/>
                <a:cs typeface="Times New Roman"/>
              </a:rPr>
              <a:t>N</a:t>
            </a:r>
            <a:r>
              <a:rPr sz="1300" i="1" spc="265" dirty="0">
                <a:latin typeface="Times New Roman"/>
                <a:cs typeface="Times New Roman"/>
              </a:rPr>
              <a:t> </a:t>
            </a:r>
            <a:r>
              <a:rPr sz="1300" spc="720" dirty="0">
                <a:latin typeface="Symbol"/>
                <a:cs typeface="Symbol"/>
              </a:rPr>
              <a:t>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i="1" spc="465" dirty="0">
                <a:latin typeface="Times New Roman"/>
                <a:cs typeface="Times New Roman"/>
              </a:rPr>
              <a:t>S</a:t>
            </a:r>
            <a:r>
              <a:rPr sz="1300" i="1" spc="-150" dirty="0">
                <a:latin typeface="Times New Roman"/>
                <a:cs typeface="Times New Roman"/>
              </a:rPr>
              <a:t> </a:t>
            </a:r>
            <a:r>
              <a:rPr sz="1300" spc="310" dirty="0">
                <a:latin typeface="Times New Roman"/>
                <a:cs typeface="Times New Roman"/>
              </a:rPr>
              <a:t>)</a:t>
            </a:r>
            <a:r>
              <a:rPr sz="1300" spc="235" dirty="0">
                <a:latin typeface="Times New Roman"/>
                <a:cs typeface="Times New Roman"/>
              </a:rPr>
              <a:t> </a:t>
            </a:r>
            <a:r>
              <a:rPr sz="1300" spc="520" dirty="0">
                <a:latin typeface="Symbol"/>
                <a:cs typeface="Symbol"/>
              </a:rPr>
              <a:t></a:t>
            </a:r>
            <a:r>
              <a:rPr sz="1300" spc="420" dirty="0">
                <a:latin typeface="Times New Roman"/>
                <a:cs typeface="Times New Roman"/>
              </a:rPr>
              <a:t> </a:t>
            </a:r>
            <a:r>
              <a:rPr sz="1300" i="1" spc="470" dirty="0">
                <a:latin typeface="Times New Roman"/>
                <a:cs typeface="Times New Roman"/>
              </a:rPr>
              <a:t>P</a:t>
            </a:r>
            <a:r>
              <a:rPr sz="1300" spc="470" dirty="0">
                <a:latin typeface="Times New Roman"/>
                <a:cs typeface="Times New Roman"/>
              </a:rPr>
              <a:t>(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i="1" spc="625" dirty="0">
                <a:latin typeface="Times New Roman"/>
                <a:cs typeface="Times New Roman"/>
              </a:rPr>
              <a:t>N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spc="310" dirty="0">
                <a:latin typeface="Times New Roman"/>
                <a:cs typeface="Times New Roman"/>
              </a:rPr>
              <a:t>)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520" dirty="0">
                <a:latin typeface="Symbol"/>
                <a:cs typeface="Symbol"/>
              </a:rPr>
              <a:t>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i="1" spc="509" dirty="0">
                <a:latin typeface="Times New Roman"/>
                <a:cs typeface="Times New Roman"/>
              </a:rPr>
              <a:t>P</a:t>
            </a:r>
            <a:r>
              <a:rPr sz="1300" spc="509" dirty="0">
                <a:latin typeface="Times New Roman"/>
                <a:cs typeface="Times New Roman"/>
              </a:rPr>
              <a:t>(</a:t>
            </a:r>
            <a:r>
              <a:rPr sz="1300" i="1" spc="509" dirty="0">
                <a:latin typeface="Times New Roman"/>
                <a:cs typeface="Times New Roman"/>
              </a:rPr>
              <a:t>S</a:t>
            </a:r>
            <a:r>
              <a:rPr sz="1300" i="1" spc="-150" dirty="0">
                <a:latin typeface="Times New Roman"/>
                <a:cs typeface="Times New Roman"/>
              </a:rPr>
              <a:t> </a:t>
            </a:r>
            <a:r>
              <a:rPr sz="1300" spc="310" dirty="0">
                <a:latin typeface="Times New Roman"/>
                <a:cs typeface="Times New Roman"/>
              </a:rPr>
              <a:t>)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20" dirty="0">
                <a:latin typeface="Symbol"/>
                <a:cs typeface="Symbol"/>
              </a:rPr>
              <a:t>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i="1" spc="465" dirty="0">
                <a:latin typeface="Times New Roman"/>
                <a:cs typeface="Times New Roman"/>
              </a:rPr>
              <a:t>P</a:t>
            </a:r>
            <a:r>
              <a:rPr sz="1300" spc="465" dirty="0">
                <a:latin typeface="Times New Roman"/>
                <a:cs typeface="Times New Roman"/>
              </a:rPr>
              <a:t>(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i="1" spc="625" dirty="0">
                <a:latin typeface="Times New Roman"/>
                <a:cs typeface="Times New Roman"/>
              </a:rPr>
              <a:t>N</a:t>
            </a:r>
            <a:r>
              <a:rPr sz="1300" i="1" spc="270" dirty="0">
                <a:latin typeface="Times New Roman"/>
                <a:cs typeface="Times New Roman"/>
              </a:rPr>
              <a:t> </a:t>
            </a:r>
            <a:r>
              <a:rPr sz="1300" spc="720" dirty="0">
                <a:latin typeface="Symbol"/>
                <a:cs typeface="Symbol"/>
              </a:rPr>
              <a:t>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i="1" spc="465" dirty="0">
                <a:latin typeface="Times New Roman"/>
                <a:cs typeface="Times New Roman"/>
              </a:rPr>
              <a:t>S</a:t>
            </a:r>
            <a:r>
              <a:rPr sz="1300" i="1" spc="-155" dirty="0">
                <a:latin typeface="Times New Roman"/>
                <a:cs typeface="Times New Roman"/>
              </a:rPr>
              <a:t> </a:t>
            </a:r>
            <a:r>
              <a:rPr sz="1300" spc="26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1288415">
              <a:lnSpc>
                <a:spcPct val="100000"/>
              </a:lnSpc>
              <a:spcBef>
                <a:spcPts val="420"/>
              </a:spcBef>
            </a:pPr>
            <a:r>
              <a:rPr sz="1300" spc="385" dirty="0">
                <a:latin typeface="Symbol"/>
                <a:cs typeface="Symbol"/>
              </a:rPr>
              <a:t></a:t>
            </a:r>
            <a:r>
              <a:rPr sz="1300" spc="385" dirty="0">
                <a:latin typeface="Times New Roman"/>
                <a:cs typeface="Times New Roman"/>
              </a:rPr>
              <a:t>.70</a:t>
            </a:r>
            <a:r>
              <a:rPr sz="1300" spc="385" dirty="0">
                <a:latin typeface="Symbol"/>
                <a:cs typeface="Symbol"/>
              </a:rPr>
              <a:t></a:t>
            </a:r>
            <a:r>
              <a:rPr sz="1300" spc="385" dirty="0">
                <a:latin typeface="Times New Roman"/>
                <a:cs typeface="Times New Roman"/>
              </a:rPr>
              <a:t>.67</a:t>
            </a:r>
            <a:r>
              <a:rPr sz="1300" spc="385" dirty="0">
                <a:latin typeface="Symbol"/>
                <a:cs typeface="Symbol"/>
              </a:rPr>
              <a:t></a:t>
            </a:r>
            <a:r>
              <a:rPr sz="1300" spc="385" dirty="0">
                <a:latin typeface="Times New Roman"/>
                <a:cs typeface="Times New Roman"/>
              </a:rPr>
              <a:t>.56</a:t>
            </a:r>
            <a:endParaRPr sz="1300">
              <a:latin typeface="Times New Roman"/>
              <a:cs typeface="Times New Roman"/>
            </a:endParaRPr>
          </a:p>
          <a:p>
            <a:pPr marL="1288415">
              <a:lnSpc>
                <a:spcPct val="100000"/>
              </a:lnSpc>
              <a:spcBef>
                <a:spcPts val="425"/>
              </a:spcBef>
            </a:pPr>
            <a:r>
              <a:rPr sz="1300" spc="355" dirty="0">
                <a:latin typeface="Symbol"/>
                <a:cs typeface="Symbol"/>
              </a:rPr>
              <a:t></a:t>
            </a:r>
            <a:r>
              <a:rPr sz="1300" spc="355" dirty="0">
                <a:latin typeface="Times New Roman"/>
                <a:cs typeface="Times New Roman"/>
              </a:rPr>
              <a:t>.81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8565">
              <a:lnSpc>
                <a:spcPct val="100000"/>
              </a:lnSpc>
              <a:spcBef>
                <a:spcPts val="95"/>
              </a:spcBef>
            </a:pPr>
            <a:r>
              <a:rPr dirty="0"/>
              <a:t>Law</a:t>
            </a:r>
            <a:r>
              <a:rPr spc="-4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Conditional</a:t>
            </a:r>
            <a:r>
              <a:rPr spc="-30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363" y="1315351"/>
            <a:ext cx="8669274" cy="316407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2764">
              <a:lnSpc>
                <a:spcPct val="100000"/>
              </a:lnSpc>
              <a:spcBef>
                <a:spcPts val="95"/>
              </a:spcBef>
            </a:pPr>
            <a:r>
              <a:rPr dirty="0"/>
              <a:t>Office</a:t>
            </a:r>
            <a:r>
              <a:rPr spc="-50" dirty="0"/>
              <a:t> </a:t>
            </a:r>
            <a:r>
              <a:rPr dirty="0"/>
              <a:t>Design</a:t>
            </a:r>
            <a:r>
              <a:rPr spc="-3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4947" y="1133538"/>
            <a:ext cx="5407660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8049895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00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reveal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155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positions.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Shown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again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(also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contingency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table)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category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subtotals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breakdown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sex.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31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Contingency</a:t>
            </a:r>
            <a:r>
              <a:rPr spc="-100" dirty="0"/>
              <a:t> </a:t>
            </a:r>
            <a:r>
              <a:rPr spc="-2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738" y="888184"/>
            <a:ext cx="6211617" cy="370621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95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09993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randomly,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female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professional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worker?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2224983"/>
            <a:ext cx="6019861" cy="8126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412380"/>
            <a:ext cx="6985127" cy="8255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0">
              <a:lnSpc>
                <a:spcPct val="100000"/>
              </a:lnSpc>
              <a:spcBef>
                <a:spcPts val="95"/>
              </a:spcBef>
            </a:pPr>
            <a:r>
              <a:rPr dirty="0"/>
              <a:t>Classical</a:t>
            </a:r>
            <a:r>
              <a:rPr spc="-13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893684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outcomes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total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outcomes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possible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outcome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equally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likely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Determined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priori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games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chance</a:t>
            </a:r>
            <a:endParaRPr sz="2000">
              <a:latin typeface="Calibri"/>
              <a:cs typeface="Calibri"/>
            </a:endParaRPr>
          </a:p>
          <a:p>
            <a:pPr marL="355600" marR="43815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Objective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identical probability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541935"/>
            <a:ext cx="78867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0">
              <a:lnSpc>
                <a:spcPct val="100000"/>
              </a:lnSpc>
              <a:spcBef>
                <a:spcPts val="95"/>
              </a:spcBef>
            </a:pPr>
            <a:r>
              <a:rPr lang="en-US" sz="4800" b="1" spc="-10" dirty="0"/>
              <a:t>THANK YOU</a:t>
            </a:r>
            <a:endParaRPr sz="4800" b="1"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7529" y="385648"/>
            <a:ext cx="2948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Classical</a:t>
            </a:r>
            <a:r>
              <a:rPr sz="2800" b="1" spc="-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Probability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2684" y="1463343"/>
            <a:ext cx="4699000" cy="2753995"/>
            <a:chOff x="1772684" y="1463343"/>
            <a:chExt cx="4699000" cy="2753995"/>
          </a:xfrm>
        </p:grpSpPr>
        <p:sp>
          <p:nvSpPr>
            <p:cNvPr id="4" name="object 4"/>
            <p:cNvSpPr/>
            <p:nvPr/>
          </p:nvSpPr>
          <p:spPr>
            <a:xfrm>
              <a:off x="1772684" y="1463343"/>
              <a:ext cx="4699000" cy="2753995"/>
            </a:xfrm>
            <a:custGeom>
              <a:avLst/>
              <a:gdLst/>
              <a:ahLst/>
              <a:cxnLst/>
              <a:rect l="l" t="t" r="r" b="b"/>
              <a:pathLst>
                <a:path w="4699000" h="2753995">
                  <a:moveTo>
                    <a:pt x="4698473" y="0"/>
                  </a:moveTo>
                  <a:lnTo>
                    <a:pt x="0" y="0"/>
                  </a:lnTo>
                  <a:lnTo>
                    <a:pt x="0" y="2753595"/>
                  </a:lnTo>
                  <a:lnTo>
                    <a:pt x="4698473" y="2753595"/>
                  </a:lnTo>
                  <a:lnTo>
                    <a:pt x="4698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4516" y="2026608"/>
              <a:ext cx="407670" cy="0"/>
            </a:xfrm>
            <a:custGeom>
              <a:avLst/>
              <a:gdLst/>
              <a:ahLst/>
              <a:cxnLst/>
              <a:rect l="l" t="t" r="r" b="b"/>
              <a:pathLst>
                <a:path w="407670">
                  <a:moveTo>
                    <a:pt x="0" y="0"/>
                  </a:moveTo>
                  <a:lnTo>
                    <a:pt x="407177" y="0"/>
                  </a:lnTo>
                </a:path>
              </a:pathLst>
            </a:custGeom>
            <a:ln w="1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88691" y="2025885"/>
            <a:ext cx="27114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i="1" spc="-50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8829" y="1590092"/>
            <a:ext cx="1628139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b="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850" b="0" spc="5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850" b="0" spc="-4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i="1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850" b="0" i="1" spc="-4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85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85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450" b="0" i="1" spc="-37" baseline="21317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75" b="0" i="1" spc="-37" baseline="45454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endParaRPr sz="2475" baseline="4545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761188" y="2373635"/>
            <a:ext cx="4683125" cy="176974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2850" i="1" spc="-10" dirty="0">
                <a:latin typeface="Times New Roman"/>
                <a:cs typeface="Times New Roman"/>
              </a:rPr>
              <a:t>Where</a:t>
            </a:r>
            <a:r>
              <a:rPr sz="2850" spc="-10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  <a:p>
            <a:pPr marL="95250">
              <a:lnSpc>
                <a:spcPts val="3375"/>
              </a:lnSpc>
              <a:spcBef>
                <a:spcPts val="910"/>
              </a:spcBef>
            </a:pP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36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</a:t>
            </a:r>
            <a:r>
              <a:rPr sz="2850" spc="10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total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number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of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outcomes</a:t>
            </a:r>
            <a:endParaRPr sz="2850">
              <a:latin typeface="Times New Roman"/>
              <a:cs typeface="Times New Roman"/>
            </a:endParaRPr>
          </a:p>
          <a:p>
            <a:pPr marL="72390">
              <a:lnSpc>
                <a:spcPts val="5115"/>
              </a:lnSpc>
              <a:tabLst>
                <a:tab pos="928369" algn="l"/>
              </a:tabLst>
            </a:pPr>
            <a:r>
              <a:rPr sz="6450" baseline="-8397" dirty="0">
                <a:latin typeface="Times New Roman"/>
                <a:cs typeface="Times New Roman"/>
              </a:rPr>
              <a:t>n</a:t>
            </a:r>
            <a:r>
              <a:rPr sz="2475" baseline="-31986" dirty="0">
                <a:latin typeface="Times New Roman"/>
                <a:cs typeface="Times New Roman"/>
              </a:rPr>
              <a:t>e</a:t>
            </a:r>
            <a:r>
              <a:rPr sz="2475" spc="487" baseline="-31986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	number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of</a:t>
            </a:r>
            <a:r>
              <a:rPr sz="2850" spc="6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outcomes</a:t>
            </a:r>
            <a:r>
              <a:rPr sz="2850" spc="7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in</a:t>
            </a:r>
            <a:r>
              <a:rPr sz="2850" spc="5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Times New Roman"/>
                <a:cs typeface="Times New Roman"/>
              </a:rPr>
              <a:t>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0089" y="1410837"/>
            <a:ext cx="4809490" cy="2864485"/>
          </a:xfrm>
          <a:custGeom>
            <a:avLst/>
            <a:gdLst/>
            <a:ahLst/>
            <a:cxnLst/>
            <a:rect l="l" t="t" r="r" b="b"/>
            <a:pathLst>
              <a:path w="4809490" h="2864485">
                <a:moveTo>
                  <a:pt x="4809351" y="0"/>
                </a:moveTo>
                <a:lnTo>
                  <a:pt x="0" y="0"/>
                </a:lnTo>
                <a:lnTo>
                  <a:pt x="0" y="2864439"/>
                </a:lnTo>
                <a:lnTo>
                  <a:pt x="4809351" y="2864439"/>
                </a:lnTo>
                <a:lnTo>
                  <a:pt x="4809351" y="2835270"/>
                </a:lnTo>
                <a:lnTo>
                  <a:pt x="52594" y="2835270"/>
                </a:lnTo>
                <a:lnTo>
                  <a:pt x="23375" y="2806099"/>
                </a:lnTo>
                <a:lnTo>
                  <a:pt x="52594" y="2806099"/>
                </a:lnTo>
                <a:lnTo>
                  <a:pt x="52594" y="52505"/>
                </a:lnTo>
                <a:lnTo>
                  <a:pt x="23375" y="52505"/>
                </a:lnTo>
                <a:lnTo>
                  <a:pt x="52594" y="23414"/>
                </a:lnTo>
                <a:lnTo>
                  <a:pt x="4809351" y="23414"/>
                </a:lnTo>
                <a:lnTo>
                  <a:pt x="4809351" y="0"/>
                </a:lnTo>
                <a:close/>
              </a:path>
              <a:path w="4809490" h="2864485">
                <a:moveTo>
                  <a:pt x="52594" y="2806099"/>
                </a:moveTo>
                <a:lnTo>
                  <a:pt x="23375" y="2806099"/>
                </a:lnTo>
                <a:lnTo>
                  <a:pt x="52594" y="2835270"/>
                </a:lnTo>
                <a:lnTo>
                  <a:pt x="52594" y="2806099"/>
                </a:lnTo>
                <a:close/>
              </a:path>
              <a:path w="4809490" h="2864485">
                <a:moveTo>
                  <a:pt x="4751068" y="2806099"/>
                </a:moveTo>
                <a:lnTo>
                  <a:pt x="52594" y="2806099"/>
                </a:lnTo>
                <a:lnTo>
                  <a:pt x="52594" y="2835270"/>
                </a:lnTo>
                <a:lnTo>
                  <a:pt x="4751068" y="2835270"/>
                </a:lnTo>
                <a:lnTo>
                  <a:pt x="4751068" y="2806099"/>
                </a:lnTo>
                <a:close/>
              </a:path>
              <a:path w="4809490" h="2864485">
                <a:moveTo>
                  <a:pt x="4751068" y="23414"/>
                </a:moveTo>
                <a:lnTo>
                  <a:pt x="4751068" y="2835270"/>
                </a:lnTo>
                <a:lnTo>
                  <a:pt x="4780210" y="2806099"/>
                </a:lnTo>
                <a:lnTo>
                  <a:pt x="4809351" y="2806099"/>
                </a:lnTo>
                <a:lnTo>
                  <a:pt x="4809351" y="52505"/>
                </a:lnTo>
                <a:lnTo>
                  <a:pt x="4780210" y="52505"/>
                </a:lnTo>
                <a:lnTo>
                  <a:pt x="4751068" y="23414"/>
                </a:lnTo>
                <a:close/>
              </a:path>
              <a:path w="4809490" h="2864485">
                <a:moveTo>
                  <a:pt x="4809351" y="2806099"/>
                </a:moveTo>
                <a:lnTo>
                  <a:pt x="4780210" y="2806099"/>
                </a:lnTo>
                <a:lnTo>
                  <a:pt x="4751068" y="2835270"/>
                </a:lnTo>
                <a:lnTo>
                  <a:pt x="4809351" y="2835270"/>
                </a:lnTo>
                <a:lnTo>
                  <a:pt x="4809351" y="2806099"/>
                </a:lnTo>
                <a:close/>
              </a:path>
              <a:path w="4809490" h="2864485">
                <a:moveTo>
                  <a:pt x="52594" y="23414"/>
                </a:moveTo>
                <a:lnTo>
                  <a:pt x="23375" y="52505"/>
                </a:lnTo>
                <a:lnTo>
                  <a:pt x="52594" y="52505"/>
                </a:lnTo>
                <a:lnTo>
                  <a:pt x="52594" y="23414"/>
                </a:lnTo>
                <a:close/>
              </a:path>
              <a:path w="4809490" h="2864485">
                <a:moveTo>
                  <a:pt x="4751068" y="23414"/>
                </a:moveTo>
                <a:lnTo>
                  <a:pt x="52594" y="23414"/>
                </a:lnTo>
                <a:lnTo>
                  <a:pt x="52594" y="52505"/>
                </a:lnTo>
                <a:lnTo>
                  <a:pt x="4751068" y="52505"/>
                </a:lnTo>
                <a:lnTo>
                  <a:pt x="4751068" y="23414"/>
                </a:lnTo>
                <a:close/>
              </a:path>
              <a:path w="4809490" h="2864485">
                <a:moveTo>
                  <a:pt x="4809351" y="23414"/>
                </a:moveTo>
                <a:lnTo>
                  <a:pt x="4751068" y="23414"/>
                </a:lnTo>
                <a:lnTo>
                  <a:pt x="4780210" y="52505"/>
                </a:lnTo>
                <a:lnTo>
                  <a:pt x="4809351" y="52505"/>
                </a:lnTo>
                <a:lnTo>
                  <a:pt x="4809351" y="23414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44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Relative</a:t>
            </a:r>
            <a:r>
              <a:rPr spc="-125" dirty="0"/>
              <a:t> </a:t>
            </a:r>
            <a:r>
              <a:rPr dirty="0"/>
              <a:t>Frequency</a:t>
            </a:r>
            <a:r>
              <a:rPr spc="-114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2070"/>
            <a:ext cx="746061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historical</a:t>
            </a:r>
            <a:r>
              <a:rPr sz="2000" spc="-20" dirty="0">
                <a:latin typeface="Calibri"/>
                <a:cs typeface="Calibri"/>
              </a:rPr>
              <a:t> 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7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Computed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trials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Objective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identical probability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44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Relative</a:t>
            </a:r>
            <a:r>
              <a:rPr spc="-125" dirty="0"/>
              <a:t> </a:t>
            </a:r>
            <a:r>
              <a:rPr dirty="0"/>
              <a:t>Frequency</a:t>
            </a:r>
            <a:r>
              <a:rPr spc="-114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2886372" y="1470705"/>
            <a:ext cx="4032885" cy="2856865"/>
          </a:xfrm>
          <a:custGeom>
            <a:avLst/>
            <a:gdLst/>
            <a:ahLst/>
            <a:cxnLst/>
            <a:rect l="l" t="t" r="r" b="b"/>
            <a:pathLst>
              <a:path w="4032884" h="2856865">
                <a:moveTo>
                  <a:pt x="4032331" y="0"/>
                </a:moveTo>
                <a:lnTo>
                  <a:pt x="0" y="0"/>
                </a:lnTo>
                <a:lnTo>
                  <a:pt x="0" y="2856446"/>
                </a:lnTo>
                <a:lnTo>
                  <a:pt x="4032331" y="2856446"/>
                </a:lnTo>
                <a:lnTo>
                  <a:pt x="4032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2148" y="1909322"/>
            <a:ext cx="27559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175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5231" y="1489415"/>
            <a:ext cx="1628775" cy="6184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i="1" spc="270" dirty="0">
                <a:latin typeface="Times New Roman"/>
                <a:cs typeface="Times New Roman"/>
              </a:rPr>
              <a:t>P</a:t>
            </a:r>
            <a:r>
              <a:rPr sz="2600" spc="270" dirty="0">
                <a:latin typeface="Times New Roman"/>
                <a:cs typeface="Times New Roman"/>
              </a:rPr>
              <a:t>(</a:t>
            </a:r>
            <a:r>
              <a:rPr sz="2600" i="1" spc="270" dirty="0">
                <a:latin typeface="Times New Roman"/>
                <a:cs typeface="Times New Roman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)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Symbol"/>
                <a:cs typeface="Symbol"/>
              </a:rPr>
              <a:t>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5775" i="1" u="sng" spc="247" baseline="165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50" i="1" u="sng" spc="24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endParaRPr sz="2250" baseline="3703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7129" y="2236610"/>
            <a:ext cx="4034154" cy="205993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2600" i="1" spc="130" dirty="0">
                <a:latin typeface="Times New Roman"/>
                <a:cs typeface="Times New Roman"/>
              </a:rPr>
              <a:t>Where</a:t>
            </a:r>
            <a:r>
              <a:rPr sz="2600" spc="13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2865">
              <a:lnSpc>
                <a:spcPts val="2990"/>
              </a:lnSpc>
              <a:spcBef>
                <a:spcPts val="775"/>
              </a:spcBef>
            </a:pPr>
            <a:r>
              <a:rPr sz="2600" i="1" spc="225" dirty="0">
                <a:latin typeface="Times New Roman"/>
                <a:cs typeface="Times New Roman"/>
              </a:rPr>
              <a:t>N</a:t>
            </a:r>
            <a:r>
              <a:rPr sz="2600" i="1" spc="240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Symbol"/>
                <a:cs typeface="Symbol"/>
              </a:rPr>
              <a:t></a:t>
            </a:r>
            <a:r>
              <a:rPr sz="2600" spc="120" dirty="0">
                <a:latin typeface="Times New Roman"/>
                <a:cs typeface="Times New Roman"/>
              </a:rPr>
              <a:t> total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spc="225" dirty="0">
                <a:latin typeface="Times New Roman"/>
                <a:cs typeface="Times New Roman"/>
              </a:rPr>
              <a:t>number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Times New Roman"/>
                <a:cs typeface="Times New Roman"/>
              </a:rPr>
              <a:t>of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trials</a:t>
            </a:r>
            <a:endParaRPr sz="2600">
              <a:latin typeface="Times New Roman"/>
              <a:cs typeface="Times New Roman"/>
            </a:endParaRPr>
          </a:p>
          <a:p>
            <a:pPr marL="50165" marR="30480" indent="-5080">
              <a:lnSpc>
                <a:spcPts val="413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5775" spc="367" baseline="-9379" dirty="0">
                <a:latin typeface="Times New Roman"/>
                <a:cs typeface="Times New Roman"/>
              </a:rPr>
              <a:t>n</a:t>
            </a:r>
            <a:r>
              <a:rPr sz="2250" spc="367" baseline="-29629" dirty="0">
                <a:latin typeface="Times New Roman"/>
                <a:cs typeface="Times New Roman"/>
              </a:rPr>
              <a:t>e</a:t>
            </a:r>
            <a:r>
              <a:rPr sz="2250" spc="569" baseline="-29629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25" dirty="0">
                <a:latin typeface="Times New Roman"/>
                <a:cs typeface="Times New Roman"/>
              </a:rPr>
              <a:t>number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Times New Roman"/>
                <a:cs typeface="Times New Roman"/>
              </a:rPr>
              <a:t>of</a:t>
            </a:r>
            <a:r>
              <a:rPr sz="2600" spc="190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outcome </a:t>
            </a:r>
            <a:r>
              <a:rPr sz="2600" spc="200" dirty="0">
                <a:latin typeface="Times New Roman"/>
                <a:cs typeface="Times New Roman"/>
              </a:rPr>
              <a:t>producing</a:t>
            </a:r>
            <a:r>
              <a:rPr sz="2600" spc="12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9241" y="1423620"/>
            <a:ext cx="4131945" cy="2955925"/>
          </a:xfrm>
          <a:custGeom>
            <a:avLst/>
            <a:gdLst/>
            <a:ahLst/>
            <a:cxnLst/>
            <a:rect l="l" t="t" r="r" b="b"/>
            <a:pathLst>
              <a:path w="4131945" h="2955925">
                <a:moveTo>
                  <a:pt x="4131830" y="0"/>
                </a:moveTo>
                <a:lnTo>
                  <a:pt x="0" y="0"/>
                </a:lnTo>
                <a:lnTo>
                  <a:pt x="0" y="2955847"/>
                </a:lnTo>
                <a:lnTo>
                  <a:pt x="4131830" y="2955847"/>
                </a:lnTo>
                <a:lnTo>
                  <a:pt x="4131830" y="2929690"/>
                </a:lnTo>
                <a:lnTo>
                  <a:pt x="47131" y="2929690"/>
                </a:lnTo>
                <a:lnTo>
                  <a:pt x="20947" y="2903530"/>
                </a:lnTo>
                <a:lnTo>
                  <a:pt x="47131" y="2903530"/>
                </a:lnTo>
                <a:lnTo>
                  <a:pt x="47131" y="47085"/>
                </a:lnTo>
                <a:lnTo>
                  <a:pt x="20947" y="47085"/>
                </a:lnTo>
                <a:lnTo>
                  <a:pt x="47131" y="20996"/>
                </a:lnTo>
                <a:lnTo>
                  <a:pt x="4131830" y="20996"/>
                </a:lnTo>
                <a:lnTo>
                  <a:pt x="4131830" y="0"/>
                </a:lnTo>
                <a:close/>
              </a:path>
              <a:path w="4131945" h="2955925">
                <a:moveTo>
                  <a:pt x="47131" y="2903530"/>
                </a:moveTo>
                <a:lnTo>
                  <a:pt x="20947" y="2903530"/>
                </a:lnTo>
                <a:lnTo>
                  <a:pt x="47131" y="2929690"/>
                </a:lnTo>
                <a:lnTo>
                  <a:pt x="47131" y="2903530"/>
                </a:lnTo>
                <a:close/>
              </a:path>
              <a:path w="4131945" h="2955925">
                <a:moveTo>
                  <a:pt x="4079462" y="2903530"/>
                </a:moveTo>
                <a:lnTo>
                  <a:pt x="47131" y="2903530"/>
                </a:lnTo>
                <a:lnTo>
                  <a:pt x="47131" y="2929690"/>
                </a:lnTo>
                <a:lnTo>
                  <a:pt x="4079462" y="2929690"/>
                </a:lnTo>
                <a:lnTo>
                  <a:pt x="4079462" y="2903530"/>
                </a:lnTo>
                <a:close/>
              </a:path>
              <a:path w="4131945" h="2955925">
                <a:moveTo>
                  <a:pt x="4079462" y="20996"/>
                </a:moveTo>
                <a:lnTo>
                  <a:pt x="4079462" y="2929690"/>
                </a:lnTo>
                <a:lnTo>
                  <a:pt x="4105576" y="2903530"/>
                </a:lnTo>
                <a:lnTo>
                  <a:pt x="4131830" y="2903530"/>
                </a:lnTo>
                <a:lnTo>
                  <a:pt x="4131830" y="47085"/>
                </a:lnTo>
                <a:lnTo>
                  <a:pt x="4105576" y="47085"/>
                </a:lnTo>
                <a:lnTo>
                  <a:pt x="4079462" y="20996"/>
                </a:lnTo>
                <a:close/>
              </a:path>
              <a:path w="4131945" h="2955925">
                <a:moveTo>
                  <a:pt x="4131830" y="2903530"/>
                </a:moveTo>
                <a:lnTo>
                  <a:pt x="4105576" y="2903530"/>
                </a:lnTo>
                <a:lnTo>
                  <a:pt x="4079462" y="2929690"/>
                </a:lnTo>
                <a:lnTo>
                  <a:pt x="4131830" y="2929690"/>
                </a:lnTo>
                <a:lnTo>
                  <a:pt x="4131830" y="2903530"/>
                </a:lnTo>
                <a:close/>
              </a:path>
              <a:path w="4131945" h="2955925">
                <a:moveTo>
                  <a:pt x="47131" y="20996"/>
                </a:moveTo>
                <a:lnTo>
                  <a:pt x="20947" y="47085"/>
                </a:lnTo>
                <a:lnTo>
                  <a:pt x="47131" y="47085"/>
                </a:lnTo>
                <a:lnTo>
                  <a:pt x="47131" y="20996"/>
                </a:lnTo>
                <a:close/>
              </a:path>
              <a:path w="4131945" h="2955925">
                <a:moveTo>
                  <a:pt x="4079462" y="20996"/>
                </a:moveTo>
                <a:lnTo>
                  <a:pt x="47131" y="20996"/>
                </a:lnTo>
                <a:lnTo>
                  <a:pt x="47131" y="47085"/>
                </a:lnTo>
                <a:lnTo>
                  <a:pt x="4079462" y="47085"/>
                </a:lnTo>
                <a:lnTo>
                  <a:pt x="4079462" y="20996"/>
                </a:lnTo>
                <a:close/>
              </a:path>
              <a:path w="4131945" h="2955925">
                <a:moveTo>
                  <a:pt x="4131830" y="20996"/>
                </a:moveTo>
                <a:lnTo>
                  <a:pt x="4079462" y="20996"/>
                </a:lnTo>
                <a:lnTo>
                  <a:pt x="4105576" y="47085"/>
                </a:lnTo>
                <a:lnTo>
                  <a:pt x="4131830" y="47085"/>
                </a:lnTo>
                <a:lnTo>
                  <a:pt x="4131830" y="20996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6420">
              <a:lnSpc>
                <a:spcPct val="100000"/>
              </a:lnSpc>
              <a:spcBef>
                <a:spcPts val="95"/>
              </a:spcBef>
            </a:pPr>
            <a:r>
              <a:rPr dirty="0"/>
              <a:t>Subjective</a:t>
            </a:r>
            <a:r>
              <a:rPr spc="-12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919720" cy="32569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person’s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intuition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reasoning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Subjective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(correctly)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numeric </a:t>
            </a:r>
            <a:r>
              <a:rPr sz="2000" dirty="0">
                <a:latin typeface="Calibri"/>
                <a:cs typeface="Calibri"/>
              </a:rPr>
              <a:t>probabilities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Degree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belief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Useful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unique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(single-</a:t>
            </a:r>
            <a:r>
              <a:rPr sz="2000" dirty="0">
                <a:latin typeface="Calibri"/>
                <a:cs typeface="Calibri"/>
              </a:rPr>
              <a:t>trial)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New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Initial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stock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Site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decisions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Sporting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95"/>
              </a:spcBef>
            </a:pPr>
            <a:r>
              <a:rPr dirty="0"/>
              <a:t>Experiment,</a:t>
            </a:r>
            <a:r>
              <a:rPr spc="-140" dirty="0"/>
              <a:t> </a:t>
            </a:r>
            <a:r>
              <a:rPr spc="-10" dirty="0"/>
              <a:t>Trial,</a:t>
            </a:r>
            <a:r>
              <a:rPr spc="-130" dirty="0"/>
              <a:t> </a:t>
            </a:r>
            <a:r>
              <a:rPr dirty="0"/>
              <a:t>Elementary</a:t>
            </a:r>
            <a:r>
              <a:rPr spc="-140" dirty="0"/>
              <a:t> </a:t>
            </a:r>
            <a:r>
              <a:rPr spc="-10" dirty="0"/>
              <a:t>Event,</a:t>
            </a:r>
            <a:r>
              <a:rPr spc="-145" dirty="0"/>
              <a:t> </a:t>
            </a:r>
            <a:r>
              <a:rPr spc="-10" dirty="0"/>
              <a:t>Event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1056" y="1017596"/>
            <a:ext cx="7562850" cy="34429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Experiment: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More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possible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Only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trial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Trial: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repetition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Elementary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Event:</a:t>
            </a:r>
            <a:r>
              <a:rPr sz="2000" spc="3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decomposed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broken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 events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Event: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outcome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45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may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elementary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may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elementary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events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usually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uppercase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letter,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e.g.,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1895</Words>
  <Application>Microsoft Office PowerPoint</Application>
  <PresentationFormat>On-screen Show (16:9)</PresentationFormat>
  <Paragraphs>365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MT</vt:lpstr>
      <vt:lpstr>Calibri</vt:lpstr>
      <vt:lpstr>Calibri Light</vt:lpstr>
      <vt:lpstr>Symbol</vt:lpstr>
      <vt:lpstr>Times New Roman</vt:lpstr>
      <vt:lpstr>Office Theme</vt:lpstr>
      <vt:lpstr> Introduction to Probability Probability</vt:lpstr>
      <vt:lpstr>Range of Probability</vt:lpstr>
      <vt:lpstr>Methods of Assigning Probabilities</vt:lpstr>
      <vt:lpstr>Classical Probability</vt:lpstr>
      <vt:lpstr>P( E )  ne</vt:lpstr>
      <vt:lpstr>Relative Frequency Probability</vt:lpstr>
      <vt:lpstr>Relative Frequency Probability</vt:lpstr>
      <vt:lpstr>Subjective Probability</vt:lpstr>
      <vt:lpstr>Experiment, Trial, Elementary Event, Event</vt:lpstr>
      <vt:lpstr>An Example Experiment</vt:lpstr>
      <vt:lpstr>Sample Space</vt:lpstr>
      <vt:lpstr>Sample Space: Roster Example</vt:lpstr>
      <vt:lpstr>Sample Space: Set Notation for Random Sample of Two Families</vt:lpstr>
      <vt:lpstr>Sample Space</vt:lpstr>
      <vt:lpstr>Union of Sets</vt:lpstr>
      <vt:lpstr>PowerPoint Presentation</vt:lpstr>
      <vt:lpstr>PowerPoint Presentation</vt:lpstr>
      <vt:lpstr>Independent Events</vt:lpstr>
      <vt:lpstr>Collectively Exhaustive Events</vt:lpstr>
      <vt:lpstr>PowerPoint Presentation</vt:lpstr>
      <vt:lpstr>Counting the Possibilities</vt:lpstr>
      <vt:lpstr>mn Rule</vt:lpstr>
      <vt:lpstr>Sampling from a Population with Replacement</vt:lpstr>
      <vt:lpstr>Combinations</vt:lpstr>
      <vt:lpstr>Four Types of Probability</vt:lpstr>
      <vt:lpstr>General Law of Addition</vt:lpstr>
      <vt:lpstr>Design for improving productivity?</vt:lpstr>
      <vt:lpstr>Problem</vt:lpstr>
      <vt:lpstr>Problem</vt:lpstr>
      <vt:lpstr>Solution</vt:lpstr>
      <vt:lpstr>General Law of Addition -- Example</vt:lpstr>
      <vt:lpstr>Office Design Problem Probability Matrix</vt:lpstr>
      <vt:lpstr>Joint Probability Using a Contingency Table</vt:lpstr>
      <vt:lpstr>Office Design Problem - Probability Matrix</vt:lpstr>
      <vt:lpstr>Law of Conditional Probability</vt:lpstr>
      <vt:lpstr>Office Design Problem</vt:lpstr>
      <vt:lpstr>Problem</vt:lpstr>
      <vt:lpstr>Contingency Table</vt:lpstr>
      <vt:lpstr>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Veda Sucharitha G</cp:lastModifiedBy>
  <cp:revision>5</cp:revision>
  <dcterms:created xsi:type="dcterms:W3CDTF">2024-02-02T08:24:59Z</dcterms:created>
  <dcterms:modified xsi:type="dcterms:W3CDTF">2024-02-02T08:42:31Z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2024-02-02T00:00:00Z</vt:filetime>
  </property>
  <property fmtid="{D5CDD505-2E9C-101B-9397-08002B2CF9AE}" pid="5" name="Producer">
    <vt:lpwstr>Microsoft® PowerPoint® 2010</vt:lpwstr>
  </property>
</Properties>
</file>