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4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8D99-3721-452D-9D56-2DD30F953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4FE61-58F4-40A3-83FE-DF3E8B0A6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A7FD-5478-4FE3-A525-68096F6D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2A8A-94F6-49AC-BE30-7745AB5F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D78B-1A85-4AFB-9DB9-0F49387C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6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2-94B5-4B39-B31A-7804BDD8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EB836-639D-4BE8-BF6F-41DEED1A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4B64-D777-48BC-8E67-AF24A22A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259E-BF8B-45AA-849F-E0ABD184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9B2F-A95C-4E2B-904F-BBA13CA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4A5DB-C0D0-4B11-9102-447DC8595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3F8C1-3E06-4DCA-8C12-B115788C4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E0A1-CCFF-4FB1-8A49-69F0223E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8B4E-46BB-4018-9079-4551B28B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553D-88A1-42A1-B574-7CDB4255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00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1CB9-4EB7-48CF-A440-DFC96828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1C96-8FC9-444B-B1B0-7C69DE54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82BB-AF72-4553-A48D-4B80C928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EB30-7F42-439E-BAC8-D0DB35EF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3B71-6700-4468-9FD6-1C1F880D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A0D5-210E-4164-97D8-1A06DB1E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E1B1-3A09-4B05-9D34-BC267C586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E3B4-D5DE-4138-9E7E-F330F19A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E08B-183C-4ABE-92D9-45F95A2A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9A79-895E-4984-BD1F-17E8065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B014-228E-4BE7-9B91-C7624D67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0046-F74F-4FEC-8DB4-644DC89D3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7DC52-EEE7-43E9-834B-E2BB2764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EE8E-DEC6-4288-9617-ACACDFB5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FFF90-C2D1-4FAC-94E6-7AF6BE7B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21535-9D87-46C1-BD2D-1FD25FC9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C75F-7AA5-47DC-A34F-401D97A3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44B5F-EC3D-4F72-B5A6-066C156B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F71BF-2AB6-4451-B75C-12C0EB36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A50CA-FA05-4A7D-9125-A015DE00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AF550-016D-44C4-A020-81428CBE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4BFA5-B3FB-4126-9D63-F8B172D0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A3399-5510-4639-AE54-FF1B3B2D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F3D53-30A2-4971-8DE4-A6C8F5A5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9C09-A8FE-42FF-A6B5-151072C5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6FC55-2B9F-4E3A-84E9-23F7E16C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50DD5-0715-4086-B5C5-88371C42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C8DD4-28A6-4744-8E29-725E706E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7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71406-7F83-48E7-91A8-202F3229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6795E-A06A-4954-B8EA-F2FCB17D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3B11-C4B1-42DC-BAA0-A887F911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6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AF51-A907-48E9-813C-205B43A0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B66-A0E0-4365-9059-5895EB6B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7017B-1BDB-4D25-8874-C6001637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B2B9D-C189-425C-84D1-D6A6C561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DE470-E145-4733-837E-72806767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68EE-A8E3-48A1-BAFF-0385A35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3E0-390E-41FD-8726-57E1E892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EC1E3-C51D-4ADE-8F8B-88C75C493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50306-BA51-4430-8DDD-AC30BB53C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ECCD-33B4-4696-8D0C-8A1C7E68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20EC5-1CE3-47DB-971C-2B7EFAB7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6787-2388-47D3-A1E6-E4A6C4D6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FEF98-29DC-4FB2-AA5E-CFEB484E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57E8-FDDC-4173-A5BB-B278AD16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EADF-A09B-486E-B098-D203F03E4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1994-5146-4911-9885-57802622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EF78-C165-42E0-88CA-2A84FA729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1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CFC3-236A-40E6-8049-FF5A2A01F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430887"/>
          </a:xfrm>
        </p:spPr>
        <p:txBody>
          <a:bodyPr/>
          <a:lstStyle/>
          <a:p>
            <a:r>
              <a:rPr lang="en-US" spc="-15" dirty="0"/>
              <a:t>Data</a:t>
            </a:r>
            <a:r>
              <a:rPr lang="en-US" spc="-25" dirty="0"/>
              <a:t> </a:t>
            </a:r>
            <a:r>
              <a:rPr lang="en-US" dirty="0"/>
              <a:t>Analytics</a:t>
            </a:r>
            <a:r>
              <a:rPr lang="en-US" spc="-30" dirty="0"/>
              <a:t> </a:t>
            </a:r>
            <a:r>
              <a:rPr lang="en-US" dirty="0"/>
              <a:t>with</a:t>
            </a:r>
            <a:r>
              <a:rPr lang="en-US" spc="-30" dirty="0"/>
              <a:t>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4EC4-1C5F-47D1-9E32-7CC89B11350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629" y="385648"/>
            <a:ext cx="2874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2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4279" y="926084"/>
            <a:ext cx="801243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355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Suppose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that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for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next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month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Clothing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Store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forecasts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1000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customers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will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enter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store.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What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expected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 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customers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will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make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purchase?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answer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μ</a:t>
            </a:r>
            <a:r>
              <a:rPr sz="2100" i="1" spc="-1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= </a:t>
            </a:r>
            <a:r>
              <a:rPr sz="2100" i="1" spc="-5" dirty="0">
                <a:latin typeface="Calibri"/>
                <a:cs typeface="Calibri"/>
              </a:rPr>
              <a:t>np</a:t>
            </a:r>
            <a:r>
              <a:rPr sz="2100" i="1" spc="-10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=</a:t>
            </a:r>
            <a:r>
              <a:rPr sz="2100" i="1" spc="47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(1000)(.3)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300.</a:t>
            </a:r>
            <a:endParaRPr sz="2100">
              <a:latin typeface="Calibri"/>
              <a:cs typeface="Calibri"/>
            </a:endParaRPr>
          </a:p>
          <a:p>
            <a:pPr marL="355600" marR="561340" indent="-342900">
              <a:lnSpc>
                <a:spcPct val="100000"/>
              </a:lnSpc>
              <a:spcBef>
                <a:spcPts val="500"/>
              </a:spcBef>
              <a:buFont typeface="Microsoft Sans Serif"/>
              <a:buChar char="•"/>
              <a:tabLst>
                <a:tab pos="415925" algn="l"/>
                <a:tab pos="416559" algn="l"/>
              </a:tabLst>
            </a:pPr>
            <a:r>
              <a:rPr dirty="0"/>
              <a:t>	</a:t>
            </a:r>
            <a:r>
              <a:rPr sz="2100" spc="-15" dirty="0">
                <a:latin typeface="Calibri"/>
                <a:cs typeface="Calibri"/>
              </a:rPr>
              <a:t>For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next</a:t>
            </a:r>
            <a:r>
              <a:rPr sz="2100" dirty="0">
                <a:latin typeface="Calibri"/>
                <a:cs typeface="Calibri"/>
              </a:rPr>
              <a:t> 1000</a:t>
            </a:r>
            <a:r>
              <a:rPr sz="2100" spc="-15" dirty="0">
                <a:latin typeface="Calibri"/>
                <a:cs typeface="Calibri"/>
              </a:rPr>
              <a:t> customers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entering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store,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variance and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standard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deviation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for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customers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will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make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purchase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9548" y="3656674"/>
            <a:ext cx="3464852" cy="540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226" y="385648"/>
            <a:ext cx="2988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Poisson</a:t>
            </a:r>
            <a:r>
              <a:rPr spc="-5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286637"/>
            <a:ext cx="7904480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Describes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occurrences</a:t>
            </a:r>
            <a:r>
              <a:rPr sz="2000" spc="-10" dirty="0">
                <a:latin typeface="Calibri"/>
                <a:cs typeface="Calibri"/>
              </a:rPr>
              <a:t> over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continuum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interval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Describes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rare </a:t>
            </a:r>
            <a:r>
              <a:rPr sz="2000" spc="-10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independent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occurrences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zero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infinity.</a:t>
            </a:r>
            <a:endParaRPr sz="2000">
              <a:latin typeface="Calibri"/>
              <a:cs typeface="Calibri"/>
            </a:endParaRPr>
          </a:p>
          <a:p>
            <a:pPr marL="355600" marR="27305" indent="-342900">
              <a:lnSpc>
                <a:spcPct val="140000"/>
              </a:lnSpc>
              <a:spcBef>
                <a:spcPts val="484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expected </a:t>
            </a:r>
            <a:r>
              <a:rPr sz="2000" spc="-5" dirty="0">
                <a:latin typeface="Calibri"/>
                <a:cs typeface="Calibri"/>
              </a:rPr>
              <a:t>number of occurrences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hold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5" dirty="0">
                <a:latin typeface="Calibri"/>
                <a:cs typeface="Calibri"/>
              </a:rPr>
              <a:t>throughout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032" y="385648"/>
            <a:ext cx="5074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37865" algn="l"/>
              </a:tabLst>
            </a:pPr>
            <a:r>
              <a:rPr spc="-10" dirty="0"/>
              <a:t>Poisson</a:t>
            </a:r>
            <a:r>
              <a:rPr spc="5" dirty="0"/>
              <a:t> </a:t>
            </a:r>
            <a:r>
              <a:rPr spc="-10" dirty="0"/>
              <a:t>Distribution:	Applications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11619" y="1063244"/>
            <a:ext cx="7624445" cy="3394710"/>
          </a:xfrm>
          <a:custGeom>
            <a:avLst/>
            <a:gdLst/>
            <a:ahLst/>
            <a:cxnLst/>
            <a:rect l="l" t="t" r="r" b="b"/>
            <a:pathLst>
              <a:path w="7624445" h="3394710">
                <a:moveTo>
                  <a:pt x="7624064" y="0"/>
                </a:moveTo>
                <a:lnTo>
                  <a:pt x="0" y="0"/>
                </a:lnTo>
                <a:lnTo>
                  <a:pt x="0" y="3394455"/>
                </a:lnTo>
                <a:lnTo>
                  <a:pt x="7624064" y="3394455"/>
                </a:lnTo>
                <a:lnTo>
                  <a:pt x="7624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7004" y="1007211"/>
            <a:ext cx="6720205" cy="33089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Arrivals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queuing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airports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airplanes,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automobiles,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baggage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banks --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automobiles,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Microsoft Sans Serif"/>
              <a:buChar char="–"/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Defects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manufactured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goods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defects</a:t>
            </a:r>
            <a:r>
              <a:rPr sz="2000" dirty="0">
                <a:latin typeface="Calibri"/>
                <a:cs typeface="Calibri"/>
              </a:rPr>
              <a:t> per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1,000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extruded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copper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wire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blemishes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square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foot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spc="-10" dirty="0">
                <a:latin typeface="Calibri"/>
                <a:cs typeface="Calibri"/>
              </a:rPr>
              <a:t>painted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errors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5925" y="1535938"/>
            <a:ext cx="4867275" cy="1828164"/>
            <a:chOff x="1685925" y="1535938"/>
            <a:chExt cx="4867275" cy="1828164"/>
          </a:xfrm>
        </p:grpSpPr>
        <p:sp>
          <p:nvSpPr>
            <p:cNvPr id="3" name="object 3"/>
            <p:cNvSpPr/>
            <p:nvPr/>
          </p:nvSpPr>
          <p:spPr>
            <a:xfrm>
              <a:off x="1685925" y="1535938"/>
              <a:ext cx="4867275" cy="1828164"/>
            </a:xfrm>
            <a:custGeom>
              <a:avLst/>
              <a:gdLst/>
              <a:ahLst/>
              <a:cxnLst/>
              <a:rect l="l" t="t" r="r" b="b"/>
              <a:pathLst>
                <a:path w="4867275" h="1828164">
                  <a:moveTo>
                    <a:pt x="4867275" y="0"/>
                  </a:moveTo>
                  <a:lnTo>
                    <a:pt x="0" y="0"/>
                  </a:lnTo>
                  <a:lnTo>
                    <a:pt x="0" y="1827657"/>
                  </a:lnTo>
                  <a:lnTo>
                    <a:pt x="4867275" y="1827657"/>
                  </a:lnTo>
                  <a:lnTo>
                    <a:pt x="48672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1460" y="1928553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153" y="0"/>
                  </a:lnTo>
                </a:path>
              </a:pathLst>
            </a:custGeom>
            <a:ln w="106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27975" y="1923569"/>
            <a:ext cx="2863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-2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!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704" y="1729055"/>
            <a:ext cx="746125" cy="848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0"/>
              </a:spcBef>
            </a:pPr>
            <a:r>
              <a:rPr sz="1950" i="1" spc="3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-3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950" i="1" spc="-10" dirty="0">
                <a:latin typeface="Times New Roman"/>
                <a:cs typeface="Times New Roman"/>
              </a:rPr>
              <a:t>where</a:t>
            </a:r>
            <a:r>
              <a:rPr sz="1950" spc="-10" dirty="0"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824" y="385648"/>
            <a:ext cx="4693920" cy="139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497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Poisson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240029" indent="-215265">
              <a:lnSpc>
                <a:spcPts val="2005"/>
              </a:lnSpc>
              <a:spcBef>
                <a:spcPts val="207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1117600">
              <a:lnSpc>
                <a:spcPts val="3325"/>
              </a:lnSpc>
            </a:pPr>
            <a:r>
              <a:rPr sz="4650" spc="112" baseline="-28673" dirty="0">
                <a:latin typeface="Symbol"/>
                <a:cs typeface="Symbol"/>
              </a:rPr>
              <a:t></a:t>
            </a:r>
            <a:r>
              <a:rPr sz="1725" i="1" spc="-15" baseline="4830" dirty="0">
                <a:latin typeface="Times New Roman"/>
                <a:cs typeface="Times New Roman"/>
              </a:rPr>
              <a:t>X</a:t>
            </a:r>
            <a:r>
              <a:rPr sz="1725" i="1" spc="7" baseline="4830" dirty="0">
                <a:latin typeface="Times New Roman"/>
                <a:cs typeface="Times New Roman"/>
              </a:rPr>
              <a:t> </a:t>
            </a:r>
            <a:r>
              <a:rPr sz="4425" i="1" spc="15" baseline="-29190" dirty="0">
                <a:latin typeface="Times New Roman"/>
                <a:cs typeface="Times New Roman"/>
              </a:rPr>
              <a:t>e</a:t>
            </a:r>
            <a:r>
              <a:rPr sz="1150" spc="65" dirty="0">
                <a:latin typeface="Symbol"/>
                <a:cs typeface="Symbol"/>
              </a:rPr>
              <a:t></a:t>
            </a:r>
            <a:r>
              <a:rPr sz="1200" spc="-35" dirty="0">
                <a:latin typeface="Symbol"/>
                <a:cs typeface="Symbol"/>
              </a:rPr>
              <a:t>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7891" y="1729055"/>
            <a:ext cx="19240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9425" algn="l"/>
              </a:tabLst>
            </a:pPr>
            <a:r>
              <a:rPr sz="1950" spc="-45" dirty="0">
                <a:latin typeface="Times New Roman"/>
                <a:cs typeface="Times New Roman"/>
              </a:rPr>
              <a:t>f</a:t>
            </a:r>
            <a:r>
              <a:rPr sz="1950" spc="-25" dirty="0">
                <a:latin typeface="Times New Roman"/>
                <a:cs typeface="Times New Roman"/>
              </a:rPr>
              <a:t>o</a:t>
            </a:r>
            <a:r>
              <a:rPr sz="1950" dirty="0">
                <a:latin typeface="Times New Roman"/>
                <a:cs typeface="Times New Roman"/>
              </a:rPr>
              <a:t>r	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</a:t>
            </a:r>
            <a:r>
              <a:rPr sz="1950" spc="55" dirty="0">
                <a:latin typeface="Times New Roman"/>
                <a:cs typeface="Times New Roman"/>
              </a:rPr>
              <a:t>,</a:t>
            </a:r>
            <a:r>
              <a:rPr sz="1950" spc="-150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300" dirty="0">
                <a:latin typeface="Times New Roman"/>
                <a:cs typeface="Times New Roman"/>
              </a:rPr>
              <a:t> </a:t>
            </a:r>
            <a:r>
              <a:rPr sz="1950" spc="-80" dirty="0">
                <a:latin typeface="Times New Roman"/>
                <a:cs typeface="Times New Roman"/>
              </a:rPr>
              <a:t>3</a:t>
            </a:r>
            <a:r>
              <a:rPr sz="1950" spc="140" dirty="0">
                <a:latin typeface="Times New Roman"/>
                <a:cs typeface="Times New Roman"/>
              </a:rPr>
              <a:t>,</a:t>
            </a:r>
            <a:r>
              <a:rPr sz="1950" spc="100" dirty="0">
                <a:latin typeface="Times New Roman"/>
                <a:cs typeface="Times New Roman"/>
              </a:rPr>
              <a:t>..</a:t>
            </a:r>
            <a:r>
              <a:rPr sz="1950" dirty="0"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0525" y="1510538"/>
            <a:ext cx="4918075" cy="1878964"/>
          </a:xfrm>
          <a:custGeom>
            <a:avLst/>
            <a:gdLst/>
            <a:ahLst/>
            <a:cxnLst/>
            <a:rect l="l" t="t" r="r" b="b"/>
            <a:pathLst>
              <a:path w="4918075" h="1878964">
                <a:moveTo>
                  <a:pt x="0" y="1878457"/>
                </a:moveTo>
                <a:lnTo>
                  <a:pt x="4918075" y="1878457"/>
                </a:lnTo>
                <a:lnTo>
                  <a:pt x="4918075" y="0"/>
                </a:lnTo>
                <a:lnTo>
                  <a:pt x="0" y="0"/>
                </a:lnTo>
                <a:lnTo>
                  <a:pt x="0" y="1878457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1098" y="4131474"/>
            <a:ext cx="361315" cy="489584"/>
          </a:xfrm>
          <a:custGeom>
            <a:avLst/>
            <a:gdLst/>
            <a:ahLst/>
            <a:cxnLst/>
            <a:rect l="l" t="t" r="r" b="b"/>
            <a:pathLst>
              <a:path w="361314" h="489585">
                <a:moveTo>
                  <a:pt x="360756" y="0"/>
                </a:moveTo>
                <a:lnTo>
                  <a:pt x="0" y="0"/>
                </a:lnTo>
                <a:lnTo>
                  <a:pt x="0" y="489343"/>
                </a:lnTo>
                <a:lnTo>
                  <a:pt x="360756" y="489343"/>
                </a:lnTo>
                <a:lnTo>
                  <a:pt x="360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6372" y="4010389"/>
            <a:ext cx="294005" cy="645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-110" dirty="0">
                <a:latin typeface="Symbol"/>
                <a:cs typeface="Symbol"/>
              </a:rPr>
              <a:t></a:t>
            </a:r>
            <a:endParaRPr sz="405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0283" y="3688079"/>
            <a:ext cx="1861820" cy="983615"/>
            <a:chOff x="1510283" y="3688079"/>
            <a:chExt cx="1861820" cy="983615"/>
          </a:xfrm>
        </p:grpSpPr>
        <p:sp>
          <p:nvSpPr>
            <p:cNvPr id="13" name="object 13"/>
            <p:cNvSpPr/>
            <p:nvPr/>
          </p:nvSpPr>
          <p:spPr>
            <a:xfrm>
              <a:off x="1655698" y="4106074"/>
              <a:ext cx="412115" cy="540385"/>
            </a:xfrm>
            <a:custGeom>
              <a:avLst/>
              <a:gdLst/>
              <a:ahLst/>
              <a:cxnLst/>
              <a:rect l="l" t="t" r="r" b="b"/>
              <a:pathLst>
                <a:path w="412114" h="540385">
                  <a:moveTo>
                    <a:pt x="0" y="540143"/>
                  </a:moveTo>
                  <a:lnTo>
                    <a:pt x="411556" y="540143"/>
                  </a:lnTo>
                  <a:lnTo>
                    <a:pt x="411556" y="0"/>
                  </a:lnTo>
                  <a:lnTo>
                    <a:pt x="0" y="0"/>
                  </a:lnTo>
                  <a:lnTo>
                    <a:pt x="0" y="540143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85848" y="3757612"/>
              <a:ext cx="1786255" cy="342900"/>
            </a:xfrm>
            <a:custGeom>
              <a:avLst/>
              <a:gdLst/>
              <a:ahLst/>
              <a:cxnLst/>
              <a:rect l="l" t="t" r="r" b="b"/>
              <a:pathLst>
                <a:path w="1786254" h="342900">
                  <a:moveTo>
                    <a:pt x="1786001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86001" y="342900"/>
                  </a:lnTo>
                  <a:lnTo>
                    <a:pt x="178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283" y="3688079"/>
              <a:ext cx="1444752" cy="51358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41475" y="2552021"/>
            <a:ext cx="4901565" cy="14922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35"/>
              </a:spcBef>
            </a:pPr>
            <a:r>
              <a:rPr sz="2050" spc="-55" dirty="0">
                <a:latin typeface="Symbol"/>
                <a:cs typeface="Symbol"/>
              </a:rPr>
              <a:t>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lon</a:t>
            </a:r>
            <a:r>
              <a:rPr sz="1950" i="1" dirty="0">
                <a:latin typeface="Times New Roman"/>
                <a:cs typeface="Times New Roman"/>
              </a:rPr>
              <a:t>g</a:t>
            </a:r>
            <a:r>
              <a:rPr sz="1950" i="1" spc="-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r</a:t>
            </a:r>
            <a:r>
              <a:rPr sz="1950" i="1" spc="-25" dirty="0">
                <a:latin typeface="Times New Roman"/>
                <a:cs typeface="Times New Roman"/>
              </a:rPr>
              <a:t>u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10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a</a:t>
            </a:r>
            <a:r>
              <a:rPr sz="1950" i="1" dirty="0">
                <a:latin typeface="Times New Roman"/>
                <a:cs typeface="Times New Roman"/>
              </a:rPr>
              <a:t>ve</a:t>
            </a:r>
            <a:r>
              <a:rPr sz="1950" i="1" spc="25" dirty="0">
                <a:latin typeface="Times New Roman"/>
                <a:cs typeface="Times New Roman"/>
              </a:rPr>
              <a:t>r</a:t>
            </a:r>
            <a:r>
              <a:rPr sz="1950" i="1" spc="-25" dirty="0">
                <a:latin typeface="Times New Roman"/>
                <a:cs typeface="Times New Roman"/>
              </a:rPr>
              <a:t>ag</a:t>
            </a:r>
            <a:r>
              <a:rPr sz="1950" i="1" dirty="0"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615"/>
              </a:spcBef>
              <a:tabLst>
                <a:tab pos="1758950" algn="l"/>
              </a:tabLst>
            </a:pPr>
            <a:r>
              <a:rPr sz="1950" i="1" dirty="0">
                <a:latin typeface="Times New Roman"/>
                <a:cs typeface="Times New Roman"/>
              </a:rPr>
              <a:t>e</a:t>
            </a:r>
            <a:r>
              <a:rPr sz="1950" i="1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2.</a:t>
            </a:r>
            <a:r>
              <a:rPr sz="1950" spc="-28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718282...	</a:t>
            </a:r>
            <a:r>
              <a:rPr sz="1950" spc="-10" dirty="0">
                <a:latin typeface="Times New Roman"/>
                <a:cs typeface="Times New Roman"/>
              </a:rPr>
              <a:t>(the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base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of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natural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logarithms</a:t>
            </a:r>
            <a:r>
              <a:rPr sz="1950" spc="2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Mean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71850" y="3757612"/>
          <a:ext cx="4265295" cy="885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5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170">
                <a:tc gridSpan="5"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tabLst>
                          <a:tab pos="1776095" algn="l"/>
                        </a:tabLst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Variance	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deviation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6BE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120"/>
                        </a:lnSpc>
                      </a:pPr>
                      <a:r>
                        <a:rPr sz="4050" dirty="0">
                          <a:latin typeface="Symbol"/>
                          <a:cs typeface="Symbol"/>
                        </a:rPr>
                        <a:t></a:t>
                      </a:r>
                      <a:endParaRPr sz="40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53975">
                      <a:solidFill>
                        <a:srgbClr val="F6BE69"/>
                      </a:solidFill>
                      <a:prstDash val="solid"/>
                    </a:lnL>
                    <a:lnR w="53975">
                      <a:solidFill>
                        <a:srgbClr val="F6BE69"/>
                      </a:solidFill>
                      <a:prstDash val="solid"/>
                    </a:lnR>
                    <a:lnT w="53975">
                      <a:solidFill>
                        <a:srgbClr val="F6BE69"/>
                      </a:solidFill>
                      <a:prstDash val="solid"/>
                    </a:lnT>
                    <a:lnB w="53975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6BE69"/>
                      </a:solidFill>
                      <a:prstDash val="solid"/>
                    </a:lnL>
                    <a:lnR w="53975">
                      <a:solidFill>
                        <a:srgbClr val="F6BE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100" dirty="0">
                          <a:latin typeface="Symbol"/>
                          <a:cs typeface="Symbol"/>
                        </a:rPr>
                        <a:t></a:t>
                      </a:r>
                      <a:endParaRPr sz="3100">
                        <a:latin typeface="Symbol"/>
                        <a:cs typeface="Symbol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F6BE69"/>
                      </a:solidFill>
                      <a:prstDash val="solid"/>
                    </a:lnL>
                    <a:lnR w="53975">
                      <a:solidFill>
                        <a:srgbClr val="F6BE69"/>
                      </a:solidFill>
                      <a:prstDash val="solid"/>
                    </a:lnR>
                    <a:lnB w="53975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6BE6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024628" y="3688079"/>
            <a:ext cx="2633980" cy="941069"/>
            <a:chOff x="5024628" y="3688079"/>
            <a:chExt cx="2633980" cy="941069"/>
          </a:xfrm>
        </p:grpSpPr>
        <p:sp>
          <p:nvSpPr>
            <p:cNvPr id="19" name="object 19"/>
            <p:cNvSpPr/>
            <p:nvPr/>
          </p:nvSpPr>
          <p:spPr>
            <a:xfrm>
              <a:off x="5186299" y="4121937"/>
              <a:ext cx="451484" cy="507365"/>
            </a:xfrm>
            <a:custGeom>
              <a:avLst/>
              <a:gdLst/>
              <a:ahLst/>
              <a:cxnLst/>
              <a:rect l="l" t="t" r="r" b="b"/>
              <a:pathLst>
                <a:path w="451485" h="507364">
                  <a:moveTo>
                    <a:pt x="451243" y="0"/>
                  </a:moveTo>
                  <a:lnTo>
                    <a:pt x="0" y="0"/>
                  </a:lnTo>
                  <a:lnTo>
                    <a:pt x="0" y="507212"/>
                  </a:lnTo>
                  <a:lnTo>
                    <a:pt x="451243" y="507212"/>
                  </a:lnTo>
                  <a:lnTo>
                    <a:pt x="4512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17944" y="4424630"/>
              <a:ext cx="38735" cy="27940"/>
            </a:xfrm>
            <a:custGeom>
              <a:avLst/>
              <a:gdLst/>
              <a:ahLst/>
              <a:cxnLst/>
              <a:rect l="l" t="t" r="r" b="b"/>
              <a:pathLst>
                <a:path w="38735" h="27939">
                  <a:moveTo>
                    <a:pt x="0" y="27517"/>
                  </a:moveTo>
                  <a:lnTo>
                    <a:pt x="38680" y="0"/>
                  </a:lnTo>
                </a:path>
              </a:pathLst>
            </a:custGeom>
            <a:ln w="15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6625" y="4432067"/>
              <a:ext cx="56515" cy="125730"/>
            </a:xfrm>
            <a:custGeom>
              <a:avLst/>
              <a:gdLst/>
              <a:ahLst/>
              <a:cxnLst/>
              <a:rect l="l" t="t" r="r" b="b"/>
              <a:pathLst>
                <a:path w="56514" h="125729">
                  <a:moveTo>
                    <a:pt x="0" y="0"/>
                  </a:moveTo>
                  <a:lnTo>
                    <a:pt x="56259" y="125685"/>
                  </a:lnTo>
                </a:path>
              </a:pathLst>
            </a:custGeom>
            <a:ln w="26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19330" y="4182935"/>
              <a:ext cx="285115" cy="375285"/>
            </a:xfrm>
            <a:custGeom>
              <a:avLst/>
              <a:gdLst/>
              <a:ahLst/>
              <a:cxnLst/>
              <a:rect l="l" t="t" r="r" b="b"/>
              <a:pathLst>
                <a:path w="285114" h="375285">
                  <a:moveTo>
                    <a:pt x="0" y="374817"/>
                  </a:moveTo>
                  <a:lnTo>
                    <a:pt x="74427" y="0"/>
                  </a:lnTo>
                </a:path>
                <a:path w="285114" h="375285">
                  <a:moveTo>
                    <a:pt x="74427" y="0"/>
                  </a:moveTo>
                  <a:lnTo>
                    <a:pt x="284818" y="0"/>
                  </a:lnTo>
                </a:path>
              </a:pathLst>
            </a:custGeom>
            <a:ln w="14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00574" y="3757612"/>
              <a:ext cx="2557780" cy="357505"/>
            </a:xfrm>
            <a:custGeom>
              <a:avLst/>
              <a:gdLst/>
              <a:ahLst/>
              <a:cxnLst/>
              <a:rect l="l" t="t" r="r" b="b"/>
              <a:pathLst>
                <a:path w="2557779" h="357504">
                  <a:moveTo>
                    <a:pt x="2557526" y="0"/>
                  </a:moveTo>
                  <a:lnTo>
                    <a:pt x="0" y="0"/>
                  </a:lnTo>
                  <a:lnTo>
                    <a:pt x="0" y="357187"/>
                  </a:lnTo>
                  <a:lnTo>
                    <a:pt x="2557526" y="357187"/>
                  </a:lnTo>
                  <a:lnTo>
                    <a:pt x="2557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4628" y="3688079"/>
              <a:ext cx="2180844" cy="51358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339084" y="3688079"/>
            <a:ext cx="1861820" cy="513715"/>
            <a:chOff x="3339084" y="3688079"/>
            <a:chExt cx="1861820" cy="513715"/>
          </a:xfrm>
        </p:grpSpPr>
        <p:sp>
          <p:nvSpPr>
            <p:cNvPr id="26" name="object 26"/>
            <p:cNvSpPr/>
            <p:nvPr/>
          </p:nvSpPr>
          <p:spPr>
            <a:xfrm>
              <a:off x="3414649" y="3757612"/>
              <a:ext cx="1786255" cy="328930"/>
            </a:xfrm>
            <a:custGeom>
              <a:avLst/>
              <a:gdLst/>
              <a:ahLst/>
              <a:cxnLst/>
              <a:rect l="l" t="t" r="r" b="b"/>
              <a:pathLst>
                <a:path w="1786254" h="328929">
                  <a:moveTo>
                    <a:pt x="1786001" y="0"/>
                  </a:moveTo>
                  <a:lnTo>
                    <a:pt x="0" y="0"/>
                  </a:lnTo>
                  <a:lnTo>
                    <a:pt x="0" y="328612"/>
                  </a:lnTo>
                  <a:lnTo>
                    <a:pt x="1786001" y="328612"/>
                  </a:lnTo>
                  <a:lnTo>
                    <a:pt x="178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9084" y="3688079"/>
              <a:ext cx="1176527" cy="513588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3509898" y="4117187"/>
            <a:ext cx="361315" cy="489584"/>
          </a:xfrm>
          <a:custGeom>
            <a:avLst/>
            <a:gdLst/>
            <a:ahLst/>
            <a:cxnLst/>
            <a:rect l="l" t="t" r="r" b="b"/>
            <a:pathLst>
              <a:path w="361314" h="489585">
                <a:moveTo>
                  <a:pt x="360756" y="0"/>
                </a:moveTo>
                <a:lnTo>
                  <a:pt x="0" y="0"/>
                </a:lnTo>
                <a:lnTo>
                  <a:pt x="0" y="489343"/>
                </a:lnTo>
                <a:lnTo>
                  <a:pt x="360756" y="489343"/>
                </a:lnTo>
                <a:lnTo>
                  <a:pt x="360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692" y="385648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Poisson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Distribution: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19936" y="1271638"/>
            <a:ext cx="2722245" cy="2715895"/>
            <a:chOff x="1519936" y="1271638"/>
            <a:chExt cx="2722245" cy="2715895"/>
          </a:xfrm>
        </p:grpSpPr>
        <p:sp>
          <p:nvSpPr>
            <p:cNvPr id="4" name="object 4"/>
            <p:cNvSpPr/>
            <p:nvPr/>
          </p:nvSpPr>
          <p:spPr>
            <a:xfrm>
              <a:off x="1519936" y="1271638"/>
              <a:ext cx="2722245" cy="2715895"/>
            </a:xfrm>
            <a:custGeom>
              <a:avLst/>
              <a:gdLst/>
              <a:ahLst/>
              <a:cxnLst/>
              <a:rect l="l" t="t" r="r" b="b"/>
              <a:pathLst>
                <a:path w="2722245" h="2715895">
                  <a:moveTo>
                    <a:pt x="2722244" y="0"/>
                  </a:moveTo>
                  <a:lnTo>
                    <a:pt x="0" y="0"/>
                  </a:lnTo>
                  <a:lnTo>
                    <a:pt x="0" y="2715767"/>
                  </a:lnTo>
                  <a:lnTo>
                    <a:pt x="2722244" y="2715767"/>
                  </a:lnTo>
                  <a:lnTo>
                    <a:pt x="2722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784" y="3008504"/>
              <a:ext cx="1275080" cy="688975"/>
            </a:xfrm>
            <a:custGeom>
              <a:avLst/>
              <a:gdLst/>
              <a:ahLst/>
              <a:cxnLst/>
              <a:rect l="l" t="t" r="r" b="b"/>
              <a:pathLst>
                <a:path w="1275079" h="688975">
                  <a:moveTo>
                    <a:pt x="0" y="0"/>
                  </a:moveTo>
                  <a:lnTo>
                    <a:pt x="629835" y="0"/>
                  </a:lnTo>
                </a:path>
                <a:path w="1275079" h="688975">
                  <a:moveTo>
                    <a:pt x="360088" y="688449"/>
                  </a:moveTo>
                  <a:lnTo>
                    <a:pt x="1275080" y="688449"/>
                  </a:lnTo>
                </a:path>
              </a:pathLst>
            </a:custGeom>
            <a:ln w="11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52047" y="2825744"/>
            <a:ext cx="54737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spc="-30" dirty="0">
                <a:latin typeface="Times New Roman"/>
                <a:cs typeface="Times New Roman"/>
              </a:rPr>
              <a:t>P</a:t>
            </a:r>
            <a:r>
              <a:rPr sz="1750" spc="-35" dirty="0">
                <a:latin typeface="Times New Roman"/>
                <a:cs typeface="Times New Roman"/>
              </a:rPr>
              <a:t>(</a:t>
            </a:r>
            <a:r>
              <a:rPr sz="1750" spc="-60" dirty="0">
                <a:latin typeface="Times New Roman"/>
                <a:cs typeface="Times New Roman"/>
              </a:rPr>
              <a:t>X</a:t>
            </a:r>
            <a:r>
              <a:rPr sz="1750" spc="-35" dirty="0">
                <a:latin typeface="Times New Roman"/>
                <a:cs typeface="Times New Roman"/>
              </a:rPr>
              <a:t>)</a:t>
            </a:r>
            <a:r>
              <a:rPr sz="1750" spc="-40" dirty="0">
                <a:latin typeface="Times New Roman"/>
                <a:cs typeface="Times New Roman"/>
              </a:rPr>
              <a:t>=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8898" y="3514193"/>
            <a:ext cx="9004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i="1" dirty="0">
                <a:latin typeface="Times New Roman"/>
                <a:cs typeface="Times New Roman"/>
              </a:rPr>
              <a:t>P</a:t>
            </a:r>
            <a:r>
              <a:rPr sz="1750" spc="-35" dirty="0">
                <a:latin typeface="Times New Roman"/>
                <a:cs typeface="Times New Roman"/>
              </a:rPr>
              <a:t>(</a:t>
            </a:r>
            <a:r>
              <a:rPr sz="1750" i="1" spc="-45" dirty="0">
                <a:latin typeface="Times New Roman"/>
                <a:cs typeface="Times New Roman"/>
              </a:rPr>
              <a:t>X</a:t>
            </a:r>
            <a:r>
              <a:rPr sz="1750" i="1" spc="-130" dirty="0">
                <a:latin typeface="Times New Roman"/>
                <a:cs typeface="Times New Roman"/>
              </a:rPr>
              <a:t> </a:t>
            </a:r>
            <a:r>
              <a:rPr sz="1750" spc="-150" dirty="0">
                <a:latin typeface="Times New Roman"/>
                <a:cs typeface="Times New Roman"/>
              </a:rPr>
              <a:t>=</a:t>
            </a:r>
            <a:r>
              <a:rPr sz="1750" spc="-35" dirty="0">
                <a:latin typeface="Times New Roman"/>
                <a:cs typeface="Times New Roman"/>
              </a:rPr>
              <a:t>10</a:t>
            </a:r>
            <a:r>
              <a:rPr sz="1750" spc="-40" dirty="0">
                <a:latin typeface="Times New Roman"/>
                <a:cs typeface="Times New Roman"/>
              </a:rPr>
              <a:t>)=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3803" y="2401415"/>
            <a:ext cx="667385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4200" spc="-232" baseline="-31746" dirty="0">
                <a:latin typeface="Symbol"/>
                <a:cs typeface="Symbol"/>
              </a:rPr>
              <a:t></a:t>
            </a:r>
            <a:r>
              <a:rPr sz="4200" spc="-644" baseline="-31746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X</a:t>
            </a:r>
            <a:r>
              <a:rPr sz="3975" i="1" spc="60" baseline="-33542" dirty="0">
                <a:latin typeface="Times New Roman"/>
                <a:cs typeface="Times New Roman"/>
              </a:rPr>
              <a:t>e</a:t>
            </a:r>
            <a:r>
              <a:rPr sz="1000" spc="50" dirty="0">
                <a:latin typeface="Symbol"/>
                <a:cs typeface="Symbol"/>
              </a:rPr>
              <a:t></a:t>
            </a:r>
            <a:r>
              <a:rPr sz="1050" spc="-45" dirty="0">
                <a:latin typeface="Symbol"/>
                <a:cs typeface="Symbol"/>
              </a:rPr>
              <a:t></a:t>
            </a:r>
            <a:endParaRPr sz="1050">
              <a:latin typeface="Symbol"/>
              <a:cs typeface="Symbol"/>
            </a:endParaRPr>
          </a:p>
          <a:p>
            <a:pPr marL="44450" algn="ctr">
              <a:lnSpc>
                <a:spcPct val="100000"/>
              </a:lnSpc>
              <a:spcBef>
                <a:spcPts val="1405"/>
              </a:spcBef>
            </a:pPr>
            <a:r>
              <a:rPr sz="1750" i="1" spc="-45" dirty="0">
                <a:latin typeface="Times New Roman"/>
                <a:cs typeface="Times New Roman"/>
              </a:rPr>
              <a:t>X</a:t>
            </a:r>
            <a:r>
              <a:rPr sz="1750" i="1" spc="-10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!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4317" y="3106259"/>
            <a:ext cx="960755" cy="882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3975" spc="-75" baseline="-33542" dirty="0">
                <a:latin typeface="Times New Roman"/>
                <a:cs typeface="Times New Roman"/>
              </a:rPr>
              <a:t>6.</a:t>
            </a:r>
            <a:r>
              <a:rPr sz="3975" spc="-142" baseline="-33542" dirty="0">
                <a:latin typeface="Times New Roman"/>
                <a:cs typeface="Times New Roman"/>
              </a:rPr>
              <a:t>4</a:t>
            </a:r>
            <a:r>
              <a:rPr sz="1000" spc="-15" dirty="0">
                <a:latin typeface="Times New Roman"/>
                <a:cs typeface="Times New Roman"/>
              </a:rPr>
              <a:t>1</a:t>
            </a:r>
            <a:r>
              <a:rPr sz="1000" spc="-10" dirty="0">
                <a:latin typeface="Times New Roman"/>
                <a:cs typeface="Times New Roman"/>
              </a:rPr>
              <a:t>0</a:t>
            </a:r>
            <a:r>
              <a:rPr sz="3975" i="1" spc="60" baseline="-33542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Symbol"/>
                <a:cs typeface="Symbol"/>
              </a:rPr>
              <a:t></a:t>
            </a:r>
            <a:r>
              <a:rPr sz="1000" spc="-15" dirty="0">
                <a:latin typeface="Times New Roman"/>
                <a:cs typeface="Times New Roman"/>
              </a:rPr>
              <a:t>6.4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750" spc="-20" dirty="0">
                <a:latin typeface="Times New Roman"/>
                <a:cs typeface="Times New Roman"/>
              </a:rPr>
              <a:t>10!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050" y="1166267"/>
            <a:ext cx="2432685" cy="1398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" marR="5080" indent="-3175" algn="just">
              <a:lnSpc>
                <a:spcPct val="123800"/>
              </a:lnSpc>
              <a:spcBef>
                <a:spcPts val="130"/>
              </a:spcBef>
            </a:pPr>
            <a:r>
              <a:rPr sz="1850" spc="-95" dirty="0">
                <a:latin typeface="Symbol"/>
                <a:cs typeface="Symbol"/>
              </a:rPr>
              <a:t>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Symbol"/>
                <a:cs typeface="Symbol"/>
              </a:rPr>
              <a:t></a:t>
            </a:r>
            <a:r>
              <a:rPr sz="1750" spc="-100" dirty="0">
                <a:latin typeface="Times New Roman"/>
                <a:cs typeface="Times New Roman"/>
              </a:rPr>
              <a:t> </a:t>
            </a:r>
            <a:r>
              <a:rPr sz="1750" spc="-30" dirty="0">
                <a:latin typeface="Times New Roman"/>
                <a:cs typeface="Times New Roman"/>
              </a:rPr>
              <a:t>3.2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c</a:t>
            </a:r>
            <a:r>
              <a:rPr sz="1750" spc="-30" dirty="0">
                <a:latin typeface="Times New Roman"/>
                <a:cs typeface="Times New Roman"/>
              </a:rPr>
              <a:t>ust</a:t>
            </a:r>
            <a:r>
              <a:rPr sz="1750" spc="-35" dirty="0">
                <a:latin typeface="Times New Roman"/>
                <a:cs typeface="Times New Roman"/>
              </a:rPr>
              <a:t>o</a:t>
            </a:r>
            <a:r>
              <a:rPr sz="1750" spc="-80" dirty="0">
                <a:latin typeface="Times New Roman"/>
                <a:cs typeface="Times New Roman"/>
              </a:rPr>
              <a:t>m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-35" dirty="0">
                <a:latin typeface="Times New Roman"/>
                <a:cs typeface="Times New Roman"/>
              </a:rPr>
              <a:t>r</a:t>
            </a:r>
            <a:r>
              <a:rPr sz="1750" spc="-30" dirty="0">
                <a:latin typeface="Times New Roman"/>
                <a:cs typeface="Times New Roman"/>
              </a:rPr>
              <a:t>s</a:t>
            </a:r>
            <a:r>
              <a:rPr sz="1750" spc="-15" dirty="0">
                <a:latin typeface="Times New Roman"/>
                <a:cs typeface="Times New Roman"/>
              </a:rPr>
              <a:t>/</a:t>
            </a:r>
            <a:r>
              <a:rPr sz="1750" spc="-35" dirty="0">
                <a:latin typeface="Times New Roman"/>
                <a:cs typeface="Times New Roman"/>
              </a:rPr>
              <a:t>4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80" dirty="0">
                <a:latin typeface="Times New Roman"/>
                <a:cs typeface="Times New Roman"/>
              </a:rPr>
              <a:t>m</a:t>
            </a:r>
            <a:r>
              <a:rPr sz="1750" spc="-30" dirty="0">
                <a:latin typeface="Times New Roman"/>
                <a:cs typeface="Times New Roman"/>
              </a:rPr>
              <a:t>inut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-25" dirty="0">
                <a:latin typeface="Times New Roman"/>
                <a:cs typeface="Times New Roman"/>
              </a:rPr>
              <a:t>s  </a:t>
            </a:r>
            <a:r>
              <a:rPr sz="1750" spc="-50" dirty="0">
                <a:latin typeface="Times New Roman"/>
                <a:cs typeface="Times New Roman"/>
              </a:rPr>
              <a:t>X </a:t>
            </a:r>
            <a:r>
              <a:rPr sz="1750" spc="-40" dirty="0">
                <a:latin typeface="Times New Roman"/>
                <a:cs typeface="Times New Roman"/>
              </a:rPr>
              <a:t>= </a:t>
            </a:r>
            <a:r>
              <a:rPr sz="1750" spc="-35" dirty="0">
                <a:latin typeface="Times New Roman"/>
                <a:cs typeface="Times New Roman"/>
              </a:rPr>
              <a:t>10 </a:t>
            </a:r>
            <a:r>
              <a:rPr sz="1750" spc="-40" dirty="0">
                <a:latin typeface="Times New Roman"/>
                <a:cs typeface="Times New Roman"/>
              </a:rPr>
              <a:t>customers/8 minutes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Adjusted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850" spc="-95" dirty="0">
                <a:latin typeface="Symbol"/>
                <a:cs typeface="Symbol"/>
              </a:rPr>
              <a:t></a:t>
            </a:r>
            <a:endParaRPr sz="1850">
              <a:latin typeface="Symbol"/>
              <a:cs typeface="Symbol"/>
            </a:endParaRPr>
          </a:p>
          <a:p>
            <a:pPr algn="just">
              <a:lnSpc>
                <a:spcPct val="100000"/>
              </a:lnSpc>
              <a:spcBef>
                <a:spcPts val="455"/>
              </a:spcBef>
            </a:pPr>
            <a:r>
              <a:rPr sz="1850" spc="-20" dirty="0">
                <a:latin typeface="Symbol"/>
                <a:cs typeface="Symbol"/>
              </a:rPr>
              <a:t></a:t>
            </a:r>
            <a:r>
              <a:rPr sz="1750" spc="-20" dirty="0">
                <a:latin typeface="Times New Roman"/>
                <a:cs typeface="Times New Roman"/>
              </a:rPr>
              <a:t>=6.4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customers/8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minutes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4427" y="3514193"/>
            <a:ext cx="76200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spc="-40" dirty="0">
                <a:latin typeface="Symbol"/>
                <a:cs typeface="Symbol"/>
              </a:rPr>
              <a:t>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-30" dirty="0">
                <a:latin typeface="Times New Roman"/>
                <a:cs typeface="Times New Roman"/>
              </a:rPr>
              <a:t>0.05</a:t>
            </a:r>
            <a:r>
              <a:rPr sz="1750" spc="-45" dirty="0">
                <a:latin typeface="Times New Roman"/>
                <a:cs typeface="Times New Roman"/>
              </a:rPr>
              <a:t>2</a:t>
            </a:r>
            <a:r>
              <a:rPr sz="1750" spc="-35" dirty="0">
                <a:latin typeface="Times New Roman"/>
                <a:cs typeface="Times New Roman"/>
              </a:rPr>
              <a:t>8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4536" y="1246238"/>
            <a:ext cx="2773045" cy="2766695"/>
          </a:xfrm>
          <a:custGeom>
            <a:avLst/>
            <a:gdLst/>
            <a:ahLst/>
            <a:cxnLst/>
            <a:rect l="l" t="t" r="r" b="b"/>
            <a:pathLst>
              <a:path w="2773045" h="2766695">
                <a:moveTo>
                  <a:pt x="0" y="2766567"/>
                </a:moveTo>
                <a:lnTo>
                  <a:pt x="2773044" y="2766567"/>
                </a:lnTo>
                <a:lnTo>
                  <a:pt x="2773044" y="0"/>
                </a:lnTo>
                <a:lnTo>
                  <a:pt x="0" y="0"/>
                </a:lnTo>
                <a:lnTo>
                  <a:pt x="0" y="2766567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680965" y="1223200"/>
            <a:ext cx="2447290" cy="2763520"/>
            <a:chOff x="4680965" y="1223200"/>
            <a:chExt cx="2447290" cy="2763520"/>
          </a:xfrm>
        </p:grpSpPr>
        <p:sp>
          <p:nvSpPr>
            <p:cNvPr id="14" name="object 14"/>
            <p:cNvSpPr/>
            <p:nvPr/>
          </p:nvSpPr>
          <p:spPr>
            <a:xfrm>
              <a:off x="4680965" y="1223200"/>
              <a:ext cx="2447290" cy="2763520"/>
            </a:xfrm>
            <a:custGeom>
              <a:avLst/>
              <a:gdLst/>
              <a:ahLst/>
              <a:cxnLst/>
              <a:rect l="l" t="t" r="r" b="b"/>
              <a:pathLst>
                <a:path w="2447290" h="2763520">
                  <a:moveTo>
                    <a:pt x="2446909" y="0"/>
                  </a:moveTo>
                  <a:lnTo>
                    <a:pt x="0" y="0"/>
                  </a:lnTo>
                  <a:lnTo>
                    <a:pt x="0" y="2763012"/>
                  </a:lnTo>
                  <a:lnTo>
                    <a:pt x="2446909" y="2763012"/>
                  </a:lnTo>
                  <a:lnTo>
                    <a:pt x="2446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2897" y="2990269"/>
              <a:ext cx="1080135" cy="701040"/>
            </a:xfrm>
            <a:custGeom>
              <a:avLst/>
              <a:gdLst/>
              <a:ahLst/>
              <a:cxnLst/>
              <a:rect l="l" t="t" r="r" b="b"/>
              <a:pathLst>
                <a:path w="1080135" h="701039">
                  <a:moveTo>
                    <a:pt x="0" y="0"/>
                  </a:moveTo>
                  <a:lnTo>
                    <a:pt x="597516" y="0"/>
                  </a:lnTo>
                </a:path>
                <a:path w="1080135" h="701039">
                  <a:moveTo>
                    <a:pt x="259380" y="700433"/>
                  </a:moveTo>
                  <a:lnTo>
                    <a:pt x="1079749" y="700433"/>
                  </a:lnTo>
                </a:path>
              </a:pathLst>
            </a:custGeom>
            <a:ln w="10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1409" y="2804549"/>
            <a:ext cx="52006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spc="-110" dirty="0">
                <a:latin typeface="Times New Roman"/>
                <a:cs typeface="Times New Roman"/>
              </a:rPr>
              <a:t>P</a:t>
            </a:r>
            <a:r>
              <a:rPr sz="1800" spc="-80" dirty="0">
                <a:latin typeface="Times New Roman"/>
                <a:cs typeface="Times New Roman"/>
              </a:rPr>
              <a:t>(</a:t>
            </a:r>
            <a:r>
              <a:rPr sz="1800" spc="-150" dirty="0">
                <a:latin typeface="Times New Roman"/>
                <a:cs typeface="Times New Roman"/>
              </a:rPr>
              <a:t>X</a:t>
            </a:r>
            <a:r>
              <a:rPr sz="1800" spc="-85" dirty="0">
                <a:latin typeface="Times New Roman"/>
                <a:cs typeface="Times New Roman"/>
              </a:rPr>
              <a:t>)</a:t>
            </a:r>
            <a:r>
              <a:rPr sz="1800" spc="-12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7904" y="3504983"/>
            <a:ext cx="7721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i="1" spc="-85" dirty="0">
                <a:latin typeface="Times New Roman"/>
                <a:cs typeface="Times New Roman"/>
              </a:rPr>
              <a:t>P</a:t>
            </a:r>
            <a:r>
              <a:rPr sz="1800" spc="-85" dirty="0">
                <a:latin typeface="Times New Roman"/>
                <a:cs typeface="Times New Roman"/>
              </a:rPr>
              <a:t>(</a:t>
            </a:r>
            <a:r>
              <a:rPr sz="1800" i="1" spc="-130" dirty="0">
                <a:latin typeface="Times New Roman"/>
                <a:cs typeface="Times New Roman"/>
              </a:rPr>
              <a:t>X</a:t>
            </a:r>
            <a:r>
              <a:rPr sz="1800" i="1" spc="-15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=</a:t>
            </a:r>
            <a:r>
              <a:rPr sz="1800" spc="-105" dirty="0">
                <a:latin typeface="Times New Roman"/>
                <a:cs typeface="Times New Roman"/>
              </a:rPr>
              <a:t>6</a:t>
            </a:r>
            <a:r>
              <a:rPr sz="1800" spc="-80" dirty="0">
                <a:latin typeface="Times New Roman"/>
                <a:cs typeface="Times New Roman"/>
              </a:rPr>
              <a:t>)</a:t>
            </a:r>
            <a:r>
              <a:rPr sz="1800" spc="-12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3599" y="2374986"/>
            <a:ext cx="636270" cy="911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30"/>
              </a:spcBef>
            </a:pPr>
            <a:r>
              <a:rPr sz="4200" spc="-337" baseline="-32738" dirty="0">
                <a:latin typeface="Symbol"/>
                <a:cs typeface="Symbol"/>
              </a:rPr>
              <a:t></a:t>
            </a:r>
            <a:r>
              <a:rPr sz="4200" spc="-667" baseline="-32738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imes New Roman"/>
                <a:cs typeface="Times New Roman"/>
              </a:rPr>
              <a:t>X</a:t>
            </a:r>
            <a:r>
              <a:rPr sz="4050" i="1" spc="-67" baseline="-339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Symbol"/>
                <a:cs typeface="Symbol"/>
              </a:rPr>
              <a:t></a:t>
            </a:r>
            <a:r>
              <a:rPr sz="1100" spc="-100" dirty="0">
                <a:latin typeface="Symbol"/>
                <a:cs typeface="Symbol"/>
              </a:rPr>
              <a:t></a:t>
            </a:r>
            <a:endParaRPr sz="1100">
              <a:latin typeface="Symbol"/>
              <a:cs typeface="Symbol"/>
            </a:endParaRPr>
          </a:p>
          <a:p>
            <a:pPr marL="41275" algn="ctr">
              <a:lnSpc>
                <a:spcPct val="100000"/>
              </a:lnSpc>
              <a:spcBef>
                <a:spcPts val="1420"/>
              </a:spcBef>
            </a:pPr>
            <a:r>
              <a:rPr sz="1800" i="1" spc="-130" dirty="0">
                <a:latin typeface="Times New Roman"/>
                <a:cs typeface="Times New Roman"/>
              </a:rPr>
              <a:t>X </a:t>
            </a:r>
            <a:r>
              <a:rPr sz="1800" spc="-70" dirty="0"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93384" y="3089948"/>
            <a:ext cx="866775" cy="897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4"/>
              </a:spcBef>
            </a:pPr>
            <a:r>
              <a:rPr sz="4050" spc="-179" baseline="-33950" dirty="0">
                <a:latin typeface="Times New Roman"/>
                <a:cs typeface="Times New Roman"/>
              </a:rPr>
              <a:t>6.</a:t>
            </a:r>
            <a:r>
              <a:rPr sz="4050" spc="-142" baseline="-33950" dirty="0">
                <a:latin typeface="Times New Roman"/>
                <a:cs typeface="Times New Roman"/>
              </a:rPr>
              <a:t>4</a:t>
            </a:r>
            <a:r>
              <a:rPr sz="1050" spc="-65" dirty="0">
                <a:latin typeface="Times New Roman"/>
                <a:cs typeface="Times New Roman"/>
              </a:rPr>
              <a:t>6</a:t>
            </a:r>
            <a:r>
              <a:rPr sz="4050" i="1" spc="-67" baseline="-33950" dirty="0">
                <a:latin typeface="Times New Roman"/>
                <a:cs typeface="Times New Roman"/>
              </a:rPr>
              <a:t>e</a:t>
            </a:r>
            <a:r>
              <a:rPr sz="1050" spc="-80" dirty="0">
                <a:latin typeface="Symbol"/>
                <a:cs typeface="Symbol"/>
              </a:rPr>
              <a:t></a:t>
            </a:r>
            <a:r>
              <a:rPr sz="1050" spc="-65" dirty="0">
                <a:latin typeface="Times New Roman"/>
                <a:cs typeface="Times New Roman"/>
              </a:rPr>
              <a:t>6</a:t>
            </a:r>
            <a:r>
              <a:rPr sz="1050" spc="-40" dirty="0">
                <a:latin typeface="Times New Roman"/>
                <a:cs typeface="Times New Roman"/>
              </a:rPr>
              <a:t>.</a:t>
            </a:r>
            <a:r>
              <a:rPr sz="1050" spc="-6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  <a:p>
            <a:pPr marL="19050" algn="ctr">
              <a:lnSpc>
                <a:spcPct val="100000"/>
              </a:lnSpc>
              <a:spcBef>
                <a:spcPts val="1445"/>
              </a:spcBef>
            </a:pPr>
            <a:r>
              <a:rPr sz="1800" spc="-45" dirty="0">
                <a:latin typeface="Times New Roman"/>
                <a:cs typeface="Times New Roman"/>
              </a:rPr>
              <a:t>6!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08568" y="1117737"/>
            <a:ext cx="2307590" cy="141986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" marR="5080" indent="-3175">
              <a:lnSpc>
                <a:spcPct val="124200"/>
              </a:lnSpc>
              <a:spcBef>
                <a:spcPts val="150"/>
              </a:spcBef>
            </a:pPr>
            <a:r>
              <a:rPr sz="1850" spc="-140" dirty="0">
                <a:latin typeface="Symbol"/>
                <a:cs typeface="Symbol"/>
              </a:rPr>
              <a:t>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Symbol"/>
                <a:cs typeface="Symbol"/>
              </a:rPr>
              <a:t>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3.2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</a:t>
            </a:r>
            <a:r>
              <a:rPr sz="1800" spc="-80" dirty="0">
                <a:latin typeface="Times New Roman"/>
                <a:cs typeface="Times New Roman"/>
              </a:rPr>
              <a:t>ust</a:t>
            </a:r>
            <a:r>
              <a:rPr sz="1800" spc="-105" dirty="0">
                <a:latin typeface="Times New Roman"/>
                <a:cs typeface="Times New Roman"/>
              </a:rPr>
              <a:t>o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s/</a:t>
            </a:r>
            <a:r>
              <a:rPr sz="1800" spc="-105" dirty="0">
                <a:latin typeface="Times New Roman"/>
                <a:cs typeface="Times New Roman"/>
              </a:rPr>
              <a:t>4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inut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65" dirty="0">
                <a:latin typeface="Times New Roman"/>
                <a:cs typeface="Times New Roman"/>
              </a:rPr>
              <a:t>s  </a:t>
            </a:r>
            <a:r>
              <a:rPr sz="1800" spc="-150" dirty="0">
                <a:latin typeface="Times New Roman"/>
                <a:cs typeface="Times New Roman"/>
              </a:rPr>
              <a:t>X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6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</a:t>
            </a:r>
            <a:r>
              <a:rPr sz="1800" spc="-80" dirty="0">
                <a:latin typeface="Times New Roman"/>
                <a:cs typeface="Times New Roman"/>
              </a:rPr>
              <a:t>ust</a:t>
            </a:r>
            <a:r>
              <a:rPr sz="1800" spc="-105" dirty="0">
                <a:latin typeface="Times New Roman"/>
                <a:cs typeface="Times New Roman"/>
              </a:rPr>
              <a:t>o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s/</a:t>
            </a:r>
            <a:r>
              <a:rPr sz="1800" spc="-105" dirty="0">
                <a:latin typeface="Times New Roman"/>
                <a:cs typeface="Times New Roman"/>
              </a:rPr>
              <a:t>8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inut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65" dirty="0">
                <a:latin typeface="Times New Roman"/>
                <a:cs typeface="Times New Roman"/>
              </a:rPr>
              <a:t>s  </a:t>
            </a:r>
            <a:r>
              <a:rPr sz="1800" spc="-185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djus</a:t>
            </a:r>
            <a:r>
              <a:rPr sz="1800" spc="-55" dirty="0">
                <a:latin typeface="Times New Roman"/>
                <a:cs typeface="Times New Roman"/>
              </a:rPr>
              <a:t>t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105" dirty="0">
                <a:latin typeface="Times New Roman"/>
                <a:cs typeface="Times New Roman"/>
              </a:rPr>
              <a:t>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50" spc="-140" dirty="0">
                <a:latin typeface="Symbol"/>
                <a:cs typeface="Symbol"/>
              </a:rPr>
              <a:t></a:t>
            </a:r>
            <a:endParaRPr sz="18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1850" dirty="0">
                <a:latin typeface="Symbol"/>
                <a:cs typeface="Symbol"/>
              </a:rPr>
              <a:t></a:t>
            </a:r>
            <a:r>
              <a:rPr sz="1800" spc="-80" dirty="0">
                <a:latin typeface="Times New Roman"/>
                <a:cs typeface="Times New Roman"/>
              </a:rPr>
              <a:t>=</a:t>
            </a:r>
            <a:r>
              <a:rPr sz="1800" spc="-105" dirty="0">
                <a:latin typeface="Times New Roman"/>
                <a:cs typeface="Times New Roman"/>
              </a:rPr>
              <a:t>6</a:t>
            </a:r>
            <a:r>
              <a:rPr sz="1800" spc="-110" dirty="0">
                <a:latin typeface="Times New Roman"/>
                <a:cs typeface="Times New Roman"/>
              </a:rPr>
              <a:t>.</a:t>
            </a:r>
            <a:r>
              <a:rPr sz="1800" spc="-105" dirty="0">
                <a:latin typeface="Times New Roman"/>
                <a:cs typeface="Times New Roman"/>
              </a:rPr>
              <a:t>4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</a:t>
            </a:r>
            <a:r>
              <a:rPr sz="1800" spc="-80" dirty="0">
                <a:latin typeface="Times New Roman"/>
                <a:cs typeface="Times New Roman"/>
              </a:rPr>
              <a:t>ust</a:t>
            </a:r>
            <a:r>
              <a:rPr sz="1800" spc="-105" dirty="0">
                <a:latin typeface="Times New Roman"/>
                <a:cs typeface="Times New Roman"/>
              </a:rPr>
              <a:t>o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s/</a:t>
            </a:r>
            <a:r>
              <a:rPr sz="1800" spc="-105" dirty="0">
                <a:latin typeface="Times New Roman"/>
                <a:cs typeface="Times New Roman"/>
              </a:rPr>
              <a:t>8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inut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8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86187" y="3504983"/>
            <a:ext cx="7239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spc="-114" dirty="0">
                <a:latin typeface="Symbol"/>
                <a:cs typeface="Symbol"/>
              </a:rPr>
              <a:t>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0.15</a:t>
            </a:r>
            <a:r>
              <a:rPr sz="1800" spc="-114" dirty="0">
                <a:latin typeface="Times New Roman"/>
                <a:cs typeface="Times New Roman"/>
              </a:rPr>
              <a:t>8</a:t>
            </a:r>
            <a:r>
              <a:rPr sz="1800" spc="-10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55565" y="1197800"/>
            <a:ext cx="2498090" cy="2814320"/>
          </a:xfrm>
          <a:custGeom>
            <a:avLst/>
            <a:gdLst/>
            <a:ahLst/>
            <a:cxnLst/>
            <a:rect l="l" t="t" r="r" b="b"/>
            <a:pathLst>
              <a:path w="2498090" h="2814320">
                <a:moveTo>
                  <a:pt x="0" y="2813812"/>
                </a:moveTo>
                <a:lnTo>
                  <a:pt x="2497709" y="2813812"/>
                </a:lnTo>
                <a:lnTo>
                  <a:pt x="2497709" y="0"/>
                </a:lnTo>
                <a:lnTo>
                  <a:pt x="0" y="0"/>
                </a:lnTo>
                <a:lnTo>
                  <a:pt x="0" y="2813812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425" y="172288"/>
            <a:ext cx="5388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42644">
              <a:lnSpc>
                <a:spcPct val="100000"/>
              </a:lnSpc>
              <a:spcBef>
                <a:spcPts val="95"/>
              </a:spcBef>
              <a:tabLst>
                <a:tab pos="1807210" algn="l"/>
                <a:tab pos="3183890" algn="l"/>
                <a:tab pos="4560570" algn="l"/>
              </a:tabLst>
            </a:pPr>
            <a:r>
              <a:rPr spc="-10" dirty="0"/>
              <a:t>Poisson</a:t>
            </a:r>
            <a:r>
              <a:rPr spc="-15" dirty="0"/>
              <a:t> </a:t>
            </a:r>
            <a:r>
              <a:rPr spc="-10" dirty="0"/>
              <a:t>Probability</a:t>
            </a:r>
            <a:r>
              <a:rPr spc="20" dirty="0"/>
              <a:t> </a:t>
            </a:r>
            <a:r>
              <a:rPr spc="-50" dirty="0"/>
              <a:t>Table </a:t>
            </a:r>
            <a:r>
              <a:rPr spc="-45" dirty="0"/>
              <a:t> </a:t>
            </a: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ample:</a:t>
            </a:r>
            <a:r>
              <a:rPr spc="10" dirty="0"/>
              <a:t> </a:t>
            </a:r>
            <a:r>
              <a:rPr spc="-5" dirty="0"/>
              <a:t>μ</a:t>
            </a:r>
            <a:r>
              <a:rPr dirty="0"/>
              <a:t>	</a:t>
            </a:r>
            <a:r>
              <a:rPr spc="-5" dirty="0"/>
              <a:t>= 10,</a:t>
            </a:r>
            <a:r>
              <a:rPr spc="25" dirty="0"/>
              <a:t> </a:t>
            </a:r>
            <a:r>
              <a:rPr spc="-5" dirty="0"/>
              <a:t>x</a:t>
            </a:r>
            <a:r>
              <a:rPr spc="10" dirty="0"/>
              <a:t> </a:t>
            </a:r>
            <a:r>
              <a:rPr spc="-5" dirty="0"/>
              <a:t>=</a:t>
            </a:r>
            <a:r>
              <a:rPr dirty="0"/>
              <a:t>	</a:t>
            </a:r>
            <a:r>
              <a:rPr spc="-5" dirty="0"/>
              <a:t>5;</a:t>
            </a:r>
            <a:r>
              <a:rPr spc="10" dirty="0"/>
              <a:t> </a:t>
            </a:r>
            <a:r>
              <a:rPr spc="-5" dirty="0"/>
              <a:t>f</a:t>
            </a:r>
            <a:r>
              <a:rPr dirty="0"/>
              <a:t> </a:t>
            </a:r>
            <a:r>
              <a:rPr spc="-5" dirty="0"/>
              <a:t>(5)</a:t>
            </a:r>
            <a:r>
              <a:rPr spc="20" dirty="0"/>
              <a:t> </a:t>
            </a:r>
            <a:r>
              <a:rPr spc="-5" dirty="0"/>
              <a:t>=</a:t>
            </a:r>
            <a:r>
              <a:rPr dirty="0"/>
              <a:t>	</a:t>
            </a:r>
            <a:r>
              <a:rPr spc="-10" dirty="0"/>
              <a:t>.0378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085" y="1068352"/>
            <a:ext cx="5365316" cy="36125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076" y="385648"/>
            <a:ext cx="486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Hypergeometric</a:t>
            </a:r>
            <a:r>
              <a:rPr spc="5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84" y="1252537"/>
            <a:ext cx="7336790" cy="3058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438784" marR="173355" indent="-342900">
              <a:lnSpc>
                <a:spcPct val="100000"/>
              </a:lnSpc>
              <a:spcBef>
                <a:spcPts val="270"/>
              </a:spcBef>
              <a:buFont typeface="Microsoft Sans Serif"/>
              <a:buChar char="•"/>
              <a:tabLst>
                <a:tab pos="438784" algn="l"/>
                <a:tab pos="4394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binomial </a:t>
            </a:r>
            <a:r>
              <a:rPr sz="2000" b="1" spc="-5" dirty="0">
                <a:latin typeface="Calibri"/>
                <a:cs typeface="Calibri"/>
              </a:rPr>
              <a:t>distribution </a:t>
            </a:r>
            <a:r>
              <a:rPr sz="2000" dirty="0">
                <a:latin typeface="Calibri"/>
                <a:cs typeface="Calibri"/>
              </a:rPr>
              <a:t>is applicable when </a:t>
            </a:r>
            <a:r>
              <a:rPr sz="2000" spc="-5" dirty="0">
                <a:latin typeface="Calibri"/>
                <a:cs typeface="Calibri"/>
              </a:rPr>
              <a:t>selecting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finite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infinite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2750">
              <a:latin typeface="Calibri"/>
              <a:cs typeface="Calibri"/>
            </a:endParaRPr>
          </a:p>
          <a:p>
            <a:pPr marL="438784" indent="-34353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38784" algn="l"/>
                <a:tab pos="4394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hypergeometric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selecting</a:t>
            </a:r>
            <a:endParaRPr sz="2000">
              <a:latin typeface="Calibri"/>
              <a:cs typeface="Calibri"/>
            </a:endParaRPr>
          </a:p>
          <a:p>
            <a:pPr marL="438784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finite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population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replacement.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979" y="385648"/>
            <a:ext cx="4385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Hyper</a:t>
            </a:r>
            <a:r>
              <a:rPr spc="-10" dirty="0"/>
              <a:t> Geometric</a:t>
            </a:r>
            <a:r>
              <a:rPr spc="4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35737" y="1063180"/>
            <a:ext cx="8658225" cy="3308985"/>
          </a:xfrm>
          <a:custGeom>
            <a:avLst/>
            <a:gdLst/>
            <a:ahLst/>
            <a:cxnLst/>
            <a:rect l="l" t="t" r="r" b="b"/>
            <a:pathLst>
              <a:path w="8658225" h="3308985">
                <a:moveTo>
                  <a:pt x="8658225" y="0"/>
                </a:moveTo>
                <a:lnTo>
                  <a:pt x="0" y="0"/>
                </a:lnTo>
                <a:lnTo>
                  <a:pt x="0" y="3308985"/>
                </a:lnTo>
                <a:lnTo>
                  <a:pt x="8658225" y="3308985"/>
                </a:lnTo>
                <a:lnTo>
                  <a:pt x="8658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906" y="1172718"/>
            <a:ext cx="8321040" cy="323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Sampling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finite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objects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denoted</a:t>
            </a:r>
            <a:r>
              <a:rPr sz="2000" dirty="0">
                <a:latin typeface="Calibri"/>
                <a:cs typeface="Calibri"/>
              </a:rPr>
              <a:t> 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trial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Trials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not independent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trials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binomial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acceptable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approximation,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N/10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Otherwise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6D1B45-6767-4933-956D-B5A6B32D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-247650"/>
            <a:ext cx="7772400" cy="51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2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499059"/>
            <a:ext cx="5316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FF"/>
                </a:solidFill>
              </a:rPr>
              <a:t>The</a:t>
            </a:r>
            <a:r>
              <a:rPr sz="2400" spc="5" dirty="0">
                <a:solidFill>
                  <a:srgbClr val="3333FF"/>
                </a:solidFill>
              </a:rPr>
              <a:t> </a:t>
            </a:r>
            <a:r>
              <a:rPr sz="2400" spc="-10" dirty="0">
                <a:solidFill>
                  <a:srgbClr val="3333FF"/>
                </a:solidFill>
              </a:rPr>
              <a:t>Hypergeometric</a:t>
            </a:r>
            <a:r>
              <a:rPr sz="2400" spc="-20" dirty="0">
                <a:solidFill>
                  <a:srgbClr val="3333FF"/>
                </a:solidFill>
              </a:rPr>
              <a:t> </a:t>
            </a:r>
            <a:r>
              <a:rPr sz="2400" spc="-10" dirty="0">
                <a:solidFill>
                  <a:srgbClr val="3333FF"/>
                </a:solidFill>
              </a:rPr>
              <a:t>Distribution</a:t>
            </a:r>
            <a:r>
              <a:rPr sz="2400" spc="15" dirty="0">
                <a:solidFill>
                  <a:srgbClr val="3333FF"/>
                </a:solidFill>
              </a:rPr>
              <a:t> </a:t>
            </a:r>
            <a:r>
              <a:rPr sz="2400" spc="-5" dirty="0">
                <a:solidFill>
                  <a:srgbClr val="3333FF"/>
                </a:solidFill>
              </a:rPr>
              <a:t>Example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93216" y="996772"/>
            <a:ext cx="779399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department.</a:t>
            </a:r>
            <a:r>
              <a:rPr sz="2000" dirty="0">
                <a:latin typeface="Calibri"/>
                <a:cs typeface="Calibri"/>
              </a:rPr>
              <a:t> 4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10</a:t>
            </a: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illegal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loaded.</a:t>
            </a:r>
          </a:p>
          <a:p>
            <a:pPr marL="355600" marR="264160" indent="-342900">
              <a:lnSpc>
                <a:spcPts val="2160"/>
              </a:lnSpc>
              <a:spcBef>
                <a:spcPts val="509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3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illegal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loaded?</a:t>
            </a: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So,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4,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2</a:t>
            </a:r>
          </a:p>
        </p:txBody>
      </p:sp>
      <p:sp>
        <p:nvSpPr>
          <p:cNvPr id="4" name="object 4"/>
          <p:cNvSpPr/>
          <p:nvPr/>
        </p:nvSpPr>
        <p:spPr>
          <a:xfrm>
            <a:off x="4612576" y="3363519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308" y="0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8015" y="3356045"/>
            <a:ext cx="3962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15" dirty="0">
                <a:latin typeface="Microsoft Sans Serif"/>
                <a:cs typeface="Microsoft Sans Serif"/>
              </a:rPr>
              <a:t>120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4525" y="3114163"/>
            <a:ext cx="5721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45" dirty="0">
                <a:latin typeface="Microsoft Sans Serif"/>
                <a:cs typeface="Microsoft Sans Serif"/>
              </a:rPr>
              <a:t>(</a:t>
            </a:r>
            <a:r>
              <a:rPr sz="1350" spc="215" dirty="0">
                <a:latin typeface="Microsoft Sans Serif"/>
                <a:cs typeface="Microsoft Sans Serif"/>
              </a:rPr>
              <a:t>6</a:t>
            </a:r>
            <a:r>
              <a:rPr sz="1350" spc="145" dirty="0">
                <a:latin typeface="Microsoft Sans Serif"/>
                <a:cs typeface="Microsoft Sans Serif"/>
              </a:rPr>
              <a:t>)(</a:t>
            </a:r>
            <a:r>
              <a:rPr sz="1350" spc="215" dirty="0">
                <a:latin typeface="Microsoft Sans Serif"/>
                <a:cs typeface="Microsoft Sans Serif"/>
              </a:rPr>
              <a:t>6</a:t>
            </a:r>
            <a:r>
              <a:rPr sz="1350" spc="114" dirty="0">
                <a:latin typeface="Microsoft Sans Serif"/>
                <a:cs typeface="Microsoft Sans Serif"/>
              </a:rPr>
              <a:t>)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5661" y="3222237"/>
            <a:ext cx="494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90" dirty="0">
                <a:latin typeface="Symbol"/>
                <a:cs typeface="Symbol"/>
              </a:rPr>
              <a:t>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160" dirty="0">
                <a:latin typeface="Microsoft Sans Serif"/>
                <a:cs typeface="Microsoft Sans Serif"/>
              </a:rPr>
              <a:t>0.3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5044" y="3620223"/>
            <a:ext cx="504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229" dirty="0">
                <a:latin typeface="Symbol"/>
                <a:cs typeface="Symbol"/>
              </a:rPr>
              <a:t></a:t>
            </a:r>
            <a:r>
              <a:rPr sz="2025" spc="345" baseline="-22633" dirty="0">
                <a:latin typeface="Microsoft Sans Serif"/>
                <a:cs typeface="Microsoft Sans Serif"/>
              </a:rPr>
              <a:t>3</a:t>
            </a:r>
            <a:r>
              <a:rPr sz="2025" spc="832" baseline="-22633" dirty="0">
                <a:latin typeface="Microsoft Sans Serif"/>
                <a:cs typeface="Microsoft Sans Serif"/>
              </a:rPr>
              <a:t> 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444" y="3468578"/>
            <a:ext cx="4540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505" algn="l"/>
              </a:tabLst>
            </a:pP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444" y="3358786"/>
            <a:ext cx="4540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latin typeface="Symbol"/>
                <a:cs typeface="Symbol"/>
              </a:rPr>
              <a:t></a:t>
            </a:r>
            <a:r>
              <a:rPr sz="2025" spc="322" baseline="4115" dirty="0">
                <a:latin typeface="Microsoft Sans Serif"/>
                <a:cs typeface="Microsoft Sans Serif"/>
              </a:rPr>
              <a:t>1</a:t>
            </a:r>
            <a:r>
              <a:rPr sz="2025" spc="457" baseline="4115" dirty="0">
                <a:latin typeface="Microsoft Sans Serif"/>
                <a:cs typeface="Microsoft Sans Serif"/>
              </a:rPr>
              <a:t>0</a:t>
            </a:r>
            <a:r>
              <a:rPr sz="1350" spc="130" dirty="0">
                <a:latin typeface="Symbol"/>
                <a:cs typeface="Symbol"/>
              </a:rPr>
              <a:t>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4778" y="3620223"/>
            <a:ext cx="4178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215" dirty="0">
                <a:latin typeface="Symbol"/>
                <a:cs typeface="Symbol"/>
              </a:rPr>
              <a:t></a:t>
            </a:r>
            <a:r>
              <a:rPr sz="2025" spc="322" baseline="-22633" dirty="0">
                <a:latin typeface="Microsoft Sans Serif"/>
                <a:cs typeface="Microsoft Sans Serif"/>
              </a:rPr>
              <a:t>n</a:t>
            </a:r>
            <a:r>
              <a:rPr sz="2025" spc="-127" baseline="-22633" dirty="0">
                <a:latin typeface="Microsoft Sans Serif"/>
                <a:cs typeface="Microsoft Sans Serif"/>
              </a:rPr>
              <a:t> 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0178" y="3468578"/>
            <a:ext cx="367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510" algn="l"/>
              </a:tabLst>
            </a:pP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0178" y="3730017"/>
            <a:ext cx="15240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510" algn="l"/>
                <a:tab pos="1082675" algn="l"/>
                <a:tab pos="1428115" algn="l"/>
              </a:tabLst>
            </a:pPr>
            <a:r>
              <a:rPr sz="1350" spc="130" dirty="0">
                <a:latin typeface="Symbol"/>
                <a:cs typeface="Symbol"/>
              </a:rPr>
              <a:t>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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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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0178" y="3358786"/>
            <a:ext cx="367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15" dirty="0">
                <a:latin typeface="Symbol"/>
                <a:cs typeface="Symbol"/>
              </a:rPr>
              <a:t></a:t>
            </a:r>
            <a:r>
              <a:rPr sz="2025" spc="472" baseline="4115" dirty="0">
                <a:latin typeface="Microsoft Sans Serif"/>
                <a:cs typeface="Microsoft Sans Serif"/>
              </a:rPr>
              <a:t>N</a:t>
            </a:r>
            <a:r>
              <a:rPr sz="1350" spc="130" dirty="0">
                <a:latin typeface="Symbol"/>
                <a:cs typeface="Symbol"/>
              </a:rPr>
              <a:t>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4249" y="3034563"/>
            <a:ext cx="20466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58265" algn="l"/>
              </a:tabLst>
            </a:pP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-95" dirty="0">
                <a:latin typeface="Times New Roman"/>
                <a:cs typeface="Times New Roman"/>
              </a:rPr>
              <a:t> </a:t>
            </a:r>
            <a:r>
              <a:rPr sz="2025" spc="622" baseline="-22633" dirty="0">
                <a:latin typeface="Microsoft Sans Serif"/>
                <a:cs typeface="Microsoft Sans Serif"/>
              </a:rPr>
              <a:t>X</a:t>
            </a:r>
            <a:r>
              <a:rPr sz="1350" spc="110" dirty="0">
                <a:latin typeface="Symbol"/>
                <a:cs typeface="Symbol"/>
              </a:rPr>
              <a:t></a:t>
            </a:r>
            <a:r>
              <a:rPr sz="1350" spc="240" dirty="0">
                <a:latin typeface="Symbol"/>
                <a:cs typeface="Symbol"/>
              </a:rPr>
              <a:t></a:t>
            </a:r>
            <a:r>
              <a:rPr sz="2025" spc="284" baseline="-22633" dirty="0">
                <a:latin typeface="Microsoft Sans Serif"/>
                <a:cs typeface="Microsoft Sans Serif"/>
              </a:rPr>
              <a:t>n</a:t>
            </a:r>
            <a:r>
              <a:rPr sz="2025" spc="-97" baseline="-22633" dirty="0">
                <a:latin typeface="Microsoft Sans Serif"/>
                <a:cs typeface="Microsoft Sans Serif"/>
              </a:rPr>
              <a:t> </a:t>
            </a:r>
            <a:r>
              <a:rPr sz="2025" spc="284" baseline="-22633" dirty="0">
                <a:latin typeface="Symbol"/>
                <a:cs typeface="Symbol"/>
              </a:rPr>
              <a:t></a:t>
            </a:r>
            <a:r>
              <a:rPr sz="2025" spc="67" baseline="-22633" dirty="0">
                <a:latin typeface="Times New Roman"/>
                <a:cs typeface="Times New Roman"/>
              </a:rPr>
              <a:t> </a:t>
            </a:r>
            <a:r>
              <a:rPr sz="2025" spc="345" baseline="-22633" dirty="0">
                <a:latin typeface="Microsoft Sans Serif"/>
                <a:cs typeface="Microsoft Sans Serif"/>
              </a:rPr>
              <a:t>X</a:t>
            </a:r>
            <a:r>
              <a:rPr sz="2025" spc="60" baseline="-22633" dirty="0">
                <a:latin typeface="Microsoft Sans Serif"/>
                <a:cs typeface="Microsoft Sans Serif"/>
              </a:rPr>
              <a:t> </a:t>
            </a:r>
            <a:r>
              <a:rPr sz="1350" spc="130" dirty="0">
                <a:latin typeface="Symbol"/>
                <a:cs typeface="Symbol"/>
              </a:rPr>
              <a:t>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-175" dirty="0">
                <a:latin typeface="Times New Roman"/>
                <a:cs typeface="Times New Roman"/>
              </a:rPr>
              <a:t> </a:t>
            </a:r>
            <a:r>
              <a:rPr sz="2025" spc="284" baseline="-22633" dirty="0">
                <a:latin typeface="Microsoft Sans Serif"/>
                <a:cs typeface="Microsoft Sans Serif"/>
              </a:rPr>
              <a:t>2</a:t>
            </a:r>
            <a:r>
              <a:rPr sz="2025" spc="-300" baseline="-22633" dirty="0">
                <a:latin typeface="Microsoft Sans Serif"/>
                <a:cs typeface="Microsoft Sans Serif"/>
              </a:rPr>
              <a:t> </a:t>
            </a:r>
            <a:r>
              <a:rPr sz="1350" spc="110" dirty="0">
                <a:latin typeface="Symbol"/>
                <a:cs typeface="Symbol"/>
              </a:rPr>
              <a:t></a:t>
            </a:r>
            <a:r>
              <a:rPr sz="1350" spc="160" dirty="0">
                <a:latin typeface="Symbol"/>
                <a:cs typeface="Symbol"/>
              </a:rPr>
              <a:t></a:t>
            </a:r>
            <a:r>
              <a:rPr sz="2025" spc="284" baseline="-22633" dirty="0">
                <a:latin typeface="Microsoft Sans Serif"/>
                <a:cs typeface="Microsoft Sans Serif"/>
              </a:rPr>
              <a:t>1</a:t>
            </a:r>
            <a:r>
              <a:rPr sz="2025" spc="-135" baseline="-22633" dirty="0">
                <a:latin typeface="Microsoft Sans Serif"/>
                <a:cs typeface="Microsoft Sans Serif"/>
              </a:rPr>
              <a:t> 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9649" y="2882918"/>
            <a:ext cx="1995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05" algn="l"/>
                <a:tab pos="991869" algn="l"/>
                <a:tab pos="1332865" algn="l"/>
                <a:tab pos="1577340" algn="l"/>
                <a:tab pos="1899920" algn="l"/>
              </a:tabLst>
            </a:pP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10" dirty="0">
                <a:latin typeface="Symbol"/>
                <a:cs typeface="Symbol"/>
              </a:rPr>
              <a:t></a:t>
            </a: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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10" dirty="0">
                <a:latin typeface="Symbol"/>
                <a:cs typeface="Symbol"/>
              </a:rPr>
              <a:t></a:t>
            </a: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9649" y="2773126"/>
            <a:ext cx="19958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865" algn="l"/>
              </a:tabLst>
            </a:pPr>
            <a:r>
              <a:rPr sz="1350" spc="130" dirty="0">
                <a:latin typeface="Symbol"/>
                <a:cs typeface="Symbol"/>
              </a:rPr>
              <a:t>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lang="en-US" sz="2025" spc="345" baseline="4115" dirty="0">
                <a:latin typeface="Microsoft Sans Serif"/>
                <a:cs typeface="Microsoft Sans Serif"/>
              </a:rPr>
              <a:t>k</a:t>
            </a:r>
            <a:r>
              <a:rPr sz="2025" spc="-225" baseline="4115" dirty="0">
                <a:latin typeface="Microsoft Sans Serif"/>
                <a:cs typeface="Microsoft Sans Serif"/>
              </a:rPr>
              <a:t> </a:t>
            </a:r>
            <a:r>
              <a:rPr sz="1350" spc="110" dirty="0">
                <a:latin typeface="Symbol"/>
                <a:cs typeface="Symbol"/>
              </a:rPr>
              <a:t></a:t>
            </a:r>
            <a:r>
              <a:rPr sz="1350" spc="215" dirty="0">
                <a:latin typeface="Symbol"/>
                <a:cs typeface="Symbol"/>
              </a:rPr>
              <a:t></a:t>
            </a:r>
            <a:r>
              <a:rPr sz="2025" spc="375" baseline="4115" dirty="0">
                <a:latin typeface="Microsoft Sans Serif"/>
                <a:cs typeface="Microsoft Sans Serif"/>
              </a:rPr>
              <a:t>N</a:t>
            </a:r>
            <a:r>
              <a:rPr sz="2025" spc="-165" baseline="4115" dirty="0">
                <a:latin typeface="Microsoft Sans Serif"/>
                <a:cs typeface="Microsoft Sans Serif"/>
              </a:rPr>
              <a:t> </a:t>
            </a:r>
            <a:r>
              <a:rPr sz="2025" spc="284" baseline="4115" dirty="0">
                <a:latin typeface="Symbol"/>
                <a:cs typeface="Symbol"/>
              </a:rPr>
              <a:t></a:t>
            </a:r>
            <a:r>
              <a:rPr sz="2025" spc="30" baseline="4115" dirty="0">
                <a:latin typeface="Times New Roman"/>
                <a:cs typeface="Times New Roman"/>
              </a:rPr>
              <a:t> </a:t>
            </a:r>
            <a:r>
              <a:rPr lang="en-US" sz="2025" spc="345" baseline="4115" dirty="0">
                <a:latin typeface="Microsoft Sans Serif"/>
                <a:cs typeface="Microsoft Sans Serif"/>
              </a:rPr>
              <a:t>k</a:t>
            </a:r>
            <a:r>
              <a:rPr sz="2025" spc="-225" baseline="4115" dirty="0">
                <a:latin typeface="Microsoft Sans Serif"/>
                <a:cs typeface="Microsoft Sans Serif"/>
              </a:rPr>
              <a:t> </a:t>
            </a:r>
            <a:r>
              <a:rPr sz="1350" spc="130" dirty="0">
                <a:latin typeface="Symbol"/>
                <a:cs typeface="Symbol"/>
              </a:rPr>
              <a:t>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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2025" spc="487" baseline="4115" dirty="0">
                <a:latin typeface="Microsoft Sans Serif"/>
                <a:cs typeface="Microsoft Sans Serif"/>
              </a:rPr>
              <a:t>4</a:t>
            </a:r>
            <a:r>
              <a:rPr sz="1350" spc="110" dirty="0">
                <a:latin typeface="Symbol"/>
                <a:cs typeface="Symbol"/>
              </a:rPr>
              <a:t></a:t>
            </a:r>
            <a:r>
              <a:rPr sz="1350" spc="130" dirty="0">
                <a:latin typeface="Symbol"/>
                <a:cs typeface="Symbol"/>
              </a:rPr>
              <a:t></a:t>
            </a:r>
            <a:r>
              <a:rPr sz="1350" spc="-175" dirty="0">
                <a:latin typeface="Times New Roman"/>
                <a:cs typeface="Times New Roman"/>
              </a:rPr>
              <a:t> </a:t>
            </a:r>
            <a:r>
              <a:rPr sz="2025" spc="487" baseline="4115" dirty="0">
                <a:latin typeface="Microsoft Sans Serif"/>
                <a:cs typeface="Microsoft Sans Serif"/>
              </a:rPr>
              <a:t>6</a:t>
            </a:r>
            <a:r>
              <a:rPr sz="1350" spc="130" dirty="0">
                <a:latin typeface="Symbol"/>
                <a:cs typeface="Symbol"/>
              </a:rPr>
              <a:t></a:t>
            </a:r>
            <a:endParaRPr sz="13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3481" y="3222237"/>
            <a:ext cx="32480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29690" algn="l"/>
                <a:tab pos="2027555" algn="l"/>
                <a:tab pos="2613660" algn="l"/>
                <a:tab pos="2935605" algn="l"/>
              </a:tabLst>
            </a:pPr>
            <a:r>
              <a:rPr sz="1350" spc="195" dirty="0">
                <a:latin typeface="Microsoft Sans Serif"/>
                <a:cs typeface="Microsoft Sans Serif"/>
              </a:rPr>
              <a:t>P(X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190" dirty="0">
                <a:latin typeface="Symbol"/>
                <a:cs typeface="Symbol"/>
              </a:rPr>
              <a:t></a:t>
            </a:r>
            <a:r>
              <a:rPr sz="1350" spc="80" dirty="0">
                <a:latin typeface="Times New Roman"/>
                <a:cs typeface="Times New Roman"/>
              </a:rPr>
              <a:t> </a:t>
            </a:r>
            <a:r>
              <a:rPr sz="1350" spc="165" dirty="0">
                <a:latin typeface="Microsoft Sans Serif"/>
                <a:cs typeface="Microsoft Sans Serif"/>
              </a:rPr>
              <a:t>2)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190" dirty="0">
                <a:latin typeface="Symbol"/>
                <a:cs typeface="Symbol"/>
              </a:rPr>
              <a:t>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25" u="sng" spc="179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</a:t>
            </a:r>
            <a:r>
              <a:rPr sz="2025" u="sng" spc="179" baseline="246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sz="2025" spc="352" baseline="24691" dirty="0">
                <a:latin typeface="Times New Roman"/>
                <a:cs typeface="Times New Roman"/>
              </a:rPr>
              <a:t> </a:t>
            </a:r>
            <a:r>
              <a:rPr sz="1350" spc="190" dirty="0">
                <a:latin typeface="Symbol"/>
                <a:cs typeface="Symbol"/>
              </a:rPr>
              <a:t>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25" u="sng" spc="179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</a:t>
            </a:r>
            <a:r>
              <a:rPr sz="2025" u="sng" spc="179" baseline="246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sz="2025" spc="254" baseline="24691" dirty="0">
                <a:latin typeface="Times New Roman"/>
                <a:cs typeface="Times New Roman"/>
              </a:rPr>
              <a:t> </a:t>
            </a:r>
            <a:r>
              <a:rPr sz="1350" spc="190" dirty="0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591" y="3981094"/>
            <a:ext cx="67252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SzPct val="75000"/>
              <a:buFont typeface="Microsoft Sans Serif"/>
              <a:buChar char="•"/>
              <a:tabLst>
                <a:tab pos="346075" algn="l"/>
                <a:tab pos="34671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The 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2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dirty="0">
                <a:latin typeface="Calibri"/>
                <a:cs typeface="Calibri"/>
              </a:rPr>
              <a:t>the 3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illegal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 is </a:t>
            </a:r>
            <a:r>
              <a:rPr sz="2000" spc="-5" dirty="0">
                <a:latin typeface="Calibri"/>
                <a:cs typeface="Calibri"/>
              </a:rPr>
              <a:t>.30,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30%.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388" y="385648"/>
            <a:ext cx="3949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Some</a:t>
            </a:r>
            <a:r>
              <a:rPr spc="-15" dirty="0"/>
              <a:t> </a:t>
            </a:r>
            <a:r>
              <a:rPr spc="-5" dirty="0"/>
              <a:t>Special </a:t>
            </a:r>
            <a:r>
              <a:rPr spc="-10" dirty="0"/>
              <a:t>Distributions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126616"/>
            <a:ext cx="2495550" cy="225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Binomial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Poisson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Hyper</a:t>
            </a:r>
            <a:r>
              <a:rPr sz="20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geometric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Uniform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Exponential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Normal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7" y="385648"/>
            <a:ext cx="5380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Continuous</a:t>
            </a:r>
            <a:r>
              <a:rPr spc="10" dirty="0"/>
              <a:t> </a:t>
            </a:r>
            <a:r>
              <a:rPr spc="-10" dirty="0"/>
              <a:t>Probability</a:t>
            </a:r>
            <a:r>
              <a:rPr spc="3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115" y="1431797"/>
            <a:ext cx="783844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continuum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uncountable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values)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thickness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temperature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solution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height</a:t>
            </a:r>
            <a:endParaRPr sz="2000">
              <a:latin typeface="Calibri"/>
              <a:cs typeface="Calibri"/>
            </a:endParaRPr>
          </a:p>
          <a:p>
            <a:pPr marL="354965" marR="26034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accurately.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722" y="385648"/>
            <a:ext cx="368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Continuous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5936" y="1701520"/>
            <a:ext cx="158686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Uniform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Normal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Exponential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38150"/>
            <a:ext cx="3714750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Uniform</a:t>
            </a:r>
            <a:r>
              <a:rPr spc="5" dirty="0"/>
              <a:t> </a:t>
            </a:r>
            <a:r>
              <a:rPr sz="3200" spc="-10" dirty="0"/>
              <a:t>Distribution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796290" y="1515745"/>
            <a:ext cx="7551420" cy="2112010"/>
          </a:xfrm>
          <a:custGeom>
            <a:avLst/>
            <a:gdLst/>
            <a:ahLst/>
            <a:cxnLst/>
            <a:rect l="l" t="t" r="r" b="b"/>
            <a:pathLst>
              <a:path w="7551420" h="2112010">
                <a:moveTo>
                  <a:pt x="7551420" y="0"/>
                </a:moveTo>
                <a:lnTo>
                  <a:pt x="0" y="0"/>
                </a:lnTo>
                <a:lnTo>
                  <a:pt x="0" y="2111629"/>
                </a:lnTo>
                <a:lnTo>
                  <a:pt x="7551420" y="2111629"/>
                </a:lnTo>
                <a:lnTo>
                  <a:pt x="7551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210" y="1518665"/>
            <a:ext cx="72288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42900" algn="l"/>
                <a:tab pos="3435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uniform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distribution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equal</a:t>
            </a:r>
          </a:p>
          <a:p>
            <a:pPr marL="342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probabilities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 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outcomes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random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342900" indent="-34353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42900" algn="l"/>
                <a:tab pos="343535" algn="l"/>
              </a:tabLst>
            </a:pP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rectangular distribution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823" y="715709"/>
            <a:ext cx="308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-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102135" y="180666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798" y="0"/>
                </a:lnTo>
              </a:path>
            </a:pathLst>
          </a:custGeom>
          <a:ln w="7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9865" y="2010362"/>
            <a:ext cx="111125" cy="716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614"/>
              </a:lnSpc>
              <a:spcBef>
                <a:spcPts val="90"/>
              </a:spcBef>
            </a:pPr>
            <a:r>
              <a:rPr sz="1500" spc="30" dirty="0">
                <a:latin typeface="Symbol"/>
                <a:cs typeface="Symbol"/>
              </a:rPr>
              <a:t></a:t>
            </a:r>
            <a:endParaRPr sz="1500">
              <a:latin typeface="Symbol"/>
              <a:cs typeface="Symbol"/>
            </a:endParaRPr>
          </a:p>
          <a:p>
            <a:pPr>
              <a:lnSpc>
                <a:spcPts val="1614"/>
              </a:lnSpc>
            </a:pPr>
            <a:r>
              <a:rPr sz="1500" spc="30" dirty="0">
                <a:latin typeface="Symbol"/>
                <a:cs typeface="Symbol"/>
              </a:rPr>
              <a:t></a:t>
            </a:r>
            <a:endParaRPr sz="15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1500" spc="30" dirty="0">
                <a:latin typeface="Symbol"/>
                <a:cs typeface="Symbol"/>
              </a:rPr>
              <a:t>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1568" y="2262277"/>
            <a:ext cx="1123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3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9865" y="1532642"/>
            <a:ext cx="36195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49554" algn="l"/>
              </a:tabLst>
            </a:pPr>
            <a:r>
              <a:rPr sz="2250" spc="44" baseline="-3703" dirty="0">
                <a:latin typeface="Symbol"/>
                <a:cs typeface="Symbol"/>
              </a:rPr>
              <a:t></a:t>
            </a:r>
            <a:r>
              <a:rPr sz="2250" spc="44" baseline="-3703" dirty="0">
                <a:latin typeface="Times New Roman"/>
                <a:cs typeface="Times New Roman"/>
              </a:rPr>
              <a:t>	</a:t>
            </a:r>
            <a:r>
              <a:rPr sz="1500" spc="3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8823" y="2262277"/>
            <a:ext cx="162115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26084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f</a:t>
            </a:r>
            <a:r>
              <a:rPr sz="1500" i="1" spc="75" dirty="0">
                <a:latin typeface="Times New Roman"/>
                <a:cs typeface="Times New Roman"/>
              </a:rPr>
              <a:t>o</a:t>
            </a:r>
            <a:r>
              <a:rPr sz="1500" i="1" spc="20" dirty="0">
                <a:latin typeface="Times New Roman"/>
                <a:cs typeface="Times New Roman"/>
              </a:rPr>
              <a:t>r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spc="2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l</a:t>
            </a:r>
            <a:r>
              <a:rPr sz="1500" spc="15" dirty="0">
                <a:latin typeface="Times New Roman"/>
                <a:cs typeface="Times New Roman"/>
              </a:rPr>
              <a:t>l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o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Times New Roman"/>
                <a:cs typeface="Times New Roman"/>
              </a:rPr>
              <a:t>h</a:t>
            </a:r>
            <a:r>
              <a:rPr sz="1500" spc="15" dirty="0">
                <a:latin typeface="Times New Roman"/>
                <a:cs typeface="Times New Roman"/>
              </a:rPr>
              <a:t>e</a:t>
            </a:r>
            <a:r>
              <a:rPr sz="1500" spc="20" dirty="0">
                <a:latin typeface="Times New Roman"/>
                <a:cs typeface="Times New Roman"/>
              </a:rPr>
              <a:t>r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v</a:t>
            </a:r>
            <a:r>
              <a:rPr sz="1500" spc="2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l</a:t>
            </a:r>
            <a:r>
              <a:rPr sz="1500" spc="-190" dirty="0">
                <a:latin typeface="Times New Roman"/>
                <a:cs typeface="Times New Roman"/>
              </a:rPr>
              <a:t>u</a:t>
            </a:r>
            <a:r>
              <a:rPr sz="1500" spc="20" dirty="0">
                <a:latin typeface="Times New Roman"/>
                <a:cs typeface="Times New Roman"/>
              </a:rPr>
              <a:t>es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2722" y="1651974"/>
            <a:ext cx="70294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30" dirty="0">
                <a:latin typeface="Times New Roman"/>
                <a:cs typeface="Times New Roman"/>
              </a:rPr>
              <a:t>a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Symbol"/>
                <a:cs typeface="Symbol"/>
              </a:rPr>
              <a:t>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x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Symbol"/>
                <a:cs typeface="Symbol"/>
              </a:rPr>
              <a:t>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i="1" spc="30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8823" y="1651974"/>
            <a:ext cx="24765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f</a:t>
            </a:r>
            <a:r>
              <a:rPr sz="1500" i="1" spc="75" dirty="0">
                <a:latin typeface="Times New Roman"/>
                <a:cs typeface="Times New Roman"/>
              </a:rPr>
              <a:t>o</a:t>
            </a:r>
            <a:r>
              <a:rPr sz="1500" i="1" spc="2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465" y="1800112"/>
            <a:ext cx="54737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250" spc="179" baseline="20370" dirty="0">
                <a:latin typeface="Symbol"/>
                <a:cs typeface="Symbol"/>
              </a:rPr>
              <a:t></a:t>
            </a:r>
            <a:r>
              <a:rPr sz="1500" i="1" spc="30" dirty="0">
                <a:latin typeface="Times New Roman"/>
                <a:cs typeface="Times New Roman"/>
              </a:rPr>
              <a:t>b</a:t>
            </a:r>
            <a:r>
              <a:rPr sz="1500" i="1" spc="-11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Symbol"/>
                <a:cs typeface="Symbol"/>
              </a:rPr>
              <a:t>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i="1" spc="3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3384" y="1977777"/>
            <a:ext cx="70294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500" i="1" spc="15" dirty="0">
                <a:latin typeface="Times New Roman"/>
                <a:cs typeface="Times New Roman"/>
              </a:rPr>
              <a:t>f</a:t>
            </a:r>
            <a:r>
              <a:rPr sz="1500" i="1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(</a:t>
            </a:r>
            <a:r>
              <a:rPr sz="1500" i="1" spc="70" dirty="0">
                <a:latin typeface="Times New Roman"/>
                <a:cs typeface="Times New Roman"/>
              </a:rPr>
              <a:t>x</a:t>
            </a:r>
            <a:r>
              <a:rPr sz="1500" spc="70" dirty="0">
                <a:latin typeface="Times New Roman"/>
                <a:cs typeface="Times New Roman"/>
              </a:rPr>
              <a:t>)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Symbol"/>
                <a:cs typeface="Symbol"/>
              </a:rPr>
              <a:t>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2250" spc="44" baseline="31481" dirty="0">
                <a:latin typeface="Symbol"/>
                <a:cs typeface="Symbol"/>
              </a:rPr>
              <a:t></a:t>
            </a:r>
            <a:endParaRPr sz="2250" baseline="31481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3692" y="1494282"/>
            <a:ext cx="3058795" cy="1276350"/>
          </a:xfrm>
          <a:custGeom>
            <a:avLst/>
            <a:gdLst/>
            <a:ahLst/>
            <a:cxnLst/>
            <a:rect l="l" t="t" r="r" b="b"/>
            <a:pathLst>
              <a:path w="3058795" h="1276350">
                <a:moveTo>
                  <a:pt x="0" y="1276350"/>
                </a:moveTo>
                <a:lnTo>
                  <a:pt x="3058668" y="1276350"/>
                </a:lnTo>
                <a:lnTo>
                  <a:pt x="3058668" y="0"/>
                </a:lnTo>
                <a:lnTo>
                  <a:pt x="0" y="0"/>
                </a:lnTo>
                <a:lnTo>
                  <a:pt x="0" y="1276350"/>
                </a:lnTo>
                <a:close/>
              </a:path>
            </a:pathLst>
          </a:custGeom>
          <a:ln w="762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562475" y="1525142"/>
            <a:ext cx="3276600" cy="2305050"/>
            <a:chOff x="4562475" y="1525142"/>
            <a:chExt cx="3276600" cy="2305050"/>
          </a:xfrm>
        </p:grpSpPr>
        <p:sp>
          <p:nvSpPr>
            <p:cNvPr id="14" name="object 14"/>
            <p:cNvSpPr/>
            <p:nvPr/>
          </p:nvSpPr>
          <p:spPr>
            <a:xfrm>
              <a:off x="4600575" y="1563242"/>
              <a:ext cx="3200400" cy="2228850"/>
            </a:xfrm>
            <a:custGeom>
              <a:avLst/>
              <a:gdLst/>
              <a:ahLst/>
              <a:cxnLst/>
              <a:rect l="l" t="t" r="r" b="b"/>
              <a:pathLst>
                <a:path w="3200400" h="2228850">
                  <a:moveTo>
                    <a:pt x="3200400" y="0"/>
                  </a:moveTo>
                  <a:lnTo>
                    <a:pt x="0" y="0"/>
                  </a:lnTo>
                  <a:lnTo>
                    <a:pt x="0" y="2228849"/>
                  </a:lnTo>
                  <a:lnTo>
                    <a:pt x="3200400" y="222884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0575" y="1563242"/>
              <a:ext cx="3200400" cy="2228850"/>
            </a:xfrm>
            <a:custGeom>
              <a:avLst/>
              <a:gdLst/>
              <a:ahLst/>
              <a:cxnLst/>
              <a:rect l="l" t="t" r="r" b="b"/>
              <a:pathLst>
                <a:path w="3200400" h="2228850">
                  <a:moveTo>
                    <a:pt x="0" y="2228849"/>
                  </a:moveTo>
                  <a:lnTo>
                    <a:pt x="3200400" y="2228849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228849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7800" y="1839467"/>
              <a:ext cx="2324100" cy="1532890"/>
            </a:xfrm>
            <a:custGeom>
              <a:avLst/>
              <a:gdLst/>
              <a:ahLst/>
              <a:cxnLst/>
              <a:rect l="l" t="t" r="r" b="b"/>
              <a:pathLst>
                <a:path w="2324100" h="1532889">
                  <a:moveTo>
                    <a:pt x="0" y="0"/>
                  </a:moveTo>
                  <a:lnTo>
                    <a:pt x="0" y="1532382"/>
                  </a:lnTo>
                </a:path>
                <a:path w="2324100" h="1532889">
                  <a:moveTo>
                    <a:pt x="0" y="1524000"/>
                  </a:moveTo>
                  <a:lnTo>
                    <a:pt x="2324100" y="1524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24525" y="2572892"/>
              <a:ext cx="1466850" cy="781050"/>
            </a:xfrm>
            <a:custGeom>
              <a:avLst/>
              <a:gdLst/>
              <a:ahLst/>
              <a:cxnLst/>
              <a:rect l="l" t="t" r="r" b="b"/>
              <a:pathLst>
                <a:path w="1466850" h="781050">
                  <a:moveTo>
                    <a:pt x="14668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466850" y="78105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4525" y="2572892"/>
              <a:ext cx="1466850" cy="781050"/>
            </a:xfrm>
            <a:custGeom>
              <a:avLst/>
              <a:gdLst/>
              <a:ahLst/>
              <a:cxnLst/>
              <a:rect l="l" t="t" r="r" b="b"/>
              <a:pathLst>
                <a:path w="1466850" h="781050">
                  <a:moveTo>
                    <a:pt x="0" y="781050"/>
                  </a:moveTo>
                  <a:lnTo>
                    <a:pt x="1466850" y="781050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36869" y="2783839"/>
            <a:ext cx="10560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EDEBE0"/>
                </a:solidFill>
                <a:latin typeface="Arial"/>
                <a:cs typeface="Arial"/>
              </a:rPr>
              <a:t>Area</a:t>
            </a:r>
            <a:r>
              <a:rPr sz="2100" b="1" spc="-5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DEBE0"/>
                </a:solidFill>
                <a:latin typeface="Arial"/>
                <a:cs typeface="Arial"/>
              </a:rPr>
              <a:t>=</a:t>
            </a:r>
            <a:r>
              <a:rPr sz="2100" b="1" spc="-40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EDEBE0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6076" y="2283090"/>
            <a:ext cx="417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Times New Roman"/>
                <a:cs typeface="Times New Roman"/>
              </a:rPr>
              <a:t>f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(</a:t>
            </a: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spc="7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8055" y="3283740"/>
            <a:ext cx="11493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950" i="1" spc="-70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69005" y="2122449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335" y="0"/>
                </a:lnTo>
              </a:path>
            </a:pathLst>
          </a:custGeom>
          <a:ln w="7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81388" y="1826274"/>
            <a:ext cx="407034" cy="5302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405"/>
              </a:spcBef>
            </a:pPr>
            <a:r>
              <a:rPr sz="1400" spc="10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305"/>
              </a:spcBef>
            </a:pPr>
            <a:r>
              <a:rPr sz="1400" i="1" spc="105" dirty="0">
                <a:latin typeface="Times New Roman"/>
                <a:cs typeface="Times New Roman"/>
              </a:rPr>
              <a:t>b</a:t>
            </a:r>
            <a:r>
              <a:rPr sz="1400" i="1" spc="-6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Symbol"/>
                <a:cs typeface="Symbol"/>
              </a:rPr>
              <a:t>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i="1" spc="10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37607" y="2366645"/>
            <a:ext cx="2369820" cy="241300"/>
            <a:chOff x="5237607" y="2366645"/>
            <a:chExt cx="2369820" cy="241300"/>
          </a:xfrm>
        </p:grpSpPr>
        <p:sp>
          <p:nvSpPr>
            <p:cNvPr id="25" name="object 25"/>
            <p:cNvSpPr/>
            <p:nvPr/>
          </p:nvSpPr>
          <p:spPr>
            <a:xfrm>
              <a:off x="7200900" y="2391918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381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8490" y="149945"/>
                  </a:lnTo>
                  <a:lnTo>
                    <a:pt x="132950" y="142869"/>
                  </a:lnTo>
                  <a:lnTo>
                    <a:pt x="192306" y="131600"/>
                  </a:lnTo>
                  <a:lnTo>
                    <a:pt x="245481" y="116568"/>
                  </a:lnTo>
                  <a:lnTo>
                    <a:pt x="291399" y="98202"/>
                  </a:lnTo>
                  <a:lnTo>
                    <a:pt x="328986" y="76933"/>
                  </a:lnTo>
                  <a:lnTo>
                    <a:pt x="374862" y="2740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0900" y="2366645"/>
              <a:ext cx="406400" cy="241300"/>
            </a:xfrm>
            <a:custGeom>
              <a:avLst/>
              <a:gdLst/>
              <a:ahLst/>
              <a:cxnLst/>
              <a:rect l="l" t="t" r="r" b="b"/>
              <a:pathLst>
                <a:path w="406400" h="241300">
                  <a:moveTo>
                    <a:pt x="145542" y="89154"/>
                  </a:moveTo>
                  <a:lnTo>
                    <a:pt x="0" y="177800"/>
                  </a:lnTo>
                  <a:lnTo>
                    <a:pt x="158242" y="241046"/>
                  </a:lnTo>
                  <a:lnTo>
                    <a:pt x="154175" y="192405"/>
                  </a:lnTo>
                  <a:lnTo>
                    <a:pt x="130175" y="192405"/>
                  </a:lnTo>
                  <a:lnTo>
                    <a:pt x="120062" y="191781"/>
                  </a:lnTo>
                  <a:lnTo>
                    <a:pt x="111283" y="187515"/>
                  </a:lnTo>
                  <a:lnTo>
                    <a:pt x="104743" y="180296"/>
                  </a:lnTo>
                  <a:lnTo>
                    <a:pt x="101346" y="170815"/>
                  </a:lnTo>
                  <a:lnTo>
                    <a:pt x="101969" y="160702"/>
                  </a:lnTo>
                  <a:lnTo>
                    <a:pt x="106235" y="151923"/>
                  </a:lnTo>
                  <a:lnTo>
                    <a:pt x="113454" y="145383"/>
                  </a:lnTo>
                  <a:lnTo>
                    <a:pt x="122935" y="141986"/>
                  </a:lnTo>
                  <a:lnTo>
                    <a:pt x="149652" y="138316"/>
                  </a:lnTo>
                  <a:lnTo>
                    <a:pt x="145542" y="89154"/>
                  </a:lnTo>
                  <a:close/>
                </a:path>
                <a:path w="406400" h="241300">
                  <a:moveTo>
                    <a:pt x="149652" y="138316"/>
                  </a:moveTo>
                  <a:lnTo>
                    <a:pt x="106235" y="151923"/>
                  </a:lnTo>
                  <a:lnTo>
                    <a:pt x="101346" y="170815"/>
                  </a:lnTo>
                  <a:lnTo>
                    <a:pt x="104743" y="180296"/>
                  </a:lnTo>
                  <a:lnTo>
                    <a:pt x="111283" y="187515"/>
                  </a:lnTo>
                  <a:lnTo>
                    <a:pt x="120062" y="191781"/>
                  </a:lnTo>
                  <a:lnTo>
                    <a:pt x="130175" y="192405"/>
                  </a:lnTo>
                  <a:lnTo>
                    <a:pt x="153885" y="188942"/>
                  </a:lnTo>
                  <a:lnTo>
                    <a:pt x="149652" y="138316"/>
                  </a:lnTo>
                  <a:close/>
                </a:path>
                <a:path w="406400" h="241300">
                  <a:moveTo>
                    <a:pt x="153885" y="188942"/>
                  </a:moveTo>
                  <a:lnTo>
                    <a:pt x="130175" y="192405"/>
                  </a:lnTo>
                  <a:lnTo>
                    <a:pt x="154175" y="192405"/>
                  </a:lnTo>
                  <a:lnTo>
                    <a:pt x="153885" y="188942"/>
                  </a:lnTo>
                  <a:close/>
                </a:path>
                <a:path w="406400" h="241300">
                  <a:moveTo>
                    <a:pt x="382524" y="0"/>
                  </a:moveTo>
                  <a:lnTo>
                    <a:pt x="355219" y="31623"/>
                  </a:lnTo>
                  <a:lnTo>
                    <a:pt x="354075" y="36068"/>
                  </a:lnTo>
                  <a:lnTo>
                    <a:pt x="326644" y="72517"/>
                  </a:lnTo>
                  <a:lnTo>
                    <a:pt x="292989" y="94361"/>
                  </a:lnTo>
                  <a:lnTo>
                    <a:pt x="233933" y="118999"/>
                  </a:lnTo>
                  <a:lnTo>
                    <a:pt x="175641" y="134747"/>
                  </a:lnTo>
                  <a:lnTo>
                    <a:pt x="149652" y="138316"/>
                  </a:lnTo>
                  <a:lnTo>
                    <a:pt x="153885" y="188942"/>
                  </a:lnTo>
                  <a:lnTo>
                    <a:pt x="220345" y="176149"/>
                  </a:lnTo>
                  <a:lnTo>
                    <a:pt x="265175" y="161925"/>
                  </a:lnTo>
                  <a:lnTo>
                    <a:pt x="305561" y="144906"/>
                  </a:lnTo>
                  <a:lnTo>
                    <a:pt x="340359" y="125222"/>
                  </a:lnTo>
                  <a:lnTo>
                    <a:pt x="377190" y="94234"/>
                  </a:lnTo>
                  <a:lnTo>
                    <a:pt x="400811" y="56134"/>
                  </a:lnTo>
                  <a:lnTo>
                    <a:pt x="406400" y="26924"/>
                  </a:lnTo>
                  <a:lnTo>
                    <a:pt x="404955" y="16948"/>
                  </a:lnTo>
                  <a:lnTo>
                    <a:pt x="399986" y="8556"/>
                  </a:lnTo>
                  <a:lnTo>
                    <a:pt x="392255" y="2617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37607" y="2559812"/>
              <a:ext cx="1969770" cy="0"/>
            </a:xfrm>
            <a:custGeom>
              <a:avLst/>
              <a:gdLst/>
              <a:ahLst/>
              <a:cxnLst/>
              <a:rect l="l" t="t" r="r" b="b"/>
              <a:pathLst>
                <a:path w="1969770">
                  <a:moveTo>
                    <a:pt x="19692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504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9534" y="3330016"/>
            <a:ext cx="10922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98538" y="3387344"/>
            <a:ext cx="1181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707" y="385648"/>
            <a:ext cx="768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15" dirty="0"/>
              <a:t> </a:t>
            </a:r>
            <a:r>
              <a:rPr spc="-10" dirty="0"/>
              <a:t>Distribution:</a:t>
            </a:r>
            <a:r>
              <a:rPr spc="10" dirty="0"/>
              <a:t> </a:t>
            </a:r>
            <a:r>
              <a:rPr spc="-5" dirty="0"/>
              <a:t>Mean</a:t>
            </a:r>
            <a:r>
              <a:rPr spc="2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Standard</a:t>
            </a:r>
            <a:r>
              <a:rPr spc="25" dirty="0"/>
              <a:t> </a:t>
            </a:r>
            <a:r>
              <a:rPr spc="-10" dirty="0"/>
              <a:t>Deviation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9625" y="1250950"/>
            <a:ext cx="2794000" cy="1327150"/>
            <a:chOff x="1579625" y="1250950"/>
            <a:chExt cx="2794000" cy="1327150"/>
          </a:xfrm>
        </p:grpSpPr>
        <p:sp>
          <p:nvSpPr>
            <p:cNvPr id="4" name="object 4"/>
            <p:cNvSpPr/>
            <p:nvPr/>
          </p:nvSpPr>
          <p:spPr>
            <a:xfrm>
              <a:off x="1605025" y="1276350"/>
              <a:ext cx="2743200" cy="1276350"/>
            </a:xfrm>
            <a:custGeom>
              <a:avLst/>
              <a:gdLst/>
              <a:ahLst/>
              <a:cxnLst/>
              <a:rect l="l" t="t" r="r" b="b"/>
              <a:pathLst>
                <a:path w="2743200" h="1276350">
                  <a:moveTo>
                    <a:pt x="2742946" y="0"/>
                  </a:moveTo>
                  <a:lnTo>
                    <a:pt x="0" y="0"/>
                  </a:lnTo>
                  <a:lnTo>
                    <a:pt x="0" y="1276350"/>
                  </a:lnTo>
                  <a:lnTo>
                    <a:pt x="2742946" y="1276350"/>
                  </a:lnTo>
                  <a:lnTo>
                    <a:pt x="2742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5025" y="1276350"/>
              <a:ext cx="2743200" cy="1276350"/>
            </a:xfrm>
            <a:custGeom>
              <a:avLst/>
              <a:gdLst/>
              <a:ahLst/>
              <a:cxnLst/>
              <a:rect l="l" t="t" r="r" b="b"/>
              <a:pathLst>
                <a:path w="2743200" h="1276350">
                  <a:moveTo>
                    <a:pt x="0" y="1276350"/>
                  </a:moveTo>
                  <a:lnTo>
                    <a:pt x="2742946" y="1276350"/>
                  </a:lnTo>
                  <a:lnTo>
                    <a:pt x="2742946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5985" y="2099511"/>
              <a:ext cx="1144270" cy="0"/>
            </a:xfrm>
            <a:custGeom>
              <a:avLst/>
              <a:gdLst/>
              <a:ahLst/>
              <a:cxnLst/>
              <a:rect l="l" t="t" r="r" b="b"/>
              <a:pathLst>
                <a:path w="1144270">
                  <a:moveTo>
                    <a:pt x="0" y="0"/>
                  </a:moveTo>
                  <a:lnTo>
                    <a:pt x="1143889" y="0"/>
                  </a:lnTo>
                </a:path>
              </a:pathLst>
            </a:custGeom>
            <a:ln w="10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9223" y="1336124"/>
            <a:ext cx="128079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50" spc="1950" dirty="0">
                <a:latin typeface="Times New Roman"/>
                <a:cs typeface="Times New Roman"/>
              </a:rPr>
              <a:t>M</a:t>
            </a:r>
            <a:r>
              <a:rPr sz="2050" spc="1115" dirty="0">
                <a:latin typeface="Times New Roman"/>
                <a:cs typeface="Times New Roman"/>
              </a:rPr>
              <a:t>ean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645" y="1671595"/>
            <a:ext cx="1088390" cy="762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35"/>
              </a:spcBef>
            </a:pPr>
            <a:r>
              <a:rPr sz="2050" i="1" spc="1205" dirty="0">
                <a:latin typeface="Times New Roman"/>
                <a:cs typeface="Times New Roman"/>
              </a:rPr>
              <a:t>a</a:t>
            </a:r>
            <a:r>
              <a:rPr sz="2050" i="1" spc="290" dirty="0">
                <a:latin typeface="Times New Roman"/>
                <a:cs typeface="Times New Roman"/>
              </a:rPr>
              <a:t> </a:t>
            </a:r>
            <a:r>
              <a:rPr sz="2050" spc="1360" dirty="0">
                <a:latin typeface="Times New Roman"/>
                <a:cs typeface="Times New Roman"/>
              </a:rPr>
              <a:t>+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i="1" spc="1205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2050" spc="120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7182" y="1830251"/>
            <a:ext cx="8312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97840" algn="l"/>
              </a:tabLst>
            </a:pPr>
            <a:r>
              <a:rPr sz="2500" spc="1130" dirty="0">
                <a:latin typeface="Symbol"/>
                <a:cs typeface="Symbol"/>
              </a:rPr>
              <a:t></a:t>
            </a:r>
            <a:r>
              <a:rPr sz="2500" spc="1130" dirty="0">
                <a:latin typeface="Times New Roman"/>
                <a:cs typeface="Times New Roman"/>
              </a:rPr>
              <a:t>	</a:t>
            </a:r>
            <a:r>
              <a:rPr sz="2050" spc="136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57350" y="2876550"/>
            <a:ext cx="5853430" cy="1276350"/>
            <a:chOff x="1657350" y="2876550"/>
            <a:chExt cx="5853430" cy="1276350"/>
          </a:xfrm>
        </p:grpSpPr>
        <p:sp>
          <p:nvSpPr>
            <p:cNvPr id="11" name="object 11"/>
            <p:cNvSpPr/>
            <p:nvPr/>
          </p:nvSpPr>
          <p:spPr>
            <a:xfrm>
              <a:off x="1657350" y="2876550"/>
              <a:ext cx="5853430" cy="1276350"/>
            </a:xfrm>
            <a:custGeom>
              <a:avLst/>
              <a:gdLst/>
              <a:ahLst/>
              <a:cxnLst/>
              <a:rect l="l" t="t" r="r" b="b"/>
              <a:pathLst>
                <a:path w="5853430" h="1276350">
                  <a:moveTo>
                    <a:pt x="5853176" y="0"/>
                  </a:moveTo>
                  <a:lnTo>
                    <a:pt x="0" y="0"/>
                  </a:lnTo>
                  <a:lnTo>
                    <a:pt x="0" y="1276350"/>
                  </a:lnTo>
                  <a:lnTo>
                    <a:pt x="5853176" y="1276350"/>
                  </a:lnTo>
                  <a:lnTo>
                    <a:pt x="5853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9447" y="3932020"/>
              <a:ext cx="34925" cy="20320"/>
            </a:xfrm>
            <a:custGeom>
              <a:avLst/>
              <a:gdLst/>
              <a:ahLst/>
              <a:cxnLst/>
              <a:rect l="l" t="t" r="r" b="b"/>
              <a:pathLst>
                <a:path w="34925" h="20320">
                  <a:moveTo>
                    <a:pt x="0" y="20046"/>
                  </a:moveTo>
                  <a:lnTo>
                    <a:pt x="34776" y="0"/>
                  </a:lnTo>
                </a:path>
              </a:pathLst>
            </a:custGeom>
            <a:ln w="11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4224" y="3937981"/>
              <a:ext cx="50800" cy="90805"/>
            </a:xfrm>
            <a:custGeom>
              <a:avLst/>
              <a:gdLst/>
              <a:ahLst/>
              <a:cxnLst/>
              <a:rect l="l" t="t" r="r" b="b"/>
              <a:pathLst>
                <a:path w="50800" h="90804">
                  <a:moveTo>
                    <a:pt x="0" y="0"/>
                  </a:moveTo>
                  <a:lnTo>
                    <a:pt x="50500" y="90477"/>
                  </a:lnTo>
                </a:path>
              </a:pathLst>
            </a:custGeom>
            <a:ln w="22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8622" y="3718564"/>
              <a:ext cx="543560" cy="310515"/>
            </a:xfrm>
            <a:custGeom>
              <a:avLst/>
              <a:gdLst/>
              <a:ahLst/>
              <a:cxnLst/>
              <a:rect l="l" t="t" r="r" b="b"/>
              <a:pathLst>
                <a:path w="543560" h="310514">
                  <a:moveTo>
                    <a:pt x="151547" y="309894"/>
                  </a:moveTo>
                  <a:lnTo>
                    <a:pt x="218357" y="39536"/>
                  </a:lnTo>
                </a:path>
                <a:path w="543560" h="310514">
                  <a:moveTo>
                    <a:pt x="218357" y="39536"/>
                  </a:moveTo>
                  <a:lnTo>
                    <a:pt x="488317" y="39536"/>
                  </a:lnTo>
                </a:path>
                <a:path w="543560" h="310514">
                  <a:moveTo>
                    <a:pt x="0" y="0"/>
                  </a:moveTo>
                  <a:lnTo>
                    <a:pt x="543182" y="0"/>
                  </a:lnTo>
                </a:path>
              </a:pathLst>
            </a:custGeom>
            <a:ln w="11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57350" y="2876550"/>
            <a:ext cx="5853430" cy="1276350"/>
          </a:xfrm>
          <a:prstGeom prst="rect">
            <a:avLst/>
          </a:prstGeom>
          <a:ln w="50800">
            <a:solidFill>
              <a:srgbClr val="F6BE69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5"/>
              </a:spcBef>
            </a:pPr>
            <a:r>
              <a:rPr sz="2100" spc="60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t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80" dirty="0">
                <a:latin typeface="Times New Roman"/>
                <a:cs typeface="Times New Roman"/>
              </a:rPr>
              <a:t>nd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45" dirty="0">
                <a:latin typeface="Times New Roman"/>
                <a:cs typeface="Times New Roman"/>
              </a:rPr>
              <a:t>r</a:t>
            </a:r>
            <a:r>
              <a:rPr sz="2100" spc="20" dirty="0">
                <a:latin typeface="Times New Roman"/>
                <a:cs typeface="Times New Roman"/>
              </a:rPr>
              <a:t>d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</a:t>
            </a:r>
            <a:r>
              <a:rPr sz="2100" spc="15" dirty="0">
                <a:latin typeface="Times New Roman"/>
                <a:cs typeface="Times New Roman"/>
              </a:rPr>
              <a:t>e</a:t>
            </a:r>
            <a:r>
              <a:rPr sz="2100" spc="75" dirty="0">
                <a:latin typeface="Times New Roman"/>
                <a:cs typeface="Times New Roman"/>
              </a:rPr>
              <a:t>v</a:t>
            </a:r>
            <a:r>
              <a:rPr sz="2100" spc="-20" dirty="0">
                <a:latin typeface="Times New Roman"/>
                <a:cs typeface="Times New Roman"/>
              </a:rPr>
              <a:t>i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-25" dirty="0">
                <a:latin typeface="Times New Roman"/>
                <a:cs typeface="Times New Roman"/>
              </a:rPr>
              <a:t>t</a:t>
            </a:r>
            <a:r>
              <a:rPr sz="2100" spc="-20" dirty="0">
                <a:latin typeface="Times New Roman"/>
                <a:cs typeface="Times New Roman"/>
              </a:rPr>
              <a:t>i</a:t>
            </a:r>
            <a:r>
              <a:rPr sz="2100" spc="80" dirty="0">
                <a:latin typeface="Times New Roman"/>
                <a:cs typeface="Times New Roman"/>
              </a:rPr>
              <a:t>o</a:t>
            </a:r>
            <a:r>
              <a:rPr sz="2100" spc="2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540"/>
              </a:spcBef>
            </a:pPr>
            <a:r>
              <a:rPr sz="3375" spc="-97" baseline="-33333" dirty="0">
                <a:latin typeface="Symbol"/>
                <a:cs typeface="Symbol"/>
              </a:rPr>
              <a:t></a:t>
            </a:r>
            <a:r>
              <a:rPr sz="3375" spc="375" baseline="-33333" dirty="0">
                <a:latin typeface="Times New Roman"/>
                <a:cs typeface="Times New Roman"/>
              </a:rPr>
              <a:t> </a:t>
            </a:r>
            <a:r>
              <a:rPr sz="3150" spc="30" baseline="-35714" dirty="0">
                <a:latin typeface="Symbol"/>
                <a:cs typeface="Symbol"/>
              </a:rPr>
              <a:t></a:t>
            </a:r>
            <a:r>
              <a:rPr sz="3150" spc="127" baseline="-35714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b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  <a:p>
            <a:pPr marL="796925">
              <a:lnSpc>
                <a:spcPct val="100000"/>
              </a:lnSpc>
              <a:spcBef>
                <a:spcPts val="615"/>
              </a:spcBef>
            </a:pPr>
            <a:r>
              <a:rPr sz="2100" spc="-10" dirty="0">
                <a:latin typeface="Times New Roman"/>
                <a:cs typeface="Times New Roman"/>
              </a:rPr>
              <a:t>12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005" y="385648"/>
            <a:ext cx="371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Uniform</a:t>
            </a:r>
            <a:r>
              <a:rPr spc="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597" y="1445513"/>
            <a:ext cx="5931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Example:</a:t>
            </a:r>
            <a:r>
              <a:rPr sz="2000" spc="-10" dirty="0">
                <a:latin typeface="Calibri"/>
                <a:cs typeface="Calibri"/>
              </a:rPr>
              <a:t> Uniform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5387" y="1445513"/>
            <a:ext cx="964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≤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≤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6350" y="3257512"/>
            <a:ext cx="1816100" cy="483870"/>
            <a:chOff x="5086350" y="3257512"/>
            <a:chExt cx="1816100" cy="483870"/>
          </a:xfrm>
        </p:grpSpPr>
        <p:sp>
          <p:nvSpPr>
            <p:cNvPr id="6" name="object 6"/>
            <p:cNvSpPr/>
            <p:nvPr/>
          </p:nvSpPr>
          <p:spPr>
            <a:xfrm>
              <a:off x="5086350" y="3257512"/>
              <a:ext cx="1816100" cy="483870"/>
            </a:xfrm>
            <a:custGeom>
              <a:avLst/>
              <a:gdLst/>
              <a:ahLst/>
              <a:cxnLst/>
              <a:rect l="l" t="t" r="r" b="b"/>
              <a:pathLst>
                <a:path w="1816100" h="483870">
                  <a:moveTo>
                    <a:pt x="1815719" y="0"/>
                  </a:moveTo>
                  <a:lnTo>
                    <a:pt x="0" y="0"/>
                  </a:lnTo>
                  <a:lnTo>
                    <a:pt x="0" y="483400"/>
                  </a:lnTo>
                  <a:lnTo>
                    <a:pt x="1815719" y="483400"/>
                  </a:lnTo>
                  <a:lnTo>
                    <a:pt x="181571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7802" y="3513473"/>
              <a:ext cx="1100455" cy="0"/>
            </a:xfrm>
            <a:custGeom>
              <a:avLst/>
              <a:gdLst/>
              <a:ahLst/>
              <a:cxnLst/>
              <a:rect l="l" t="t" r="r" b="b"/>
              <a:pathLst>
                <a:path w="1100454">
                  <a:moveTo>
                    <a:pt x="0" y="0"/>
                  </a:moveTo>
                  <a:lnTo>
                    <a:pt x="431512" y="0"/>
                  </a:lnTo>
                </a:path>
                <a:path w="1100454">
                  <a:moveTo>
                    <a:pt x="662231" y="0"/>
                  </a:moveTo>
                  <a:lnTo>
                    <a:pt x="1099998" y="0"/>
                  </a:lnTo>
                </a:path>
              </a:pathLst>
            </a:custGeom>
            <a:ln w="93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66583" y="3195002"/>
            <a:ext cx="1838960" cy="56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130" marR="43180" indent="-494665">
              <a:lnSpc>
                <a:spcPct val="118500"/>
              </a:lnSpc>
              <a:spcBef>
                <a:spcPts val="95"/>
              </a:spcBef>
              <a:tabLst>
                <a:tab pos="1197610" algn="l"/>
              </a:tabLst>
            </a:pPr>
            <a:r>
              <a:rPr sz="2250" spc="-165" baseline="-35185" dirty="0">
                <a:latin typeface="Microsoft Sans Serif"/>
                <a:cs typeface="Microsoft Sans Serif"/>
              </a:rPr>
              <a:t>μ</a:t>
            </a:r>
            <a:r>
              <a:rPr sz="2250" spc="262" baseline="-35185" dirty="0">
                <a:latin typeface="Microsoft Sans Serif"/>
                <a:cs typeface="Microsoft Sans Serif"/>
              </a:rPr>
              <a:t> </a:t>
            </a:r>
            <a:r>
              <a:rPr sz="2250" spc="-202" baseline="-35185" dirty="0">
                <a:latin typeface="Symbol"/>
                <a:cs typeface="Symbol"/>
              </a:rPr>
              <a:t></a:t>
            </a:r>
            <a:r>
              <a:rPr sz="2250" spc="165" baseline="-35185" dirty="0">
                <a:latin typeface="Times New Roman"/>
                <a:cs typeface="Times New Roman"/>
              </a:rPr>
              <a:t> </a:t>
            </a:r>
            <a:r>
              <a:rPr sz="1500" spc="-140" dirty="0">
                <a:latin typeface="Microsoft Sans Serif"/>
                <a:cs typeface="Microsoft Sans Serif"/>
              </a:rPr>
              <a:t>a</a:t>
            </a:r>
            <a:r>
              <a:rPr sz="1500" spc="120" dirty="0">
                <a:latin typeface="Microsoft Sans Serif"/>
                <a:cs typeface="Microsoft Sans Serif"/>
              </a:rPr>
              <a:t> </a:t>
            </a:r>
            <a:r>
              <a:rPr sz="1500" spc="-135" dirty="0">
                <a:latin typeface="Symbol"/>
                <a:cs typeface="Symbol"/>
              </a:rPr>
              <a:t>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140" dirty="0">
                <a:latin typeface="Microsoft Sans Serif"/>
                <a:cs typeface="Microsoft Sans Serif"/>
              </a:rPr>
              <a:t>b</a:t>
            </a:r>
            <a:r>
              <a:rPr sz="1500" spc="120" dirty="0">
                <a:latin typeface="Microsoft Sans Serif"/>
                <a:cs typeface="Microsoft Sans Serif"/>
              </a:rPr>
              <a:t> </a:t>
            </a:r>
            <a:r>
              <a:rPr sz="2250" spc="-202" baseline="-35185" dirty="0">
                <a:latin typeface="Symbol"/>
                <a:cs typeface="Symbol"/>
              </a:rPr>
              <a:t></a:t>
            </a:r>
            <a:r>
              <a:rPr sz="2250" spc="517" baseline="-35185" dirty="0">
                <a:latin typeface="Times New Roman"/>
                <a:cs typeface="Times New Roman"/>
              </a:rPr>
              <a:t> </a:t>
            </a:r>
            <a:r>
              <a:rPr sz="1500" spc="-140" dirty="0">
                <a:latin typeface="Microsoft Sans Serif"/>
                <a:cs typeface="Microsoft Sans Serif"/>
              </a:rPr>
              <a:t>2</a:t>
            </a:r>
            <a:r>
              <a:rPr sz="1500" spc="120" dirty="0">
                <a:latin typeface="Microsoft Sans Serif"/>
                <a:cs typeface="Microsoft Sans Serif"/>
              </a:rPr>
              <a:t> </a:t>
            </a:r>
            <a:r>
              <a:rPr sz="1500" spc="-135" dirty="0">
                <a:latin typeface="Symbol"/>
                <a:cs typeface="Symbol"/>
              </a:rPr>
              <a:t>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140" dirty="0">
                <a:latin typeface="Microsoft Sans Serif"/>
                <a:cs typeface="Microsoft Sans Serif"/>
              </a:rPr>
              <a:t>6</a:t>
            </a:r>
            <a:r>
              <a:rPr sz="1500" spc="375" dirty="0">
                <a:latin typeface="Microsoft Sans Serif"/>
                <a:cs typeface="Microsoft Sans Serif"/>
              </a:rPr>
              <a:t> </a:t>
            </a:r>
            <a:r>
              <a:rPr sz="2250" spc="-202" baseline="-35185" dirty="0">
                <a:latin typeface="Symbol"/>
                <a:cs typeface="Symbol"/>
              </a:rPr>
              <a:t></a:t>
            </a:r>
            <a:r>
              <a:rPr sz="2250" spc="157" baseline="-35185" dirty="0">
                <a:latin typeface="Times New Roman"/>
                <a:cs typeface="Times New Roman"/>
              </a:rPr>
              <a:t> </a:t>
            </a:r>
            <a:r>
              <a:rPr sz="2250" spc="-209" baseline="-35185" dirty="0">
                <a:latin typeface="Microsoft Sans Serif"/>
                <a:cs typeface="Microsoft Sans Serif"/>
              </a:rPr>
              <a:t>4 </a:t>
            </a:r>
            <a:r>
              <a:rPr sz="2250" spc="-577" baseline="-35185" dirty="0">
                <a:latin typeface="Microsoft Sans Serif"/>
                <a:cs typeface="Microsoft Sans Serif"/>
              </a:rPr>
              <a:t> </a:t>
            </a:r>
            <a:r>
              <a:rPr sz="1500" spc="-140" dirty="0">
                <a:latin typeface="Microsoft Sans Serif"/>
                <a:cs typeface="Microsoft Sans Serif"/>
              </a:rPr>
              <a:t>2	2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86350" y="3943362"/>
            <a:ext cx="2723515" cy="545465"/>
            <a:chOff x="5086350" y="3943362"/>
            <a:chExt cx="2723515" cy="545465"/>
          </a:xfrm>
        </p:grpSpPr>
        <p:sp>
          <p:nvSpPr>
            <p:cNvPr id="10" name="object 10"/>
            <p:cNvSpPr/>
            <p:nvPr/>
          </p:nvSpPr>
          <p:spPr>
            <a:xfrm>
              <a:off x="5086350" y="3943362"/>
              <a:ext cx="2723515" cy="545465"/>
            </a:xfrm>
            <a:custGeom>
              <a:avLst/>
              <a:gdLst/>
              <a:ahLst/>
              <a:cxnLst/>
              <a:rect l="l" t="t" r="r" b="b"/>
              <a:pathLst>
                <a:path w="2723515" h="545464">
                  <a:moveTo>
                    <a:pt x="2723006" y="0"/>
                  </a:moveTo>
                  <a:lnTo>
                    <a:pt x="0" y="0"/>
                  </a:lnTo>
                  <a:lnTo>
                    <a:pt x="0" y="545299"/>
                  </a:lnTo>
                  <a:lnTo>
                    <a:pt x="2723006" y="545299"/>
                  </a:lnTo>
                  <a:lnTo>
                    <a:pt x="272300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1343" y="4252649"/>
              <a:ext cx="680720" cy="34925"/>
            </a:xfrm>
            <a:custGeom>
              <a:avLst/>
              <a:gdLst/>
              <a:ahLst/>
              <a:cxnLst/>
              <a:rect l="l" t="t" r="r" b="b"/>
              <a:pathLst>
                <a:path w="680720" h="34925">
                  <a:moveTo>
                    <a:pt x="130483" y="0"/>
                  </a:moveTo>
                  <a:lnTo>
                    <a:pt x="680709" y="0"/>
                  </a:lnTo>
                </a:path>
                <a:path w="680720" h="34925">
                  <a:moveTo>
                    <a:pt x="0" y="34694"/>
                  </a:moveTo>
                  <a:lnTo>
                    <a:pt x="25333" y="21018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6676" y="4277567"/>
              <a:ext cx="36830" cy="174625"/>
            </a:xfrm>
            <a:custGeom>
              <a:avLst/>
              <a:gdLst/>
              <a:ahLst/>
              <a:cxnLst/>
              <a:rect l="l" t="t" r="r" b="b"/>
              <a:pathLst>
                <a:path w="36829" h="174625">
                  <a:moveTo>
                    <a:pt x="0" y="0"/>
                  </a:moveTo>
                  <a:lnTo>
                    <a:pt x="36750" y="174447"/>
                  </a:lnTo>
                </a:path>
              </a:pathLst>
            </a:custGeom>
            <a:ln w="16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97637" y="3981467"/>
              <a:ext cx="1539240" cy="471170"/>
            </a:xfrm>
            <a:custGeom>
              <a:avLst/>
              <a:gdLst/>
              <a:ahLst/>
              <a:cxnLst/>
              <a:rect l="l" t="t" r="r" b="b"/>
              <a:pathLst>
                <a:path w="1539240" h="471170">
                  <a:moveTo>
                    <a:pt x="0" y="470547"/>
                  </a:moveTo>
                  <a:lnTo>
                    <a:pt x="48561" y="0"/>
                  </a:lnTo>
                </a:path>
                <a:path w="1539240" h="471170">
                  <a:moveTo>
                    <a:pt x="48561" y="0"/>
                  </a:moveTo>
                  <a:lnTo>
                    <a:pt x="630882" y="0"/>
                  </a:lnTo>
                </a:path>
                <a:path w="1539240" h="471170">
                  <a:moveTo>
                    <a:pt x="976731" y="271182"/>
                  </a:moveTo>
                  <a:lnTo>
                    <a:pt x="1539197" y="271182"/>
                  </a:lnTo>
                </a:path>
                <a:path w="1539240" h="471170">
                  <a:moveTo>
                    <a:pt x="846248" y="305876"/>
                  </a:moveTo>
                  <a:lnTo>
                    <a:pt x="871581" y="29220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9219" y="4277567"/>
              <a:ext cx="36830" cy="174625"/>
            </a:xfrm>
            <a:custGeom>
              <a:avLst/>
              <a:gdLst/>
              <a:ahLst/>
              <a:cxnLst/>
              <a:rect l="l" t="t" r="r" b="b"/>
              <a:pathLst>
                <a:path w="36829" h="174625">
                  <a:moveTo>
                    <a:pt x="0" y="0"/>
                  </a:moveTo>
                  <a:lnTo>
                    <a:pt x="36733" y="174447"/>
                  </a:lnTo>
                </a:path>
              </a:pathLst>
            </a:custGeom>
            <a:ln w="16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0181" y="3981467"/>
              <a:ext cx="643890" cy="471170"/>
            </a:xfrm>
            <a:custGeom>
              <a:avLst/>
              <a:gdLst/>
              <a:ahLst/>
              <a:cxnLst/>
              <a:rect l="l" t="t" r="r" b="b"/>
              <a:pathLst>
                <a:path w="643890" h="471170">
                  <a:moveTo>
                    <a:pt x="0" y="470547"/>
                  </a:moveTo>
                  <a:lnTo>
                    <a:pt x="48561" y="0"/>
                  </a:lnTo>
                </a:path>
                <a:path w="643890" h="471170">
                  <a:moveTo>
                    <a:pt x="48561" y="0"/>
                  </a:moveTo>
                  <a:lnTo>
                    <a:pt x="643600" y="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59513" y="3944791"/>
            <a:ext cx="575310" cy="5492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20"/>
              </a:spcBef>
            </a:pP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spc="-95" dirty="0">
                <a:latin typeface="Times New Roman"/>
                <a:cs typeface="Times New Roman"/>
              </a:rPr>
              <a:t>6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-65" dirty="0">
                <a:latin typeface="Times New Roman"/>
                <a:cs typeface="Times New Roman"/>
              </a:rPr>
              <a:t>-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2</a:t>
            </a:r>
            <a:r>
              <a:rPr sz="1450" spc="-65" dirty="0">
                <a:latin typeface="Times New Roman"/>
                <a:cs typeface="Times New Roman"/>
              </a:rPr>
              <a:t>)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1275" spc="-89" baseline="42483" dirty="0">
                <a:latin typeface="Times New Roman"/>
                <a:cs typeface="Times New Roman"/>
              </a:rPr>
              <a:t>2</a:t>
            </a:r>
            <a:endParaRPr sz="1275" baseline="42483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320"/>
              </a:spcBef>
            </a:pPr>
            <a:r>
              <a:rPr sz="1450" spc="-20" dirty="0">
                <a:latin typeface="Times New Roman"/>
                <a:cs typeface="Times New Roman"/>
              </a:rPr>
              <a:t>12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6988" y="3944791"/>
            <a:ext cx="562610" cy="5492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20"/>
              </a:spcBef>
            </a:pP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spc="-95" dirty="0">
                <a:latin typeface="Times New Roman"/>
                <a:cs typeface="Times New Roman"/>
              </a:rPr>
              <a:t>b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-65" dirty="0">
                <a:latin typeface="Times New Roman"/>
                <a:cs typeface="Times New Roman"/>
              </a:rPr>
              <a:t>-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a</a:t>
            </a:r>
            <a:r>
              <a:rPr sz="1450" spc="-65" dirty="0">
                <a:latin typeface="Times New Roman"/>
                <a:cs typeface="Times New Roman"/>
              </a:rPr>
              <a:t>)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1275" spc="-89" baseline="42483" dirty="0">
                <a:latin typeface="Times New Roman"/>
                <a:cs typeface="Times New Roman"/>
              </a:rPr>
              <a:t>2</a:t>
            </a:r>
            <a:endParaRPr sz="1275" baseline="42483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320"/>
              </a:spcBef>
            </a:pPr>
            <a:r>
              <a:rPr sz="1450" spc="-20" dirty="0">
                <a:latin typeface="Times New Roman"/>
                <a:cs typeface="Times New Roman"/>
              </a:rPr>
              <a:t>12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6501" y="4100839"/>
            <a:ext cx="69405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-10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95" dirty="0">
                <a:latin typeface="Times New Roman"/>
                <a:cs typeface="Times New Roman"/>
              </a:rPr>
              <a:t>1</a:t>
            </a:r>
            <a:r>
              <a:rPr sz="1450" spc="-210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Times New Roman"/>
                <a:cs typeface="Times New Roman"/>
              </a:rPr>
              <a:t>.</a:t>
            </a:r>
            <a:r>
              <a:rPr sz="1450" spc="55" dirty="0">
                <a:latin typeface="Times New Roman"/>
                <a:cs typeface="Times New Roman"/>
              </a:rPr>
              <a:t>154</a:t>
            </a:r>
            <a:r>
              <a:rPr sz="1450" spc="-95" dirty="0">
                <a:latin typeface="Times New Roman"/>
                <a:cs typeface="Times New Roman"/>
              </a:rPr>
              <a:t>7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1309" y="4100839"/>
            <a:ext cx="10096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-105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3376" y="4100839"/>
            <a:ext cx="2565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-105" dirty="0">
                <a:latin typeface="Times New Roman"/>
                <a:cs typeface="Times New Roman"/>
              </a:rPr>
              <a:t>σ</a:t>
            </a:r>
            <a:r>
              <a:rPr sz="1450" spc="95" dirty="0">
                <a:latin typeface="Times New Roman"/>
                <a:cs typeface="Times New Roman"/>
              </a:rPr>
              <a:t> </a:t>
            </a:r>
            <a:r>
              <a:rPr sz="1450" spc="-105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0563" y="2300477"/>
            <a:ext cx="14897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100" dirty="0">
                <a:latin typeface="Times New Roman"/>
                <a:cs typeface="Times New Roman"/>
              </a:rPr>
              <a:t>for	2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≤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X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≤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4182" y="2414777"/>
            <a:ext cx="5143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6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-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5960" y="2300477"/>
            <a:ext cx="203771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62025" algn="l"/>
                <a:tab pos="1296035" algn="l"/>
                <a:tab pos="1447165" algn="l"/>
              </a:tabLst>
            </a:pPr>
            <a:r>
              <a:rPr sz="2100" spc="-5" dirty="0">
                <a:latin typeface="Times New Roman"/>
                <a:cs typeface="Times New Roman"/>
              </a:rPr>
              <a:t>f(X)</a:t>
            </a:r>
            <a:r>
              <a:rPr sz="2100" dirty="0">
                <a:latin typeface="Times New Roman"/>
                <a:cs typeface="Times New Roman"/>
              </a:rPr>
              <a:t> =</a:t>
            </a:r>
            <a:r>
              <a:rPr sz="3150" u="heavy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1	</a:t>
            </a:r>
            <a:r>
              <a:rPr sz="3150" baseline="35714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.25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85253" y="2967037"/>
            <a:ext cx="3891915" cy="1666875"/>
            <a:chOff x="1085253" y="2967037"/>
            <a:chExt cx="3891915" cy="1666875"/>
          </a:xfrm>
        </p:grpSpPr>
        <p:sp>
          <p:nvSpPr>
            <p:cNvPr id="25" name="object 25"/>
            <p:cNvSpPr/>
            <p:nvPr/>
          </p:nvSpPr>
          <p:spPr>
            <a:xfrm>
              <a:off x="1090015" y="2971800"/>
              <a:ext cx="3882390" cy="1657350"/>
            </a:xfrm>
            <a:custGeom>
              <a:avLst/>
              <a:gdLst/>
              <a:ahLst/>
              <a:cxnLst/>
              <a:rect l="l" t="t" r="r" b="b"/>
              <a:pathLst>
                <a:path w="3882390" h="1657350">
                  <a:moveTo>
                    <a:pt x="3882009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3882009" y="1657350"/>
                  </a:lnTo>
                  <a:lnTo>
                    <a:pt x="388200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90015" y="2971800"/>
              <a:ext cx="3882390" cy="1657350"/>
            </a:xfrm>
            <a:custGeom>
              <a:avLst/>
              <a:gdLst/>
              <a:ahLst/>
              <a:cxnLst/>
              <a:rect l="l" t="t" r="r" b="b"/>
              <a:pathLst>
                <a:path w="3882390" h="1657350">
                  <a:moveTo>
                    <a:pt x="0" y="1657350"/>
                  </a:moveTo>
                  <a:lnTo>
                    <a:pt x="3882009" y="1657350"/>
                  </a:lnTo>
                  <a:lnTo>
                    <a:pt x="3882009" y="0"/>
                  </a:lnTo>
                  <a:lnTo>
                    <a:pt x="0" y="0"/>
                  </a:lnTo>
                  <a:lnTo>
                    <a:pt x="0" y="1657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5950" y="33147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5950" y="4224337"/>
              <a:ext cx="2857500" cy="9525"/>
            </a:xfrm>
            <a:custGeom>
              <a:avLst/>
              <a:gdLst/>
              <a:ahLst/>
              <a:cxnLst/>
              <a:rect l="l" t="t" r="r" b="b"/>
              <a:pathLst>
                <a:path w="2857500" h="9525">
                  <a:moveTo>
                    <a:pt x="0" y="0"/>
                  </a:moveTo>
                  <a:lnTo>
                    <a:pt x="2857500" y="0"/>
                  </a:lnTo>
                </a:path>
                <a:path w="2857500" h="9525">
                  <a:moveTo>
                    <a:pt x="0" y="9525"/>
                  </a:moveTo>
                  <a:lnTo>
                    <a:pt x="2857500" y="95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4600" y="3657600"/>
              <a:ext cx="1828800" cy="571500"/>
            </a:xfrm>
            <a:custGeom>
              <a:avLst/>
              <a:gdLst/>
              <a:ahLst/>
              <a:cxnLst/>
              <a:rect l="l" t="t" r="r" b="b"/>
              <a:pathLst>
                <a:path w="1828800" h="571500">
                  <a:moveTo>
                    <a:pt x="18288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828800" y="5715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657600"/>
              <a:ext cx="1828800" cy="571500"/>
            </a:xfrm>
            <a:custGeom>
              <a:avLst/>
              <a:gdLst/>
              <a:ahLst/>
              <a:cxnLst/>
              <a:rect l="l" t="t" r="r" b="b"/>
              <a:pathLst>
                <a:path w="1828800" h="571500">
                  <a:moveTo>
                    <a:pt x="0" y="571500"/>
                  </a:moveTo>
                  <a:lnTo>
                    <a:pt x="1828800" y="5715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80182" y="4257243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1959" y="4257243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8800" y="36576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39309" y="4199940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X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3636" y="2999613"/>
            <a:ext cx="496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f(</a:t>
            </a:r>
            <a:r>
              <a:rPr sz="1800" spc="-10" dirty="0">
                <a:latin typeface="Microsoft Sans Serif"/>
                <a:cs typeface="Microsoft Sans Serif"/>
              </a:rPr>
              <a:t>X</a:t>
            </a:r>
            <a:r>
              <a:rPr sz="1800" dirty="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Microsoft Sans Serif"/>
                <a:cs typeface="Microsoft Sans Serif"/>
              </a:rPr>
              <a:t>.25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167" y="385648"/>
            <a:ext cx="4424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10" dirty="0"/>
              <a:t> </a:t>
            </a:r>
            <a:r>
              <a:rPr spc="-10" dirty="0"/>
              <a:t>Distribution</a:t>
            </a:r>
            <a:r>
              <a:rPr spc="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21850" y="1591249"/>
            <a:ext cx="574040" cy="0"/>
          </a:xfrm>
          <a:custGeom>
            <a:avLst/>
            <a:gdLst/>
            <a:ahLst/>
            <a:cxnLst/>
            <a:rect l="l" t="t" r="r" b="b"/>
            <a:pathLst>
              <a:path w="574039">
                <a:moveTo>
                  <a:pt x="0" y="0"/>
                </a:moveTo>
                <a:lnTo>
                  <a:pt x="573764" y="0"/>
                </a:lnTo>
              </a:path>
            </a:pathLst>
          </a:custGeom>
          <a:ln w="7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241" y="1756115"/>
            <a:ext cx="6711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i="1" spc="25" dirty="0">
                <a:latin typeface="Times New Roman"/>
                <a:cs typeface="Times New Roman"/>
              </a:rPr>
              <a:t>f</a:t>
            </a:r>
            <a:r>
              <a:rPr sz="1450" i="1" spc="55" dirty="0">
                <a:latin typeface="Times New Roman"/>
                <a:cs typeface="Times New Roman"/>
              </a:rPr>
              <a:t> </a:t>
            </a:r>
            <a:r>
              <a:rPr sz="1450" spc="30" dirty="0">
                <a:latin typeface="Times New Roman"/>
                <a:cs typeface="Times New Roman"/>
              </a:rPr>
              <a:t>(</a:t>
            </a:r>
            <a:r>
              <a:rPr sz="1450" spc="-225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x</a:t>
            </a:r>
            <a:r>
              <a:rPr sz="1450" spc="30" dirty="0">
                <a:latin typeface="Times New Roman"/>
                <a:cs typeface="Times New Roman"/>
              </a:rPr>
              <a:t>)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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2175" spc="75" baseline="-3831" dirty="0">
                <a:latin typeface="Symbol"/>
                <a:cs typeface="Symbol"/>
              </a:rPr>
              <a:t></a:t>
            </a:r>
            <a:endParaRPr sz="2175" baseline="-3831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9939" y="2208735"/>
            <a:ext cx="110489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spc="50" dirty="0">
                <a:latin typeface="Symbol"/>
                <a:cs typeface="Symbol"/>
              </a:rPr>
              <a:t>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939" y="1317941"/>
            <a:ext cx="4540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41630" algn="l"/>
              </a:tabLst>
            </a:pPr>
            <a:r>
              <a:rPr sz="2175" spc="75" baseline="-5747" dirty="0">
                <a:latin typeface="Symbol"/>
                <a:cs typeface="Symbol"/>
              </a:rPr>
              <a:t></a:t>
            </a:r>
            <a:r>
              <a:rPr sz="2175" spc="75" baseline="-5747" dirty="0">
                <a:latin typeface="Times New Roman"/>
                <a:cs typeface="Times New Roman"/>
              </a:rPr>
              <a:t>	</a:t>
            </a:r>
            <a:r>
              <a:rPr sz="1450" spc="5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4539" y="1584715"/>
            <a:ext cx="7480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175" spc="247" baseline="-13409" dirty="0">
                <a:latin typeface="Symbol"/>
                <a:cs typeface="Symbol"/>
              </a:rPr>
              <a:t></a:t>
            </a:r>
            <a:r>
              <a:rPr sz="1450" spc="50" dirty="0">
                <a:latin typeface="Times New Roman"/>
                <a:cs typeface="Times New Roman"/>
              </a:rPr>
              <a:t>47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</a:t>
            </a:r>
            <a:r>
              <a:rPr sz="1450" spc="-9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41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4020" y="1454749"/>
            <a:ext cx="147066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83565" algn="l"/>
              </a:tabLst>
            </a:pPr>
            <a:r>
              <a:rPr sz="1450" i="1" spc="35" dirty="0">
                <a:latin typeface="Times New Roman"/>
                <a:cs typeface="Times New Roman"/>
              </a:rPr>
              <a:t>for	</a:t>
            </a:r>
            <a:r>
              <a:rPr sz="1450" spc="50" dirty="0">
                <a:latin typeface="Times New Roman"/>
                <a:cs typeface="Times New Roman"/>
              </a:rPr>
              <a:t>41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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i="1" spc="45" dirty="0">
                <a:latin typeface="Times New Roman"/>
                <a:cs typeface="Times New Roman"/>
              </a:rPr>
              <a:t>x</a:t>
            </a:r>
            <a:r>
              <a:rPr sz="1450" i="1" spc="1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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47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4539" y="2039627"/>
            <a:ext cx="5048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367030" algn="l"/>
              </a:tabLst>
            </a:pPr>
            <a:r>
              <a:rPr sz="2175" spc="75" baseline="-30651" dirty="0">
                <a:latin typeface="Symbol"/>
                <a:cs typeface="Symbol"/>
              </a:rPr>
              <a:t></a:t>
            </a:r>
            <a:r>
              <a:rPr sz="2175" spc="75" baseline="-30651" dirty="0">
                <a:latin typeface="Times New Roman"/>
                <a:cs typeface="Times New Roman"/>
              </a:rPr>
              <a:t>	</a:t>
            </a:r>
            <a:r>
              <a:rPr sz="1450" spc="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4020" y="2039627"/>
            <a:ext cx="1639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24815" algn="l"/>
              </a:tabLst>
            </a:pPr>
            <a:r>
              <a:rPr sz="1450" i="1" spc="35" dirty="0">
                <a:latin typeface="Times New Roman"/>
                <a:cs typeface="Times New Roman"/>
              </a:rPr>
              <a:t>for	</a:t>
            </a:r>
            <a:r>
              <a:rPr sz="1450" spc="30" dirty="0">
                <a:latin typeface="Times New Roman"/>
                <a:cs typeface="Times New Roman"/>
              </a:rPr>
              <a:t>all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other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40" dirty="0">
                <a:latin typeface="Times New Roman"/>
                <a:cs typeface="Times New Roman"/>
              </a:rPr>
              <a:t>values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9200" y="1251318"/>
            <a:ext cx="6677025" cy="2572385"/>
            <a:chOff x="1219200" y="1251318"/>
            <a:chExt cx="6677025" cy="2572385"/>
          </a:xfrm>
        </p:grpSpPr>
        <p:sp>
          <p:nvSpPr>
            <p:cNvPr id="12" name="object 12"/>
            <p:cNvSpPr/>
            <p:nvPr/>
          </p:nvSpPr>
          <p:spPr>
            <a:xfrm>
              <a:off x="1257300" y="1289418"/>
              <a:ext cx="3251835" cy="1213485"/>
            </a:xfrm>
            <a:custGeom>
              <a:avLst/>
              <a:gdLst/>
              <a:ahLst/>
              <a:cxnLst/>
              <a:rect l="l" t="t" r="r" b="b"/>
              <a:pathLst>
                <a:path w="3251835" h="1213485">
                  <a:moveTo>
                    <a:pt x="0" y="1213243"/>
                  </a:moveTo>
                  <a:lnTo>
                    <a:pt x="3251580" y="1213243"/>
                  </a:lnTo>
                  <a:lnTo>
                    <a:pt x="3251580" y="0"/>
                  </a:lnTo>
                  <a:lnTo>
                    <a:pt x="0" y="0"/>
                  </a:lnTo>
                  <a:lnTo>
                    <a:pt x="0" y="1213243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0575" y="1327530"/>
              <a:ext cx="3257550" cy="2457450"/>
            </a:xfrm>
            <a:custGeom>
              <a:avLst/>
              <a:gdLst/>
              <a:ahLst/>
              <a:cxnLst/>
              <a:rect l="l" t="t" r="r" b="b"/>
              <a:pathLst>
                <a:path w="3257550" h="2457450">
                  <a:moveTo>
                    <a:pt x="325755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3257550" y="245745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0575" y="1327530"/>
              <a:ext cx="3257550" cy="2457450"/>
            </a:xfrm>
            <a:custGeom>
              <a:avLst/>
              <a:gdLst/>
              <a:ahLst/>
              <a:cxnLst/>
              <a:rect l="l" t="t" r="r" b="b"/>
              <a:pathLst>
                <a:path w="3257550" h="2457450">
                  <a:moveTo>
                    <a:pt x="0" y="2457450"/>
                  </a:moveTo>
                  <a:lnTo>
                    <a:pt x="3257550" y="2457450"/>
                  </a:lnTo>
                  <a:lnTo>
                    <a:pt x="3257550" y="0"/>
                  </a:lnTo>
                  <a:lnTo>
                    <a:pt x="0" y="0"/>
                  </a:lnTo>
                  <a:lnTo>
                    <a:pt x="0" y="2457450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21177" y="1992821"/>
            <a:ext cx="4305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20" dirty="0">
                <a:latin typeface="Times New Roman"/>
                <a:cs typeface="Times New Roman"/>
              </a:rPr>
              <a:t>f</a:t>
            </a:r>
            <a:r>
              <a:rPr sz="1750" i="1" spc="-100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Times New Roman"/>
                <a:cs typeface="Times New Roman"/>
              </a:rPr>
              <a:t>(</a:t>
            </a:r>
            <a:r>
              <a:rPr sz="1750" spc="-270" dirty="0">
                <a:latin typeface="Times New Roman"/>
                <a:cs typeface="Times New Roman"/>
              </a:rPr>
              <a:t> </a:t>
            </a:r>
            <a:r>
              <a:rPr sz="1750" i="1" spc="160" dirty="0">
                <a:latin typeface="Times New Roman"/>
                <a:cs typeface="Times New Roman"/>
              </a:rPr>
              <a:t>x</a:t>
            </a:r>
            <a:r>
              <a:rPr sz="1750" spc="25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9380" y="1647561"/>
            <a:ext cx="129539" cy="5283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12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32400" y="1660905"/>
          <a:ext cx="2438400" cy="1523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884">
                <a:tc gridSpan="3">
                  <a:txBody>
                    <a:bodyPr/>
                    <a:lstStyle/>
                    <a:p>
                      <a:pPr marL="156845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821814" algn="l"/>
                          <a:tab pos="217868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u="sng" spc="1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100" spc="195" baseline="-35714" dirty="0">
                          <a:latin typeface="Symbol"/>
                          <a:cs typeface="Symbol"/>
                        </a:rPr>
                        <a:t></a:t>
                      </a:r>
                      <a:endParaRPr sz="2100" baseline="-35714">
                        <a:latin typeface="Symbol"/>
                        <a:cs typeface="Symbol"/>
                      </a:endParaRPr>
                    </a:p>
                    <a:p>
                      <a:pPr marL="15836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100" b="1" spc="-5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sz="2100" b="1" spc="-45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100" b="1" spc="-25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29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C0504D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600062" y="3222273"/>
            <a:ext cx="240029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40" dirty="0">
                <a:latin typeface="Times New Roman"/>
                <a:cs typeface="Times New Roman"/>
              </a:rPr>
              <a:t>41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393" y="3173782"/>
            <a:ext cx="46799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53060" algn="l"/>
              </a:tabLst>
            </a:pPr>
            <a:r>
              <a:rPr sz="1650" spc="15" dirty="0">
                <a:latin typeface="Times New Roman"/>
                <a:cs typeface="Times New Roman"/>
              </a:rPr>
              <a:t>4</a:t>
            </a:r>
            <a:r>
              <a:rPr sz="1650" spc="10" dirty="0">
                <a:latin typeface="Times New Roman"/>
                <a:cs typeface="Times New Roman"/>
              </a:rPr>
              <a:t>7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2925" i="1" spc="-104" baseline="2849" dirty="0">
                <a:latin typeface="Times New Roman"/>
                <a:cs typeface="Times New Roman"/>
              </a:rPr>
              <a:t>x</a:t>
            </a:r>
            <a:endParaRPr sz="2925" baseline="284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00900" y="2188082"/>
            <a:ext cx="406400" cy="241300"/>
          </a:xfrm>
          <a:custGeom>
            <a:avLst/>
            <a:gdLst/>
            <a:ahLst/>
            <a:cxnLst/>
            <a:rect l="l" t="t" r="r" b="b"/>
            <a:pathLst>
              <a:path w="406400" h="241300">
                <a:moveTo>
                  <a:pt x="145542" y="89154"/>
                </a:moveTo>
                <a:lnTo>
                  <a:pt x="0" y="177673"/>
                </a:lnTo>
                <a:lnTo>
                  <a:pt x="158242" y="241046"/>
                </a:lnTo>
                <a:lnTo>
                  <a:pt x="154164" y="192278"/>
                </a:lnTo>
                <a:lnTo>
                  <a:pt x="130175" y="192278"/>
                </a:lnTo>
                <a:lnTo>
                  <a:pt x="120062" y="191726"/>
                </a:lnTo>
                <a:lnTo>
                  <a:pt x="111283" y="187483"/>
                </a:lnTo>
                <a:lnTo>
                  <a:pt x="104743" y="180240"/>
                </a:lnTo>
                <a:lnTo>
                  <a:pt x="101346" y="170687"/>
                </a:lnTo>
                <a:lnTo>
                  <a:pt x="101969" y="160649"/>
                </a:lnTo>
                <a:lnTo>
                  <a:pt x="106235" y="151907"/>
                </a:lnTo>
                <a:lnTo>
                  <a:pt x="113454" y="145381"/>
                </a:lnTo>
                <a:lnTo>
                  <a:pt x="122935" y="141986"/>
                </a:lnTo>
                <a:lnTo>
                  <a:pt x="149647" y="138252"/>
                </a:lnTo>
                <a:lnTo>
                  <a:pt x="145542" y="89154"/>
                </a:lnTo>
                <a:close/>
              </a:path>
              <a:path w="406400" h="241300">
                <a:moveTo>
                  <a:pt x="149647" y="138252"/>
                </a:moveTo>
                <a:lnTo>
                  <a:pt x="106235" y="151907"/>
                </a:lnTo>
                <a:lnTo>
                  <a:pt x="101346" y="170687"/>
                </a:lnTo>
                <a:lnTo>
                  <a:pt x="104743" y="180240"/>
                </a:lnTo>
                <a:lnTo>
                  <a:pt x="111283" y="187483"/>
                </a:lnTo>
                <a:lnTo>
                  <a:pt x="120062" y="191726"/>
                </a:lnTo>
                <a:lnTo>
                  <a:pt x="130175" y="192278"/>
                </a:lnTo>
                <a:lnTo>
                  <a:pt x="153879" y="188869"/>
                </a:lnTo>
                <a:lnTo>
                  <a:pt x="149647" y="138252"/>
                </a:lnTo>
                <a:close/>
              </a:path>
              <a:path w="406400" h="241300">
                <a:moveTo>
                  <a:pt x="153879" y="188869"/>
                </a:moveTo>
                <a:lnTo>
                  <a:pt x="130175" y="192278"/>
                </a:lnTo>
                <a:lnTo>
                  <a:pt x="154164" y="192278"/>
                </a:lnTo>
                <a:lnTo>
                  <a:pt x="153879" y="188869"/>
                </a:lnTo>
                <a:close/>
              </a:path>
              <a:path w="406400" h="241300">
                <a:moveTo>
                  <a:pt x="382524" y="0"/>
                </a:moveTo>
                <a:lnTo>
                  <a:pt x="355219" y="31623"/>
                </a:lnTo>
                <a:lnTo>
                  <a:pt x="354075" y="36068"/>
                </a:lnTo>
                <a:lnTo>
                  <a:pt x="326644" y="72390"/>
                </a:lnTo>
                <a:lnTo>
                  <a:pt x="292989" y="94361"/>
                </a:lnTo>
                <a:lnTo>
                  <a:pt x="247269" y="114300"/>
                </a:lnTo>
                <a:lnTo>
                  <a:pt x="205740" y="127381"/>
                </a:lnTo>
                <a:lnTo>
                  <a:pt x="149647" y="138252"/>
                </a:lnTo>
                <a:lnTo>
                  <a:pt x="153879" y="188869"/>
                </a:lnTo>
                <a:lnTo>
                  <a:pt x="220345" y="176022"/>
                </a:lnTo>
                <a:lnTo>
                  <a:pt x="265175" y="161925"/>
                </a:lnTo>
                <a:lnTo>
                  <a:pt x="305561" y="144906"/>
                </a:lnTo>
                <a:lnTo>
                  <a:pt x="340359" y="125222"/>
                </a:lnTo>
                <a:lnTo>
                  <a:pt x="377190" y="94234"/>
                </a:lnTo>
                <a:lnTo>
                  <a:pt x="400811" y="56134"/>
                </a:lnTo>
                <a:lnTo>
                  <a:pt x="406400" y="26924"/>
                </a:lnTo>
                <a:lnTo>
                  <a:pt x="404955" y="16894"/>
                </a:lnTo>
                <a:lnTo>
                  <a:pt x="399986" y="8509"/>
                </a:lnTo>
                <a:lnTo>
                  <a:pt x="392255" y="2599"/>
                </a:lnTo>
                <a:lnTo>
                  <a:pt x="3825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707" y="385648"/>
            <a:ext cx="768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15" dirty="0"/>
              <a:t> </a:t>
            </a:r>
            <a:r>
              <a:rPr spc="-10" dirty="0"/>
              <a:t>Distribution:</a:t>
            </a:r>
            <a:r>
              <a:rPr spc="10" dirty="0"/>
              <a:t> </a:t>
            </a:r>
            <a:r>
              <a:rPr spc="-5" dirty="0"/>
              <a:t>Mean</a:t>
            </a:r>
            <a:r>
              <a:rPr spc="2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Standard</a:t>
            </a:r>
            <a:r>
              <a:rPr spc="25" dirty="0"/>
              <a:t> </a:t>
            </a:r>
            <a:r>
              <a:rPr spc="-10" dirty="0"/>
              <a:t>Deviation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9625" y="1250950"/>
            <a:ext cx="5956300" cy="1327150"/>
            <a:chOff x="1579625" y="1250950"/>
            <a:chExt cx="5956300" cy="1327150"/>
          </a:xfrm>
        </p:grpSpPr>
        <p:sp>
          <p:nvSpPr>
            <p:cNvPr id="4" name="object 4"/>
            <p:cNvSpPr/>
            <p:nvPr/>
          </p:nvSpPr>
          <p:spPr>
            <a:xfrm>
              <a:off x="1605025" y="1276350"/>
              <a:ext cx="5905500" cy="1276350"/>
            </a:xfrm>
            <a:custGeom>
              <a:avLst/>
              <a:gdLst/>
              <a:ahLst/>
              <a:cxnLst/>
              <a:rect l="l" t="t" r="r" b="b"/>
              <a:pathLst>
                <a:path w="5905500" h="1276350">
                  <a:moveTo>
                    <a:pt x="5905500" y="0"/>
                  </a:moveTo>
                  <a:lnTo>
                    <a:pt x="0" y="0"/>
                  </a:lnTo>
                  <a:lnTo>
                    <a:pt x="0" y="1276350"/>
                  </a:lnTo>
                  <a:lnTo>
                    <a:pt x="5905500" y="1276350"/>
                  </a:lnTo>
                  <a:lnTo>
                    <a:pt x="5905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5025" y="1276350"/>
              <a:ext cx="5905500" cy="1276350"/>
            </a:xfrm>
            <a:custGeom>
              <a:avLst/>
              <a:gdLst/>
              <a:ahLst/>
              <a:cxnLst/>
              <a:rect l="l" t="t" r="r" b="b"/>
              <a:pathLst>
                <a:path w="5905500" h="1276350">
                  <a:moveTo>
                    <a:pt x="0" y="1276350"/>
                  </a:moveTo>
                  <a:lnTo>
                    <a:pt x="5905500" y="1276350"/>
                  </a:lnTo>
                  <a:lnTo>
                    <a:pt x="5905500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5985" y="2099511"/>
              <a:ext cx="1144270" cy="0"/>
            </a:xfrm>
            <a:custGeom>
              <a:avLst/>
              <a:gdLst/>
              <a:ahLst/>
              <a:cxnLst/>
              <a:rect l="l" t="t" r="r" b="b"/>
              <a:pathLst>
                <a:path w="1144270">
                  <a:moveTo>
                    <a:pt x="0" y="0"/>
                  </a:moveTo>
                  <a:lnTo>
                    <a:pt x="1143889" y="0"/>
                  </a:lnTo>
                </a:path>
              </a:pathLst>
            </a:custGeom>
            <a:ln w="10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9223" y="1336124"/>
            <a:ext cx="128079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50" spc="1950" dirty="0">
                <a:latin typeface="Times New Roman"/>
                <a:cs typeface="Times New Roman"/>
              </a:rPr>
              <a:t>M</a:t>
            </a:r>
            <a:r>
              <a:rPr sz="2050" spc="1115" dirty="0">
                <a:latin typeface="Times New Roman"/>
                <a:cs typeface="Times New Roman"/>
              </a:rPr>
              <a:t>ean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7182" y="1830251"/>
            <a:ext cx="8312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97840" algn="l"/>
              </a:tabLst>
            </a:pPr>
            <a:r>
              <a:rPr sz="2500" spc="1130" dirty="0">
                <a:latin typeface="Symbol"/>
                <a:cs typeface="Symbol"/>
              </a:rPr>
              <a:t></a:t>
            </a:r>
            <a:r>
              <a:rPr sz="2500" spc="1130" dirty="0">
                <a:latin typeface="Times New Roman"/>
                <a:cs typeface="Times New Roman"/>
              </a:rPr>
              <a:t>	</a:t>
            </a:r>
            <a:r>
              <a:rPr sz="2050" spc="136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5073" y="2099363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978626" y="0"/>
                </a:lnTo>
              </a:path>
              <a:path w="1755775">
                <a:moveTo>
                  <a:pt x="1371149" y="0"/>
                </a:moveTo>
                <a:lnTo>
                  <a:pt x="1755498" y="0"/>
                </a:lnTo>
              </a:path>
            </a:pathLst>
          </a:custGeom>
          <a:ln w="1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9517" y="1337348"/>
            <a:ext cx="85026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50" spc="565" dirty="0">
                <a:latin typeface="Times New Roman"/>
                <a:cs typeface="Times New Roman"/>
              </a:rPr>
              <a:t>Me</a:t>
            </a:r>
            <a:r>
              <a:rPr sz="2050" spc="350" dirty="0">
                <a:latin typeface="Times New Roman"/>
                <a:cs typeface="Times New Roman"/>
              </a:rPr>
              <a:t>a</a:t>
            </a:r>
            <a:r>
              <a:rPr sz="2050" spc="425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9245" y="1644507"/>
            <a:ext cx="4660265" cy="789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0"/>
              </a:spcBef>
              <a:tabLst>
                <a:tab pos="1565910" algn="l"/>
              </a:tabLst>
            </a:pPr>
            <a:r>
              <a:rPr sz="2050" i="1" spc="1205" dirty="0">
                <a:latin typeface="Times New Roman"/>
                <a:cs typeface="Times New Roman"/>
              </a:rPr>
              <a:t>a </a:t>
            </a:r>
            <a:r>
              <a:rPr sz="2050" i="1" spc="-180" dirty="0">
                <a:latin typeface="Times New Roman"/>
                <a:cs typeface="Times New Roman"/>
              </a:rPr>
              <a:t> </a:t>
            </a:r>
            <a:r>
              <a:rPr sz="2050" spc="1360" dirty="0">
                <a:latin typeface="Times New Roman"/>
                <a:cs typeface="Times New Roman"/>
              </a:rPr>
              <a:t>+</a:t>
            </a:r>
            <a:r>
              <a:rPr sz="2050" spc="114" dirty="0">
                <a:latin typeface="Times New Roman"/>
                <a:cs typeface="Times New Roman"/>
              </a:rPr>
              <a:t> </a:t>
            </a:r>
            <a:r>
              <a:rPr sz="2050" i="1" spc="1205" dirty="0">
                <a:latin typeface="Times New Roman"/>
                <a:cs typeface="Times New Roman"/>
              </a:rPr>
              <a:t>b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3375" spc="562" baseline="-32098" dirty="0">
                <a:latin typeface="Symbol"/>
                <a:cs typeface="Symbol"/>
              </a:rPr>
              <a:t></a:t>
            </a:r>
            <a:r>
              <a:rPr sz="3375" spc="-427" baseline="-32098" dirty="0">
                <a:latin typeface="Times New Roman"/>
                <a:cs typeface="Times New Roman"/>
              </a:rPr>
              <a:t> </a:t>
            </a:r>
            <a:r>
              <a:rPr sz="3075" spc="719" baseline="-35230" dirty="0">
                <a:latin typeface="Times New Roman"/>
                <a:cs typeface="Times New Roman"/>
              </a:rPr>
              <a:t>=</a:t>
            </a:r>
            <a:r>
              <a:rPr sz="3075" spc="270" baseline="-35230" dirty="0">
                <a:latin typeface="Times New Roman"/>
                <a:cs typeface="Times New Roman"/>
              </a:rPr>
              <a:t> </a:t>
            </a:r>
            <a:r>
              <a:rPr sz="2050" spc="425" dirty="0">
                <a:latin typeface="Times New Roman"/>
                <a:cs typeface="Times New Roman"/>
              </a:rPr>
              <a:t>4</a:t>
            </a:r>
            <a:r>
              <a:rPr sz="2050" spc="250" dirty="0">
                <a:latin typeface="Times New Roman"/>
                <a:cs typeface="Times New Roman"/>
              </a:rPr>
              <a:t>1</a:t>
            </a:r>
            <a:r>
              <a:rPr sz="2050" spc="565" dirty="0">
                <a:latin typeface="Times New Roman"/>
                <a:cs typeface="Times New Roman"/>
              </a:rPr>
              <a:t>+</a:t>
            </a:r>
            <a:r>
              <a:rPr sz="2050" spc="425" dirty="0">
                <a:latin typeface="Times New Roman"/>
                <a:cs typeface="Times New Roman"/>
              </a:rPr>
              <a:t>47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05" dirty="0">
                <a:latin typeface="Times New Roman"/>
                <a:cs typeface="Times New Roman"/>
              </a:rPr>
              <a:t> </a:t>
            </a:r>
            <a:r>
              <a:rPr sz="3075" spc="697" baseline="-35230" dirty="0">
                <a:latin typeface="Symbol"/>
                <a:cs typeface="Symbol"/>
              </a:rPr>
              <a:t></a:t>
            </a:r>
            <a:r>
              <a:rPr sz="3075" baseline="-35230" dirty="0">
                <a:latin typeface="Times New Roman"/>
                <a:cs typeface="Times New Roman"/>
              </a:rPr>
              <a:t> </a:t>
            </a:r>
            <a:r>
              <a:rPr sz="3075" spc="-359" baseline="-35230" dirty="0">
                <a:latin typeface="Times New Roman"/>
                <a:cs typeface="Times New Roman"/>
              </a:rPr>
              <a:t> </a:t>
            </a:r>
            <a:r>
              <a:rPr sz="2050" spc="425" dirty="0">
                <a:latin typeface="Times New Roman"/>
                <a:cs typeface="Times New Roman"/>
              </a:rPr>
              <a:t>88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3075" spc="697" baseline="-35230" dirty="0">
                <a:latin typeface="Symbol"/>
                <a:cs typeface="Symbol"/>
              </a:rPr>
              <a:t></a:t>
            </a:r>
            <a:r>
              <a:rPr sz="3075" spc="240" baseline="-35230" dirty="0">
                <a:latin typeface="Times New Roman"/>
                <a:cs typeface="Times New Roman"/>
              </a:rPr>
              <a:t> </a:t>
            </a:r>
            <a:r>
              <a:rPr sz="3075" spc="637" baseline="-35230" dirty="0">
                <a:latin typeface="Times New Roman"/>
                <a:cs typeface="Times New Roman"/>
              </a:rPr>
              <a:t>44</a:t>
            </a:r>
            <a:endParaRPr sz="3075" baseline="-3523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00"/>
              </a:spcBef>
              <a:tabLst>
                <a:tab pos="2488565" algn="l"/>
                <a:tab pos="3562350" algn="l"/>
              </a:tabLst>
            </a:pPr>
            <a:r>
              <a:rPr sz="2050" spc="1205" dirty="0">
                <a:latin typeface="Times New Roman"/>
                <a:cs typeface="Times New Roman"/>
              </a:rPr>
              <a:t>2	</a:t>
            </a:r>
            <a:r>
              <a:rPr sz="2050" spc="425" dirty="0">
                <a:latin typeface="Times New Roman"/>
                <a:cs typeface="Times New Roman"/>
              </a:rPr>
              <a:t>2	2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79625" y="2851150"/>
            <a:ext cx="5956300" cy="1327150"/>
            <a:chOff x="1579625" y="2851150"/>
            <a:chExt cx="5956300" cy="1327150"/>
          </a:xfrm>
        </p:grpSpPr>
        <p:sp>
          <p:nvSpPr>
            <p:cNvPr id="13" name="object 13"/>
            <p:cNvSpPr/>
            <p:nvPr/>
          </p:nvSpPr>
          <p:spPr>
            <a:xfrm>
              <a:off x="1605025" y="2876550"/>
              <a:ext cx="5905500" cy="1276350"/>
            </a:xfrm>
            <a:custGeom>
              <a:avLst/>
              <a:gdLst/>
              <a:ahLst/>
              <a:cxnLst/>
              <a:rect l="l" t="t" r="r" b="b"/>
              <a:pathLst>
                <a:path w="5905500" h="1276350">
                  <a:moveTo>
                    <a:pt x="5905500" y="0"/>
                  </a:moveTo>
                  <a:lnTo>
                    <a:pt x="0" y="0"/>
                  </a:lnTo>
                  <a:lnTo>
                    <a:pt x="0" y="1276350"/>
                  </a:lnTo>
                  <a:lnTo>
                    <a:pt x="5905500" y="1276350"/>
                  </a:lnTo>
                  <a:lnTo>
                    <a:pt x="5905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5025" y="2876550"/>
              <a:ext cx="5905500" cy="1276350"/>
            </a:xfrm>
            <a:custGeom>
              <a:avLst/>
              <a:gdLst/>
              <a:ahLst/>
              <a:cxnLst/>
              <a:rect l="l" t="t" r="r" b="b"/>
              <a:pathLst>
                <a:path w="5905500" h="1276350">
                  <a:moveTo>
                    <a:pt x="0" y="1276350"/>
                  </a:moveTo>
                  <a:lnTo>
                    <a:pt x="5905500" y="1276350"/>
                  </a:lnTo>
                  <a:lnTo>
                    <a:pt x="5905500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2930" y="3932020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60" h="20320">
                  <a:moveTo>
                    <a:pt x="0" y="20046"/>
                  </a:moveTo>
                  <a:lnTo>
                    <a:pt x="35086" y="0"/>
                  </a:lnTo>
                </a:path>
              </a:pathLst>
            </a:custGeom>
            <a:ln w="11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98017" y="3937981"/>
              <a:ext cx="51435" cy="90805"/>
            </a:xfrm>
            <a:custGeom>
              <a:avLst/>
              <a:gdLst/>
              <a:ahLst/>
              <a:cxnLst/>
              <a:rect l="l" t="t" r="r" b="b"/>
              <a:pathLst>
                <a:path w="51435" h="90804">
                  <a:moveTo>
                    <a:pt x="0" y="0"/>
                  </a:moveTo>
                  <a:lnTo>
                    <a:pt x="50950" y="90477"/>
                  </a:lnTo>
                </a:path>
              </a:pathLst>
            </a:custGeom>
            <a:ln w="22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1562" y="3718564"/>
              <a:ext cx="548640" cy="310515"/>
            </a:xfrm>
            <a:custGeom>
              <a:avLst/>
              <a:gdLst/>
              <a:ahLst/>
              <a:cxnLst/>
              <a:rect l="l" t="t" r="r" b="b"/>
              <a:pathLst>
                <a:path w="548639" h="310514">
                  <a:moveTo>
                    <a:pt x="152898" y="309894"/>
                  </a:moveTo>
                  <a:lnTo>
                    <a:pt x="220303" y="39536"/>
                  </a:lnTo>
                </a:path>
                <a:path w="548639" h="310514">
                  <a:moveTo>
                    <a:pt x="220303" y="39536"/>
                  </a:moveTo>
                  <a:lnTo>
                    <a:pt x="492669" y="39536"/>
                  </a:lnTo>
                </a:path>
                <a:path w="548639" h="310514">
                  <a:moveTo>
                    <a:pt x="0" y="0"/>
                  </a:moveTo>
                  <a:lnTo>
                    <a:pt x="548023" y="0"/>
                  </a:lnTo>
                </a:path>
              </a:pathLst>
            </a:custGeom>
            <a:ln w="11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86770" y="2860332"/>
            <a:ext cx="2190750" cy="12242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635"/>
              </a:spcBef>
            </a:pPr>
            <a:r>
              <a:rPr sz="2100" spc="70" dirty="0">
                <a:latin typeface="Times New Roman"/>
                <a:cs typeface="Times New Roman"/>
              </a:rPr>
              <a:t>S</a:t>
            </a:r>
            <a:r>
              <a:rPr sz="2100" spc="-20" dirty="0">
                <a:latin typeface="Times New Roman"/>
                <a:cs typeface="Times New Roman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a</a:t>
            </a:r>
            <a:r>
              <a:rPr sz="2100" spc="90" dirty="0">
                <a:latin typeface="Times New Roman"/>
                <a:cs typeface="Times New Roman"/>
              </a:rPr>
              <a:t>nd</a:t>
            </a:r>
            <a:r>
              <a:rPr sz="2100" spc="25" dirty="0">
                <a:latin typeface="Times New Roman"/>
                <a:cs typeface="Times New Roman"/>
              </a:rPr>
              <a:t>a</a:t>
            </a:r>
            <a:r>
              <a:rPr sz="2100" spc="55" dirty="0">
                <a:latin typeface="Times New Roman"/>
                <a:cs typeface="Times New Roman"/>
              </a:rPr>
              <a:t>r</a:t>
            </a:r>
            <a:r>
              <a:rPr sz="2100" spc="30" dirty="0">
                <a:latin typeface="Times New Roman"/>
                <a:cs typeface="Times New Roman"/>
              </a:rPr>
              <a:t>d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D</a:t>
            </a:r>
            <a:r>
              <a:rPr sz="2100" spc="25" dirty="0">
                <a:latin typeface="Times New Roman"/>
                <a:cs typeface="Times New Roman"/>
              </a:rPr>
              <a:t>e</a:t>
            </a:r>
            <a:r>
              <a:rPr sz="2100" spc="85" dirty="0">
                <a:latin typeface="Times New Roman"/>
                <a:cs typeface="Times New Roman"/>
              </a:rPr>
              <a:t>v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spc="25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t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spc="90" dirty="0">
                <a:latin typeface="Times New Roman"/>
                <a:cs typeface="Times New Roman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35"/>
              </a:spcBef>
            </a:pPr>
            <a:r>
              <a:rPr sz="3375" spc="-82" baseline="-33333" dirty="0">
                <a:latin typeface="Symbol"/>
                <a:cs typeface="Symbol"/>
              </a:rPr>
              <a:t></a:t>
            </a:r>
            <a:r>
              <a:rPr sz="3375" spc="390" baseline="-33333" dirty="0">
                <a:latin typeface="Times New Roman"/>
                <a:cs typeface="Times New Roman"/>
              </a:rPr>
              <a:t> </a:t>
            </a:r>
            <a:r>
              <a:rPr sz="3150" spc="44" baseline="-35714" dirty="0">
                <a:latin typeface="Symbol"/>
                <a:cs typeface="Symbol"/>
              </a:rPr>
              <a:t></a:t>
            </a:r>
            <a:r>
              <a:rPr sz="3150" spc="135" baseline="-35714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b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  <a:p>
            <a:pPr marL="721995">
              <a:lnSpc>
                <a:spcPct val="100000"/>
              </a:lnSpc>
              <a:spcBef>
                <a:spcPts val="615"/>
              </a:spcBef>
            </a:pPr>
            <a:r>
              <a:rPr sz="2100" dirty="0">
                <a:latin typeface="Times New Roman"/>
                <a:cs typeface="Times New Roman"/>
              </a:rPr>
              <a:t>12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6919" y="3725850"/>
            <a:ext cx="1854200" cy="306705"/>
            <a:chOff x="4606919" y="3725850"/>
            <a:chExt cx="1854200" cy="306705"/>
          </a:xfrm>
        </p:grpSpPr>
        <p:sp>
          <p:nvSpPr>
            <p:cNvPr id="20" name="object 20"/>
            <p:cNvSpPr/>
            <p:nvPr/>
          </p:nvSpPr>
          <p:spPr>
            <a:xfrm>
              <a:off x="4802208" y="3934541"/>
              <a:ext cx="37465" cy="19685"/>
            </a:xfrm>
            <a:custGeom>
              <a:avLst/>
              <a:gdLst/>
              <a:ahLst/>
              <a:cxnLst/>
              <a:rect l="l" t="t" r="r" b="b"/>
              <a:pathLst>
                <a:path w="37464" h="19685">
                  <a:moveTo>
                    <a:pt x="0" y="19437"/>
                  </a:moveTo>
                  <a:lnTo>
                    <a:pt x="36995" y="0"/>
                  </a:lnTo>
                </a:path>
              </a:pathLst>
            </a:custGeom>
            <a:ln w="11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9203" y="3939941"/>
              <a:ext cx="53340" cy="80645"/>
            </a:xfrm>
            <a:custGeom>
              <a:avLst/>
              <a:gdLst/>
              <a:ahLst/>
              <a:cxnLst/>
              <a:rect l="l" t="t" r="r" b="b"/>
              <a:pathLst>
                <a:path w="53339" h="80645">
                  <a:moveTo>
                    <a:pt x="0" y="0"/>
                  </a:moveTo>
                  <a:lnTo>
                    <a:pt x="53147" y="80451"/>
                  </a:lnTo>
                </a:path>
              </a:pathLst>
            </a:custGeom>
            <a:ln w="23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06919" y="3731517"/>
              <a:ext cx="1854200" cy="288925"/>
            </a:xfrm>
            <a:custGeom>
              <a:avLst/>
              <a:gdLst/>
              <a:ahLst/>
              <a:cxnLst/>
              <a:rect l="l" t="t" r="r" b="b"/>
              <a:pathLst>
                <a:path w="1854200" h="288925">
                  <a:moveTo>
                    <a:pt x="291222" y="288875"/>
                  </a:moveTo>
                  <a:lnTo>
                    <a:pt x="361719" y="44275"/>
                  </a:lnTo>
                </a:path>
                <a:path w="1854200" h="288925">
                  <a:moveTo>
                    <a:pt x="361719" y="44275"/>
                  </a:moveTo>
                  <a:lnTo>
                    <a:pt x="658135" y="44275"/>
                  </a:lnTo>
                </a:path>
                <a:path w="1854200" h="288925">
                  <a:moveTo>
                    <a:pt x="0" y="0"/>
                  </a:moveTo>
                  <a:lnTo>
                    <a:pt x="847657" y="0"/>
                  </a:lnTo>
                </a:path>
                <a:path w="1854200" h="288925">
                  <a:moveTo>
                    <a:pt x="1160273" y="0"/>
                  </a:moveTo>
                  <a:lnTo>
                    <a:pt x="1853680" y="0"/>
                  </a:lnTo>
                </a:path>
              </a:pathLst>
            </a:custGeom>
            <a:ln w="11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22108" y="2944117"/>
            <a:ext cx="218821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00" spc="35" dirty="0">
                <a:latin typeface="Times New Roman"/>
                <a:cs typeface="Times New Roman"/>
              </a:rPr>
              <a:t>Standard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Deviation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4775" y="3276089"/>
            <a:ext cx="2415540" cy="800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  <a:tabLst>
                <a:tab pos="1967230" algn="l"/>
              </a:tabLst>
            </a:pPr>
            <a:r>
              <a:rPr sz="3375" spc="15" baseline="-33333" dirty="0">
                <a:latin typeface="Symbol"/>
                <a:cs typeface="Symbol"/>
              </a:rPr>
              <a:t></a:t>
            </a:r>
            <a:r>
              <a:rPr sz="3375" spc="7" baseline="-33333" dirty="0">
                <a:latin typeface="Times New Roman"/>
                <a:cs typeface="Times New Roman"/>
              </a:rPr>
              <a:t> </a:t>
            </a:r>
            <a:r>
              <a:rPr sz="3150" spc="135" baseline="-35714" dirty="0">
                <a:latin typeface="Symbol"/>
                <a:cs typeface="Symbol"/>
              </a:rPr>
              <a:t></a:t>
            </a:r>
            <a:r>
              <a:rPr sz="3150" spc="367" baseline="-35714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47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Symbol"/>
                <a:cs typeface="Symbol"/>
              </a:rPr>
              <a:t>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41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3150" spc="135" baseline="-35714" dirty="0">
                <a:latin typeface="Symbol"/>
                <a:cs typeface="Symbol"/>
              </a:rPr>
              <a:t></a:t>
            </a:r>
            <a:r>
              <a:rPr sz="3150" spc="135" baseline="-35714" dirty="0">
                <a:latin typeface="Times New Roman"/>
                <a:cs typeface="Times New Roman"/>
              </a:rPr>
              <a:t>	</a:t>
            </a:r>
            <a:r>
              <a:rPr sz="2100" spc="85" dirty="0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  <a:p>
            <a:pPr marL="885825">
              <a:lnSpc>
                <a:spcPct val="100000"/>
              </a:lnSpc>
              <a:spcBef>
                <a:spcPts val="434"/>
              </a:spcBef>
              <a:tabLst>
                <a:tab pos="1704339" algn="l"/>
              </a:tabLst>
            </a:pPr>
            <a:r>
              <a:rPr sz="2100" spc="55" dirty="0">
                <a:latin typeface="Times New Roman"/>
                <a:cs typeface="Times New Roman"/>
              </a:rPr>
              <a:t>1</a:t>
            </a:r>
            <a:r>
              <a:rPr sz="2100" spc="85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20" dirty="0">
                <a:latin typeface="Times New Roman"/>
                <a:cs typeface="Times New Roman"/>
              </a:rPr>
              <a:t>3</a:t>
            </a:r>
            <a:r>
              <a:rPr sz="2100" spc="40" dirty="0">
                <a:latin typeface="Times New Roman"/>
                <a:cs typeface="Times New Roman"/>
              </a:rPr>
              <a:t>.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4</a:t>
            </a:r>
            <a:r>
              <a:rPr sz="2100" spc="50" dirty="0">
                <a:latin typeface="Times New Roman"/>
                <a:cs typeface="Times New Roman"/>
              </a:rPr>
              <a:t>6</a:t>
            </a:r>
            <a:r>
              <a:rPr sz="2100" spc="8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38586" y="3519185"/>
            <a:ext cx="86296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00" spc="90" dirty="0">
                <a:latin typeface="Symbol"/>
                <a:cs typeface="Symbol"/>
              </a:rPr>
              <a:t>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Times New Roman"/>
                <a:cs typeface="Times New Roman"/>
              </a:rPr>
              <a:t>1</a:t>
            </a:r>
            <a:r>
              <a:rPr sz="2100" spc="40" dirty="0">
                <a:latin typeface="Times New Roman"/>
                <a:cs typeface="Times New Roman"/>
              </a:rPr>
              <a:t>.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7</a:t>
            </a:r>
            <a:r>
              <a:rPr sz="2100" spc="50" dirty="0">
                <a:latin typeface="Times New Roman"/>
                <a:cs typeface="Times New Roman"/>
              </a:rPr>
              <a:t>3</a:t>
            </a:r>
            <a:r>
              <a:rPr sz="2100" spc="8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60" y="385648"/>
            <a:ext cx="4782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15" dirty="0"/>
              <a:t> </a:t>
            </a:r>
            <a:r>
              <a:rPr spc="-10" dirty="0"/>
              <a:t>Distribution</a:t>
            </a:r>
            <a:r>
              <a:rPr spc="20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3237787" y="2082393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>
                <a:moveTo>
                  <a:pt x="0" y="0"/>
                </a:moveTo>
                <a:lnTo>
                  <a:pt x="758855" y="0"/>
                </a:lnTo>
              </a:path>
            </a:pathLst>
          </a:custGeom>
          <a:ln w="8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5201" y="1857552"/>
            <a:ext cx="108648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909955" algn="l"/>
              </a:tabLst>
            </a:pPr>
            <a:r>
              <a:rPr sz="2500" i="1" spc="175" dirty="0">
                <a:latin typeface="Times New Roman"/>
                <a:cs typeface="Times New Roman"/>
              </a:rPr>
              <a:t>x	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174" y="1710472"/>
            <a:ext cx="17589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0" i="1" spc="175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425" y="2066342"/>
            <a:ext cx="84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8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084" y="2066342"/>
            <a:ext cx="84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8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4666" y="1919264"/>
            <a:ext cx="84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8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0103" y="1919264"/>
            <a:ext cx="84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8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377" y="1911619"/>
            <a:ext cx="111061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41020" algn="l"/>
              </a:tabLst>
            </a:pPr>
            <a:r>
              <a:rPr sz="1650" i="1" spc="140" dirty="0">
                <a:latin typeface="Times New Roman"/>
                <a:cs typeface="Times New Roman"/>
              </a:rPr>
              <a:t>P</a:t>
            </a:r>
            <a:r>
              <a:rPr sz="1650" spc="140" dirty="0">
                <a:latin typeface="Times New Roman"/>
                <a:cs typeface="Times New Roman"/>
              </a:rPr>
              <a:t>(	</a:t>
            </a:r>
            <a:r>
              <a:rPr sz="1650" spc="150" dirty="0">
                <a:latin typeface="Symbol"/>
                <a:cs typeface="Symbol"/>
              </a:rPr>
              <a:t></a:t>
            </a:r>
            <a:r>
              <a:rPr sz="1650" spc="110" dirty="0">
                <a:latin typeface="Times New Roman"/>
                <a:cs typeface="Times New Roman"/>
              </a:rPr>
              <a:t> </a:t>
            </a:r>
            <a:r>
              <a:rPr sz="1650" i="1" spc="170" dirty="0">
                <a:latin typeface="Times New Roman"/>
                <a:cs typeface="Times New Roman"/>
              </a:rPr>
              <a:t>X</a:t>
            </a:r>
            <a:r>
              <a:rPr sz="1650" i="1" spc="6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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3937" y="1911619"/>
            <a:ext cx="2825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650" spc="90" dirty="0">
                <a:latin typeface="Times New Roman"/>
                <a:cs typeface="Times New Roman"/>
              </a:rPr>
              <a:t>)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6979" y="1658045"/>
            <a:ext cx="42100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9075" indent="-194310">
              <a:lnSpc>
                <a:spcPct val="100000"/>
              </a:lnSpc>
              <a:spcBef>
                <a:spcPts val="114"/>
              </a:spcBef>
              <a:buSzPct val="66000"/>
              <a:buFont typeface="Symbol"/>
              <a:buChar char=""/>
              <a:tabLst>
                <a:tab pos="219710" algn="l"/>
              </a:tabLst>
            </a:pPr>
            <a:r>
              <a:rPr sz="3750" i="1" spc="262" baseline="-8888" dirty="0">
                <a:latin typeface="Times New Roman"/>
                <a:cs typeface="Times New Roman"/>
              </a:rPr>
              <a:t>x</a:t>
            </a:r>
            <a:endParaRPr sz="3750" baseline="-88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3881" y="2076609"/>
            <a:ext cx="48133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650" i="1" spc="140" dirty="0">
                <a:latin typeface="Times New Roman"/>
                <a:cs typeface="Times New Roman"/>
              </a:rPr>
              <a:t>b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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i="1" spc="14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3255" y="1762074"/>
            <a:ext cx="2654300" cy="610870"/>
          </a:xfrm>
          <a:custGeom>
            <a:avLst/>
            <a:gdLst/>
            <a:ahLst/>
            <a:cxnLst/>
            <a:rect l="l" t="t" r="r" b="b"/>
            <a:pathLst>
              <a:path w="2654300" h="610869">
                <a:moveTo>
                  <a:pt x="0" y="610793"/>
                </a:moveTo>
                <a:lnTo>
                  <a:pt x="2653919" y="610793"/>
                </a:lnTo>
                <a:lnTo>
                  <a:pt x="2653919" y="0"/>
                </a:lnTo>
                <a:lnTo>
                  <a:pt x="0" y="0"/>
                </a:lnTo>
                <a:lnTo>
                  <a:pt x="0" y="610793"/>
                </a:lnTo>
                <a:close/>
              </a:path>
            </a:pathLst>
          </a:custGeom>
          <a:ln w="761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8024" y="2979639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694149" y="0"/>
                </a:lnTo>
              </a:path>
              <a:path w="1085850">
                <a:moveTo>
                  <a:pt x="944806" y="0"/>
                </a:moveTo>
                <a:lnTo>
                  <a:pt x="1085573" y="0"/>
                </a:lnTo>
              </a:path>
            </a:pathLst>
          </a:custGeom>
          <a:ln w="10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42571" y="2974825"/>
            <a:ext cx="106045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932815" algn="l"/>
              </a:tabLst>
            </a:pPr>
            <a:r>
              <a:rPr sz="2000" spc="-120" dirty="0">
                <a:latin typeface="Times New Roman"/>
                <a:cs typeface="Times New Roman"/>
              </a:rPr>
              <a:t>4</a:t>
            </a:r>
            <a:r>
              <a:rPr sz="2000" spc="-100" dirty="0">
                <a:latin typeface="Times New Roman"/>
                <a:cs typeface="Times New Roman"/>
              </a:rPr>
              <a:t>7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4</a:t>
            </a:r>
            <a:r>
              <a:rPr sz="2000" spc="-10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8647" y="2776537"/>
            <a:ext cx="27800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000" i="1" spc="-85" dirty="0">
                <a:latin typeface="Times New Roman"/>
                <a:cs typeface="Times New Roman"/>
              </a:rPr>
              <a:t>P</a:t>
            </a:r>
            <a:r>
              <a:rPr sz="2000" spc="30" dirty="0">
                <a:latin typeface="Times New Roman"/>
                <a:cs typeface="Times New Roman"/>
              </a:rPr>
              <a:t>(</a:t>
            </a:r>
            <a:r>
              <a:rPr sz="2000" spc="-120" dirty="0">
                <a:latin typeface="Times New Roman"/>
                <a:cs typeface="Times New Roman"/>
              </a:rPr>
              <a:t>4</a:t>
            </a:r>
            <a:r>
              <a:rPr sz="2000" spc="-100" dirty="0">
                <a:latin typeface="Times New Roman"/>
                <a:cs typeface="Times New Roman"/>
              </a:rPr>
              <a:t>2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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spc="-120" dirty="0">
                <a:latin typeface="Times New Roman"/>
                <a:cs typeface="Times New Roman"/>
              </a:rPr>
              <a:t>X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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4</a:t>
            </a:r>
            <a:r>
              <a:rPr sz="2000" spc="-75" dirty="0">
                <a:latin typeface="Times New Roman"/>
                <a:cs typeface="Times New Roman"/>
              </a:rPr>
              <a:t>5</a:t>
            </a:r>
            <a:r>
              <a:rPr sz="2000" spc="-65" dirty="0">
                <a:latin typeface="Times New Roman"/>
                <a:cs typeface="Times New Roman"/>
              </a:rPr>
              <a:t>)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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3000" spc="-179" baseline="36111" dirty="0">
                <a:latin typeface="Times New Roman"/>
                <a:cs typeface="Times New Roman"/>
              </a:rPr>
              <a:t>4</a:t>
            </a:r>
            <a:r>
              <a:rPr sz="3000" spc="-150" baseline="36111" dirty="0">
                <a:latin typeface="Times New Roman"/>
                <a:cs typeface="Times New Roman"/>
              </a:rPr>
              <a:t>5</a:t>
            </a:r>
            <a:r>
              <a:rPr sz="3000" spc="-322" baseline="36111" dirty="0">
                <a:latin typeface="Times New Roman"/>
                <a:cs typeface="Times New Roman"/>
              </a:rPr>
              <a:t> </a:t>
            </a:r>
            <a:r>
              <a:rPr sz="3000" spc="-165" baseline="36111" dirty="0">
                <a:latin typeface="Symbol"/>
                <a:cs typeface="Symbol"/>
              </a:rPr>
              <a:t></a:t>
            </a:r>
            <a:r>
              <a:rPr sz="3000" spc="-225" baseline="36111" dirty="0">
                <a:latin typeface="Times New Roman"/>
                <a:cs typeface="Times New Roman"/>
              </a:rPr>
              <a:t> </a:t>
            </a:r>
            <a:r>
              <a:rPr sz="3000" spc="-179" baseline="36111" dirty="0">
                <a:latin typeface="Times New Roman"/>
                <a:cs typeface="Times New Roman"/>
              </a:rPr>
              <a:t>4</a:t>
            </a:r>
            <a:r>
              <a:rPr sz="3000" spc="-150" baseline="36111" dirty="0">
                <a:latin typeface="Times New Roman"/>
                <a:cs typeface="Times New Roman"/>
              </a:rPr>
              <a:t>2</a:t>
            </a:r>
            <a:r>
              <a:rPr sz="3000" spc="172" baseline="36111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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3000" spc="-150" baseline="36111" dirty="0">
                <a:latin typeface="Times New Roman"/>
                <a:cs typeface="Times New Roman"/>
              </a:rPr>
              <a:t>1</a:t>
            </a:r>
            <a:endParaRPr sz="3000" baseline="3611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3255" y="2644381"/>
            <a:ext cx="2857500" cy="680085"/>
          </a:xfrm>
          <a:custGeom>
            <a:avLst/>
            <a:gdLst/>
            <a:ahLst/>
            <a:cxnLst/>
            <a:rect l="l" t="t" r="r" b="b"/>
            <a:pathLst>
              <a:path w="2857500" h="680085">
                <a:moveTo>
                  <a:pt x="0" y="679843"/>
                </a:moveTo>
                <a:lnTo>
                  <a:pt x="2857499" y="679843"/>
                </a:lnTo>
                <a:lnTo>
                  <a:pt x="2857499" y="0"/>
                </a:lnTo>
                <a:lnTo>
                  <a:pt x="0" y="0"/>
                </a:lnTo>
                <a:lnTo>
                  <a:pt x="0" y="679843"/>
                </a:lnTo>
                <a:close/>
              </a:path>
            </a:pathLst>
          </a:custGeom>
          <a:ln w="762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91025" y="1762125"/>
            <a:ext cx="3333750" cy="2533650"/>
            <a:chOff x="4391025" y="1762125"/>
            <a:chExt cx="3333750" cy="2533650"/>
          </a:xfrm>
        </p:grpSpPr>
        <p:sp>
          <p:nvSpPr>
            <p:cNvPr id="20" name="object 20"/>
            <p:cNvSpPr/>
            <p:nvPr/>
          </p:nvSpPr>
          <p:spPr>
            <a:xfrm>
              <a:off x="4429125" y="1800225"/>
              <a:ext cx="3257550" cy="2457450"/>
            </a:xfrm>
            <a:custGeom>
              <a:avLst/>
              <a:gdLst/>
              <a:ahLst/>
              <a:cxnLst/>
              <a:rect l="l" t="t" r="r" b="b"/>
              <a:pathLst>
                <a:path w="3257550" h="2457450">
                  <a:moveTo>
                    <a:pt x="325755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3257550" y="245745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9125" y="1800225"/>
              <a:ext cx="3257550" cy="2457450"/>
            </a:xfrm>
            <a:custGeom>
              <a:avLst/>
              <a:gdLst/>
              <a:ahLst/>
              <a:cxnLst/>
              <a:rect l="l" t="t" r="r" b="b"/>
              <a:pathLst>
                <a:path w="3257550" h="2457450">
                  <a:moveTo>
                    <a:pt x="0" y="2457450"/>
                  </a:moveTo>
                  <a:lnTo>
                    <a:pt x="3257550" y="2457450"/>
                  </a:lnTo>
                  <a:lnTo>
                    <a:pt x="3257550" y="0"/>
                  </a:lnTo>
                  <a:lnTo>
                    <a:pt x="0" y="0"/>
                  </a:lnTo>
                  <a:lnTo>
                    <a:pt x="0" y="2457450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44776" y="2462922"/>
            <a:ext cx="430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Times New Roman"/>
                <a:cs typeface="Times New Roman"/>
              </a:rPr>
              <a:t>f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(</a:t>
            </a: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spc="7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8612" y="3694891"/>
            <a:ext cx="240029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40" dirty="0">
                <a:latin typeface="Times New Roman"/>
                <a:cs typeface="Times New Roman"/>
              </a:rPr>
              <a:t>41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04943" y="3646527"/>
            <a:ext cx="46799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53060" algn="l"/>
              </a:tabLst>
            </a:pPr>
            <a:r>
              <a:rPr sz="1650" spc="15" dirty="0">
                <a:latin typeface="Times New Roman"/>
                <a:cs typeface="Times New Roman"/>
              </a:rPr>
              <a:t>4</a:t>
            </a:r>
            <a:r>
              <a:rPr sz="1650" spc="10" dirty="0">
                <a:latin typeface="Times New Roman"/>
                <a:cs typeface="Times New Roman"/>
              </a:rPr>
              <a:t>7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2925" i="1" spc="-104" baseline="2849" dirty="0">
                <a:latin typeface="Times New Roman"/>
                <a:cs typeface="Times New Roman"/>
              </a:rPr>
              <a:t>x</a:t>
            </a:r>
            <a:endParaRPr sz="2925" baseline="284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6551" y="2416288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398" y="0"/>
                </a:lnTo>
              </a:path>
            </a:pathLst>
          </a:custGeom>
          <a:ln w="7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7422" y="241628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760" y="0"/>
                </a:lnTo>
              </a:path>
            </a:pathLst>
          </a:custGeom>
          <a:ln w="7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96018" y="2121658"/>
            <a:ext cx="129539" cy="5270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spc="114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114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060950" y="2133600"/>
          <a:ext cx="2438400" cy="1519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838">
                <a:tc gridSpan="5">
                  <a:txBody>
                    <a:bodyPr/>
                    <a:lstStyle/>
                    <a:p>
                      <a:pPr marL="1574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aseline="-35714" dirty="0">
                          <a:latin typeface="Symbol"/>
                          <a:cs typeface="Symbol"/>
                        </a:rPr>
                        <a:t></a:t>
                      </a:r>
                      <a:endParaRPr sz="2100" baseline="-35714">
                        <a:latin typeface="Symbol"/>
                        <a:cs typeface="Symbol"/>
                      </a:endParaRPr>
                    </a:p>
                    <a:p>
                      <a:pPr marL="15817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350" b="1" spc="-15" dirty="0">
                          <a:latin typeface="Arial"/>
                          <a:cs typeface="Arial"/>
                        </a:rPr>
                        <a:t>Area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35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0.5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6131305" y="2395220"/>
            <a:ext cx="466725" cy="577850"/>
          </a:xfrm>
          <a:custGeom>
            <a:avLst/>
            <a:gdLst/>
            <a:ahLst/>
            <a:cxnLst/>
            <a:rect l="l" t="t" r="r" b="b"/>
            <a:pathLst>
              <a:path w="466725" h="577850">
                <a:moveTo>
                  <a:pt x="0" y="418846"/>
                </a:moveTo>
                <a:lnTo>
                  <a:pt x="61214" y="577850"/>
                </a:lnTo>
                <a:lnTo>
                  <a:pt x="124598" y="476631"/>
                </a:lnTo>
                <a:lnTo>
                  <a:pt x="70104" y="476631"/>
                </a:lnTo>
                <a:lnTo>
                  <a:pt x="60582" y="473382"/>
                </a:lnTo>
                <a:lnTo>
                  <a:pt x="53276" y="466931"/>
                </a:lnTo>
                <a:lnTo>
                  <a:pt x="48922" y="458217"/>
                </a:lnTo>
                <a:lnTo>
                  <a:pt x="48260" y="448182"/>
                </a:lnTo>
                <a:lnTo>
                  <a:pt x="51390" y="423795"/>
                </a:lnTo>
                <a:lnTo>
                  <a:pt x="0" y="418846"/>
                </a:lnTo>
                <a:close/>
              </a:path>
              <a:path w="466725" h="577850">
                <a:moveTo>
                  <a:pt x="51390" y="423795"/>
                </a:moveTo>
                <a:lnTo>
                  <a:pt x="48260" y="448182"/>
                </a:lnTo>
                <a:lnTo>
                  <a:pt x="48922" y="458217"/>
                </a:lnTo>
                <a:lnTo>
                  <a:pt x="53276" y="466931"/>
                </a:lnTo>
                <a:lnTo>
                  <a:pt x="60582" y="473382"/>
                </a:lnTo>
                <a:lnTo>
                  <a:pt x="70104" y="476631"/>
                </a:lnTo>
                <a:lnTo>
                  <a:pt x="80192" y="475912"/>
                </a:lnTo>
                <a:lnTo>
                  <a:pt x="88900" y="471551"/>
                </a:lnTo>
                <a:lnTo>
                  <a:pt x="95321" y="464236"/>
                </a:lnTo>
                <a:lnTo>
                  <a:pt x="98552" y="454660"/>
                </a:lnTo>
                <a:lnTo>
                  <a:pt x="101901" y="428660"/>
                </a:lnTo>
                <a:lnTo>
                  <a:pt x="51390" y="423795"/>
                </a:lnTo>
                <a:close/>
              </a:path>
              <a:path w="466725" h="577850">
                <a:moveTo>
                  <a:pt x="101901" y="428660"/>
                </a:moveTo>
                <a:lnTo>
                  <a:pt x="88900" y="471551"/>
                </a:lnTo>
                <a:lnTo>
                  <a:pt x="70104" y="476631"/>
                </a:lnTo>
                <a:lnTo>
                  <a:pt x="124598" y="476631"/>
                </a:lnTo>
                <a:lnTo>
                  <a:pt x="151638" y="433450"/>
                </a:lnTo>
                <a:lnTo>
                  <a:pt x="101901" y="428660"/>
                </a:lnTo>
                <a:close/>
              </a:path>
              <a:path w="466725" h="577850">
                <a:moveTo>
                  <a:pt x="440054" y="0"/>
                </a:moveTo>
                <a:lnTo>
                  <a:pt x="397510" y="3429"/>
                </a:lnTo>
                <a:lnTo>
                  <a:pt x="356235" y="12827"/>
                </a:lnTo>
                <a:lnTo>
                  <a:pt x="316611" y="27812"/>
                </a:lnTo>
                <a:lnTo>
                  <a:pt x="279146" y="48132"/>
                </a:lnTo>
                <a:lnTo>
                  <a:pt x="243586" y="73152"/>
                </a:lnTo>
                <a:lnTo>
                  <a:pt x="210185" y="102743"/>
                </a:lnTo>
                <a:lnTo>
                  <a:pt x="179324" y="136398"/>
                </a:lnTo>
                <a:lnTo>
                  <a:pt x="151130" y="173862"/>
                </a:lnTo>
                <a:lnTo>
                  <a:pt x="125476" y="215011"/>
                </a:lnTo>
                <a:lnTo>
                  <a:pt x="102743" y="259334"/>
                </a:lnTo>
                <a:lnTo>
                  <a:pt x="83058" y="306578"/>
                </a:lnTo>
                <a:lnTo>
                  <a:pt x="66421" y="356616"/>
                </a:lnTo>
                <a:lnTo>
                  <a:pt x="53086" y="410591"/>
                </a:lnTo>
                <a:lnTo>
                  <a:pt x="51390" y="423795"/>
                </a:lnTo>
                <a:lnTo>
                  <a:pt x="101901" y="428660"/>
                </a:lnTo>
                <a:lnTo>
                  <a:pt x="103378" y="417194"/>
                </a:lnTo>
                <a:lnTo>
                  <a:pt x="108966" y="394081"/>
                </a:lnTo>
                <a:lnTo>
                  <a:pt x="122809" y="346329"/>
                </a:lnTo>
                <a:lnTo>
                  <a:pt x="139827" y="301244"/>
                </a:lnTo>
                <a:lnTo>
                  <a:pt x="159385" y="259080"/>
                </a:lnTo>
                <a:lnTo>
                  <a:pt x="181610" y="219963"/>
                </a:lnTo>
                <a:lnTo>
                  <a:pt x="206121" y="184404"/>
                </a:lnTo>
                <a:lnTo>
                  <a:pt x="232791" y="152527"/>
                </a:lnTo>
                <a:lnTo>
                  <a:pt x="261239" y="124587"/>
                </a:lnTo>
                <a:lnTo>
                  <a:pt x="291465" y="100837"/>
                </a:lnTo>
                <a:lnTo>
                  <a:pt x="339344" y="73406"/>
                </a:lnTo>
                <a:lnTo>
                  <a:pt x="389636" y="56515"/>
                </a:lnTo>
                <a:lnTo>
                  <a:pt x="441960" y="50800"/>
                </a:lnTo>
                <a:lnTo>
                  <a:pt x="451808" y="48369"/>
                </a:lnTo>
                <a:lnTo>
                  <a:pt x="459692" y="42592"/>
                </a:lnTo>
                <a:lnTo>
                  <a:pt x="464837" y="34315"/>
                </a:lnTo>
                <a:lnTo>
                  <a:pt x="466471" y="24384"/>
                </a:lnTo>
                <a:lnTo>
                  <a:pt x="464040" y="14608"/>
                </a:lnTo>
                <a:lnTo>
                  <a:pt x="458263" y="6762"/>
                </a:lnTo>
                <a:lnTo>
                  <a:pt x="449986" y="1631"/>
                </a:lnTo>
                <a:lnTo>
                  <a:pt x="440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141" y="385648"/>
            <a:ext cx="460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  <a:r>
              <a:rPr dirty="0"/>
              <a:t> 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15" dirty="0"/>
              <a:t>Uniform</a:t>
            </a:r>
            <a:r>
              <a:rPr spc="1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1557" y="4821025"/>
            <a:ext cx="23177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493" y="1200484"/>
            <a:ext cx="8027670" cy="28917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representing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airplane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15" dirty="0">
                <a:latin typeface="Calibri"/>
                <a:cs typeface="Calibri"/>
              </a:rPr>
              <a:t>traveling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Delhi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Mumbai.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dirty="0">
                <a:latin typeface="Calibri"/>
                <a:cs typeface="Calibri"/>
              </a:rPr>
              <a:t> 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any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120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Because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rather</a:t>
            </a:r>
            <a:r>
              <a:rPr sz="2000" dirty="0">
                <a:latin typeface="Calibri"/>
                <a:cs typeface="Calibri"/>
              </a:rPr>
              <a:t> than a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 variable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277" y="385648"/>
            <a:ext cx="316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Binomial</a:t>
            </a:r>
            <a:r>
              <a:rPr spc="-4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0280"/>
            <a:ext cx="7855584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775" indent="-342900">
              <a:lnSpc>
                <a:spcPct val="15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store.</a:t>
            </a:r>
            <a:endParaRPr sz="2000">
              <a:latin typeface="Calibri"/>
              <a:cs typeface="Calibri"/>
            </a:endParaRPr>
          </a:p>
          <a:p>
            <a:pPr marL="355600" marR="776605" indent="-342900">
              <a:lnSpc>
                <a:spcPct val="15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basis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past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.30.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412115" algn="l"/>
                <a:tab pos="412750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next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three </a:t>
            </a:r>
            <a:r>
              <a:rPr sz="2000" spc="-10" dirty="0">
                <a:latin typeface="Calibri"/>
                <a:cs typeface="Calibri"/>
              </a:rPr>
              <a:t>customers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make</a:t>
            </a:r>
            <a:r>
              <a:rPr sz="2000" dirty="0">
                <a:latin typeface="Calibri"/>
                <a:cs typeface="Calibri"/>
              </a:rPr>
              <a:t> 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purchase?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664" y="385648"/>
            <a:ext cx="536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  <a:r>
              <a:rPr spc="5" dirty="0"/>
              <a:t> </a:t>
            </a:r>
            <a:r>
              <a:rPr spc="-5" dirty="0"/>
              <a:t>:</a:t>
            </a:r>
            <a:r>
              <a:rPr spc="10" dirty="0"/>
              <a:t> </a:t>
            </a:r>
            <a:r>
              <a:rPr spc="-15" dirty="0"/>
              <a:t>Uniform</a:t>
            </a:r>
            <a:r>
              <a:rPr spc="20" dirty="0"/>
              <a:t> </a:t>
            </a:r>
            <a:r>
              <a:rPr spc="-10" dirty="0"/>
              <a:t>Distribution</a:t>
            </a:r>
            <a:r>
              <a:rPr spc="10" dirty="0"/>
              <a:t> </a:t>
            </a:r>
            <a:r>
              <a:rPr sz="1600" spc="-10" dirty="0"/>
              <a:t>contd….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8401557" y="4821025"/>
            <a:ext cx="23177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0280"/>
            <a:ext cx="7988300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0" indent="-342900">
              <a:lnSpc>
                <a:spcPct val="15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conclude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probability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dirty="0">
                <a:latin typeface="Calibri"/>
                <a:cs typeface="Calibri"/>
              </a:rPr>
              <a:t> 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1-minute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1-minute </a:t>
            </a:r>
            <a:r>
              <a:rPr sz="2000" spc="-10" dirty="0">
                <a:latin typeface="Calibri"/>
                <a:cs typeface="Calibri"/>
              </a:rPr>
              <a:t>interval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larger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minutes.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412115" algn="l"/>
                <a:tab pos="412750" algn="l"/>
              </a:tabLst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1-minute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equally </a:t>
            </a:r>
            <a:r>
              <a:rPr sz="2000" spc="-30" dirty="0">
                <a:latin typeface="Calibri"/>
                <a:cs typeface="Calibri"/>
              </a:rPr>
              <a:t>likely,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said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uniform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780" y="419176"/>
            <a:ext cx="5788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Uniform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Probability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Distribution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Flight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234789"/>
            <a:ext cx="6490152" cy="23598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1557" y="4821025"/>
            <a:ext cx="23177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54" y="172288"/>
            <a:ext cx="71551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0055" marR="5080" indent="-29679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Probability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5" dirty="0"/>
              <a:t>flight</a:t>
            </a:r>
            <a:r>
              <a:rPr spc="20" dirty="0"/>
              <a:t> </a:t>
            </a:r>
            <a:r>
              <a:rPr spc="-5" dirty="0"/>
              <a:t>time</a:t>
            </a:r>
            <a:r>
              <a:rPr spc="10" dirty="0"/>
              <a:t> </a:t>
            </a:r>
            <a:r>
              <a:rPr spc="-10" dirty="0"/>
              <a:t>between</a:t>
            </a:r>
            <a:r>
              <a:rPr spc="25" dirty="0"/>
              <a:t> </a:t>
            </a:r>
            <a:r>
              <a:rPr spc="-5" dirty="0"/>
              <a:t>120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130 </a:t>
            </a:r>
            <a:r>
              <a:rPr spc="-620" dirty="0"/>
              <a:t> </a:t>
            </a:r>
            <a:r>
              <a:rPr spc="-15" dirty="0"/>
              <a:t>minutes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113" y="1539304"/>
            <a:ext cx="6408639" cy="23538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1557" y="4821025"/>
            <a:ext cx="23177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401" y="302513"/>
            <a:ext cx="5309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Exponential</a:t>
            </a:r>
            <a:r>
              <a:rPr spc="10" dirty="0"/>
              <a:t> </a:t>
            </a:r>
            <a:r>
              <a:rPr spc="-10" dirty="0"/>
              <a:t>Probability</a:t>
            </a:r>
            <a:r>
              <a:rPr spc="2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936" y="849249"/>
            <a:ext cx="78581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75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-5" dirty="0">
                <a:latin typeface="Calibri"/>
                <a:cs typeface="Calibri"/>
              </a:rPr>
              <a:t> probability distribution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useful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describing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task.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SzPct val="75000"/>
              <a:buFont typeface="Microsoft Sans Serif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describe: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290" y="2146935"/>
            <a:ext cx="1771650" cy="2443480"/>
          </a:xfrm>
          <a:custGeom>
            <a:avLst/>
            <a:gdLst/>
            <a:ahLst/>
            <a:cxnLst/>
            <a:rect l="l" t="t" r="r" b="b"/>
            <a:pathLst>
              <a:path w="1771650" h="2443479">
                <a:moveTo>
                  <a:pt x="1771650" y="0"/>
                </a:moveTo>
                <a:lnTo>
                  <a:pt x="0" y="0"/>
                </a:lnTo>
                <a:lnTo>
                  <a:pt x="0" y="2443226"/>
                </a:lnTo>
                <a:lnTo>
                  <a:pt x="1771650" y="2443226"/>
                </a:lnTo>
                <a:lnTo>
                  <a:pt x="1771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90" y="2146935"/>
            <a:ext cx="1771650" cy="24434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96850" marR="190500" indent="22860" algn="just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Calibri"/>
                <a:cs typeface="Calibri"/>
              </a:rPr>
              <a:t>Time between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arrivals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8428" y="2027567"/>
            <a:ext cx="1729105" cy="2443480"/>
          </a:xfrm>
          <a:custGeom>
            <a:avLst/>
            <a:gdLst/>
            <a:ahLst/>
            <a:cxnLst/>
            <a:rect l="l" t="t" r="r" b="b"/>
            <a:pathLst>
              <a:path w="1729104" h="2443479">
                <a:moveTo>
                  <a:pt x="1728851" y="0"/>
                </a:moveTo>
                <a:lnTo>
                  <a:pt x="0" y="0"/>
                </a:lnTo>
                <a:lnTo>
                  <a:pt x="0" y="2443226"/>
                </a:lnTo>
                <a:lnTo>
                  <a:pt x="1728851" y="2443226"/>
                </a:lnTo>
                <a:lnTo>
                  <a:pt x="172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8428" y="2027567"/>
            <a:ext cx="1729105" cy="24434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</a:t>
            </a:r>
            <a:endParaRPr sz="1800">
              <a:latin typeface="Calibri"/>
              <a:cs typeface="Calibri"/>
            </a:endParaRPr>
          </a:p>
          <a:p>
            <a:pPr marL="1428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questionnaire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43369" y="2056625"/>
            <a:ext cx="2028825" cy="2443480"/>
          </a:xfrm>
          <a:custGeom>
            <a:avLst/>
            <a:gdLst/>
            <a:ahLst/>
            <a:cxnLst/>
            <a:rect l="l" t="t" r="r" b="b"/>
            <a:pathLst>
              <a:path w="2028825" h="2443479">
                <a:moveTo>
                  <a:pt x="2028825" y="0"/>
                </a:moveTo>
                <a:lnTo>
                  <a:pt x="0" y="0"/>
                </a:lnTo>
                <a:lnTo>
                  <a:pt x="0" y="2443226"/>
                </a:lnTo>
                <a:lnTo>
                  <a:pt x="2028825" y="2443226"/>
                </a:lnTo>
                <a:lnTo>
                  <a:pt x="2028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3369" y="2056625"/>
            <a:ext cx="2028825" cy="24434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377825" marR="172720" indent="-19685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latin typeface="Calibri"/>
                <a:cs typeface="Calibri"/>
              </a:rPr>
              <a:t>Distance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defects 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5" dirty="0">
                <a:latin typeface="Calibri"/>
                <a:cs typeface="Calibri"/>
              </a:rPr>
              <a:t> highway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87" y="3371874"/>
            <a:ext cx="1456068" cy="111252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985005" y="3208311"/>
            <a:ext cx="1106170" cy="1205865"/>
            <a:chOff x="3985005" y="3208311"/>
            <a:chExt cx="1106170" cy="1205865"/>
          </a:xfrm>
        </p:grpSpPr>
        <p:sp>
          <p:nvSpPr>
            <p:cNvPr id="12" name="object 12"/>
            <p:cNvSpPr/>
            <p:nvPr/>
          </p:nvSpPr>
          <p:spPr>
            <a:xfrm>
              <a:off x="4100144" y="3220072"/>
              <a:ext cx="959485" cy="1158240"/>
            </a:xfrm>
            <a:custGeom>
              <a:avLst/>
              <a:gdLst/>
              <a:ahLst/>
              <a:cxnLst/>
              <a:rect l="l" t="t" r="r" b="b"/>
              <a:pathLst>
                <a:path w="959485" h="1158239">
                  <a:moveTo>
                    <a:pt x="86360" y="999324"/>
                  </a:moveTo>
                  <a:lnTo>
                    <a:pt x="79425" y="970534"/>
                  </a:lnTo>
                  <a:lnTo>
                    <a:pt x="60236" y="590550"/>
                  </a:lnTo>
                  <a:lnTo>
                    <a:pt x="67691" y="576160"/>
                  </a:lnTo>
                  <a:lnTo>
                    <a:pt x="61302" y="563867"/>
                  </a:lnTo>
                  <a:lnTo>
                    <a:pt x="66624" y="556933"/>
                  </a:lnTo>
                  <a:lnTo>
                    <a:pt x="51168" y="542010"/>
                  </a:lnTo>
                  <a:lnTo>
                    <a:pt x="55435" y="534543"/>
                  </a:lnTo>
                  <a:lnTo>
                    <a:pt x="45847" y="463702"/>
                  </a:lnTo>
                  <a:lnTo>
                    <a:pt x="23456" y="453009"/>
                  </a:lnTo>
                  <a:lnTo>
                    <a:pt x="0" y="468477"/>
                  </a:lnTo>
                  <a:lnTo>
                    <a:pt x="13322" y="582015"/>
                  </a:lnTo>
                  <a:lnTo>
                    <a:pt x="27724" y="984402"/>
                  </a:lnTo>
                  <a:lnTo>
                    <a:pt x="43180" y="1064348"/>
                  </a:lnTo>
                  <a:lnTo>
                    <a:pt x="59169" y="1080338"/>
                  </a:lnTo>
                  <a:lnTo>
                    <a:pt x="86360" y="999324"/>
                  </a:lnTo>
                  <a:close/>
                </a:path>
                <a:path w="959485" h="1158239">
                  <a:moveTo>
                    <a:pt x="958977" y="933234"/>
                  </a:moveTo>
                  <a:lnTo>
                    <a:pt x="896632" y="767473"/>
                  </a:lnTo>
                  <a:lnTo>
                    <a:pt x="953135" y="692327"/>
                  </a:lnTo>
                  <a:lnTo>
                    <a:pt x="817206" y="539369"/>
                  </a:lnTo>
                  <a:lnTo>
                    <a:pt x="803846" y="430618"/>
                  </a:lnTo>
                  <a:lnTo>
                    <a:pt x="711098" y="287274"/>
                  </a:lnTo>
                  <a:lnTo>
                    <a:pt x="640219" y="204673"/>
                  </a:lnTo>
                  <a:lnTo>
                    <a:pt x="591197" y="169989"/>
                  </a:lnTo>
                  <a:lnTo>
                    <a:pt x="435521" y="174815"/>
                  </a:lnTo>
                  <a:lnTo>
                    <a:pt x="361937" y="160426"/>
                  </a:lnTo>
                  <a:lnTo>
                    <a:pt x="334772" y="142811"/>
                  </a:lnTo>
                  <a:lnTo>
                    <a:pt x="329971" y="99631"/>
                  </a:lnTo>
                  <a:lnTo>
                    <a:pt x="353441" y="70358"/>
                  </a:lnTo>
                  <a:lnTo>
                    <a:pt x="407809" y="71424"/>
                  </a:lnTo>
                  <a:lnTo>
                    <a:pt x="453644" y="100711"/>
                  </a:lnTo>
                  <a:lnTo>
                    <a:pt x="470154" y="154025"/>
                  </a:lnTo>
                  <a:lnTo>
                    <a:pt x="559701" y="151345"/>
                  </a:lnTo>
                  <a:lnTo>
                    <a:pt x="565594" y="123634"/>
                  </a:lnTo>
                  <a:lnTo>
                    <a:pt x="509600" y="93776"/>
                  </a:lnTo>
                  <a:lnTo>
                    <a:pt x="456298" y="26644"/>
                  </a:lnTo>
                  <a:lnTo>
                    <a:pt x="422706" y="2095"/>
                  </a:lnTo>
                  <a:lnTo>
                    <a:pt x="362483" y="0"/>
                  </a:lnTo>
                  <a:lnTo>
                    <a:pt x="295313" y="51676"/>
                  </a:lnTo>
                  <a:lnTo>
                    <a:pt x="266001" y="99631"/>
                  </a:lnTo>
                  <a:lnTo>
                    <a:pt x="259600" y="165201"/>
                  </a:lnTo>
                  <a:lnTo>
                    <a:pt x="222288" y="200914"/>
                  </a:lnTo>
                  <a:lnTo>
                    <a:pt x="215353" y="245706"/>
                  </a:lnTo>
                  <a:lnTo>
                    <a:pt x="130073" y="292595"/>
                  </a:lnTo>
                  <a:lnTo>
                    <a:pt x="68770" y="320840"/>
                  </a:lnTo>
                  <a:lnTo>
                    <a:pt x="74091" y="371487"/>
                  </a:lnTo>
                  <a:lnTo>
                    <a:pt x="287858" y="1155484"/>
                  </a:lnTo>
                  <a:lnTo>
                    <a:pt x="329971" y="1157617"/>
                  </a:lnTo>
                  <a:lnTo>
                    <a:pt x="887552" y="962545"/>
                  </a:lnTo>
                  <a:lnTo>
                    <a:pt x="958977" y="933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7869" y="4212990"/>
              <a:ext cx="40005" cy="85090"/>
            </a:xfrm>
            <a:custGeom>
              <a:avLst/>
              <a:gdLst/>
              <a:ahLst/>
              <a:cxnLst/>
              <a:rect l="l" t="t" r="r" b="b"/>
              <a:pathLst>
                <a:path w="40004" h="85089">
                  <a:moveTo>
                    <a:pt x="39976" y="0"/>
                  </a:moveTo>
                  <a:lnTo>
                    <a:pt x="0" y="1600"/>
                  </a:lnTo>
                  <a:lnTo>
                    <a:pt x="14392" y="64494"/>
                  </a:lnTo>
                  <a:lnTo>
                    <a:pt x="22920" y="84747"/>
                  </a:lnTo>
                  <a:lnTo>
                    <a:pt x="39976" y="0"/>
                  </a:lnTo>
                  <a:close/>
                </a:path>
              </a:pathLst>
            </a:custGeom>
            <a:solidFill>
              <a:srgbClr val="FFCC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9529" y="3237102"/>
              <a:ext cx="483234" cy="353695"/>
            </a:xfrm>
            <a:custGeom>
              <a:avLst/>
              <a:gdLst/>
              <a:ahLst/>
              <a:cxnLst/>
              <a:rect l="l" t="t" r="r" b="b"/>
              <a:pathLst>
                <a:path w="483235" h="353695">
                  <a:moveTo>
                    <a:pt x="482942" y="194030"/>
                  </a:moveTo>
                  <a:lnTo>
                    <a:pt x="456857" y="179108"/>
                  </a:lnTo>
                  <a:lnTo>
                    <a:pt x="307581" y="198818"/>
                  </a:lnTo>
                  <a:lnTo>
                    <a:pt x="134340" y="228142"/>
                  </a:lnTo>
                  <a:lnTo>
                    <a:pt x="297903" y="162547"/>
                  </a:lnTo>
                  <a:lnTo>
                    <a:pt x="340093" y="155105"/>
                  </a:lnTo>
                  <a:lnTo>
                    <a:pt x="417410" y="131140"/>
                  </a:lnTo>
                  <a:lnTo>
                    <a:pt x="406209" y="106603"/>
                  </a:lnTo>
                  <a:lnTo>
                    <a:pt x="361416" y="100749"/>
                  </a:lnTo>
                  <a:lnTo>
                    <a:pt x="331050" y="94361"/>
                  </a:lnTo>
                  <a:lnTo>
                    <a:pt x="316661" y="73037"/>
                  </a:lnTo>
                  <a:lnTo>
                    <a:pt x="297459" y="37858"/>
                  </a:lnTo>
                  <a:lnTo>
                    <a:pt x="267055" y="17614"/>
                  </a:lnTo>
                  <a:lnTo>
                    <a:pt x="223380" y="0"/>
                  </a:lnTo>
                  <a:lnTo>
                    <a:pt x="181775" y="15468"/>
                  </a:lnTo>
                  <a:lnTo>
                    <a:pt x="149263" y="58102"/>
                  </a:lnTo>
                  <a:lnTo>
                    <a:pt x="151396" y="103428"/>
                  </a:lnTo>
                  <a:lnTo>
                    <a:pt x="183934" y="54889"/>
                  </a:lnTo>
                  <a:lnTo>
                    <a:pt x="272948" y="66103"/>
                  </a:lnTo>
                  <a:lnTo>
                    <a:pt x="285178" y="99682"/>
                  </a:lnTo>
                  <a:lnTo>
                    <a:pt x="279336" y="136994"/>
                  </a:lnTo>
                  <a:lnTo>
                    <a:pt x="256844" y="153657"/>
                  </a:lnTo>
                  <a:lnTo>
                    <a:pt x="179654" y="156171"/>
                  </a:lnTo>
                  <a:lnTo>
                    <a:pt x="96481" y="203060"/>
                  </a:lnTo>
                  <a:lnTo>
                    <a:pt x="89560" y="187642"/>
                  </a:lnTo>
                  <a:lnTo>
                    <a:pt x="139128" y="156171"/>
                  </a:lnTo>
                  <a:lnTo>
                    <a:pt x="130073" y="115684"/>
                  </a:lnTo>
                  <a:lnTo>
                    <a:pt x="135928" y="51714"/>
                  </a:lnTo>
                  <a:lnTo>
                    <a:pt x="114617" y="103924"/>
                  </a:lnTo>
                  <a:lnTo>
                    <a:pt x="79425" y="146024"/>
                  </a:lnTo>
                  <a:lnTo>
                    <a:pt x="62903" y="183883"/>
                  </a:lnTo>
                  <a:lnTo>
                    <a:pt x="46913" y="223316"/>
                  </a:lnTo>
                  <a:lnTo>
                    <a:pt x="0" y="261708"/>
                  </a:lnTo>
                  <a:lnTo>
                    <a:pt x="1066" y="353377"/>
                  </a:lnTo>
                  <a:lnTo>
                    <a:pt x="482942" y="19403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5181" y="3385807"/>
              <a:ext cx="909955" cy="992505"/>
            </a:xfrm>
            <a:custGeom>
              <a:avLst/>
              <a:gdLst/>
              <a:ahLst/>
              <a:cxnLst/>
              <a:rect l="l" t="t" r="r" b="b"/>
              <a:pathLst>
                <a:path w="909954" h="992504">
                  <a:moveTo>
                    <a:pt x="808126" y="456768"/>
                  </a:moveTo>
                  <a:lnTo>
                    <a:pt x="664730" y="46355"/>
                  </a:lnTo>
                  <a:lnTo>
                    <a:pt x="633298" y="546"/>
                  </a:lnTo>
                  <a:lnTo>
                    <a:pt x="544283" y="0"/>
                  </a:lnTo>
                  <a:lnTo>
                    <a:pt x="577291" y="45326"/>
                  </a:lnTo>
                  <a:lnTo>
                    <a:pt x="555980" y="54356"/>
                  </a:lnTo>
                  <a:lnTo>
                    <a:pt x="638594" y="127393"/>
                  </a:lnTo>
                  <a:lnTo>
                    <a:pt x="762292" y="399199"/>
                  </a:lnTo>
                  <a:lnTo>
                    <a:pt x="808126" y="456768"/>
                  </a:lnTo>
                  <a:close/>
                </a:path>
                <a:path w="909954" h="992504">
                  <a:moveTo>
                    <a:pt x="909408" y="747242"/>
                  </a:moveTo>
                  <a:lnTo>
                    <a:pt x="858227" y="556983"/>
                  </a:lnTo>
                  <a:lnTo>
                    <a:pt x="821982" y="587870"/>
                  </a:lnTo>
                  <a:lnTo>
                    <a:pt x="664730" y="634784"/>
                  </a:lnTo>
                  <a:lnTo>
                    <a:pt x="469074" y="753643"/>
                  </a:lnTo>
                  <a:lnTo>
                    <a:pt x="348081" y="762698"/>
                  </a:lnTo>
                  <a:lnTo>
                    <a:pt x="215353" y="544690"/>
                  </a:lnTo>
                  <a:lnTo>
                    <a:pt x="157251" y="402958"/>
                  </a:lnTo>
                  <a:lnTo>
                    <a:pt x="111937" y="308597"/>
                  </a:lnTo>
                  <a:lnTo>
                    <a:pt x="47434" y="202526"/>
                  </a:lnTo>
                  <a:lnTo>
                    <a:pt x="83159" y="173748"/>
                  </a:lnTo>
                  <a:lnTo>
                    <a:pt x="94348" y="113004"/>
                  </a:lnTo>
                  <a:lnTo>
                    <a:pt x="13322" y="144424"/>
                  </a:lnTo>
                  <a:lnTo>
                    <a:pt x="0" y="171640"/>
                  </a:lnTo>
                  <a:lnTo>
                    <a:pt x="87426" y="517512"/>
                  </a:lnTo>
                  <a:lnTo>
                    <a:pt x="211086" y="991882"/>
                  </a:lnTo>
                  <a:lnTo>
                    <a:pt x="264934" y="991882"/>
                  </a:lnTo>
                  <a:lnTo>
                    <a:pt x="893940" y="767499"/>
                  </a:lnTo>
                  <a:lnTo>
                    <a:pt x="909408" y="747242"/>
                  </a:lnTo>
                  <a:close/>
                </a:path>
              </a:pathLst>
            </a:custGeom>
            <a:solidFill>
              <a:srgbClr val="DF9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9705" y="3572867"/>
              <a:ext cx="787400" cy="805180"/>
            </a:xfrm>
            <a:custGeom>
              <a:avLst/>
              <a:gdLst/>
              <a:ahLst/>
              <a:cxnLst/>
              <a:rect l="l" t="t" r="r" b="b"/>
              <a:pathLst>
                <a:path w="787400" h="805179">
                  <a:moveTo>
                    <a:pt x="22385" y="0"/>
                  </a:moveTo>
                  <a:lnTo>
                    <a:pt x="38379" y="94357"/>
                  </a:lnTo>
                  <a:lnTo>
                    <a:pt x="65033" y="215890"/>
                  </a:lnTo>
                  <a:lnTo>
                    <a:pt x="0" y="94357"/>
                  </a:lnTo>
                  <a:lnTo>
                    <a:pt x="94350" y="420535"/>
                  </a:lnTo>
                  <a:lnTo>
                    <a:pt x="183906" y="793624"/>
                  </a:lnTo>
                  <a:lnTo>
                    <a:pt x="240412" y="804817"/>
                  </a:lnTo>
                  <a:lnTo>
                    <a:pt x="761205" y="616142"/>
                  </a:lnTo>
                  <a:lnTo>
                    <a:pt x="255876" y="757915"/>
                  </a:lnTo>
                  <a:lnTo>
                    <a:pt x="262262" y="750451"/>
                  </a:lnTo>
                  <a:lnTo>
                    <a:pt x="276116" y="733930"/>
                  </a:lnTo>
                  <a:lnTo>
                    <a:pt x="292128" y="716874"/>
                  </a:lnTo>
                  <a:lnTo>
                    <a:pt x="303327" y="708345"/>
                  </a:lnTo>
                  <a:lnTo>
                    <a:pt x="318260" y="701949"/>
                  </a:lnTo>
                  <a:lnTo>
                    <a:pt x="333148" y="695021"/>
                  </a:lnTo>
                  <a:lnTo>
                    <a:pt x="351814" y="686492"/>
                  </a:lnTo>
                  <a:lnTo>
                    <a:pt x="373673" y="676368"/>
                  </a:lnTo>
                  <a:lnTo>
                    <a:pt x="398186" y="664644"/>
                  </a:lnTo>
                  <a:lnTo>
                    <a:pt x="411005" y="658780"/>
                  </a:lnTo>
                  <a:lnTo>
                    <a:pt x="423779" y="652383"/>
                  </a:lnTo>
                  <a:lnTo>
                    <a:pt x="437137" y="646519"/>
                  </a:lnTo>
                  <a:lnTo>
                    <a:pt x="463764" y="633731"/>
                  </a:lnTo>
                  <a:lnTo>
                    <a:pt x="476583" y="627867"/>
                  </a:lnTo>
                  <a:lnTo>
                    <a:pt x="489357" y="621470"/>
                  </a:lnTo>
                  <a:lnTo>
                    <a:pt x="502131" y="615606"/>
                  </a:lnTo>
                  <a:lnTo>
                    <a:pt x="526149" y="604414"/>
                  </a:lnTo>
                  <a:lnTo>
                    <a:pt x="546929" y="594290"/>
                  </a:lnTo>
                  <a:lnTo>
                    <a:pt x="565055" y="585761"/>
                  </a:lnTo>
                  <a:lnTo>
                    <a:pt x="578908" y="579365"/>
                  </a:lnTo>
                  <a:lnTo>
                    <a:pt x="590648" y="573501"/>
                  </a:lnTo>
                  <a:lnTo>
                    <a:pt x="686046" y="536196"/>
                  </a:lnTo>
                  <a:lnTo>
                    <a:pt x="787337" y="521803"/>
                  </a:lnTo>
                  <a:lnTo>
                    <a:pt x="731924" y="393878"/>
                  </a:lnTo>
                  <a:lnTo>
                    <a:pt x="428592" y="561244"/>
                  </a:lnTo>
                  <a:lnTo>
                    <a:pt x="392339" y="530331"/>
                  </a:lnTo>
                  <a:lnTo>
                    <a:pt x="336881" y="573501"/>
                  </a:lnTo>
                  <a:lnTo>
                    <a:pt x="238815" y="429600"/>
                  </a:lnTo>
                  <a:lnTo>
                    <a:pt x="139130" y="269707"/>
                  </a:lnTo>
                  <a:lnTo>
                    <a:pt x="99149" y="125779"/>
                  </a:lnTo>
                  <a:lnTo>
                    <a:pt x="22385" y="0"/>
                  </a:lnTo>
                  <a:close/>
                </a:path>
              </a:pathLst>
            </a:custGeom>
            <a:solidFill>
              <a:srgbClr val="8557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2417" y="3255780"/>
              <a:ext cx="203615" cy="1252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08677" y="3762609"/>
              <a:ext cx="48895" cy="60325"/>
            </a:xfrm>
            <a:custGeom>
              <a:avLst/>
              <a:gdLst/>
              <a:ahLst/>
              <a:cxnLst/>
              <a:rect l="l" t="t" r="r" b="b"/>
              <a:pathLst>
                <a:path w="48895" h="60325">
                  <a:moveTo>
                    <a:pt x="5329" y="0"/>
                  </a:moveTo>
                  <a:lnTo>
                    <a:pt x="0" y="33076"/>
                  </a:lnTo>
                  <a:lnTo>
                    <a:pt x="5865" y="60252"/>
                  </a:lnTo>
                  <a:lnTo>
                    <a:pt x="48508" y="40541"/>
                  </a:lnTo>
                  <a:lnTo>
                    <a:pt x="28785" y="30930"/>
                  </a:lnTo>
                  <a:lnTo>
                    <a:pt x="42643" y="21320"/>
                  </a:lnTo>
                  <a:lnTo>
                    <a:pt x="5329" y="0"/>
                  </a:lnTo>
                  <a:close/>
                </a:path>
              </a:pathLst>
            </a:custGeom>
            <a:solidFill>
              <a:srgbClr val="FFA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94284" y="3685327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79" h="71754">
                  <a:moveTo>
                    <a:pt x="13862" y="0"/>
                  </a:moveTo>
                  <a:lnTo>
                    <a:pt x="0" y="11755"/>
                  </a:lnTo>
                  <a:lnTo>
                    <a:pt x="8527" y="71427"/>
                  </a:lnTo>
                  <a:lnTo>
                    <a:pt x="43178" y="67717"/>
                  </a:lnTo>
                  <a:lnTo>
                    <a:pt x="36783" y="7464"/>
                  </a:lnTo>
                  <a:lnTo>
                    <a:pt x="13862" y="0"/>
                  </a:lnTo>
                  <a:close/>
                </a:path>
              </a:pathLst>
            </a:custGeom>
            <a:solidFill>
              <a:srgbClr val="FFB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4944" y="3803150"/>
              <a:ext cx="69850" cy="409575"/>
            </a:xfrm>
            <a:custGeom>
              <a:avLst/>
              <a:gdLst/>
              <a:ahLst/>
              <a:cxnLst/>
              <a:rect l="l" t="t" r="r" b="b"/>
              <a:pathLst>
                <a:path w="69850" h="409575">
                  <a:moveTo>
                    <a:pt x="52242" y="0"/>
                  </a:moveTo>
                  <a:lnTo>
                    <a:pt x="0" y="13856"/>
                  </a:lnTo>
                  <a:lnTo>
                    <a:pt x="19192" y="407707"/>
                  </a:lnTo>
                  <a:lnTo>
                    <a:pt x="34651" y="397583"/>
                  </a:lnTo>
                  <a:lnTo>
                    <a:pt x="50645" y="409307"/>
                  </a:lnTo>
                  <a:lnTo>
                    <a:pt x="43178" y="151347"/>
                  </a:lnTo>
                  <a:lnTo>
                    <a:pt x="69833" y="383727"/>
                  </a:lnTo>
                  <a:lnTo>
                    <a:pt x="52242" y="0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6275" y="3761054"/>
              <a:ext cx="100330" cy="582295"/>
            </a:xfrm>
            <a:custGeom>
              <a:avLst/>
              <a:gdLst/>
              <a:ahLst/>
              <a:cxnLst/>
              <a:rect l="l" t="t" r="r" b="b"/>
              <a:pathLst>
                <a:path w="100329" h="582295">
                  <a:moveTo>
                    <a:pt x="100228" y="458343"/>
                  </a:moveTo>
                  <a:lnTo>
                    <a:pt x="74104" y="49568"/>
                  </a:lnTo>
                  <a:lnTo>
                    <a:pt x="65036" y="58597"/>
                  </a:lnTo>
                  <a:lnTo>
                    <a:pt x="79971" y="427964"/>
                  </a:lnTo>
                  <a:lnTo>
                    <a:pt x="67170" y="441820"/>
                  </a:lnTo>
                  <a:lnTo>
                    <a:pt x="55981" y="434352"/>
                  </a:lnTo>
                  <a:lnTo>
                    <a:pt x="41592" y="443420"/>
                  </a:lnTo>
                  <a:lnTo>
                    <a:pt x="41173" y="445477"/>
                  </a:lnTo>
                  <a:lnTo>
                    <a:pt x="21958" y="68999"/>
                  </a:lnTo>
                  <a:lnTo>
                    <a:pt x="29324" y="74066"/>
                  </a:lnTo>
                  <a:lnTo>
                    <a:pt x="54914" y="419963"/>
                  </a:lnTo>
                  <a:lnTo>
                    <a:pt x="41046" y="59664"/>
                  </a:lnTo>
                  <a:lnTo>
                    <a:pt x="57048" y="41567"/>
                  </a:lnTo>
                  <a:lnTo>
                    <a:pt x="34124" y="35661"/>
                  </a:lnTo>
                  <a:lnTo>
                    <a:pt x="47980" y="25031"/>
                  </a:lnTo>
                  <a:lnTo>
                    <a:pt x="36791" y="16497"/>
                  </a:lnTo>
                  <a:lnTo>
                    <a:pt x="61315" y="12776"/>
                  </a:lnTo>
                  <a:lnTo>
                    <a:pt x="65036" y="1028"/>
                  </a:lnTo>
                  <a:lnTo>
                    <a:pt x="12268" y="0"/>
                  </a:lnTo>
                  <a:lnTo>
                    <a:pt x="1066" y="12776"/>
                  </a:lnTo>
                  <a:lnTo>
                    <a:pt x="11734" y="22885"/>
                  </a:lnTo>
                  <a:lnTo>
                    <a:pt x="1066" y="38354"/>
                  </a:lnTo>
                  <a:lnTo>
                    <a:pt x="12268" y="43129"/>
                  </a:lnTo>
                  <a:lnTo>
                    <a:pt x="12954" y="51981"/>
                  </a:lnTo>
                  <a:lnTo>
                    <a:pt x="0" y="61277"/>
                  </a:lnTo>
                  <a:lnTo>
                    <a:pt x="12268" y="74599"/>
                  </a:lnTo>
                  <a:lnTo>
                    <a:pt x="24523" y="447687"/>
                  </a:lnTo>
                  <a:lnTo>
                    <a:pt x="62382" y="572935"/>
                  </a:lnTo>
                  <a:lnTo>
                    <a:pt x="77838" y="581990"/>
                  </a:lnTo>
                  <a:lnTo>
                    <a:pt x="95961" y="466864"/>
                  </a:lnTo>
                  <a:lnTo>
                    <a:pt x="73571" y="515366"/>
                  </a:lnTo>
                  <a:lnTo>
                    <a:pt x="55981" y="516432"/>
                  </a:lnTo>
                  <a:lnTo>
                    <a:pt x="43281" y="460959"/>
                  </a:lnTo>
                  <a:lnTo>
                    <a:pt x="53314" y="454609"/>
                  </a:lnTo>
                  <a:lnTo>
                    <a:pt x="64503" y="464731"/>
                  </a:lnTo>
                  <a:lnTo>
                    <a:pt x="81559" y="451942"/>
                  </a:lnTo>
                  <a:lnTo>
                    <a:pt x="100228" y="458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7888" y="3673080"/>
              <a:ext cx="67701" cy="911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89920" y="3352787"/>
              <a:ext cx="445134" cy="233679"/>
            </a:xfrm>
            <a:custGeom>
              <a:avLst/>
              <a:gdLst/>
              <a:ahLst/>
              <a:cxnLst/>
              <a:rect l="l" t="t" r="r" b="b"/>
              <a:pathLst>
                <a:path w="445135" h="233679">
                  <a:moveTo>
                    <a:pt x="387019" y="31419"/>
                  </a:moveTo>
                  <a:lnTo>
                    <a:pt x="373659" y="2095"/>
                  </a:lnTo>
                  <a:lnTo>
                    <a:pt x="333184" y="0"/>
                  </a:lnTo>
                  <a:lnTo>
                    <a:pt x="297421" y="0"/>
                  </a:lnTo>
                  <a:lnTo>
                    <a:pt x="252679" y="40487"/>
                  </a:lnTo>
                  <a:lnTo>
                    <a:pt x="135394" y="60744"/>
                  </a:lnTo>
                  <a:lnTo>
                    <a:pt x="86347" y="107632"/>
                  </a:lnTo>
                  <a:lnTo>
                    <a:pt x="387019" y="31419"/>
                  </a:lnTo>
                  <a:close/>
                </a:path>
                <a:path w="445135" h="233679">
                  <a:moveTo>
                    <a:pt x="445084" y="96989"/>
                  </a:moveTo>
                  <a:lnTo>
                    <a:pt x="427507" y="74053"/>
                  </a:lnTo>
                  <a:lnTo>
                    <a:pt x="328917" y="90055"/>
                  </a:lnTo>
                  <a:lnTo>
                    <a:pt x="204139" y="134848"/>
                  </a:lnTo>
                  <a:lnTo>
                    <a:pt x="68224" y="148170"/>
                  </a:lnTo>
                  <a:lnTo>
                    <a:pt x="0" y="233400"/>
                  </a:lnTo>
                  <a:lnTo>
                    <a:pt x="445084" y="96989"/>
                  </a:lnTo>
                  <a:close/>
                </a:path>
              </a:pathLst>
            </a:custGeom>
            <a:solidFill>
              <a:srgbClr val="A2A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7641" y="3237096"/>
              <a:ext cx="237237" cy="14870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85005" y="3279202"/>
              <a:ext cx="354330" cy="488315"/>
            </a:xfrm>
            <a:custGeom>
              <a:avLst/>
              <a:gdLst/>
              <a:ahLst/>
              <a:cxnLst/>
              <a:rect l="l" t="t" r="r" b="b"/>
              <a:pathLst>
                <a:path w="354329" h="488314">
                  <a:moveTo>
                    <a:pt x="332635" y="0"/>
                  </a:moveTo>
                  <a:lnTo>
                    <a:pt x="299585" y="12291"/>
                  </a:lnTo>
                  <a:lnTo>
                    <a:pt x="226019" y="28785"/>
                  </a:lnTo>
                  <a:lnTo>
                    <a:pt x="167381" y="66108"/>
                  </a:lnTo>
                  <a:lnTo>
                    <a:pt x="122605" y="103922"/>
                  </a:lnTo>
                  <a:lnTo>
                    <a:pt x="73030" y="144463"/>
                  </a:lnTo>
                  <a:lnTo>
                    <a:pt x="35182" y="196134"/>
                  </a:lnTo>
                  <a:lnTo>
                    <a:pt x="6929" y="243603"/>
                  </a:lnTo>
                  <a:lnTo>
                    <a:pt x="0" y="276635"/>
                  </a:lnTo>
                  <a:lnTo>
                    <a:pt x="9062" y="302738"/>
                  </a:lnTo>
                  <a:lnTo>
                    <a:pt x="32517" y="330988"/>
                  </a:lnTo>
                  <a:lnTo>
                    <a:pt x="51706" y="357091"/>
                  </a:lnTo>
                  <a:lnTo>
                    <a:pt x="53838" y="392268"/>
                  </a:lnTo>
                  <a:lnTo>
                    <a:pt x="44777" y="434910"/>
                  </a:lnTo>
                  <a:lnTo>
                    <a:pt x="56506" y="456231"/>
                  </a:lnTo>
                  <a:lnTo>
                    <a:pt x="79962" y="479698"/>
                  </a:lnTo>
                  <a:lnTo>
                    <a:pt x="124207" y="487698"/>
                  </a:lnTo>
                  <a:lnTo>
                    <a:pt x="122075" y="473842"/>
                  </a:lnTo>
                  <a:lnTo>
                    <a:pt x="79962" y="453594"/>
                  </a:lnTo>
                  <a:lnTo>
                    <a:pt x="68231" y="423199"/>
                  </a:lnTo>
                  <a:lnTo>
                    <a:pt x="75162" y="380558"/>
                  </a:lnTo>
                  <a:lnTo>
                    <a:pt x="68231" y="335770"/>
                  </a:lnTo>
                  <a:lnTo>
                    <a:pt x="35182" y="295274"/>
                  </a:lnTo>
                  <a:lnTo>
                    <a:pt x="20789" y="264879"/>
                  </a:lnTo>
                  <a:lnTo>
                    <a:pt x="46912" y="215354"/>
                  </a:lnTo>
                  <a:lnTo>
                    <a:pt x="82094" y="160957"/>
                  </a:lnTo>
                  <a:lnTo>
                    <a:pt x="124737" y="132708"/>
                  </a:lnTo>
                  <a:lnTo>
                    <a:pt x="157787" y="99676"/>
                  </a:lnTo>
                  <a:lnTo>
                    <a:pt x="205230" y="57034"/>
                  </a:lnTo>
                  <a:lnTo>
                    <a:pt x="261736" y="33076"/>
                  </a:lnTo>
                  <a:lnTo>
                    <a:pt x="301717" y="28785"/>
                  </a:lnTo>
                  <a:lnTo>
                    <a:pt x="332635" y="24002"/>
                  </a:lnTo>
                  <a:lnTo>
                    <a:pt x="353959" y="4827"/>
                  </a:lnTo>
                  <a:lnTo>
                    <a:pt x="332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12626" y="3449769"/>
              <a:ext cx="840740" cy="779145"/>
            </a:xfrm>
            <a:custGeom>
              <a:avLst/>
              <a:gdLst/>
              <a:ahLst/>
              <a:cxnLst/>
              <a:rect l="l" t="t" r="r" b="b"/>
              <a:pathLst>
                <a:path w="840739" h="779145">
                  <a:moveTo>
                    <a:pt x="522389" y="0"/>
                  </a:moveTo>
                  <a:lnTo>
                    <a:pt x="47978" y="140709"/>
                  </a:lnTo>
                  <a:lnTo>
                    <a:pt x="44244" y="109241"/>
                  </a:lnTo>
                  <a:lnTo>
                    <a:pt x="0" y="138563"/>
                  </a:lnTo>
                  <a:lnTo>
                    <a:pt x="79426" y="280345"/>
                  </a:lnTo>
                  <a:lnTo>
                    <a:pt x="114608" y="381630"/>
                  </a:lnTo>
                  <a:lnTo>
                    <a:pt x="184441" y="526049"/>
                  </a:lnTo>
                  <a:lnTo>
                    <a:pt x="345940" y="682742"/>
                  </a:lnTo>
                  <a:lnTo>
                    <a:pt x="406750" y="778677"/>
                  </a:lnTo>
                  <a:lnTo>
                    <a:pt x="584234" y="677946"/>
                  </a:lnTo>
                  <a:lnTo>
                    <a:pt x="752677" y="566554"/>
                  </a:lnTo>
                  <a:lnTo>
                    <a:pt x="840654" y="462623"/>
                  </a:lnTo>
                  <a:lnTo>
                    <a:pt x="712691" y="400806"/>
                  </a:lnTo>
                  <a:lnTo>
                    <a:pt x="598627" y="117242"/>
                  </a:lnTo>
                  <a:lnTo>
                    <a:pt x="522389" y="0"/>
                  </a:lnTo>
                  <a:close/>
                </a:path>
              </a:pathLst>
            </a:custGeom>
            <a:solidFill>
              <a:srgbClr val="FFF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3187" y="4005131"/>
              <a:ext cx="174625" cy="243840"/>
            </a:xfrm>
            <a:custGeom>
              <a:avLst/>
              <a:gdLst/>
              <a:ahLst/>
              <a:cxnLst/>
              <a:rect l="l" t="t" r="r" b="b"/>
              <a:pathLst>
                <a:path w="174625" h="243839">
                  <a:moveTo>
                    <a:pt x="0" y="0"/>
                  </a:moveTo>
                  <a:lnTo>
                    <a:pt x="13848" y="38905"/>
                  </a:lnTo>
                  <a:lnTo>
                    <a:pt x="118872" y="243572"/>
                  </a:lnTo>
                  <a:lnTo>
                    <a:pt x="174330" y="199334"/>
                  </a:lnTo>
                  <a:lnTo>
                    <a:pt x="102905" y="89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3816" y="3449777"/>
              <a:ext cx="791210" cy="775970"/>
            </a:xfrm>
            <a:custGeom>
              <a:avLst/>
              <a:gdLst/>
              <a:ahLst/>
              <a:cxnLst/>
              <a:rect l="l" t="t" r="r" b="b"/>
              <a:pathLst>
                <a:path w="791210" h="775970">
                  <a:moveTo>
                    <a:pt x="527202" y="16002"/>
                  </a:moveTo>
                  <a:lnTo>
                    <a:pt x="511187" y="0"/>
                  </a:lnTo>
                  <a:lnTo>
                    <a:pt x="227063" y="86893"/>
                  </a:lnTo>
                  <a:lnTo>
                    <a:pt x="93814" y="124701"/>
                  </a:lnTo>
                  <a:lnTo>
                    <a:pt x="66103" y="136410"/>
                  </a:lnTo>
                  <a:lnTo>
                    <a:pt x="202565" y="147104"/>
                  </a:lnTo>
                  <a:lnTo>
                    <a:pt x="527202" y="16002"/>
                  </a:lnTo>
                  <a:close/>
                </a:path>
                <a:path w="791210" h="775970">
                  <a:moveTo>
                    <a:pt x="791095" y="480720"/>
                  </a:moveTo>
                  <a:lnTo>
                    <a:pt x="730821" y="532980"/>
                  </a:lnTo>
                  <a:lnTo>
                    <a:pt x="692454" y="530847"/>
                  </a:lnTo>
                  <a:lnTo>
                    <a:pt x="349681" y="605459"/>
                  </a:lnTo>
                  <a:lnTo>
                    <a:pt x="248920" y="454621"/>
                  </a:lnTo>
                  <a:lnTo>
                    <a:pt x="529323" y="367233"/>
                  </a:lnTo>
                  <a:lnTo>
                    <a:pt x="591705" y="183883"/>
                  </a:lnTo>
                  <a:lnTo>
                    <a:pt x="212674" y="299516"/>
                  </a:lnTo>
                  <a:lnTo>
                    <a:pt x="134327" y="348018"/>
                  </a:lnTo>
                  <a:lnTo>
                    <a:pt x="55435" y="195059"/>
                  </a:lnTo>
                  <a:lnTo>
                    <a:pt x="0" y="146024"/>
                  </a:lnTo>
                  <a:lnTo>
                    <a:pt x="73558" y="308597"/>
                  </a:lnTo>
                  <a:lnTo>
                    <a:pt x="103949" y="428523"/>
                  </a:lnTo>
                  <a:lnTo>
                    <a:pt x="182308" y="548436"/>
                  </a:lnTo>
                  <a:lnTo>
                    <a:pt x="319862" y="666216"/>
                  </a:lnTo>
                  <a:lnTo>
                    <a:pt x="400316" y="775474"/>
                  </a:lnTo>
                  <a:lnTo>
                    <a:pt x="612482" y="650227"/>
                  </a:lnTo>
                  <a:lnTo>
                    <a:pt x="751103" y="559625"/>
                  </a:lnTo>
                  <a:lnTo>
                    <a:pt x="791095" y="480720"/>
                  </a:lnTo>
                  <a:close/>
                </a:path>
              </a:pathLst>
            </a:custGeom>
            <a:solidFill>
              <a:srgbClr val="D5D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68817" y="3449769"/>
              <a:ext cx="704850" cy="789940"/>
            </a:xfrm>
            <a:custGeom>
              <a:avLst/>
              <a:gdLst/>
              <a:ahLst/>
              <a:cxnLst/>
              <a:rect l="l" t="t" r="r" b="b"/>
              <a:pathLst>
                <a:path w="704850" h="789939">
                  <a:moveTo>
                    <a:pt x="366198" y="0"/>
                  </a:moveTo>
                  <a:lnTo>
                    <a:pt x="452556" y="103386"/>
                  </a:lnTo>
                  <a:lnTo>
                    <a:pt x="545346" y="329378"/>
                  </a:lnTo>
                  <a:lnTo>
                    <a:pt x="600759" y="404516"/>
                  </a:lnTo>
                  <a:lnTo>
                    <a:pt x="663683" y="462623"/>
                  </a:lnTo>
                  <a:lnTo>
                    <a:pt x="611419" y="534041"/>
                  </a:lnTo>
                  <a:lnTo>
                    <a:pt x="552812" y="584675"/>
                  </a:lnTo>
                  <a:lnTo>
                    <a:pt x="456829" y="637973"/>
                  </a:lnTo>
                  <a:lnTo>
                    <a:pt x="353964" y="699267"/>
                  </a:lnTo>
                  <a:lnTo>
                    <a:pt x="262793" y="760025"/>
                  </a:lnTo>
                  <a:lnTo>
                    <a:pt x="235626" y="730712"/>
                  </a:lnTo>
                  <a:lnTo>
                    <a:pt x="169509" y="643301"/>
                  </a:lnTo>
                  <a:lnTo>
                    <a:pt x="88503" y="571351"/>
                  </a:lnTo>
                  <a:lnTo>
                    <a:pt x="0" y="467942"/>
                  </a:lnTo>
                  <a:lnTo>
                    <a:pt x="54369" y="555362"/>
                  </a:lnTo>
                  <a:lnTo>
                    <a:pt x="137529" y="656625"/>
                  </a:lnTo>
                  <a:lnTo>
                    <a:pt x="213767" y="736040"/>
                  </a:lnTo>
                  <a:lnTo>
                    <a:pt x="260679" y="789338"/>
                  </a:lnTo>
                  <a:lnTo>
                    <a:pt x="343844" y="730712"/>
                  </a:lnTo>
                  <a:lnTo>
                    <a:pt x="412615" y="691271"/>
                  </a:lnTo>
                  <a:lnTo>
                    <a:pt x="516020" y="629976"/>
                  </a:lnTo>
                  <a:lnTo>
                    <a:pt x="624237" y="560690"/>
                  </a:lnTo>
                  <a:lnTo>
                    <a:pt x="704703" y="472233"/>
                  </a:lnTo>
                  <a:lnTo>
                    <a:pt x="654058" y="426909"/>
                  </a:lnTo>
                  <a:lnTo>
                    <a:pt x="577325" y="348017"/>
                  </a:lnTo>
                  <a:lnTo>
                    <a:pt x="516020" y="204671"/>
                  </a:lnTo>
                  <a:lnTo>
                    <a:pt x="459482" y="71427"/>
                  </a:lnTo>
                  <a:lnTo>
                    <a:pt x="36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0801" y="3791931"/>
              <a:ext cx="95965" cy="836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0691" y="3657078"/>
              <a:ext cx="95969" cy="8318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7306" y="3919857"/>
              <a:ext cx="99671" cy="8580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5479" y="4038709"/>
              <a:ext cx="99176" cy="8634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469549" y="3568090"/>
              <a:ext cx="486409" cy="498475"/>
            </a:xfrm>
            <a:custGeom>
              <a:avLst/>
              <a:gdLst/>
              <a:ahLst/>
              <a:cxnLst/>
              <a:rect l="l" t="t" r="r" b="b"/>
              <a:pathLst>
                <a:path w="486410" h="498475">
                  <a:moveTo>
                    <a:pt x="308635" y="33032"/>
                  </a:moveTo>
                  <a:lnTo>
                    <a:pt x="86893" y="83680"/>
                  </a:lnTo>
                  <a:lnTo>
                    <a:pt x="247878" y="0"/>
                  </a:lnTo>
                  <a:lnTo>
                    <a:pt x="0" y="81038"/>
                  </a:lnTo>
                  <a:lnTo>
                    <a:pt x="39979" y="134315"/>
                  </a:lnTo>
                  <a:lnTo>
                    <a:pt x="308635" y="33032"/>
                  </a:lnTo>
                  <a:close/>
                </a:path>
                <a:path w="486410" h="498475">
                  <a:moveTo>
                    <a:pt x="339039" y="157251"/>
                  </a:moveTo>
                  <a:lnTo>
                    <a:pt x="194030" y="195059"/>
                  </a:lnTo>
                  <a:lnTo>
                    <a:pt x="220167" y="162026"/>
                  </a:lnTo>
                  <a:lnTo>
                    <a:pt x="121526" y="195059"/>
                  </a:lnTo>
                  <a:lnTo>
                    <a:pt x="170599" y="149250"/>
                  </a:lnTo>
                  <a:lnTo>
                    <a:pt x="63461" y="195059"/>
                  </a:lnTo>
                  <a:lnTo>
                    <a:pt x="102908" y="255854"/>
                  </a:lnTo>
                  <a:lnTo>
                    <a:pt x="339039" y="157251"/>
                  </a:lnTo>
                  <a:close/>
                </a:path>
                <a:path w="486410" h="498475">
                  <a:moveTo>
                    <a:pt x="385953" y="258483"/>
                  </a:moveTo>
                  <a:lnTo>
                    <a:pt x="142900" y="349631"/>
                  </a:lnTo>
                  <a:lnTo>
                    <a:pt x="224434" y="278739"/>
                  </a:lnTo>
                  <a:lnTo>
                    <a:pt x="112483" y="326745"/>
                  </a:lnTo>
                  <a:lnTo>
                    <a:pt x="151930" y="387489"/>
                  </a:lnTo>
                  <a:lnTo>
                    <a:pt x="385953" y="258483"/>
                  </a:lnTo>
                  <a:close/>
                </a:path>
                <a:path w="486410" h="498475">
                  <a:moveTo>
                    <a:pt x="486168" y="357085"/>
                  </a:moveTo>
                  <a:lnTo>
                    <a:pt x="388073" y="405053"/>
                  </a:lnTo>
                  <a:lnTo>
                    <a:pt x="266534" y="458368"/>
                  </a:lnTo>
                  <a:lnTo>
                    <a:pt x="311340" y="417855"/>
                  </a:lnTo>
                  <a:lnTo>
                    <a:pt x="229209" y="445579"/>
                  </a:lnTo>
                  <a:lnTo>
                    <a:pt x="262267" y="498335"/>
                  </a:lnTo>
                  <a:lnTo>
                    <a:pt x="428053" y="415201"/>
                  </a:lnTo>
                  <a:lnTo>
                    <a:pt x="486168" y="357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64018" y="3909710"/>
              <a:ext cx="163830" cy="370840"/>
            </a:xfrm>
            <a:custGeom>
              <a:avLst/>
              <a:gdLst/>
              <a:ahLst/>
              <a:cxnLst/>
              <a:rect l="l" t="t" r="r" b="b"/>
              <a:pathLst>
                <a:path w="163829" h="370839">
                  <a:moveTo>
                    <a:pt x="0" y="0"/>
                  </a:moveTo>
                  <a:lnTo>
                    <a:pt x="0" y="45860"/>
                  </a:lnTo>
                  <a:lnTo>
                    <a:pt x="62901" y="212677"/>
                  </a:lnTo>
                  <a:lnTo>
                    <a:pt x="104996" y="370438"/>
                  </a:lnTo>
                  <a:lnTo>
                    <a:pt x="163648" y="333660"/>
                  </a:lnTo>
                  <a:lnTo>
                    <a:pt x="116736" y="227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55490" y="3971036"/>
              <a:ext cx="99695" cy="302895"/>
            </a:xfrm>
            <a:custGeom>
              <a:avLst/>
              <a:gdLst/>
              <a:ahLst/>
              <a:cxnLst/>
              <a:rect l="l" t="t" r="r" b="b"/>
              <a:pathLst>
                <a:path w="99695" h="302895">
                  <a:moveTo>
                    <a:pt x="0" y="0"/>
                  </a:moveTo>
                  <a:lnTo>
                    <a:pt x="18121" y="98053"/>
                  </a:lnTo>
                  <a:lnTo>
                    <a:pt x="67696" y="302716"/>
                  </a:lnTo>
                  <a:lnTo>
                    <a:pt x="99131" y="284596"/>
                  </a:lnTo>
                  <a:lnTo>
                    <a:pt x="62901" y="146019"/>
                  </a:lnTo>
                  <a:lnTo>
                    <a:pt x="26654" y="44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B8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9293" y="3208312"/>
              <a:ext cx="563880" cy="1096645"/>
            </a:xfrm>
            <a:custGeom>
              <a:avLst/>
              <a:gdLst/>
              <a:ahLst/>
              <a:cxnLst/>
              <a:rect l="l" t="t" r="r" b="b"/>
              <a:pathLst>
                <a:path w="563879" h="1096645">
                  <a:moveTo>
                    <a:pt x="563473" y="243078"/>
                  </a:moveTo>
                  <a:lnTo>
                    <a:pt x="545884" y="204673"/>
                  </a:lnTo>
                  <a:lnTo>
                    <a:pt x="510171" y="177495"/>
                  </a:lnTo>
                  <a:lnTo>
                    <a:pt x="475488" y="115150"/>
                  </a:lnTo>
                  <a:lnTo>
                    <a:pt x="424840" y="101828"/>
                  </a:lnTo>
                  <a:lnTo>
                    <a:pt x="396595" y="70891"/>
                  </a:lnTo>
                  <a:lnTo>
                    <a:pt x="366242" y="33083"/>
                  </a:lnTo>
                  <a:lnTo>
                    <a:pt x="325716" y="4838"/>
                  </a:lnTo>
                  <a:lnTo>
                    <a:pt x="283616" y="0"/>
                  </a:lnTo>
                  <a:lnTo>
                    <a:pt x="238810" y="11760"/>
                  </a:lnTo>
                  <a:lnTo>
                    <a:pt x="200964" y="47472"/>
                  </a:lnTo>
                  <a:lnTo>
                    <a:pt x="165252" y="92214"/>
                  </a:lnTo>
                  <a:lnTo>
                    <a:pt x="139661" y="174815"/>
                  </a:lnTo>
                  <a:lnTo>
                    <a:pt x="118338" y="184429"/>
                  </a:lnTo>
                  <a:lnTo>
                    <a:pt x="103949" y="203606"/>
                  </a:lnTo>
                  <a:lnTo>
                    <a:pt x="99148" y="241465"/>
                  </a:lnTo>
                  <a:lnTo>
                    <a:pt x="54368" y="274497"/>
                  </a:lnTo>
                  <a:lnTo>
                    <a:pt x="45313" y="311823"/>
                  </a:lnTo>
                  <a:lnTo>
                    <a:pt x="51536" y="339217"/>
                  </a:lnTo>
                  <a:lnTo>
                    <a:pt x="22390" y="363537"/>
                  </a:lnTo>
                  <a:lnTo>
                    <a:pt x="0" y="379488"/>
                  </a:lnTo>
                  <a:lnTo>
                    <a:pt x="29857" y="443458"/>
                  </a:lnTo>
                  <a:lnTo>
                    <a:pt x="93294" y="600163"/>
                  </a:lnTo>
                  <a:lnTo>
                    <a:pt x="103327" y="618401"/>
                  </a:lnTo>
                  <a:lnTo>
                    <a:pt x="142328" y="755802"/>
                  </a:lnTo>
                  <a:lnTo>
                    <a:pt x="195097" y="987094"/>
                  </a:lnTo>
                  <a:lnTo>
                    <a:pt x="218020" y="1095286"/>
                  </a:lnTo>
                  <a:lnTo>
                    <a:pt x="255092" y="1065822"/>
                  </a:lnTo>
                  <a:lnTo>
                    <a:pt x="263334" y="1096365"/>
                  </a:lnTo>
                  <a:lnTo>
                    <a:pt x="329158" y="1049985"/>
                  </a:lnTo>
                  <a:lnTo>
                    <a:pt x="341680" y="1074508"/>
                  </a:lnTo>
                  <a:lnTo>
                    <a:pt x="417918" y="997229"/>
                  </a:lnTo>
                  <a:lnTo>
                    <a:pt x="395020" y="983894"/>
                  </a:lnTo>
                  <a:lnTo>
                    <a:pt x="340652" y="1025474"/>
                  </a:lnTo>
                  <a:lnTo>
                    <a:pt x="312445" y="950988"/>
                  </a:lnTo>
                  <a:lnTo>
                    <a:pt x="312445" y="1017231"/>
                  </a:lnTo>
                  <a:lnTo>
                    <a:pt x="291033" y="1041996"/>
                  </a:lnTo>
                  <a:lnTo>
                    <a:pt x="269709" y="1058519"/>
                  </a:lnTo>
                  <a:lnTo>
                    <a:pt x="248653" y="974255"/>
                  </a:lnTo>
                  <a:lnTo>
                    <a:pt x="248653" y="1041971"/>
                  </a:lnTo>
                  <a:lnTo>
                    <a:pt x="226021" y="1056386"/>
                  </a:lnTo>
                  <a:lnTo>
                    <a:pt x="176974" y="834669"/>
                  </a:lnTo>
                  <a:lnTo>
                    <a:pt x="175831" y="803389"/>
                  </a:lnTo>
                  <a:lnTo>
                    <a:pt x="221221" y="940193"/>
                  </a:lnTo>
                  <a:lnTo>
                    <a:pt x="248653" y="1041971"/>
                  </a:lnTo>
                  <a:lnTo>
                    <a:pt x="248653" y="974255"/>
                  </a:lnTo>
                  <a:lnTo>
                    <a:pt x="229755" y="898626"/>
                  </a:lnTo>
                  <a:lnTo>
                    <a:pt x="175145" y="748830"/>
                  </a:lnTo>
                  <a:lnTo>
                    <a:pt x="238277" y="863447"/>
                  </a:lnTo>
                  <a:lnTo>
                    <a:pt x="289458" y="972172"/>
                  </a:lnTo>
                  <a:lnTo>
                    <a:pt x="312445" y="1017231"/>
                  </a:lnTo>
                  <a:lnTo>
                    <a:pt x="312445" y="950988"/>
                  </a:lnTo>
                  <a:lnTo>
                    <a:pt x="303314" y="926871"/>
                  </a:lnTo>
                  <a:lnTo>
                    <a:pt x="223888" y="783501"/>
                  </a:lnTo>
                  <a:lnTo>
                    <a:pt x="137528" y="642810"/>
                  </a:lnTo>
                  <a:lnTo>
                    <a:pt x="113017" y="546836"/>
                  </a:lnTo>
                  <a:lnTo>
                    <a:pt x="61302" y="443458"/>
                  </a:lnTo>
                  <a:lnTo>
                    <a:pt x="24523" y="387489"/>
                  </a:lnTo>
                  <a:lnTo>
                    <a:pt x="57848" y="366979"/>
                  </a:lnTo>
                  <a:lnTo>
                    <a:pt x="61302" y="382168"/>
                  </a:lnTo>
                  <a:lnTo>
                    <a:pt x="68770" y="314502"/>
                  </a:lnTo>
                  <a:lnTo>
                    <a:pt x="80492" y="288353"/>
                  </a:lnTo>
                  <a:lnTo>
                    <a:pt x="127406" y="255320"/>
                  </a:lnTo>
                  <a:lnTo>
                    <a:pt x="123139" y="212674"/>
                  </a:lnTo>
                  <a:lnTo>
                    <a:pt x="184442" y="184429"/>
                  </a:lnTo>
                  <a:lnTo>
                    <a:pt x="174853" y="132715"/>
                  </a:lnTo>
                  <a:lnTo>
                    <a:pt x="196164" y="80505"/>
                  </a:lnTo>
                  <a:lnTo>
                    <a:pt x="226555" y="45326"/>
                  </a:lnTo>
                  <a:lnTo>
                    <a:pt x="267068" y="19227"/>
                  </a:lnTo>
                  <a:lnTo>
                    <a:pt x="330479" y="30937"/>
                  </a:lnTo>
                  <a:lnTo>
                    <a:pt x="370471" y="68795"/>
                  </a:lnTo>
                  <a:lnTo>
                    <a:pt x="401408" y="115684"/>
                  </a:lnTo>
                  <a:lnTo>
                    <a:pt x="455790" y="130073"/>
                  </a:lnTo>
                  <a:lnTo>
                    <a:pt x="460552" y="163106"/>
                  </a:lnTo>
                  <a:lnTo>
                    <a:pt x="200964" y="243611"/>
                  </a:lnTo>
                  <a:lnTo>
                    <a:pt x="481876" y="191350"/>
                  </a:lnTo>
                  <a:lnTo>
                    <a:pt x="517093" y="207899"/>
                  </a:lnTo>
                  <a:lnTo>
                    <a:pt x="521868" y="231851"/>
                  </a:lnTo>
                  <a:lnTo>
                    <a:pt x="124206" y="353923"/>
                  </a:lnTo>
                  <a:lnTo>
                    <a:pt x="90627" y="377875"/>
                  </a:lnTo>
                  <a:lnTo>
                    <a:pt x="543179" y="247853"/>
                  </a:lnTo>
                  <a:lnTo>
                    <a:pt x="563473" y="243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1670" y="3572330"/>
              <a:ext cx="205770" cy="847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9840" y="3487092"/>
              <a:ext cx="273961" cy="852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145457" y="3371951"/>
              <a:ext cx="946150" cy="1042035"/>
            </a:xfrm>
            <a:custGeom>
              <a:avLst/>
              <a:gdLst/>
              <a:ahLst/>
              <a:cxnLst/>
              <a:rect l="l" t="t" r="r" b="b"/>
              <a:pathLst>
                <a:path w="946150" h="1042035">
                  <a:moveTo>
                    <a:pt x="849706" y="497268"/>
                  </a:moveTo>
                  <a:lnTo>
                    <a:pt x="678611" y="26111"/>
                  </a:lnTo>
                  <a:lnTo>
                    <a:pt x="650367" y="0"/>
                  </a:lnTo>
                  <a:lnTo>
                    <a:pt x="554913" y="12255"/>
                  </a:lnTo>
                  <a:lnTo>
                    <a:pt x="574662" y="28790"/>
                  </a:lnTo>
                  <a:lnTo>
                    <a:pt x="630072" y="20789"/>
                  </a:lnTo>
                  <a:lnTo>
                    <a:pt x="667410" y="39966"/>
                  </a:lnTo>
                  <a:lnTo>
                    <a:pt x="811872" y="452526"/>
                  </a:lnTo>
                  <a:lnTo>
                    <a:pt x="849706" y="497268"/>
                  </a:lnTo>
                  <a:close/>
                </a:path>
                <a:path w="946150" h="1042035">
                  <a:moveTo>
                    <a:pt x="945642" y="770699"/>
                  </a:moveTo>
                  <a:lnTo>
                    <a:pt x="879576" y="578840"/>
                  </a:lnTo>
                  <a:lnTo>
                    <a:pt x="869454" y="603338"/>
                  </a:lnTo>
                  <a:lnTo>
                    <a:pt x="917397" y="757364"/>
                  </a:lnTo>
                  <a:lnTo>
                    <a:pt x="895540" y="772833"/>
                  </a:lnTo>
                  <a:lnTo>
                    <a:pt x="267068" y="989749"/>
                  </a:lnTo>
                  <a:lnTo>
                    <a:pt x="245211" y="987615"/>
                  </a:lnTo>
                  <a:lnTo>
                    <a:pt x="35179" y="184429"/>
                  </a:lnTo>
                  <a:lnTo>
                    <a:pt x="43700" y="163106"/>
                  </a:lnTo>
                  <a:lnTo>
                    <a:pt x="113004" y="136461"/>
                  </a:lnTo>
                  <a:lnTo>
                    <a:pt x="119405" y="115150"/>
                  </a:lnTo>
                  <a:lnTo>
                    <a:pt x="11188" y="160959"/>
                  </a:lnTo>
                  <a:lnTo>
                    <a:pt x="0" y="191350"/>
                  </a:lnTo>
                  <a:lnTo>
                    <a:pt x="214820" y="1024394"/>
                  </a:lnTo>
                  <a:lnTo>
                    <a:pt x="245211" y="1041984"/>
                  </a:lnTo>
                  <a:lnTo>
                    <a:pt x="917397" y="796810"/>
                  </a:lnTo>
                  <a:lnTo>
                    <a:pt x="945642" y="770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055104" y="3331108"/>
            <a:ext cx="1028700" cy="1198245"/>
            <a:chOff x="7055104" y="3331108"/>
            <a:chExt cx="1028700" cy="1198245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55104" y="3331108"/>
              <a:ext cx="1028700" cy="10400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98236" y="3398086"/>
              <a:ext cx="530131" cy="11306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335" y="623485"/>
            <a:ext cx="5307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Exponential</a:t>
            </a:r>
            <a:r>
              <a:rPr spc="20" dirty="0"/>
              <a:t> </a:t>
            </a:r>
            <a:r>
              <a:rPr spc="-10" dirty="0"/>
              <a:t>Probability</a:t>
            </a:r>
            <a:r>
              <a:rPr spc="3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2104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Density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1942" y="2241880"/>
            <a:ext cx="3378200" cy="826769"/>
            <a:chOff x="2591942" y="2241880"/>
            <a:chExt cx="3378200" cy="826769"/>
          </a:xfrm>
        </p:grpSpPr>
        <p:sp>
          <p:nvSpPr>
            <p:cNvPr id="5" name="object 5"/>
            <p:cNvSpPr/>
            <p:nvPr/>
          </p:nvSpPr>
          <p:spPr>
            <a:xfrm>
              <a:off x="2604642" y="2254580"/>
              <a:ext cx="3352800" cy="801370"/>
            </a:xfrm>
            <a:custGeom>
              <a:avLst/>
              <a:gdLst/>
              <a:ahLst/>
              <a:cxnLst/>
              <a:rect l="l" t="t" r="r" b="b"/>
              <a:pathLst>
                <a:path w="3352800" h="801369">
                  <a:moveTo>
                    <a:pt x="3352800" y="0"/>
                  </a:moveTo>
                  <a:lnTo>
                    <a:pt x="0" y="0"/>
                  </a:lnTo>
                  <a:lnTo>
                    <a:pt x="0" y="801293"/>
                  </a:lnTo>
                  <a:lnTo>
                    <a:pt x="3352800" y="801293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4642" y="2254580"/>
              <a:ext cx="3352800" cy="801370"/>
            </a:xfrm>
            <a:custGeom>
              <a:avLst/>
              <a:gdLst/>
              <a:ahLst/>
              <a:cxnLst/>
              <a:rect l="l" t="t" r="r" b="b"/>
              <a:pathLst>
                <a:path w="3352800" h="801369">
                  <a:moveTo>
                    <a:pt x="0" y="801293"/>
                  </a:moveTo>
                  <a:lnTo>
                    <a:pt x="3352800" y="801293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801293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4283" y="2386584"/>
              <a:ext cx="1380744" cy="5882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46827" y="264678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444" y="0"/>
                  </a:lnTo>
                </a:path>
              </a:pathLst>
            </a:custGeom>
            <a:ln w="5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79723" y="3402838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"/>
                <a:cs typeface="Cambria"/>
              </a:rPr>
              <a:t>whe</a:t>
            </a:r>
            <a:r>
              <a:rPr sz="1800" spc="10" dirty="0">
                <a:latin typeface="Cambria"/>
                <a:cs typeface="Cambria"/>
              </a:rPr>
              <a:t>r</a:t>
            </a:r>
            <a:r>
              <a:rPr sz="1800" spc="-25" dirty="0">
                <a:latin typeface="Cambria"/>
                <a:cs typeface="Cambria"/>
              </a:rPr>
              <a:t>e: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2996" y="3340015"/>
            <a:ext cx="1391285" cy="6877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900" spc="-60" dirty="0">
                <a:latin typeface="Symbol"/>
                <a:cs typeface="Symbol"/>
              </a:rPr>
              <a:t>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mean</a:t>
            </a:r>
            <a:endParaRPr sz="1800">
              <a:latin typeface="Cambria"/>
              <a:cs typeface="Cambria"/>
            </a:endParaRPr>
          </a:p>
          <a:p>
            <a:pPr marL="292735">
              <a:lnSpc>
                <a:spcPct val="100000"/>
              </a:lnSpc>
              <a:spcBef>
                <a:spcPts val="375"/>
              </a:spcBef>
            </a:pPr>
            <a:r>
              <a:rPr sz="1800" i="1" dirty="0">
                <a:latin typeface="Palatino Linotype"/>
                <a:cs typeface="Palatino Linotype"/>
              </a:rPr>
              <a:t>e</a:t>
            </a:r>
            <a:r>
              <a:rPr sz="1800" i="1" spc="-35" dirty="0">
                <a:latin typeface="Palatino Linotype"/>
                <a:cs typeface="Palatino Linotype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75" dirty="0">
                <a:latin typeface="Cambria"/>
                <a:cs typeface="Cambria"/>
              </a:rPr>
              <a:t>2.71828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8843" y="2626777"/>
            <a:ext cx="1409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spc="-12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2607" y="2458531"/>
            <a:ext cx="138112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85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5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85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50" i="1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8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75" spc="-82" baseline="3453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775" spc="-52" baseline="345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75" spc="-75" baseline="35555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875" spc="-202" baseline="35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75" i="1" spc="-60" baseline="3555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75" i="1" spc="-254" baseline="35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75" spc="112" baseline="3555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950" spc="-120" baseline="34188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endParaRPr sz="1950" baseline="34188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6171" y="1755267"/>
            <a:ext cx="139065" cy="13970"/>
          </a:xfrm>
          <a:custGeom>
            <a:avLst/>
            <a:gdLst/>
            <a:ahLst/>
            <a:cxnLst/>
            <a:rect l="l" t="t" r="r" b="b"/>
            <a:pathLst>
              <a:path w="139064" h="13969">
                <a:moveTo>
                  <a:pt x="138684" y="0"/>
                </a:moveTo>
                <a:lnTo>
                  <a:pt x="0" y="0"/>
                </a:lnTo>
                <a:lnTo>
                  <a:pt x="0" y="13715"/>
                </a:lnTo>
                <a:lnTo>
                  <a:pt x="138684" y="13715"/>
                </a:lnTo>
                <a:lnTo>
                  <a:pt x="1386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385648"/>
            <a:ext cx="5307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Exponential</a:t>
            </a:r>
            <a:r>
              <a:rPr spc="20" dirty="0"/>
              <a:t> </a:t>
            </a:r>
            <a:r>
              <a:rPr spc="-10" dirty="0"/>
              <a:t>Probability</a:t>
            </a:r>
            <a:r>
              <a:rPr spc="3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9997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represents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loading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truck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  <a:p>
            <a:pPr marL="355600" marR="916940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dirty="0">
                <a:latin typeface="Calibri"/>
                <a:cs typeface="Calibri"/>
              </a:rPr>
              <a:t>If the mean,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average,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dirty="0">
                <a:latin typeface="Calibri"/>
                <a:cs typeface="Calibri"/>
              </a:rPr>
              <a:t>is 15 </a:t>
            </a:r>
            <a:r>
              <a:rPr sz="2000" spc="-5" dirty="0">
                <a:latin typeface="Calibri"/>
                <a:cs typeface="Calibri"/>
              </a:rPr>
              <a:t>minutes </a:t>
            </a:r>
            <a:r>
              <a:rPr sz="2000" dirty="0">
                <a:latin typeface="Calibri"/>
                <a:cs typeface="Calibri"/>
              </a:rPr>
              <a:t>( </a:t>
            </a:r>
            <a:r>
              <a:rPr sz="2000" i="1" dirty="0">
                <a:latin typeface="Calibri"/>
                <a:cs typeface="Calibri"/>
              </a:rPr>
              <a:t>μ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15),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density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047" y="3090235"/>
            <a:ext cx="2808587" cy="9523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513" y="579831"/>
            <a:ext cx="802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Exponential</a:t>
            </a:r>
            <a:r>
              <a:rPr spc="15" dirty="0"/>
              <a:t> </a:t>
            </a:r>
            <a:r>
              <a:rPr spc="-5" dirty="0"/>
              <a:t>Distribution</a:t>
            </a:r>
            <a:r>
              <a:rPr spc="20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loading</a:t>
            </a:r>
            <a:r>
              <a:rPr spc="-60" dirty="0"/>
              <a:t> </a:t>
            </a:r>
            <a:r>
              <a:rPr spc="-5" dirty="0"/>
              <a:t>Dock</a:t>
            </a:r>
            <a:r>
              <a:rPr spc="1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292" y="1326280"/>
            <a:ext cx="5366328" cy="326833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973" y="564006"/>
            <a:ext cx="53092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2169" marR="5080" indent="-8401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Exponential</a:t>
            </a:r>
            <a:r>
              <a:rPr spc="10" dirty="0"/>
              <a:t> </a:t>
            </a:r>
            <a:r>
              <a:rPr spc="-10" dirty="0"/>
              <a:t>Probability</a:t>
            </a:r>
            <a:r>
              <a:rPr spc="20" dirty="0"/>
              <a:t> </a:t>
            </a:r>
            <a:r>
              <a:rPr spc="-10" dirty="0"/>
              <a:t>Distribution </a:t>
            </a:r>
            <a:r>
              <a:rPr spc="-620" dirty="0"/>
              <a:t> </a:t>
            </a:r>
            <a:r>
              <a:rPr spc="-15" dirty="0"/>
              <a:t>Cumulative</a:t>
            </a:r>
            <a:r>
              <a:rPr spc="3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7950" y="3235600"/>
            <a:ext cx="3914140" cy="6610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spc="10" dirty="0">
                <a:latin typeface="Cambria"/>
                <a:cs typeface="Cambria"/>
              </a:rPr>
              <a:t>where:</a:t>
            </a:r>
            <a:endParaRPr sz="1800">
              <a:latin typeface="Cambria"/>
              <a:cs typeface="Cambria"/>
            </a:endParaRPr>
          </a:p>
          <a:p>
            <a:pPr marL="98361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x0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specific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3948" y="2236178"/>
            <a:ext cx="16129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4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7043" y="2054820"/>
            <a:ext cx="12255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35" dirty="0"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1732" y="1898555"/>
            <a:ext cx="74993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4820" algn="l"/>
              </a:tabLst>
            </a:pPr>
            <a:r>
              <a:rPr sz="2050" spc="45" dirty="0">
                <a:latin typeface="Symbol"/>
                <a:cs typeface="Symbol"/>
              </a:rPr>
              <a:t>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x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/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Symbol"/>
                <a:cs typeface="Symbol"/>
              </a:rPr>
              <a:t>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436" y="1934643"/>
            <a:ext cx="287718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0985" algn="l"/>
              </a:tabLst>
            </a:pPr>
            <a:r>
              <a:rPr sz="3550" i="1" spc="90" dirty="0">
                <a:latin typeface="Times New Roman"/>
                <a:cs typeface="Times New Roman"/>
              </a:rPr>
              <a:t>P</a:t>
            </a:r>
            <a:r>
              <a:rPr sz="3550" spc="240" dirty="0">
                <a:latin typeface="Times New Roman"/>
                <a:cs typeface="Times New Roman"/>
              </a:rPr>
              <a:t>(</a:t>
            </a:r>
            <a:r>
              <a:rPr sz="3550" i="1" spc="45" dirty="0">
                <a:latin typeface="Times New Roman"/>
                <a:cs typeface="Times New Roman"/>
              </a:rPr>
              <a:t>x</a:t>
            </a:r>
            <a:r>
              <a:rPr sz="3550" i="1" spc="-145" dirty="0">
                <a:latin typeface="Times New Roman"/>
                <a:cs typeface="Times New Roman"/>
              </a:rPr>
              <a:t> </a:t>
            </a:r>
            <a:r>
              <a:rPr sz="3550" spc="60" dirty="0">
                <a:latin typeface="Symbol"/>
                <a:cs typeface="Symbol"/>
              </a:rPr>
              <a:t></a:t>
            </a:r>
            <a:r>
              <a:rPr sz="3550" spc="25" dirty="0">
                <a:latin typeface="Times New Roman"/>
                <a:cs typeface="Times New Roman"/>
              </a:rPr>
              <a:t> </a:t>
            </a:r>
            <a:r>
              <a:rPr sz="3550" i="1" spc="45" dirty="0">
                <a:latin typeface="Times New Roman"/>
                <a:cs typeface="Times New Roman"/>
              </a:rPr>
              <a:t>x</a:t>
            </a:r>
            <a:r>
              <a:rPr sz="3550" i="1" dirty="0">
                <a:latin typeface="Times New Roman"/>
                <a:cs typeface="Times New Roman"/>
              </a:rPr>
              <a:t>	</a:t>
            </a:r>
            <a:r>
              <a:rPr sz="3550" spc="35" dirty="0">
                <a:latin typeface="Times New Roman"/>
                <a:cs typeface="Times New Roman"/>
              </a:rPr>
              <a:t>)</a:t>
            </a:r>
            <a:r>
              <a:rPr sz="3550" spc="-130" dirty="0">
                <a:latin typeface="Times New Roman"/>
                <a:cs typeface="Times New Roman"/>
              </a:rPr>
              <a:t> </a:t>
            </a:r>
            <a:r>
              <a:rPr sz="3550" spc="60" dirty="0">
                <a:latin typeface="Symbol"/>
                <a:cs typeface="Symbol"/>
              </a:rPr>
              <a:t></a:t>
            </a:r>
            <a:r>
              <a:rPr sz="3550" spc="-525" dirty="0">
                <a:latin typeface="Times New Roman"/>
                <a:cs typeface="Times New Roman"/>
              </a:rPr>
              <a:t> </a:t>
            </a:r>
            <a:r>
              <a:rPr sz="3550" spc="254" dirty="0">
                <a:latin typeface="Times New Roman"/>
                <a:cs typeface="Times New Roman"/>
              </a:rPr>
              <a:t>1</a:t>
            </a:r>
            <a:r>
              <a:rPr sz="3550" spc="60" dirty="0">
                <a:latin typeface="Symbol"/>
                <a:cs typeface="Symbol"/>
              </a:rPr>
              <a:t></a:t>
            </a:r>
            <a:r>
              <a:rPr sz="3550" spc="-420" dirty="0">
                <a:latin typeface="Times New Roman"/>
                <a:cs typeface="Times New Roman"/>
              </a:rPr>
              <a:t> </a:t>
            </a:r>
            <a:r>
              <a:rPr sz="3550" i="1" spc="45" dirty="0">
                <a:latin typeface="Times New Roman"/>
                <a:cs typeface="Times New Roman"/>
              </a:rPr>
              <a:t>e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588" y="428320"/>
            <a:ext cx="6139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Example:</a:t>
            </a:r>
            <a:r>
              <a:rPr sz="2400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Times New Roman"/>
                <a:cs typeface="Times New Roman"/>
              </a:rPr>
              <a:t>Exponential</a:t>
            </a:r>
            <a:r>
              <a:rPr sz="24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Times New Roman"/>
                <a:cs typeface="Times New Roman"/>
              </a:rPr>
              <a:t>Probability</a:t>
            </a:r>
            <a:r>
              <a:rPr sz="2400" spc="-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Distribution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36370"/>
            <a:ext cx="7947659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arrivals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cars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Petrol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pump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19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arrivals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Petrol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pump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owner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would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probability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time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successive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arrivals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2</a:t>
            </a:r>
            <a:r>
              <a:rPr sz="2000" spc="-5" dirty="0">
                <a:latin typeface="Calibri"/>
                <a:cs typeface="Calibri"/>
              </a:rPr>
              <a:t> minutes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5" dirty="0">
                <a:latin typeface="Calibri"/>
                <a:cs typeface="Calibri"/>
              </a:rPr>
              <a:t>less.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1804" y="1356360"/>
            <a:ext cx="4421505" cy="2557780"/>
            <a:chOff x="2241804" y="1356360"/>
            <a:chExt cx="4421505" cy="2557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3348" y="3430524"/>
              <a:ext cx="449579" cy="4831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1804" y="1356360"/>
              <a:ext cx="665988" cy="4846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55850" y="1385061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Palatino Linotype"/>
                <a:cs typeface="Palatino Linotype"/>
              </a:rPr>
              <a:t>f</a:t>
            </a:r>
            <a:r>
              <a:rPr sz="1800" spc="-90" dirty="0">
                <a:latin typeface="Cambria"/>
                <a:cs typeface="Cambria"/>
              </a:rPr>
              <a:t>(</a:t>
            </a:r>
            <a:r>
              <a:rPr sz="1800" i="1" spc="-90" dirty="0">
                <a:latin typeface="Palatino Linotype"/>
                <a:cs typeface="Palatino Linotype"/>
              </a:rPr>
              <a:t>x</a:t>
            </a:r>
            <a:r>
              <a:rPr sz="1800" spc="-90" dirty="0">
                <a:latin typeface="Cambria"/>
                <a:cs typeface="Cambria"/>
              </a:rPr>
              <a:t>)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42160" y="1886711"/>
            <a:ext cx="563880" cy="1626235"/>
            <a:chOff x="2042160" y="1886711"/>
            <a:chExt cx="563880" cy="16262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1448" y="3241547"/>
              <a:ext cx="150875" cy="152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30018" y="3236086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2160" y="3029711"/>
              <a:ext cx="507492" cy="4831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5164" y="2854451"/>
              <a:ext cx="150875" cy="167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44369" y="2850387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5164" y="2468879"/>
              <a:ext cx="150875" cy="167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44369" y="246456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5876" y="2272283"/>
              <a:ext cx="507492" cy="4831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5164" y="2069591"/>
              <a:ext cx="150875" cy="152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44369" y="206451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5876" y="1886711"/>
              <a:ext cx="507492" cy="4831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5876" y="2657855"/>
              <a:ext cx="507492" cy="48310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155698" y="1803781"/>
            <a:ext cx="212725" cy="15551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Cambria"/>
                <a:cs typeface="Cambria"/>
              </a:rPr>
              <a:t>.4</a:t>
            </a:r>
            <a:endParaRPr sz="1800">
              <a:latin typeface="Cambria"/>
              <a:cs typeface="Cambria"/>
            </a:endParaRPr>
          </a:p>
          <a:p>
            <a:pPr marL="26670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Cambria"/>
                <a:cs typeface="Cambria"/>
              </a:rPr>
              <a:t>.3</a:t>
            </a:r>
            <a:endParaRPr sz="1800">
              <a:latin typeface="Cambria"/>
              <a:cs typeface="Cambria"/>
            </a:endParaRPr>
          </a:p>
          <a:p>
            <a:pPr marL="26670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Cambria"/>
                <a:cs typeface="Cambria"/>
              </a:rPr>
              <a:t>.2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1800" spc="-10" dirty="0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04694" y="1805813"/>
            <a:ext cx="3759200" cy="2435860"/>
            <a:chOff x="2504694" y="1805813"/>
            <a:chExt cx="3759200" cy="243586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13660" y="3758183"/>
              <a:ext cx="3649979" cy="4831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1404" y="3558539"/>
              <a:ext cx="15239" cy="1508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46832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86684" y="3558539"/>
              <a:ext cx="16763" cy="1508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82493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7488" y="2333625"/>
              <a:ext cx="678815" cy="1285240"/>
            </a:xfrm>
            <a:custGeom>
              <a:avLst/>
              <a:gdLst/>
              <a:ahLst/>
              <a:cxnLst/>
              <a:rect l="l" t="t" r="r" b="b"/>
              <a:pathLst>
                <a:path w="678814" h="1285239">
                  <a:moveTo>
                    <a:pt x="5968" y="0"/>
                  </a:moveTo>
                  <a:lnTo>
                    <a:pt x="0" y="1277493"/>
                  </a:lnTo>
                  <a:lnTo>
                    <a:pt x="678688" y="1284732"/>
                  </a:lnTo>
                  <a:lnTo>
                    <a:pt x="675005" y="716788"/>
                  </a:lnTo>
                  <a:lnTo>
                    <a:pt x="670306" y="711962"/>
                  </a:lnTo>
                  <a:lnTo>
                    <a:pt x="639318" y="695325"/>
                  </a:lnTo>
                  <a:lnTo>
                    <a:pt x="610743" y="683387"/>
                  </a:lnTo>
                  <a:lnTo>
                    <a:pt x="579755" y="664337"/>
                  </a:lnTo>
                  <a:lnTo>
                    <a:pt x="541655" y="642874"/>
                  </a:lnTo>
                  <a:lnTo>
                    <a:pt x="507238" y="619125"/>
                  </a:lnTo>
                  <a:lnTo>
                    <a:pt x="473837" y="602488"/>
                  </a:lnTo>
                  <a:lnTo>
                    <a:pt x="388112" y="545338"/>
                  </a:lnTo>
                  <a:lnTo>
                    <a:pt x="350012" y="521462"/>
                  </a:lnTo>
                  <a:lnTo>
                    <a:pt x="316738" y="488188"/>
                  </a:lnTo>
                  <a:lnTo>
                    <a:pt x="276225" y="461899"/>
                  </a:lnTo>
                  <a:lnTo>
                    <a:pt x="216662" y="402463"/>
                  </a:lnTo>
                  <a:lnTo>
                    <a:pt x="175006" y="357124"/>
                  </a:lnTo>
                  <a:lnTo>
                    <a:pt x="144018" y="311912"/>
                  </a:lnTo>
                  <a:lnTo>
                    <a:pt x="117856" y="276225"/>
                  </a:lnTo>
                  <a:lnTo>
                    <a:pt x="86868" y="226187"/>
                  </a:lnTo>
                  <a:lnTo>
                    <a:pt x="53593" y="157099"/>
                  </a:lnTo>
                  <a:lnTo>
                    <a:pt x="28575" y="91693"/>
                  </a:lnTo>
                  <a:lnTo>
                    <a:pt x="10668" y="30987"/>
                  </a:lnTo>
                  <a:lnTo>
                    <a:pt x="59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89731" y="3069336"/>
              <a:ext cx="16763" cy="571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184906" y="3057525"/>
              <a:ext cx="1270" cy="569595"/>
            </a:xfrm>
            <a:custGeom>
              <a:avLst/>
              <a:gdLst/>
              <a:ahLst/>
              <a:cxnLst/>
              <a:rect l="l" t="t" r="r" b="b"/>
              <a:pathLst>
                <a:path w="1269" h="569595">
                  <a:moveTo>
                    <a:pt x="1269" y="5690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16124" y="1822704"/>
              <a:ext cx="15239" cy="18089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11044" y="1812163"/>
              <a:ext cx="0" cy="1805305"/>
            </a:xfrm>
            <a:custGeom>
              <a:avLst/>
              <a:gdLst/>
              <a:ahLst/>
              <a:cxnLst/>
              <a:rect l="l" t="t" r="r" b="b"/>
              <a:pathLst>
                <a:path h="1805304">
                  <a:moveTo>
                    <a:pt x="0" y="0"/>
                  </a:moveTo>
                  <a:lnTo>
                    <a:pt x="0" y="18049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0104" y="3558539"/>
              <a:ext cx="15239" cy="1508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875532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23004" y="3558539"/>
              <a:ext cx="15239" cy="15087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18432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7204" y="3558539"/>
              <a:ext cx="15239" cy="1508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32632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36948" y="3558539"/>
              <a:ext cx="16763" cy="1508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32757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66132" y="3558539"/>
              <a:ext cx="15239" cy="1508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61305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65648" y="3558539"/>
              <a:ext cx="16763" cy="15087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61457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2748" y="3558539"/>
              <a:ext cx="16763" cy="1508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18557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4832" y="3558539"/>
              <a:ext cx="15239" cy="15087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90005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26792" y="3627120"/>
              <a:ext cx="3680459" cy="1524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515743" y="3621913"/>
              <a:ext cx="3676650" cy="0"/>
            </a:xfrm>
            <a:custGeom>
              <a:avLst/>
              <a:gdLst/>
              <a:ahLst/>
              <a:cxnLst/>
              <a:rect l="l" t="t" r="r" b="b"/>
              <a:pathLst>
                <a:path w="3676650">
                  <a:moveTo>
                    <a:pt x="0" y="0"/>
                  </a:moveTo>
                  <a:lnTo>
                    <a:pt x="36766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87980" y="2354580"/>
              <a:ext cx="414528" cy="9631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944876" y="2343277"/>
              <a:ext cx="344170" cy="883285"/>
            </a:xfrm>
            <a:custGeom>
              <a:avLst/>
              <a:gdLst/>
              <a:ahLst/>
              <a:cxnLst/>
              <a:rect l="l" t="t" r="r" b="b"/>
              <a:pathLst>
                <a:path w="344170" h="883285">
                  <a:moveTo>
                    <a:pt x="0" y="798576"/>
                  </a:moveTo>
                  <a:lnTo>
                    <a:pt x="9017" y="883285"/>
                  </a:lnTo>
                  <a:lnTo>
                    <a:pt x="70555" y="826008"/>
                  </a:lnTo>
                  <a:lnTo>
                    <a:pt x="37211" y="826008"/>
                  </a:lnTo>
                  <a:lnTo>
                    <a:pt x="25273" y="821563"/>
                  </a:lnTo>
                  <a:lnTo>
                    <a:pt x="29706" y="809676"/>
                  </a:lnTo>
                  <a:lnTo>
                    <a:pt x="0" y="798576"/>
                  </a:lnTo>
                  <a:close/>
                </a:path>
                <a:path w="344170" h="883285">
                  <a:moveTo>
                    <a:pt x="29706" y="809676"/>
                  </a:moveTo>
                  <a:lnTo>
                    <a:pt x="25273" y="821563"/>
                  </a:lnTo>
                  <a:lnTo>
                    <a:pt x="37211" y="826008"/>
                  </a:lnTo>
                  <a:lnTo>
                    <a:pt x="41639" y="814135"/>
                  </a:lnTo>
                  <a:lnTo>
                    <a:pt x="29706" y="809676"/>
                  </a:lnTo>
                  <a:close/>
                </a:path>
                <a:path w="344170" h="883285">
                  <a:moveTo>
                    <a:pt x="41639" y="814135"/>
                  </a:moveTo>
                  <a:lnTo>
                    <a:pt x="37211" y="826008"/>
                  </a:lnTo>
                  <a:lnTo>
                    <a:pt x="70555" y="826008"/>
                  </a:lnTo>
                  <a:lnTo>
                    <a:pt x="71374" y="825246"/>
                  </a:lnTo>
                  <a:lnTo>
                    <a:pt x="41639" y="814135"/>
                  </a:lnTo>
                  <a:close/>
                </a:path>
                <a:path w="344170" h="883285">
                  <a:moveTo>
                    <a:pt x="331724" y="0"/>
                  </a:moveTo>
                  <a:lnTo>
                    <a:pt x="29706" y="809676"/>
                  </a:lnTo>
                  <a:lnTo>
                    <a:pt x="41639" y="814135"/>
                  </a:lnTo>
                  <a:lnTo>
                    <a:pt x="343662" y="4445"/>
                  </a:lnTo>
                  <a:lnTo>
                    <a:pt x="331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05983" y="3514344"/>
              <a:ext cx="707136" cy="6095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195442" y="3509898"/>
              <a:ext cx="703580" cy="45720"/>
            </a:xfrm>
            <a:custGeom>
              <a:avLst/>
              <a:gdLst/>
              <a:ahLst/>
              <a:cxnLst/>
              <a:rect l="l" t="t" r="r" b="b"/>
              <a:pathLst>
                <a:path w="703579" h="45720">
                  <a:moveTo>
                    <a:pt x="0" y="0"/>
                  </a:moveTo>
                  <a:lnTo>
                    <a:pt x="703326" y="45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19172" y="2278380"/>
              <a:ext cx="2686812" cy="12481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513644" y="2272919"/>
              <a:ext cx="2672080" cy="1233805"/>
            </a:xfrm>
            <a:custGeom>
              <a:avLst/>
              <a:gdLst/>
              <a:ahLst/>
              <a:cxnLst/>
              <a:rect l="l" t="t" r="r" b="b"/>
              <a:pathLst>
                <a:path w="2672079" h="1233804">
                  <a:moveTo>
                    <a:pt x="2672019" y="1233551"/>
                  </a:moveTo>
                  <a:lnTo>
                    <a:pt x="2605882" y="1230190"/>
                  </a:lnTo>
                  <a:lnTo>
                    <a:pt x="2540163" y="1226211"/>
                  </a:lnTo>
                  <a:lnTo>
                    <a:pt x="2474878" y="1221621"/>
                  </a:lnTo>
                  <a:lnTo>
                    <a:pt x="2410044" y="1216428"/>
                  </a:lnTo>
                  <a:lnTo>
                    <a:pt x="2345680" y="1210641"/>
                  </a:lnTo>
                  <a:lnTo>
                    <a:pt x="2281802" y="1204267"/>
                  </a:lnTo>
                  <a:lnTo>
                    <a:pt x="2218429" y="1197314"/>
                  </a:lnTo>
                  <a:lnTo>
                    <a:pt x="2155577" y="1189791"/>
                  </a:lnTo>
                  <a:lnTo>
                    <a:pt x="2093265" y="1181705"/>
                  </a:lnTo>
                  <a:lnTo>
                    <a:pt x="2031509" y="1173065"/>
                  </a:lnTo>
                  <a:lnTo>
                    <a:pt x="1970327" y="1163879"/>
                  </a:lnTo>
                  <a:lnTo>
                    <a:pt x="1909737" y="1154155"/>
                  </a:lnTo>
                  <a:lnTo>
                    <a:pt x="1849756" y="1143901"/>
                  </a:lnTo>
                  <a:lnTo>
                    <a:pt x="1790402" y="1133124"/>
                  </a:lnTo>
                  <a:lnTo>
                    <a:pt x="1731692" y="1121834"/>
                  </a:lnTo>
                  <a:lnTo>
                    <a:pt x="1673643" y="1110038"/>
                  </a:lnTo>
                  <a:lnTo>
                    <a:pt x="1616273" y="1097744"/>
                  </a:lnTo>
                  <a:lnTo>
                    <a:pt x="1559600" y="1084960"/>
                  </a:lnTo>
                  <a:lnTo>
                    <a:pt x="1503641" y="1071695"/>
                  </a:lnTo>
                  <a:lnTo>
                    <a:pt x="1448414" y="1057956"/>
                  </a:lnTo>
                  <a:lnTo>
                    <a:pt x="1393935" y="1043752"/>
                  </a:lnTo>
                  <a:lnTo>
                    <a:pt x="1340223" y="1029091"/>
                  </a:lnTo>
                  <a:lnTo>
                    <a:pt x="1287295" y="1013980"/>
                  </a:lnTo>
                  <a:lnTo>
                    <a:pt x="1235168" y="998428"/>
                  </a:lnTo>
                  <a:lnTo>
                    <a:pt x="1183860" y="982443"/>
                  </a:lnTo>
                  <a:lnTo>
                    <a:pt x="1133389" y="966033"/>
                  </a:lnTo>
                  <a:lnTo>
                    <a:pt x="1083772" y="949206"/>
                  </a:lnTo>
                  <a:lnTo>
                    <a:pt x="1035026" y="931970"/>
                  </a:lnTo>
                  <a:lnTo>
                    <a:pt x="987168" y="914333"/>
                  </a:lnTo>
                  <a:lnTo>
                    <a:pt x="940218" y="896303"/>
                  </a:lnTo>
                  <a:lnTo>
                    <a:pt x="894191" y="877889"/>
                  </a:lnTo>
                  <a:lnTo>
                    <a:pt x="849105" y="859098"/>
                  </a:lnTo>
                  <a:lnTo>
                    <a:pt x="804978" y="839939"/>
                  </a:lnTo>
                  <a:lnTo>
                    <a:pt x="761827" y="820419"/>
                  </a:lnTo>
                  <a:lnTo>
                    <a:pt x="719671" y="800548"/>
                  </a:lnTo>
                  <a:lnTo>
                    <a:pt x="678525" y="780331"/>
                  </a:lnTo>
                  <a:lnTo>
                    <a:pt x="638408" y="759779"/>
                  </a:lnTo>
                  <a:lnTo>
                    <a:pt x="599338" y="738899"/>
                  </a:lnTo>
                  <a:lnTo>
                    <a:pt x="561331" y="717698"/>
                  </a:lnTo>
                  <a:lnTo>
                    <a:pt x="524405" y="696186"/>
                  </a:lnTo>
                  <a:lnTo>
                    <a:pt x="488578" y="674369"/>
                  </a:lnTo>
                  <a:lnTo>
                    <a:pt x="453868" y="652257"/>
                  </a:lnTo>
                  <a:lnTo>
                    <a:pt x="420291" y="629858"/>
                  </a:lnTo>
                  <a:lnTo>
                    <a:pt x="387865" y="607178"/>
                  </a:lnTo>
                  <a:lnTo>
                    <a:pt x="356607" y="584228"/>
                  </a:lnTo>
                  <a:lnTo>
                    <a:pt x="297669" y="537544"/>
                  </a:lnTo>
                  <a:lnTo>
                    <a:pt x="243614" y="489871"/>
                  </a:lnTo>
                  <a:lnTo>
                    <a:pt x="194584" y="441273"/>
                  </a:lnTo>
                  <a:lnTo>
                    <a:pt x="150718" y="391815"/>
                  </a:lnTo>
                  <a:lnTo>
                    <a:pt x="112156" y="341563"/>
                  </a:lnTo>
                  <a:lnTo>
                    <a:pt x="79037" y="290579"/>
                  </a:lnTo>
                  <a:lnTo>
                    <a:pt x="51503" y="238930"/>
                  </a:lnTo>
                  <a:lnTo>
                    <a:pt x="29692" y="186679"/>
                  </a:lnTo>
                  <a:lnTo>
                    <a:pt x="13744" y="133892"/>
                  </a:lnTo>
                  <a:lnTo>
                    <a:pt x="3800" y="80632"/>
                  </a:lnTo>
                  <a:lnTo>
                    <a:pt x="0" y="26966"/>
                  </a:lnTo>
                  <a:lnTo>
                    <a:pt x="4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470150" y="3401669"/>
            <a:ext cx="3997960" cy="9671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800" i="1" dirty="0">
                <a:solidFill>
                  <a:srgbClr val="FFFFFF"/>
                </a:solidFill>
                <a:latin typeface="Palatino Linotype"/>
                <a:cs typeface="Palatino Linotype"/>
              </a:rPr>
              <a:t>x</a:t>
            </a:r>
            <a:endParaRPr sz="1800">
              <a:latin typeface="Palatino Linotype"/>
              <a:cs typeface="Palatino Linotype"/>
            </a:endParaRPr>
          </a:p>
          <a:p>
            <a:pPr marL="325755">
              <a:lnSpc>
                <a:spcPct val="100000"/>
              </a:lnSpc>
              <a:spcBef>
                <a:spcPts val="434"/>
              </a:spcBef>
              <a:tabLst>
                <a:tab pos="668655" algn="l"/>
                <a:tab pos="1010919" algn="l"/>
                <a:tab pos="1353185" algn="l"/>
                <a:tab pos="1696085" algn="l"/>
                <a:tab pos="2039620" algn="l"/>
                <a:tab pos="2381885" algn="l"/>
                <a:tab pos="2724150" algn="l"/>
                <a:tab pos="3066415" algn="l"/>
                <a:tab pos="3351529" algn="l"/>
              </a:tabLst>
            </a:pPr>
            <a:r>
              <a:rPr sz="1800" spc="-100" dirty="0">
                <a:latin typeface="Cambria"/>
                <a:cs typeface="Cambria"/>
              </a:rPr>
              <a:t>1	2	3	4	5	6	7	8	9	10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50" spc="-5" dirty="0">
                <a:latin typeface="Calibri"/>
                <a:cs typeface="Calibri"/>
              </a:rPr>
              <a:t>Time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Between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Successive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Arrivals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(mins.)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477770" y="119887"/>
            <a:ext cx="418972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z="2500" spc="-10" dirty="0"/>
              <a:t>Example:	</a:t>
            </a:r>
            <a:r>
              <a:rPr sz="2500" spc="-15" dirty="0"/>
              <a:t>Petrol</a:t>
            </a:r>
            <a:r>
              <a:rPr sz="2500" spc="-30" dirty="0"/>
              <a:t> </a:t>
            </a:r>
            <a:r>
              <a:rPr sz="2500" spc="-10" dirty="0"/>
              <a:t>Pump</a:t>
            </a:r>
            <a:r>
              <a:rPr sz="2500" spc="-40" dirty="0"/>
              <a:t> </a:t>
            </a:r>
            <a:r>
              <a:rPr sz="2500" spc="-10" dirty="0"/>
              <a:t>Problem</a:t>
            </a:r>
            <a:endParaRPr sz="2500"/>
          </a:p>
        </p:txBody>
      </p:sp>
      <p:sp>
        <p:nvSpPr>
          <p:cNvPr id="57" name="object 57"/>
          <p:cNvSpPr/>
          <p:nvPr/>
        </p:nvSpPr>
        <p:spPr>
          <a:xfrm>
            <a:off x="2785998" y="1728787"/>
            <a:ext cx="4729480" cy="614680"/>
          </a:xfrm>
          <a:custGeom>
            <a:avLst/>
            <a:gdLst/>
            <a:ahLst/>
            <a:cxnLst/>
            <a:rect l="l" t="t" r="r" b="b"/>
            <a:pathLst>
              <a:path w="4729480" h="614680">
                <a:moveTo>
                  <a:pt x="4729226" y="0"/>
                </a:moveTo>
                <a:lnTo>
                  <a:pt x="0" y="0"/>
                </a:lnTo>
                <a:lnTo>
                  <a:pt x="0" y="614362"/>
                </a:lnTo>
                <a:lnTo>
                  <a:pt x="4729226" y="614362"/>
                </a:lnTo>
                <a:lnTo>
                  <a:pt x="4729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785998" y="1728787"/>
            <a:ext cx="4729480" cy="61468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225"/>
              </a:spcBef>
              <a:tabLst>
                <a:tab pos="3769360" algn="l"/>
              </a:tabLst>
            </a:pPr>
            <a:r>
              <a:rPr sz="1800" i="1" spc="-1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i="1" spc="-10" dirty="0">
                <a:latin typeface="Calibri"/>
                <a:cs typeface="Calibri"/>
              </a:rPr>
              <a:t>x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&lt;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2)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2.71828</a:t>
            </a:r>
            <a:r>
              <a:rPr sz="1800" baseline="25462" dirty="0">
                <a:latin typeface="Calibri"/>
                <a:cs typeface="Calibri"/>
              </a:rPr>
              <a:t>-2/3</a:t>
            </a:r>
            <a:r>
              <a:rPr sz="1800" spc="187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.5134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	</a:t>
            </a:r>
            <a:r>
              <a:rPr sz="1800" spc="-5" dirty="0">
                <a:latin typeface="Calibri"/>
                <a:cs typeface="Calibri"/>
              </a:rPr>
              <a:t>4866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524625" y="1877567"/>
            <a:ext cx="742950" cy="357505"/>
          </a:xfrm>
          <a:custGeom>
            <a:avLst/>
            <a:gdLst/>
            <a:ahLst/>
            <a:cxnLst/>
            <a:rect l="l" t="t" r="r" b="b"/>
            <a:pathLst>
              <a:path w="742950" h="357505">
                <a:moveTo>
                  <a:pt x="0" y="178562"/>
                </a:moveTo>
                <a:lnTo>
                  <a:pt x="18943" y="122098"/>
                </a:lnTo>
                <a:lnTo>
                  <a:pt x="71688" y="73078"/>
                </a:lnTo>
                <a:lnTo>
                  <a:pt x="108823" y="52276"/>
                </a:lnTo>
                <a:lnTo>
                  <a:pt x="152110" y="34434"/>
                </a:lnTo>
                <a:lnTo>
                  <a:pt x="200785" y="19919"/>
                </a:lnTo>
                <a:lnTo>
                  <a:pt x="254081" y="9097"/>
                </a:lnTo>
                <a:lnTo>
                  <a:pt x="311233" y="2335"/>
                </a:lnTo>
                <a:lnTo>
                  <a:pt x="371475" y="0"/>
                </a:lnTo>
                <a:lnTo>
                  <a:pt x="431747" y="2335"/>
                </a:lnTo>
                <a:lnTo>
                  <a:pt x="488917" y="9097"/>
                </a:lnTo>
                <a:lnTo>
                  <a:pt x="542220" y="19919"/>
                </a:lnTo>
                <a:lnTo>
                  <a:pt x="590894" y="34434"/>
                </a:lnTo>
                <a:lnTo>
                  <a:pt x="634174" y="52276"/>
                </a:lnTo>
                <a:lnTo>
                  <a:pt x="671297" y="73078"/>
                </a:lnTo>
                <a:lnTo>
                  <a:pt x="701500" y="96475"/>
                </a:lnTo>
                <a:lnTo>
                  <a:pt x="738089" y="149583"/>
                </a:lnTo>
                <a:lnTo>
                  <a:pt x="742950" y="178562"/>
                </a:lnTo>
                <a:lnTo>
                  <a:pt x="738089" y="207540"/>
                </a:lnTo>
                <a:lnTo>
                  <a:pt x="701500" y="260648"/>
                </a:lnTo>
                <a:lnTo>
                  <a:pt x="671297" y="284045"/>
                </a:lnTo>
                <a:lnTo>
                  <a:pt x="634174" y="304847"/>
                </a:lnTo>
                <a:lnTo>
                  <a:pt x="590894" y="322689"/>
                </a:lnTo>
                <a:lnTo>
                  <a:pt x="542220" y="337204"/>
                </a:lnTo>
                <a:lnTo>
                  <a:pt x="488917" y="348026"/>
                </a:lnTo>
                <a:lnTo>
                  <a:pt x="431747" y="354788"/>
                </a:lnTo>
                <a:lnTo>
                  <a:pt x="371475" y="357124"/>
                </a:lnTo>
                <a:lnTo>
                  <a:pt x="311233" y="354788"/>
                </a:lnTo>
                <a:lnTo>
                  <a:pt x="254081" y="348026"/>
                </a:lnTo>
                <a:lnTo>
                  <a:pt x="200785" y="337204"/>
                </a:lnTo>
                <a:lnTo>
                  <a:pt x="152110" y="322689"/>
                </a:lnTo>
                <a:lnTo>
                  <a:pt x="108823" y="304847"/>
                </a:lnTo>
                <a:lnTo>
                  <a:pt x="71688" y="284045"/>
                </a:lnTo>
                <a:lnTo>
                  <a:pt x="41473" y="260648"/>
                </a:lnTo>
                <a:lnTo>
                  <a:pt x="4863" y="207540"/>
                </a:lnTo>
                <a:lnTo>
                  <a:pt x="0" y="178562"/>
                </a:lnTo>
                <a:close/>
              </a:path>
            </a:pathLst>
          </a:custGeom>
          <a:ln w="28574">
            <a:solidFill>
              <a:srgbClr val="66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385648"/>
            <a:ext cx="738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5" dirty="0">
                <a:latin typeface="Calibri"/>
                <a:cs typeface="Calibri"/>
              </a:rPr>
              <a:t>Tree</a:t>
            </a:r>
            <a:r>
              <a:rPr b="0" spc="-15" dirty="0">
                <a:latin typeface="Calibri"/>
                <a:cs typeface="Calibri"/>
              </a:rPr>
              <a:t> diagram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for</a:t>
            </a:r>
            <a:r>
              <a:rPr b="0" spc="-5" dirty="0">
                <a:latin typeface="Calibri"/>
                <a:cs typeface="Calibri"/>
              </a:rPr>
              <a:t> 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Martin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clothing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store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015" y="1027556"/>
            <a:ext cx="6794174" cy="35156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063" y="146380"/>
            <a:ext cx="749236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5905" marR="5080" indent="-27838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Relationship</a:t>
            </a:r>
            <a:r>
              <a:rPr spc="15" dirty="0"/>
              <a:t> </a:t>
            </a:r>
            <a:r>
              <a:rPr spc="-10" dirty="0"/>
              <a:t>between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Poisson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Exponential </a:t>
            </a:r>
            <a:r>
              <a:rPr spc="-615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10" dirty="0"/>
              <a:t>Poisson</a:t>
            </a:r>
            <a:r>
              <a:rPr spc="-30" dirty="0"/>
              <a:t> </a:t>
            </a:r>
            <a:r>
              <a:rPr spc="-5" dirty="0"/>
              <a:t>distribution</a:t>
            </a:r>
          </a:p>
          <a:p>
            <a:pPr marL="12065" marR="5080" algn="ctr">
              <a:lnSpc>
                <a:spcPct val="100000"/>
              </a:lnSpc>
            </a:pPr>
            <a:r>
              <a:rPr spc="-10" dirty="0"/>
              <a:t>provides </a:t>
            </a:r>
            <a:r>
              <a:rPr dirty="0"/>
              <a:t>an </a:t>
            </a:r>
            <a:r>
              <a:rPr spc="-10" dirty="0"/>
              <a:t>appropriate </a:t>
            </a:r>
            <a:r>
              <a:rPr spc="-5" dirty="0"/>
              <a:t>description </a:t>
            </a:r>
            <a:r>
              <a:rPr spc="-44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the </a:t>
            </a:r>
            <a:r>
              <a:rPr spc="-5" dirty="0"/>
              <a:t>number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occurrences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per</a:t>
            </a:r>
            <a:r>
              <a:rPr spc="-30" dirty="0"/>
              <a:t> </a:t>
            </a:r>
            <a:r>
              <a:rPr spc="-10" dirty="0"/>
              <a:t>interval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/>
          </a:p>
          <a:p>
            <a:pPr marL="12065" marR="5080" indent="-635" algn="ctr">
              <a:lnSpc>
                <a:spcPct val="100000"/>
              </a:lnSpc>
            </a:pPr>
            <a:r>
              <a:rPr spc="-5" dirty="0"/>
              <a:t>The </a:t>
            </a:r>
            <a:r>
              <a:rPr spc="-10" dirty="0"/>
              <a:t>exponential </a:t>
            </a:r>
            <a:r>
              <a:rPr spc="-5" dirty="0"/>
              <a:t>distribution </a:t>
            </a:r>
            <a:r>
              <a:rPr dirty="0"/>
              <a:t> </a:t>
            </a:r>
            <a:r>
              <a:rPr spc="-10" dirty="0"/>
              <a:t>provides </a:t>
            </a:r>
            <a:r>
              <a:rPr dirty="0"/>
              <a:t>an </a:t>
            </a:r>
            <a:r>
              <a:rPr spc="-10" dirty="0"/>
              <a:t>appropriate </a:t>
            </a:r>
            <a:r>
              <a:rPr spc="-5" dirty="0"/>
              <a:t>description </a:t>
            </a:r>
            <a:r>
              <a:rPr spc="-440" dirty="0"/>
              <a:t>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length of </a:t>
            </a:r>
            <a:r>
              <a:rPr dirty="0"/>
              <a:t>the </a:t>
            </a:r>
            <a:r>
              <a:rPr spc="-10" dirty="0"/>
              <a:t>interval </a:t>
            </a:r>
            <a:r>
              <a:rPr spc="-5" dirty="0"/>
              <a:t> between</a:t>
            </a:r>
            <a:r>
              <a:rPr spc="-15" dirty="0"/>
              <a:t> </a:t>
            </a:r>
            <a:r>
              <a:rPr spc="-5" dirty="0"/>
              <a:t>occurrences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01875" y="1001649"/>
            <a:ext cx="4540250" cy="3455035"/>
            <a:chOff x="2301875" y="1001649"/>
            <a:chExt cx="4540250" cy="3455035"/>
          </a:xfrm>
        </p:grpSpPr>
        <p:sp>
          <p:nvSpPr>
            <p:cNvPr id="4" name="object 4"/>
            <p:cNvSpPr/>
            <p:nvPr/>
          </p:nvSpPr>
          <p:spPr>
            <a:xfrm>
              <a:off x="2314575" y="1014349"/>
              <a:ext cx="4514850" cy="1443355"/>
            </a:xfrm>
            <a:custGeom>
              <a:avLst/>
              <a:gdLst/>
              <a:ahLst/>
              <a:cxnLst/>
              <a:rect l="l" t="t" r="r" b="b"/>
              <a:pathLst>
                <a:path w="4514850" h="1443355">
                  <a:moveTo>
                    <a:pt x="2257425" y="0"/>
                  </a:moveTo>
                  <a:lnTo>
                    <a:pt x="2187111" y="343"/>
                  </a:lnTo>
                  <a:lnTo>
                    <a:pt x="2117332" y="1366"/>
                  </a:lnTo>
                  <a:lnTo>
                    <a:pt x="2048120" y="3060"/>
                  </a:lnTo>
                  <a:lnTo>
                    <a:pt x="1979507" y="5414"/>
                  </a:lnTo>
                  <a:lnTo>
                    <a:pt x="1911522" y="8418"/>
                  </a:lnTo>
                  <a:lnTo>
                    <a:pt x="1844198" y="12062"/>
                  </a:lnTo>
                  <a:lnTo>
                    <a:pt x="1777565" y="16337"/>
                  </a:lnTo>
                  <a:lnTo>
                    <a:pt x="1711656" y="21231"/>
                  </a:lnTo>
                  <a:lnTo>
                    <a:pt x="1646500" y="26736"/>
                  </a:lnTo>
                  <a:lnTo>
                    <a:pt x="1582129" y="32842"/>
                  </a:lnTo>
                  <a:lnTo>
                    <a:pt x="1518575" y="39537"/>
                  </a:lnTo>
                  <a:lnTo>
                    <a:pt x="1455869" y="46813"/>
                  </a:lnTo>
                  <a:lnTo>
                    <a:pt x="1394041" y="54659"/>
                  </a:lnTo>
                  <a:lnTo>
                    <a:pt x="1333124" y="63066"/>
                  </a:lnTo>
                  <a:lnTo>
                    <a:pt x="1273148" y="72023"/>
                  </a:lnTo>
                  <a:lnTo>
                    <a:pt x="1214144" y="81520"/>
                  </a:lnTo>
                  <a:lnTo>
                    <a:pt x="1156145" y="91548"/>
                  </a:lnTo>
                  <a:lnTo>
                    <a:pt x="1099180" y="102097"/>
                  </a:lnTo>
                  <a:lnTo>
                    <a:pt x="1043281" y="113155"/>
                  </a:lnTo>
                  <a:lnTo>
                    <a:pt x="988480" y="124715"/>
                  </a:lnTo>
                  <a:lnTo>
                    <a:pt x="934807" y="136764"/>
                  </a:lnTo>
                  <a:lnTo>
                    <a:pt x="882295" y="149294"/>
                  </a:lnTo>
                  <a:lnTo>
                    <a:pt x="830973" y="162295"/>
                  </a:lnTo>
                  <a:lnTo>
                    <a:pt x="780874" y="175757"/>
                  </a:lnTo>
                  <a:lnTo>
                    <a:pt x="732028" y="189668"/>
                  </a:lnTo>
                  <a:lnTo>
                    <a:pt x="684466" y="204021"/>
                  </a:lnTo>
                  <a:lnTo>
                    <a:pt x="638221" y="218804"/>
                  </a:lnTo>
                  <a:lnTo>
                    <a:pt x="593323" y="234008"/>
                  </a:lnTo>
                  <a:lnTo>
                    <a:pt x="549803" y="249622"/>
                  </a:lnTo>
                  <a:lnTo>
                    <a:pt x="507693" y="265637"/>
                  </a:lnTo>
                  <a:lnTo>
                    <a:pt x="467024" y="282043"/>
                  </a:lnTo>
                  <a:lnTo>
                    <a:pt x="427826" y="298829"/>
                  </a:lnTo>
                  <a:lnTo>
                    <a:pt x="390132" y="315987"/>
                  </a:lnTo>
                  <a:lnTo>
                    <a:pt x="353972" y="333505"/>
                  </a:lnTo>
                  <a:lnTo>
                    <a:pt x="319378" y="351373"/>
                  </a:lnTo>
                  <a:lnTo>
                    <a:pt x="255012" y="388123"/>
                  </a:lnTo>
                  <a:lnTo>
                    <a:pt x="197283" y="426156"/>
                  </a:lnTo>
                  <a:lnTo>
                    <a:pt x="146441" y="465393"/>
                  </a:lnTo>
                  <a:lnTo>
                    <a:pt x="102735" y="505753"/>
                  </a:lnTo>
                  <a:lnTo>
                    <a:pt x="66416" y="547157"/>
                  </a:lnTo>
                  <a:lnTo>
                    <a:pt x="37734" y="589525"/>
                  </a:lnTo>
                  <a:lnTo>
                    <a:pt x="16937" y="632777"/>
                  </a:lnTo>
                  <a:lnTo>
                    <a:pt x="4275" y="676833"/>
                  </a:lnTo>
                  <a:lnTo>
                    <a:pt x="0" y="721613"/>
                  </a:lnTo>
                  <a:lnTo>
                    <a:pt x="1074" y="744082"/>
                  </a:lnTo>
                  <a:lnTo>
                    <a:pt x="9574" y="788497"/>
                  </a:lnTo>
                  <a:lnTo>
                    <a:pt x="26334" y="832149"/>
                  </a:lnTo>
                  <a:lnTo>
                    <a:pt x="51105" y="874958"/>
                  </a:lnTo>
                  <a:lnTo>
                    <a:pt x="83637" y="916843"/>
                  </a:lnTo>
                  <a:lnTo>
                    <a:pt x="123680" y="957726"/>
                  </a:lnTo>
                  <a:lnTo>
                    <a:pt x="170985" y="997526"/>
                  </a:lnTo>
                  <a:lnTo>
                    <a:pt x="225302" y="1036163"/>
                  </a:lnTo>
                  <a:lnTo>
                    <a:pt x="286381" y="1073557"/>
                  </a:lnTo>
                  <a:lnTo>
                    <a:pt x="353972" y="1109629"/>
                  </a:lnTo>
                  <a:lnTo>
                    <a:pt x="390132" y="1127144"/>
                  </a:lnTo>
                  <a:lnTo>
                    <a:pt x="427826" y="1144299"/>
                  </a:lnTo>
                  <a:lnTo>
                    <a:pt x="467024" y="1161082"/>
                  </a:lnTo>
                  <a:lnTo>
                    <a:pt x="507693" y="1177486"/>
                  </a:lnTo>
                  <a:lnTo>
                    <a:pt x="549803" y="1193499"/>
                  </a:lnTo>
                  <a:lnTo>
                    <a:pt x="593323" y="1209111"/>
                  </a:lnTo>
                  <a:lnTo>
                    <a:pt x="638221" y="1224313"/>
                  </a:lnTo>
                  <a:lnTo>
                    <a:pt x="684466" y="1239094"/>
                  </a:lnTo>
                  <a:lnTo>
                    <a:pt x="732028" y="1253445"/>
                  </a:lnTo>
                  <a:lnTo>
                    <a:pt x="780874" y="1267355"/>
                  </a:lnTo>
                  <a:lnTo>
                    <a:pt x="830973" y="1280815"/>
                  </a:lnTo>
                  <a:lnTo>
                    <a:pt x="882295" y="1293815"/>
                  </a:lnTo>
                  <a:lnTo>
                    <a:pt x="934807" y="1306344"/>
                  </a:lnTo>
                  <a:lnTo>
                    <a:pt x="988480" y="1318392"/>
                  </a:lnTo>
                  <a:lnTo>
                    <a:pt x="1043281" y="1329951"/>
                  </a:lnTo>
                  <a:lnTo>
                    <a:pt x="1099180" y="1341008"/>
                  </a:lnTo>
                  <a:lnTo>
                    <a:pt x="1156145" y="1351556"/>
                  </a:lnTo>
                  <a:lnTo>
                    <a:pt x="1214144" y="1361583"/>
                  </a:lnTo>
                  <a:lnTo>
                    <a:pt x="1273148" y="1371080"/>
                  </a:lnTo>
                  <a:lnTo>
                    <a:pt x="1333124" y="1380036"/>
                  </a:lnTo>
                  <a:lnTo>
                    <a:pt x="1394041" y="1388442"/>
                  </a:lnTo>
                  <a:lnTo>
                    <a:pt x="1455869" y="1396288"/>
                  </a:lnTo>
                  <a:lnTo>
                    <a:pt x="1518575" y="1403564"/>
                  </a:lnTo>
                  <a:lnTo>
                    <a:pt x="1582129" y="1410259"/>
                  </a:lnTo>
                  <a:lnTo>
                    <a:pt x="1646500" y="1416364"/>
                  </a:lnTo>
                  <a:lnTo>
                    <a:pt x="1711656" y="1421869"/>
                  </a:lnTo>
                  <a:lnTo>
                    <a:pt x="1777565" y="1426764"/>
                  </a:lnTo>
                  <a:lnTo>
                    <a:pt x="1844198" y="1431038"/>
                  </a:lnTo>
                  <a:lnTo>
                    <a:pt x="1911522" y="1434682"/>
                  </a:lnTo>
                  <a:lnTo>
                    <a:pt x="1979507" y="1437686"/>
                  </a:lnTo>
                  <a:lnTo>
                    <a:pt x="2048120" y="1440040"/>
                  </a:lnTo>
                  <a:lnTo>
                    <a:pt x="2117332" y="1441734"/>
                  </a:lnTo>
                  <a:lnTo>
                    <a:pt x="2187111" y="1442757"/>
                  </a:lnTo>
                  <a:lnTo>
                    <a:pt x="2257425" y="1443101"/>
                  </a:lnTo>
                  <a:lnTo>
                    <a:pt x="2327738" y="1442757"/>
                  </a:lnTo>
                  <a:lnTo>
                    <a:pt x="2397517" y="1441734"/>
                  </a:lnTo>
                  <a:lnTo>
                    <a:pt x="2466729" y="1440040"/>
                  </a:lnTo>
                  <a:lnTo>
                    <a:pt x="2535342" y="1437686"/>
                  </a:lnTo>
                  <a:lnTo>
                    <a:pt x="2603327" y="1434682"/>
                  </a:lnTo>
                  <a:lnTo>
                    <a:pt x="2670651" y="1431038"/>
                  </a:lnTo>
                  <a:lnTo>
                    <a:pt x="2737284" y="1426764"/>
                  </a:lnTo>
                  <a:lnTo>
                    <a:pt x="2803193" y="1421869"/>
                  </a:lnTo>
                  <a:lnTo>
                    <a:pt x="2868349" y="1416364"/>
                  </a:lnTo>
                  <a:lnTo>
                    <a:pt x="2932720" y="1410259"/>
                  </a:lnTo>
                  <a:lnTo>
                    <a:pt x="2996274" y="1403564"/>
                  </a:lnTo>
                  <a:lnTo>
                    <a:pt x="3058980" y="1396288"/>
                  </a:lnTo>
                  <a:lnTo>
                    <a:pt x="3120808" y="1388442"/>
                  </a:lnTo>
                  <a:lnTo>
                    <a:pt x="3181725" y="1380036"/>
                  </a:lnTo>
                  <a:lnTo>
                    <a:pt x="3241701" y="1371080"/>
                  </a:lnTo>
                  <a:lnTo>
                    <a:pt x="3300705" y="1361583"/>
                  </a:lnTo>
                  <a:lnTo>
                    <a:pt x="3358704" y="1351556"/>
                  </a:lnTo>
                  <a:lnTo>
                    <a:pt x="3415669" y="1341008"/>
                  </a:lnTo>
                  <a:lnTo>
                    <a:pt x="3471568" y="1329951"/>
                  </a:lnTo>
                  <a:lnTo>
                    <a:pt x="3526369" y="1318392"/>
                  </a:lnTo>
                  <a:lnTo>
                    <a:pt x="3580042" y="1306344"/>
                  </a:lnTo>
                  <a:lnTo>
                    <a:pt x="3632554" y="1293815"/>
                  </a:lnTo>
                  <a:lnTo>
                    <a:pt x="3683876" y="1280815"/>
                  </a:lnTo>
                  <a:lnTo>
                    <a:pt x="3733975" y="1267355"/>
                  </a:lnTo>
                  <a:lnTo>
                    <a:pt x="3782821" y="1253445"/>
                  </a:lnTo>
                  <a:lnTo>
                    <a:pt x="3830383" y="1239094"/>
                  </a:lnTo>
                  <a:lnTo>
                    <a:pt x="3876628" y="1224313"/>
                  </a:lnTo>
                  <a:lnTo>
                    <a:pt x="3921526" y="1209111"/>
                  </a:lnTo>
                  <a:lnTo>
                    <a:pt x="3965046" y="1193499"/>
                  </a:lnTo>
                  <a:lnTo>
                    <a:pt x="4007156" y="1177486"/>
                  </a:lnTo>
                  <a:lnTo>
                    <a:pt x="4047825" y="1161082"/>
                  </a:lnTo>
                  <a:lnTo>
                    <a:pt x="4087023" y="1144299"/>
                  </a:lnTo>
                  <a:lnTo>
                    <a:pt x="4124717" y="1127144"/>
                  </a:lnTo>
                  <a:lnTo>
                    <a:pt x="4160877" y="1109629"/>
                  </a:lnTo>
                  <a:lnTo>
                    <a:pt x="4195471" y="1091763"/>
                  </a:lnTo>
                  <a:lnTo>
                    <a:pt x="4259837" y="1055020"/>
                  </a:lnTo>
                  <a:lnTo>
                    <a:pt x="4317566" y="1016994"/>
                  </a:lnTo>
                  <a:lnTo>
                    <a:pt x="4368408" y="977766"/>
                  </a:lnTo>
                  <a:lnTo>
                    <a:pt x="4412114" y="937415"/>
                  </a:lnTo>
                  <a:lnTo>
                    <a:pt x="4448433" y="896021"/>
                  </a:lnTo>
                  <a:lnTo>
                    <a:pt x="4477115" y="853664"/>
                  </a:lnTo>
                  <a:lnTo>
                    <a:pt x="4497912" y="810424"/>
                  </a:lnTo>
                  <a:lnTo>
                    <a:pt x="4510574" y="766380"/>
                  </a:lnTo>
                  <a:lnTo>
                    <a:pt x="4514850" y="721613"/>
                  </a:lnTo>
                  <a:lnTo>
                    <a:pt x="4513775" y="699138"/>
                  </a:lnTo>
                  <a:lnTo>
                    <a:pt x="4505275" y="654709"/>
                  </a:lnTo>
                  <a:lnTo>
                    <a:pt x="4488515" y="611045"/>
                  </a:lnTo>
                  <a:lnTo>
                    <a:pt x="4463744" y="568225"/>
                  </a:lnTo>
                  <a:lnTo>
                    <a:pt x="4431212" y="526329"/>
                  </a:lnTo>
                  <a:lnTo>
                    <a:pt x="4391169" y="485437"/>
                  </a:lnTo>
                  <a:lnTo>
                    <a:pt x="4343864" y="445629"/>
                  </a:lnTo>
                  <a:lnTo>
                    <a:pt x="4289547" y="406984"/>
                  </a:lnTo>
                  <a:lnTo>
                    <a:pt x="4228468" y="369583"/>
                  </a:lnTo>
                  <a:lnTo>
                    <a:pt x="4160877" y="333505"/>
                  </a:lnTo>
                  <a:lnTo>
                    <a:pt x="4124717" y="315987"/>
                  </a:lnTo>
                  <a:lnTo>
                    <a:pt x="4087023" y="298829"/>
                  </a:lnTo>
                  <a:lnTo>
                    <a:pt x="4047825" y="282043"/>
                  </a:lnTo>
                  <a:lnTo>
                    <a:pt x="4007156" y="265637"/>
                  </a:lnTo>
                  <a:lnTo>
                    <a:pt x="3965046" y="249622"/>
                  </a:lnTo>
                  <a:lnTo>
                    <a:pt x="3921526" y="234008"/>
                  </a:lnTo>
                  <a:lnTo>
                    <a:pt x="3876628" y="218804"/>
                  </a:lnTo>
                  <a:lnTo>
                    <a:pt x="3830383" y="204021"/>
                  </a:lnTo>
                  <a:lnTo>
                    <a:pt x="3782821" y="189668"/>
                  </a:lnTo>
                  <a:lnTo>
                    <a:pt x="3733975" y="175757"/>
                  </a:lnTo>
                  <a:lnTo>
                    <a:pt x="3683876" y="162295"/>
                  </a:lnTo>
                  <a:lnTo>
                    <a:pt x="3632554" y="149294"/>
                  </a:lnTo>
                  <a:lnTo>
                    <a:pt x="3580042" y="136764"/>
                  </a:lnTo>
                  <a:lnTo>
                    <a:pt x="3526369" y="124715"/>
                  </a:lnTo>
                  <a:lnTo>
                    <a:pt x="3471568" y="113155"/>
                  </a:lnTo>
                  <a:lnTo>
                    <a:pt x="3415669" y="102097"/>
                  </a:lnTo>
                  <a:lnTo>
                    <a:pt x="3358704" y="91548"/>
                  </a:lnTo>
                  <a:lnTo>
                    <a:pt x="3300705" y="81520"/>
                  </a:lnTo>
                  <a:lnTo>
                    <a:pt x="3241701" y="72023"/>
                  </a:lnTo>
                  <a:lnTo>
                    <a:pt x="3181725" y="63066"/>
                  </a:lnTo>
                  <a:lnTo>
                    <a:pt x="3120808" y="54659"/>
                  </a:lnTo>
                  <a:lnTo>
                    <a:pt x="3058980" y="46813"/>
                  </a:lnTo>
                  <a:lnTo>
                    <a:pt x="2996274" y="39537"/>
                  </a:lnTo>
                  <a:lnTo>
                    <a:pt x="2932720" y="32842"/>
                  </a:lnTo>
                  <a:lnTo>
                    <a:pt x="2868349" y="26736"/>
                  </a:lnTo>
                  <a:lnTo>
                    <a:pt x="2803193" y="21231"/>
                  </a:lnTo>
                  <a:lnTo>
                    <a:pt x="2737284" y="16337"/>
                  </a:lnTo>
                  <a:lnTo>
                    <a:pt x="2670651" y="12062"/>
                  </a:lnTo>
                  <a:lnTo>
                    <a:pt x="2603327" y="8418"/>
                  </a:lnTo>
                  <a:lnTo>
                    <a:pt x="2535342" y="5414"/>
                  </a:lnTo>
                  <a:lnTo>
                    <a:pt x="2466729" y="3060"/>
                  </a:lnTo>
                  <a:lnTo>
                    <a:pt x="2397517" y="1366"/>
                  </a:lnTo>
                  <a:lnTo>
                    <a:pt x="2327738" y="343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4575" y="1014349"/>
              <a:ext cx="4514850" cy="1443355"/>
            </a:xfrm>
            <a:custGeom>
              <a:avLst/>
              <a:gdLst/>
              <a:ahLst/>
              <a:cxnLst/>
              <a:rect l="l" t="t" r="r" b="b"/>
              <a:pathLst>
                <a:path w="4514850" h="1443355">
                  <a:moveTo>
                    <a:pt x="0" y="721613"/>
                  </a:moveTo>
                  <a:lnTo>
                    <a:pt x="4275" y="676833"/>
                  </a:lnTo>
                  <a:lnTo>
                    <a:pt x="16937" y="632777"/>
                  </a:lnTo>
                  <a:lnTo>
                    <a:pt x="37734" y="589525"/>
                  </a:lnTo>
                  <a:lnTo>
                    <a:pt x="66416" y="547157"/>
                  </a:lnTo>
                  <a:lnTo>
                    <a:pt x="102735" y="505753"/>
                  </a:lnTo>
                  <a:lnTo>
                    <a:pt x="146441" y="465393"/>
                  </a:lnTo>
                  <a:lnTo>
                    <a:pt x="197283" y="426156"/>
                  </a:lnTo>
                  <a:lnTo>
                    <a:pt x="255012" y="388123"/>
                  </a:lnTo>
                  <a:lnTo>
                    <a:pt x="319378" y="351373"/>
                  </a:lnTo>
                  <a:lnTo>
                    <a:pt x="353972" y="333505"/>
                  </a:lnTo>
                  <a:lnTo>
                    <a:pt x="390132" y="315987"/>
                  </a:lnTo>
                  <a:lnTo>
                    <a:pt x="427826" y="298829"/>
                  </a:lnTo>
                  <a:lnTo>
                    <a:pt x="467024" y="282043"/>
                  </a:lnTo>
                  <a:lnTo>
                    <a:pt x="507693" y="265637"/>
                  </a:lnTo>
                  <a:lnTo>
                    <a:pt x="549803" y="249622"/>
                  </a:lnTo>
                  <a:lnTo>
                    <a:pt x="593323" y="234008"/>
                  </a:lnTo>
                  <a:lnTo>
                    <a:pt x="638221" y="218804"/>
                  </a:lnTo>
                  <a:lnTo>
                    <a:pt x="684466" y="204021"/>
                  </a:lnTo>
                  <a:lnTo>
                    <a:pt x="732028" y="189668"/>
                  </a:lnTo>
                  <a:lnTo>
                    <a:pt x="780874" y="175757"/>
                  </a:lnTo>
                  <a:lnTo>
                    <a:pt x="830973" y="162295"/>
                  </a:lnTo>
                  <a:lnTo>
                    <a:pt x="882295" y="149294"/>
                  </a:lnTo>
                  <a:lnTo>
                    <a:pt x="934807" y="136764"/>
                  </a:lnTo>
                  <a:lnTo>
                    <a:pt x="988480" y="124715"/>
                  </a:lnTo>
                  <a:lnTo>
                    <a:pt x="1043281" y="113155"/>
                  </a:lnTo>
                  <a:lnTo>
                    <a:pt x="1099180" y="102097"/>
                  </a:lnTo>
                  <a:lnTo>
                    <a:pt x="1156145" y="91548"/>
                  </a:lnTo>
                  <a:lnTo>
                    <a:pt x="1214144" y="81520"/>
                  </a:lnTo>
                  <a:lnTo>
                    <a:pt x="1273148" y="72023"/>
                  </a:lnTo>
                  <a:lnTo>
                    <a:pt x="1333124" y="63066"/>
                  </a:lnTo>
                  <a:lnTo>
                    <a:pt x="1394041" y="54659"/>
                  </a:lnTo>
                  <a:lnTo>
                    <a:pt x="1455869" y="46813"/>
                  </a:lnTo>
                  <a:lnTo>
                    <a:pt x="1518575" y="39537"/>
                  </a:lnTo>
                  <a:lnTo>
                    <a:pt x="1582129" y="32842"/>
                  </a:lnTo>
                  <a:lnTo>
                    <a:pt x="1646500" y="26736"/>
                  </a:lnTo>
                  <a:lnTo>
                    <a:pt x="1711656" y="21231"/>
                  </a:lnTo>
                  <a:lnTo>
                    <a:pt x="1777565" y="16337"/>
                  </a:lnTo>
                  <a:lnTo>
                    <a:pt x="1844198" y="12062"/>
                  </a:lnTo>
                  <a:lnTo>
                    <a:pt x="1911522" y="8418"/>
                  </a:lnTo>
                  <a:lnTo>
                    <a:pt x="1979507" y="5414"/>
                  </a:lnTo>
                  <a:lnTo>
                    <a:pt x="2048120" y="3060"/>
                  </a:lnTo>
                  <a:lnTo>
                    <a:pt x="2117332" y="1366"/>
                  </a:lnTo>
                  <a:lnTo>
                    <a:pt x="2187111" y="343"/>
                  </a:lnTo>
                  <a:lnTo>
                    <a:pt x="2257425" y="0"/>
                  </a:lnTo>
                  <a:lnTo>
                    <a:pt x="2327738" y="343"/>
                  </a:lnTo>
                  <a:lnTo>
                    <a:pt x="2397517" y="1366"/>
                  </a:lnTo>
                  <a:lnTo>
                    <a:pt x="2466729" y="3060"/>
                  </a:lnTo>
                  <a:lnTo>
                    <a:pt x="2535342" y="5414"/>
                  </a:lnTo>
                  <a:lnTo>
                    <a:pt x="2603327" y="8418"/>
                  </a:lnTo>
                  <a:lnTo>
                    <a:pt x="2670651" y="12062"/>
                  </a:lnTo>
                  <a:lnTo>
                    <a:pt x="2737284" y="16337"/>
                  </a:lnTo>
                  <a:lnTo>
                    <a:pt x="2803193" y="21231"/>
                  </a:lnTo>
                  <a:lnTo>
                    <a:pt x="2868349" y="26736"/>
                  </a:lnTo>
                  <a:lnTo>
                    <a:pt x="2932720" y="32842"/>
                  </a:lnTo>
                  <a:lnTo>
                    <a:pt x="2996274" y="39537"/>
                  </a:lnTo>
                  <a:lnTo>
                    <a:pt x="3058980" y="46813"/>
                  </a:lnTo>
                  <a:lnTo>
                    <a:pt x="3120808" y="54659"/>
                  </a:lnTo>
                  <a:lnTo>
                    <a:pt x="3181725" y="63066"/>
                  </a:lnTo>
                  <a:lnTo>
                    <a:pt x="3241701" y="72023"/>
                  </a:lnTo>
                  <a:lnTo>
                    <a:pt x="3300705" y="81520"/>
                  </a:lnTo>
                  <a:lnTo>
                    <a:pt x="3358704" y="91548"/>
                  </a:lnTo>
                  <a:lnTo>
                    <a:pt x="3415669" y="102097"/>
                  </a:lnTo>
                  <a:lnTo>
                    <a:pt x="3471568" y="113155"/>
                  </a:lnTo>
                  <a:lnTo>
                    <a:pt x="3526369" y="124715"/>
                  </a:lnTo>
                  <a:lnTo>
                    <a:pt x="3580042" y="136764"/>
                  </a:lnTo>
                  <a:lnTo>
                    <a:pt x="3632554" y="149294"/>
                  </a:lnTo>
                  <a:lnTo>
                    <a:pt x="3683876" y="162295"/>
                  </a:lnTo>
                  <a:lnTo>
                    <a:pt x="3733975" y="175757"/>
                  </a:lnTo>
                  <a:lnTo>
                    <a:pt x="3782821" y="189668"/>
                  </a:lnTo>
                  <a:lnTo>
                    <a:pt x="3830383" y="204021"/>
                  </a:lnTo>
                  <a:lnTo>
                    <a:pt x="3876628" y="218804"/>
                  </a:lnTo>
                  <a:lnTo>
                    <a:pt x="3921526" y="234008"/>
                  </a:lnTo>
                  <a:lnTo>
                    <a:pt x="3965046" y="249622"/>
                  </a:lnTo>
                  <a:lnTo>
                    <a:pt x="4007156" y="265637"/>
                  </a:lnTo>
                  <a:lnTo>
                    <a:pt x="4047825" y="282043"/>
                  </a:lnTo>
                  <a:lnTo>
                    <a:pt x="4087023" y="298829"/>
                  </a:lnTo>
                  <a:lnTo>
                    <a:pt x="4124717" y="315987"/>
                  </a:lnTo>
                  <a:lnTo>
                    <a:pt x="4160877" y="333505"/>
                  </a:lnTo>
                  <a:lnTo>
                    <a:pt x="4195471" y="351373"/>
                  </a:lnTo>
                  <a:lnTo>
                    <a:pt x="4259837" y="388123"/>
                  </a:lnTo>
                  <a:lnTo>
                    <a:pt x="4317566" y="426156"/>
                  </a:lnTo>
                  <a:lnTo>
                    <a:pt x="4368408" y="465393"/>
                  </a:lnTo>
                  <a:lnTo>
                    <a:pt x="4412114" y="505753"/>
                  </a:lnTo>
                  <a:lnTo>
                    <a:pt x="4448433" y="547157"/>
                  </a:lnTo>
                  <a:lnTo>
                    <a:pt x="4477115" y="589525"/>
                  </a:lnTo>
                  <a:lnTo>
                    <a:pt x="4497912" y="632777"/>
                  </a:lnTo>
                  <a:lnTo>
                    <a:pt x="4510574" y="676833"/>
                  </a:lnTo>
                  <a:lnTo>
                    <a:pt x="4514850" y="721613"/>
                  </a:lnTo>
                  <a:lnTo>
                    <a:pt x="4513775" y="744082"/>
                  </a:lnTo>
                  <a:lnTo>
                    <a:pt x="4505275" y="788497"/>
                  </a:lnTo>
                  <a:lnTo>
                    <a:pt x="4488515" y="832149"/>
                  </a:lnTo>
                  <a:lnTo>
                    <a:pt x="4463744" y="874958"/>
                  </a:lnTo>
                  <a:lnTo>
                    <a:pt x="4431212" y="916843"/>
                  </a:lnTo>
                  <a:lnTo>
                    <a:pt x="4391169" y="957726"/>
                  </a:lnTo>
                  <a:lnTo>
                    <a:pt x="4343864" y="997526"/>
                  </a:lnTo>
                  <a:lnTo>
                    <a:pt x="4289547" y="1036163"/>
                  </a:lnTo>
                  <a:lnTo>
                    <a:pt x="4228468" y="1073557"/>
                  </a:lnTo>
                  <a:lnTo>
                    <a:pt x="4160877" y="1109629"/>
                  </a:lnTo>
                  <a:lnTo>
                    <a:pt x="4124717" y="1127144"/>
                  </a:lnTo>
                  <a:lnTo>
                    <a:pt x="4087023" y="1144299"/>
                  </a:lnTo>
                  <a:lnTo>
                    <a:pt x="4047825" y="1161082"/>
                  </a:lnTo>
                  <a:lnTo>
                    <a:pt x="4007156" y="1177486"/>
                  </a:lnTo>
                  <a:lnTo>
                    <a:pt x="3965046" y="1193499"/>
                  </a:lnTo>
                  <a:lnTo>
                    <a:pt x="3921526" y="1209111"/>
                  </a:lnTo>
                  <a:lnTo>
                    <a:pt x="3876628" y="1224313"/>
                  </a:lnTo>
                  <a:lnTo>
                    <a:pt x="3830383" y="1239094"/>
                  </a:lnTo>
                  <a:lnTo>
                    <a:pt x="3782821" y="1253445"/>
                  </a:lnTo>
                  <a:lnTo>
                    <a:pt x="3733975" y="1267355"/>
                  </a:lnTo>
                  <a:lnTo>
                    <a:pt x="3683876" y="1280815"/>
                  </a:lnTo>
                  <a:lnTo>
                    <a:pt x="3632554" y="1293815"/>
                  </a:lnTo>
                  <a:lnTo>
                    <a:pt x="3580042" y="1306344"/>
                  </a:lnTo>
                  <a:lnTo>
                    <a:pt x="3526369" y="1318392"/>
                  </a:lnTo>
                  <a:lnTo>
                    <a:pt x="3471568" y="1329951"/>
                  </a:lnTo>
                  <a:lnTo>
                    <a:pt x="3415669" y="1341008"/>
                  </a:lnTo>
                  <a:lnTo>
                    <a:pt x="3358704" y="1351556"/>
                  </a:lnTo>
                  <a:lnTo>
                    <a:pt x="3300705" y="1361583"/>
                  </a:lnTo>
                  <a:lnTo>
                    <a:pt x="3241701" y="1371080"/>
                  </a:lnTo>
                  <a:lnTo>
                    <a:pt x="3181725" y="1380036"/>
                  </a:lnTo>
                  <a:lnTo>
                    <a:pt x="3120808" y="1388442"/>
                  </a:lnTo>
                  <a:lnTo>
                    <a:pt x="3058980" y="1396288"/>
                  </a:lnTo>
                  <a:lnTo>
                    <a:pt x="2996274" y="1403564"/>
                  </a:lnTo>
                  <a:lnTo>
                    <a:pt x="2932720" y="1410259"/>
                  </a:lnTo>
                  <a:lnTo>
                    <a:pt x="2868349" y="1416364"/>
                  </a:lnTo>
                  <a:lnTo>
                    <a:pt x="2803193" y="1421869"/>
                  </a:lnTo>
                  <a:lnTo>
                    <a:pt x="2737284" y="1426764"/>
                  </a:lnTo>
                  <a:lnTo>
                    <a:pt x="2670651" y="1431038"/>
                  </a:lnTo>
                  <a:lnTo>
                    <a:pt x="2603327" y="1434682"/>
                  </a:lnTo>
                  <a:lnTo>
                    <a:pt x="2535342" y="1437686"/>
                  </a:lnTo>
                  <a:lnTo>
                    <a:pt x="2466729" y="1440040"/>
                  </a:lnTo>
                  <a:lnTo>
                    <a:pt x="2397517" y="1441734"/>
                  </a:lnTo>
                  <a:lnTo>
                    <a:pt x="2327738" y="1442757"/>
                  </a:lnTo>
                  <a:lnTo>
                    <a:pt x="2257425" y="1443101"/>
                  </a:lnTo>
                  <a:lnTo>
                    <a:pt x="2187111" y="1442757"/>
                  </a:lnTo>
                  <a:lnTo>
                    <a:pt x="2117332" y="1441734"/>
                  </a:lnTo>
                  <a:lnTo>
                    <a:pt x="2048120" y="1440040"/>
                  </a:lnTo>
                  <a:lnTo>
                    <a:pt x="1979507" y="1437686"/>
                  </a:lnTo>
                  <a:lnTo>
                    <a:pt x="1911522" y="1434682"/>
                  </a:lnTo>
                  <a:lnTo>
                    <a:pt x="1844198" y="1431038"/>
                  </a:lnTo>
                  <a:lnTo>
                    <a:pt x="1777565" y="1426764"/>
                  </a:lnTo>
                  <a:lnTo>
                    <a:pt x="1711656" y="1421869"/>
                  </a:lnTo>
                  <a:lnTo>
                    <a:pt x="1646500" y="1416364"/>
                  </a:lnTo>
                  <a:lnTo>
                    <a:pt x="1582129" y="1410259"/>
                  </a:lnTo>
                  <a:lnTo>
                    <a:pt x="1518575" y="1403564"/>
                  </a:lnTo>
                  <a:lnTo>
                    <a:pt x="1455869" y="1396288"/>
                  </a:lnTo>
                  <a:lnTo>
                    <a:pt x="1394041" y="1388442"/>
                  </a:lnTo>
                  <a:lnTo>
                    <a:pt x="1333124" y="1380036"/>
                  </a:lnTo>
                  <a:lnTo>
                    <a:pt x="1273148" y="1371080"/>
                  </a:lnTo>
                  <a:lnTo>
                    <a:pt x="1214144" y="1361583"/>
                  </a:lnTo>
                  <a:lnTo>
                    <a:pt x="1156145" y="1351556"/>
                  </a:lnTo>
                  <a:lnTo>
                    <a:pt x="1099180" y="1341008"/>
                  </a:lnTo>
                  <a:lnTo>
                    <a:pt x="1043281" y="1329951"/>
                  </a:lnTo>
                  <a:lnTo>
                    <a:pt x="988480" y="1318392"/>
                  </a:lnTo>
                  <a:lnTo>
                    <a:pt x="934807" y="1306344"/>
                  </a:lnTo>
                  <a:lnTo>
                    <a:pt x="882295" y="1293815"/>
                  </a:lnTo>
                  <a:lnTo>
                    <a:pt x="830973" y="1280815"/>
                  </a:lnTo>
                  <a:lnTo>
                    <a:pt x="780874" y="1267355"/>
                  </a:lnTo>
                  <a:lnTo>
                    <a:pt x="732028" y="1253445"/>
                  </a:lnTo>
                  <a:lnTo>
                    <a:pt x="684466" y="1239094"/>
                  </a:lnTo>
                  <a:lnTo>
                    <a:pt x="638221" y="1224313"/>
                  </a:lnTo>
                  <a:lnTo>
                    <a:pt x="593323" y="1209111"/>
                  </a:lnTo>
                  <a:lnTo>
                    <a:pt x="549803" y="1193499"/>
                  </a:lnTo>
                  <a:lnTo>
                    <a:pt x="507693" y="1177486"/>
                  </a:lnTo>
                  <a:lnTo>
                    <a:pt x="467024" y="1161082"/>
                  </a:lnTo>
                  <a:lnTo>
                    <a:pt x="427826" y="1144299"/>
                  </a:lnTo>
                  <a:lnTo>
                    <a:pt x="390132" y="1127144"/>
                  </a:lnTo>
                  <a:lnTo>
                    <a:pt x="353972" y="1109629"/>
                  </a:lnTo>
                  <a:lnTo>
                    <a:pt x="319378" y="1091763"/>
                  </a:lnTo>
                  <a:lnTo>
                    <a:pt x="255012" y="1055020"/>
                  </a:lnTo>
                  <a:lnTo>
                    <a:pt x="197283" y="1016994"/>
                  </a:lnTo>
                  <a:lnTo>
                    <a:pt x="146441" y="977766"/>
                  </a:lnTo>
                  <a:lnTo>
                    <a:pt x="102735" y="937415"/>
                  </a:lnTo>
                  <a:lnTo>
                    <a:pt x="66416" y="896021"/>
                  </a:lnTo>
                  <a:lnTo>
                    <a:pt x="37734" y="853664"/>
                  </a:lnTo>
                  <a:lnTo>
                    <a:pt x="16937" y="810424"/>
                  </a:lnTo>
                  <a:lnTo>
                    <a:pt x="4275" y="766380"/>
                  </a:lnTo>
                  <a:lnTo>
                    <a:pt x="0" y="721613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4575" y="2900425"/>
              <a:ext cx="4514850" cy="1543050"/>
            </a:xfrm>
            <a:custGeom>
              <a:avLst/>
              <a:gdLst/>
              <a:ahLst/>
              <a:cxnLst/>
              <a:rect l="l" t="t" r="r" b="b"/>
              <a:pathLst>
                <a:path w="4514850" h="1543050">
                  <a:moveTo>
                    <a:pt x="2257425" y="0"/>
                  </a:moveTo>
                  <a:lnTo>
                    <a:pt x="2188408" y="353"/>
                  </a:lnTo>
                  <a:lnTo>
                    <a:pt x="2119907" y="1407"/>
                  </a:lnTo>
                  <a:lnTo>
                    <a:pt x="2051950" y="3152"/>
                  </a:lnTo>
                  <a:lnTo>
                    <a:pt x="1984568" y="5576"/>
                  </a:lnTo>
                  <a:lnTo>
                    <a:pt x="1917790" y="8671"/>
                  </a:lnTo>
                  <a:lnTo>
                    <a:pt x="1851645" y="12426"/>
                  </a:lnTo>
                  <a:lnTo>
                    <a:pt x="1786163" y="16831"/>
                  </a:lnTo>
                  <a:lnTo>
                    <a:pt x="1721373" y="21876"/>
                  </a:lnTo>
                  <a:lnTo>
                    <a:pt x="1657305" y="27551"/>
                  </a:lnTo>
                  <a:lnTo>
                    <a:pt x="1593989" y="33846"/>
                  </a:lnTo>
                  <a:lnTo>
                    <a:pt x="1531454" y="40751"/>
                  </a:lnTo>
                  <a:lnTo>
                    <a:pt x="1469729" y="48255"/>
                  </a:lnTo>
                  <a:lnTo>
                    <a:pt x="1408844" y="56349"/>
                  </a:lnTo>
                  <a:lnTo>
                    <a:pt x="1348828" y="65023"/>
                  </a:lnTo>
                  <a:lnTo>
                    <a:pt x="1289712" y="74266"/>
                  </a:lnTo>
                  <a:lnTo>
                    <a:pt x="1231524" y="84068"/>
                  </a:lnTo>
                  <a:lnTo>
                    <a:pt x="1174294" y="94420"/>
                  </a:lnTo>
                  <a:lnTo>
                    <a:pt x="1118051" y="105311"/>
                  </a:lnTo>
                  <a:lnTo>
                    <a:pt x="1062826" y="116731"/>
                  </a:lnTo>
                  <a:lnTo>
                    <a:pt x="1008647" y="128670"/>
                  </a:lnTo>
                  <a:lnTo>
                    <a:pt x="955544" y="141118"/>
                  </a:lnTo>
                  <a:lnTo>
                    <a:pt x="903547" y="154065"/>
                  </a:lnTo>
                  <a:lnTo>
                    <a:pt x="852685" y="167501"/>
                  </a:lnTo>
                  <a:lnTo>
                    <a:pt x="802987" y="181416"/>
                  </a:lnTo>
                  <a:lnTo>
                    <a:pt x="754484" y="195800"/>
                  </a:lnTo>
                  <a:lnTo>
                    <a:pt x="707204" y="210642"/>
                  </a:lnTo>
                  <a:lnTo>
                    <a:pt x="661177" y="225932"/>
                  </a:lnTo>
                  <a:lnTo>
                    <a:pt x="616433" y="241662"/>
                  </a:lnTo>
                  <a:lnTo>
                    <a:pt x="573002" y="257819"/>
                  </a:lnTo>
                  <a:lnTo>
                    <a:pt x="530912" y="274395"/>
                  </a:lnTo>
                  <a:lnTo>
                    <a:pt x="490193" y="291380"/>
                  </a:lnTo>
                  <a:lnTo>
                    <a:pt x="450875" y="308762"/>
                  </a:lnTo>
                  <a:lnTo>
                    <a:pt x="412987" y="326532"/>
                  </a:lnTo>
                  <a:lnTo>
                    <a:pt x="376559" y="344681"/>
                  </a:lnTo>
                  <a:lnTo>
                    <a:pt x="341620" y="363198"/>
                  </a:lnTo>
                  <a:lnTo>
                    <a:pt x="308200" y="382072"/>
                  </a:lnTo>
                  <a:lnTo>
                    <a:pt x="246035" y="420854"/>
                  </a:lnTo>
                  <a:lnTo>
                    <a:pt x="190298" y="460947"/>
                  </a:lnTo>
                  <a:lnTo>
                    <a:pt x="141228" y="502270"/>
                  </a:lnTo>
                  <a:lnTo>
                    <a:pt x="99058" y="544742"/>
                  </a:lnTo>
                  <a:lnTo>
                    <a:pt x="64027" y="588283"/>
                  </a:lnTo>
                  <a:lnTo>
                    <a:pt x="36369" y="632813"/>
                  </a:lnTo>
                  <a:lnTo>
                    <a:pt x="16321" y="678250"/>
                  </a:lnTo>
                  <a:lnTo>
                    <a:pt x="4119" y="724514"/>
                  </a:lnTo>
                  <a:lnTo>
                    <a:pt x="0" y="771525"/>
                  </a:lnTo>
                  <a:lnTo>
                    <a:pt x="1034" y="795108"/>
                  </a:lnTo>
                  <a:lnTo>
                    <a:pt x="9225" y="841738"/>
                  </a:lnTo>
                  <a:lnTo>
                    <a:pt x="25379" y="887584"/>
                  </a:lnTo>
                  <a:lnTo>
                    <a:pt x="49261" y="932564"/>
                  </a:lnTo>
                  <a:lnTo>
                    <a:pt x="80636" y="976598"/>
                  </a:lnTo>
                  <a:lnTo>
                    <a:pt x="119266" y="1019606"/>
                  </a:lnTo>
                  <a:lnTo>
                    <a:pt x="164915" y="1061506"/>
                  </a:lnTo>
                  <a:lnTo>
                    <a:pt x="217348" y="1102218"/>
                  </a:lnTo>
                  <a:lnTo>
                    <a:pt x="276329" y="1141661"/>
                  </a:lnTo>
                  <a:lnTo>
                    <a:pt x="341620" y="1179755"/>
                  </a:lnTo>
                  <a:lnTo>
                    <a:pt x="376559" y="1198270"/>
                  </a:lnTo>
                  <a:lnTo>
                    <a:pt x="412987" y="1216418"/>
                  </a:lnTo>
                  <a:lnTo>
                    <a:pt x="450875" y="1234188"/>
                  </a:lnTo>
                  <a:lnTo>
                    <a:pt x="490193" y="1251570"/>
                  </a:lnTo>
                  <a:lnTo>
                    <a:pt x="530912" y="1268554"/>
                  </a:lnTo>
                  <a:lnTo>
                    <a:pt x="573002" y="1285130"/>
                  </a:lnTo>
                  <a:lnTo>
                    <a:pt x="616433" y="1301288"/>
                  </a:lnTo>
                  <a:lnTo>
                    <a:pt x="661177" y="1317018"/>
                  </a:lnTo>
                  <a:lnTo>
                    <a:pt x="707204" y="1332310"/>
                  </a:lnTo>
                  <a:lnTo>
                    <a:pt x="754484" y="1347153"/>
                  </a:lnTo>
                  <a:lnTo>
                    <a:pt x="802987" y="1361537"/>
                  </a:lnTo>
                  <a:lnTo>
                    <a:pt x="852685" y="1375453"/>
                  </a:lnTo>
                  <a:lnTo>
                    <a:pt x="903547" y="1388891"/>
                  </a:lnTo>
                  <a:lnTo>
                    <a:pt x="955544" y="1401839"/>
                  </a:lnTo>
                  <a:lnTo>
                    <a:pt x="1008647" y="1414289"/>
                  </a:lnTo>
                  <a:lnTo>
                    <a:pt x="1062826" y="1426230"/>
                  </a:lnTo>
                  <a:lnTo>
                    <a:pt x="1118051" y="1437652"/>
                  </a:lnTo>
                  <a:lnTo>
                    <a:pt x="1174294" y="1448544"/>
                  </a:lnTo>
                  <a:lnTo>
                    <a:pt x="1231524" y="1458898"/>
                  </a:lnTo>
                  <a:lnTo>
                    <a:pt x="1289712" y="1468702"/>
                  </a:lnTo>
                  <a:lnTo>
                    <a:pt x="1348828" y="1477947"/>
                  </a:lnTo>
                  <a:lnTo>
                    <a:pt x="1408844" y="1486622"/>
                  </a:lnTo>
                  <a:lnTo>
                    <a:pt x="1469729" y="1494718"/>
                  </a:lnTo>
                  <a:lnTo>
                    <a:pt x="1531454" y="1502224"/>
                  </a:lnTo>
                  <a:lnTo>
                    <a:pt x="1593989" y="1509130"/>
                  </a:lnTo>
                  <a:lnTo>
                    <a:pt x="1657305" y="1515426"/>
                  </a:lnTo>
                  <a:lnTo>
                    <a:pt x="1721373" y="1521103"/>
                  </a:lnTo>
                  <a:lnTo>
                    <a:pt x="1786163" y="1526149"/>
                  </a:lnTo>
                  <a:lnTo>
                    <a:pt x="1851645" y="1530556"/>
                  </a:lnTo>
                  <a:lnTo>
                    <a:pt x="1917790" y="1534312"/>
                  </a:lnTo>
                  <a:lnTo>
                    <a:pt x="1984568" y="1537408"/>
                  </a:lnTo>
                  <a:lnTo>
                    <a:pt x="2051950" y="1539833"/>
                  </a:lnTo>
                  <a:lnTo>
                    <a:pt x="2119907" y="1541578"/>
                  </a:lnTo>
                  <a:lnTo>
                    <a:pt x="2188408" y="1542632"/>
                  </a:lnTo>
                  <a:lnTo>
                    <a:pt x="2257425" y="1542986"/>
                  </a:lnTo>
                  <a:lnTo>
                    <a:pt x="2326441" y="1542632"/>
                  </a:lnTo>
                  <a:lnTo>
                    <a:pt x="2394942" y="1541578"/>
                  </a:lnTo>
                  <a:lnTo>
                    <a:pt x="2462899" y="1539833"/>
                  </a:lnTo>
                  <a:lnTo>
                    <a:pt x="2530281" y="1537408"/>
                  </a:lnTo>
                  <a:lnTo>
                    <a:pt x="2597059" y="1534312"/>
                  </a:lnTo>
                  <a:lnTo>
                    <a:pt x="2663204" y="1530556"/>
                  </a:lnTo>
                  <a:lnTo>
                    <a:pt x="2728686" y="1526149"/>
                  </a:lnTo>
                  <a:lnTo>
                    <a:pt x="2793476" y="1521103"/>
                  </a:lnTo>
                  <a:lnTo>
                    <a:pt x="2857544" y="1515426"/>
                  </a:lnTo>
                  <a:lnTo>
                    <a:pt x="2920860" y="1509130"/>
                  </a:lnTo>
                  <a:lnTo>
                    <a:pt x="2983395" y="1502224"/>
                  </a:lnTo>
                  <a:lnTo>
                    <a:pt x="3045120" y="1494718"/>
                  </a:lnTo>
                  <a:lnTo>
                    <a:pt x="3106005" y="1486622"/>
                  </a:lnTo>
                  <a:lnTo>
                    <a:pt x="3166021" y="1477947"/>
                  </a:lnTo>
                  <a:lnTo>
                    <a:pt x="3225137" y="1468702"/>
                  </a:lnTo>
                  <a:lnTo>
                    <a:pt x="3283325" y="1458898"/>
                  </a:lnTo>
                  <a:lnTo>
                    <a:pt x="3340555" y="1448544"/>
                  </a:lnTo>
                  <a:lnTo>
                    <a:pt x="3396798" y="1437652"/>
                  </a:lnTo>
                  <a:lnTo>
                    <a:pt x="3452023" y="1426230"/>
                  </a:lnTo>
                  <a:lnTo>
                    <a:pt x="3506202" y="1414289"/>
                  </a:lnTo>
                  <a:lnTo>
                    <a:pt x="3559305" y="1401839"/>
                  </a:lnTo>
                  <a:lnTo>
                    <a:pt x="3611302" y="1388891"/>
                  </a:lnTo>
                  <a:lnTo>
                    <a:pt x="3662164" y="1375453"/>
                  </a:lnTo>
                  <a:lnTo>
                    <a:pt x="3711862" y="1361537"/>
                  </a:lnTo>
                  <a:lnTo>
                    <a:pt x="3760365" y="1347153"/>
                  </a:lnTo>
                  <a:lnTo>
                    <a:pt x="3807645" y="1332310"/>
                  </a:lnTo>
                  <a:lnTo>
                    <a:pt x="3853672" y="1317018"/>
                  </a:lnTo>
                  <a:lnTo>
                    <a:pt x="3898416" y="1301288"/>
                  </a:lnTo>
                  <a:lnTo>
                    <a:pt x="3941847" y="1285130"/>
                  </a:lnTo>
                  <a:lnTo>
                    <a:pt x="3983937" y="1268554"/>
                  </a:lnTo>
                  <a:lnTo>
                    <a:pt x="4024656" y="1251570"/>
                  </a:lnTo>
                  <a:lnTo>
                    <a:pt x="4063974" y="1234188"/>
                  </a:lnTo>
                  <a:lnTo>
                    <a:pt x="4101862" y="1216418"/>
                  </a:lnTo>
                  <a:lnTo>
                    <a:pt x="4138290" y="1198270"/>
                  </a:lnTo>
                  <a:lnTo>
                    <a:pt x="4173229" y="1179755"/>
                  </a:lnTo>
                  <a:lnTo>
                    <a:pt x="4206649" y="1160882"/>
                  </a:lnTo>
                  <a:lnTo>
                    <a:pt x="4268814" y="1122103"/>
                  </a:lnTo>
                  <a:lnTo>
                    <a:pt x="4324551" y="1082016"/>
                  </a:lnTo>
                  <a:lnTo>
                    <a:pt x="4373621" y="1040699"/>
                  </a:lnTo>
                  <a:lnTo>
                    <a:pt x="4415791" y="998235"/>
                  </a:lnTo>
                  <a:lnTo>
                    <a:pt x="4450822" y="954705"/>
                  </a:lnTo>
                  <a:lnTo>
                    <a:pt x="4478480" y="910187"/>
                  </a:lnTo>
                  <a:lnTo>
                    <a:pt x="4498528" y="864764"/>
                  </a:lnTo>
                  <a:lnTo>
                    <a:pt x="4510730" y="818516"/>
                  </a:lnTo>
                  <a:lnTo>
                    <a:pt x="4514850" y="771525"/>
                  </a:lnTo>
                  <a:lnTo>
                    <a:pt x="4513815" y="747931"/>
                  </a:lnTo>
                  <a:lnTo>
                    <a:pt x="4505624" y="701284"/>
                  </a:lnTo>
                  <a:lnTo>
                    <a:pt x="4489470" y="655423"/>
                  </a:lnTo>
                  <a:lnTo>
                    <a:pt x="4465588" y="610430"/>
                  </a:lnTo>
                  <a:lnTo>
                    <a:pt x="4434213" y="566384"/>
                  </a:lnTo>
                  <a:lnTo>
                    <a:pt x="4395583" y="523367"/>
                  </a:lnTo>
                  <a:lnTo>
                    <a:pt x="4349934" y="481460"/>
                  </a:lnTo>
                  <a:lnTo>
                    <a:pt x="4297501" y="440742"/>
                  </a:lnTo>
                  <a:lnTo>
                    <a:pt x="4238520" y="401294"/>
                  </a:lnTo>
                  <a:lnTo>
                    <a:pt x="4173229" y="363198"/>
                  </a:lnTo>
                  <a:lnTo>
                    <a:pt x="4138290" y="344681"/>
                  </a:lnTo>
                  <a:lnTo>
                    <a:pt x="4101862" y="326532"/>
                  </a:lnTo>
                  <a:lnTo>
                    <a:pt x="4063974" y="308762"/>
                  </a:lnTo>
                  <a:lnTo>
                    <a:pt x="4024656" y="291380"/>
                  </a:lnTo>
                  <a:lnTo>
                    <a:pt x="3983937" y="274395"/>
                  </a:lnTo>
                  <a:lnTo>
                    <a:pt x="3941847" y="257819"/>
                  </a:lnTo>
                  <a:lnTo>
                    <a:pt x="3898416" y="241662"/>
                  </a:lnTo>
                  <a:lnTo>
                    <a:pt x="3853672" y="225932"/>
                  </a:lnTo>
                  <a:lnTo>
                    <a:pt x="3807645" y="210642"/>
                  </a:lnTo>
                  <a:lnTo>
                    <a:pt x="3760365" y="195800"/>
                  </a:lnTo>
                  <a:lnTo>
                    <a:pt x="3711862" y="181416"/>
                  </a:lnTo>
                  <a:lnTo>
                    <a:pt x="3662164" y="167501"/>
                  </a:lnTo>
                  <a:lnTo>
                    <a:pt x="3611302" y="154065"/>
                  </a:lnTo>
                  <a:lnTo>
                    <a:pt x="3559305" y="141118"/>
                  </a:lnTo>
                  <a:lnTo>
                    <a:pt x="3506202" y="128670"/>
                  </a:lnTo>
                  <a:lnTo>
                    <a:pt x="3452023" y="116731"/>
                  </a:lnTo>
                  <a:lnTo>
                    <a:pt x="3396798" y="105311"/>
                  </a:lnTo>
                  <a:lnTo>
                    <a:pt x="3340555" y="94420"/>
                  </a:lnTo>
                  <a:lnTo>
                    <a:pt x="3283325" y="84068"/>
                  </a:lnTo>
                  <a:lnTo>
                    <a:pt x="3225137" y="74266"/>
                  </a:lnTo>
                  <a:lnTo>
                    <a:pt x="3166021" y="65023"/>
                  </a:lnTo>
                  <a:lnTo>
                    <a:pt x="3106005" y="56349"/>
                  </a:lnTo>
                  <a:lnTo>
                    <a:pt x="3045120" y="48255"/>
                  </a:lnTo>
                  <a:lnTo>
                    <a:pt x="2983395" y="40751"/>
                  </a:lnTo>
                  <a:lnTo>
                    <a:pt x="2920860" y="33846"/>
                  </a:lnTo>
                  <a:lnTo>
                    <a:pt x="2857544" y="27551"/>
                  </a:lnTo>
                  <a:lnTo>
                    <a:pt x="2793476" y="21876"/>
                  </a:lnTo>
                  <a:lnTo>
                    <a:pt x="2728686" y="16831"/>
                  </a:lnTo>
                  <a:lnTo>
                    <a:pt x="2663204" y="12426"/>
                  </a:lnTo>
                  <a:lnTo>
                    <a:pt x="2597059" y="8671"/>
                  </a:lnTo>
                  <a:lnTo>
                    <a:pt x="2530281" y="5576"/>
                  </a:lnTo>
                  <a:lnTo>
                    <a:pt x="2462899" y="3152"/>
                  </a:lnTo>
                  <a:lnTo>
                    <a:pt x="2394942" y="1407"/>
                  </a:lnTo>
                  <a:lnTo>
                    <a:pt x="2326441" y="353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4575" y="2900425"/>
              <a:ext cx="4514850" cy="1543050"/>
            </a:xfrm>
            <a:custGeom>
              <a:avLst/>
              <a:gdLst/>
              <a:ahLst/>
              <a:cxnLst/>
              <a:rect l="l" t="t" r="r" b="b"/>
              <a:pathLst>
                <a:path w="4514850" h="1543050">
                  <a:moveTo>
                    <a:pt x="0" y="771525"/>
                  </a:moveTo>
                  <a:lnTo>
                    <a:pt x="4119" y="724514"/>
                  </a:lnTo>
                  <a:lnTo>
                    <a:pt x="16321" y="678250"/>
                  </a:lnTo>
                  <a:lnTo>
                    <a:pt x="36369" y="632813"/>
                  </a:lnTo>
                  <a:lnTo>
                    <a:pt x="64027" y="588283"/>
                  </a:lnTo>
                  <a:lnTo>
                    <a:pt x="99058" y="544742"/>
                  </a:lnTo>
                  <a:lnTo>
                    <a:pt x="141228" y="502270"/>
                  </a:lnTo>
                  <a:lnTo>
                    <a:pt x="190298" y="460947"/>
                  </a:lnTo>
                  <a:lnTo>
                    <a:pt x="246035" y="420854"/>
                  </a:lnTo>
                  <a:lnTo>
                    <a:pt x="308200" y="382072"/>
                  </a:lnTo>
                  <a:lnTo>
                    <a:pt x="341620" y="363198"/>
                  </a:lnTo>
                  <a:lnTo>
                    <a:pt x="376559" y="344681"/>
                  </a:lnTo>
                  <a:lnTo>
                    <a:pt x="412987" y="326532"/>
                  </a:lnTo>
                  <a:lnTo>
                    <a:pt x="450875" y="308762"/>
                  </a:lnTo>
                  <a:lnTo>
                    <a:pt x="490193" y="291380"/>
                  </a:lnTo>
                  <a:lnTo>
                    <a:pt x="530912" y="274395"/>
                  </a:lnTo>
                  <a:lnTo>
                    <a:pt x="573002" y="257819"/>
                  </a:lnTo>
                  <a:lnTo>
                    <a:pt x="616433" y="241662"/>
                  </a:lnTo>
                  <a:lnTo>
                    <a:pt x="661177" y="225932"/>
                  </a:lnTo>
                  <a:lnTo>
                    <a:pt x="707204" y="210642"/>
                  </a:lnTo>
                  <a:lnTo>
                    <a:pt x="754484" y="195800"/>
                  </a:lnTo>
                  <a:lnTo>
                    <a:pt x="802987" y="181416"/>
                  </a:lnTo>
                  <a:lnTo>
                    <a:pt x="852685" y="167501"/>
                  </a:lnTo>
                  <a:lnTo>
                    <a:pt x="903547" y="154065"/>
                  </a:lnTo>
                  <a:lnTo>
                    <a:pt x="955544" y="141118"/>
                  </a:lnTo>
                  <a:lnTo>
                    <a:pt x="1008647" y="128670"/>
                  </a:lnTo>
                  <a:lnTo>
                    <a:pt x="1062826" y="116731"/>
                  </a:lnTo>
                  <a:lnTo>
                    <a:pt x="1118051" y="105311"/>
                  </a:lnTo>
                  <a:lnTo>
                    <a:pt x="1174294" y="94420"/>
                  </a:lnTo>
                  <a:lnTo>
                    <a:pt x="1231524" y="84068"/>
                  </a:lnTo>
                  <a:lnTo>
                    <a:pt x="1289712" y="74266"/>
                  </a:lnTo>
                  <a:lnTo>
                    <a:pt x="1348828" y="65023"/>
                  </a:lnTo>
                  <a:lnTo>
                    <a:pt x="1408844" y="56349"/>
                  </a:lnTo>
                  <a:lnTo>
                    <a:pt x="1469729" y="48255"/>
                  </a:lnTo>
                  <a:lnTo>
                    <a:pt x="1531454" y="40751"/>
                  </a:lnTo>
                  <a:lnTo>
                    <a:pt x="1593989" y="33846"/>
                  </a:lnTo>
                  <a:lnTo>
                    <a:pt x="1657305" y="27551"/>
                  </a:lnTo>
                  <a:lnTo>
                    <a:pt x="1721373" y="21876"/>
                  </a:lnTo>
                  <a:lnTo>
                    <a:pt x="1786163" y="16831"/>
                  </a:lnTo>
                  <a:lnTo>
                    <a:pt x="1851645" y="12426"/>
                  </a:lnTo>
                  <a:lnTo>
                    <a:pt x="1917790" y="8671"/>
                  </a:lnTo>
                  <a:lnTo>
                    <a:pt x="1984568" y="5576"/>
                  </a:lnTo>
                  <a:lnTo>
                    <a:pt x="2051950" y="3152"/>
                  </a:lnTo>
                  <a:lnTo>
                    <a:pt x="2119907" y="1407"/>
                  </a:lnTo>
                  <a:lnTo>
                    <a:pt x="2188408" y="353"/>
                  </a:lnTo>
                  <a:lnTo>
                    <a:pt x="2257425" y="0"/>
                  </a:lnTo>
                  <a:lnTo>
                    <a:pt x="2326441" y="353"/>
                  </a:lnTo>
                  <a:lnTo>
                    <a:pt x="2394942" y="1407"/>
                  </a:lnTo>
                  <a:lnTo>
                    <a:pt x="2462899" y="3152"/>
                  </a:lnTo>
                  <a:lnTo>
                    <a:pt x="2530281" y="5576"/>
                  </a:lnTo>
                  <a:lnTo>
                    <a:pt x="2597059" y="8671"/>
                  </a:lnTo>
                  <a:lnTo>
                    <a:pt x="2663204" y="12426"/>
                  </a:lnTo>
                  <a:lnTo>
                    <a:pt x="2728686" y="16831"/>
                  </a:lnTo>
                  <a:lnTo>
                    <a:pt x="2793476" y="21876"/>
                  </a:lnTo>
                  <a:lnTo>
                    <a:pt x="2857544" y="27551"/>
                  </a:lnTo>
                  <a:lnTo>
                    <a:pt x="2920860" y="33846"/>
                  </a:lnTo>
                  <a:lnTo>
                    <a:pt x="2983395" y="40751"/>
                  </a:lnTo>
                  <a:lnTo>
                    <a:pt x="3045120" y="48255"/>
                  </a:lnTo>
                  <a:lnTo>
                    <a:pt x="3106005" y="56349"/>
                  </a:lnTo>
                  <a:lnTo>
                    <a:pt x="3166021" y="65023"/>
                  </a:lnTo>
                  <a:lnTo>
                    <a:pt x="3225137" y="74266"/>
                  </a:lnTo>
                  <a:lnTo>
                    <a:pt x="3283325" y="84068"/>
                  </a:lnTo>
                  <a:lnTo>
                    <a:pt x="3340555" y="94420"/>
                  </a:lnTo>
                  <a:lnTo>
                    <a:pt x="3396798" y="105311"/>
                  </a:lnTo>
                  <a:lnTo>
                    <a:pt x="3452023" y="116731"/>
                  </a:lnTo>
                  <a:lnTo>
                    <a:pt x="3506202" y="128670"/>
                  </a:lnTo>
                  <a:lnTo>
                    <a:pt x="3559305" y="141118"/>
                  </a:lnTo>
                  <a:lnTo>
                    <a:pt x="3611302" y="154065"/>
                  </a:lnTo>
                  <a:lnTo>
                    <a:pt x="3662164" y="167501"/>
                  </a:lnTo>
                  <a:lnTo>
                    <a:pt x="3711862" y="181416"/>
                  </a:lnTo>
                  <a:lnTo>
                    <a:pt x="3760365" y="195800"/>
                  </a:lnTo>
                  <a:lnTo>
                    <a:pt x="3807645" y="210642"/>
                  </a:lnTo>
                  <a:lnTo>
                    <a:pt x="3853672" y="225932"/>
                  </a:lnTo>
                  <a:lnTo>
                    <a:pt x="3898416" y="241662"/>
                  </a:lnTo>
                  <a:lnTo>
                    <a:pt x="3941847" y="257819"/>
                  </a:lnTo>
                  <a:lnTo>
                    <a:pt x="3983937" y="274395"/>
                  </a:lnTo>
                  <a:lnTo>
                    <a:pt x="4024656" y="291380"/>
                  </a:lnTo>
                  <a:lnTo>
                    <a:pt x="4063974" y="308762"/>
                  </a:lnTo>
                  <a:lnTo>
                    <a:pt x="4101862" y="326532"/>
                  </a:lnTo>
                  <a:lnTo>
                    <a:pt x="4138290" y="344681"/>
                  </a:lnTo>
                  <a:lnTo>
                    <a:pt x="4173229" y="363198"/>
                  </a:lnTo>
                  <a:lnTo>
                    <a:pt x="4206649" y="382072"/>
                  </a:lnTo>
                  <a:lnTo>
                    <a:pt x="4268814" y="420854"/>
                  </a:lnTo>
                  <a:lnTo>
                    <a:pt x="4324551" y="460947"/>
                  </a:lnTo>
                  <a:lnTo>
                    <a:pt x="4373621" y="502270"/>
                  </a:lnTo>
                  <a:lnTo>
                    <a:pt x="4415791" y="544742"/>
                  </a:lnTo>
                  <a:lnTo>
                    <a:pt x="4450822" y="588283"/>
                  </a:lnTo>
                  <a:lnTo>
                    <a:pt x="4478480" y="632813"/>
                  </a:lnTo>
                  <a:lnTo>
                    <a:pt x="4498528" y="678250"/>
                  </a:lnTo>
                  <a:lnTo>
                    <a:pt x="4510730" y="724514"/>
                  </a:lnTo>
                  <a:lnTo>
                    <a:pt x="4514850" y="771525"/>
                  </a:lnTo>
                  <a:lnTo>
                    <a:pt x="4513815" y="795108"/>
                  </a:lnTo>
                  <a:lnTo>
                    <a:pt x="4505624" y="841738"/>
                  </a:lnTo>
                  <a:lnTo>
                    <a:pt x="4489470" y="887584"/>
                  </a:lnTo>
                  <a:lnTo>
                    <a:pt x="4465588" y="932564"/>
                  </a:lnTo>
                  <a:lnTo>
                    <a:pt x="4434213" y="976598"/>
                  </a:lnTo>
                  <a:lnTo>
                    <a:pt x="4395583" y="1019606"/>
                  </a:lnTo>
                  <a:lnTo>
                    <a:pt x="4349934" y="1061506"/>
                  </a:lnTo>
                  <a:lnTo>
                    <a:pt x="4297501" y="1102218"/>
                  </a:lnTo>
                  <a:lnTo>
                    <a:pt x="4238520" y="1141661"/>
                  </a:lnTo>
                  <a:lnTo>
                    <a:pt x="4173229" y="1179755"/>
                  </a:lnTo>
                  <a:lnTo>
                    <a:pt x="4138290" y="1198270"/>
                  </a:lnTo>
                  <a:lnTo>
                    <a:pt x="4101862" y="1216418"/>
                  </a:lnTo>
                  <a:lnTo>
                    <a:pt x="4063974" y="1234188"/>
                  </a:lnTo>
                  <a:lnTo>
                    <a:pt x="4024656" y="1251570"/>
                  </a:lnTo>
                  <a:lnTo>
                    <a:pt x="3983937" y="1268554"/>
                  </a:lnTo>
                  <a:lnTo>
                    <a:pt x="3941847" y="1285130"/>
                  </a:lnTo>
                  <a:lnTo>
                    <a:pt x="3898416" y="1301288"/>
                  </a:lnTo>
                  <a:lnTo>
                    <a:pt x="3853672" y="1317018"/>
                  </a:lnTo>
                  <a:lnTo>
                    <a:pt x="3807645" y="1332310"/>
                  </a:lnTo>
                  <a:lnTo>
                    <a:pt x="3760365" y="1347153"/>
                  </a:lnTo>
                  <a:lnTo>
                    <a:pt x="3711862" y="1361537"/>
                  </a:lnTo>
                  <a:lnTo>
                    <a:pt x="3662164" y="1375453"/>
                  </a:lnTo>
                  <a:lnTo>
                    <a:pt x="3611302" y="1388891"/>
                  </a:lnTo>
                  <a:lnTo>
                    <a:pt x="3559305" y="1401839"/>
                  </a:lnTo>
                  <a:lnTo>
                    <a:pt x="3506202" y="1414289"/>
                  </a:lnTo>
                  <a:lnTo>
                    <a:pt x="3452023" y="1426230"/>
                  </a:lnTo>
                  <a:lnTo>
                    <a:pt x="3396798" y="1437652"/>
                  </a:lnTo>
                  <a:lnTo>
                    <a:pt x="3340555" y="1448544"/>
                  </a:lnTo>
                  <a:lnTo>
                    <a:pt x="3283325" y="1458898"/>
                  </a:lnTo>
                  <a:lnTo>
                    <a:pt x="3225137" y="1468702"/>
                  </a:lnTo>
                  <a:lnTo>
                    <a:pt x="3166021" y="1477947"/>
                  </a:lnTo>
                  <a:lnTo>
                    <a:pt x="3106005" y="1486622"/>
                  </a:lnTo>
                  <a:lnTo>
                    <a:pt x="3045120" y="1494718"/>
                  </a:lnTo>
                  <a:lnTo>
                    <a:pt x="2983395" y="1502224"/>
                  </a:lnTo>
                  <a:lnTo>
                    <a:pt x="2920860" y="1509130"/>
                  </a:lnTo>
                  <a:lnTo>
                    <a:pt x="2857544" y="1515426"/>
                  </a:lnTo>
                  <a:lnTo>
                    <a:pt x="2793476" y="1521103"/>
                  </a:lnTo>
                  <a:lnTo>
                    <a:pt x="2728686" y="1526149"/>
                  </a:lnTo>
                  <a:lnTo>
                    <a:pt x="2663204" y="1530556"/>
                  </a:lnTo>
                  <a:lnTo>
                    <a:pt x="2597059" y="1534312"/>
                  </a:lnTo>
                  <a:lnTo>
                    <a:pt x="2530281" y="1537408"/>
                  </a:lnTo>
                  <a:lnTo>
                    <a:pt x="2462899" y="1539833"/>
                  </a:lnTo>
                  <a:lnTo>
                    <a:pt x="2394942" y="1541578"/>
                  </a:lnTo>
                  <a:lnTo>
                    <a:pt x="2326441" y="1542632"/>
                  </a:lnTo>
                  <a:lnTo>
                    <a:pt x="2257425" y="1542986"/>
                  </a:lnTo>
                  <a:lnTo>
                    <a:pt x="2188408" y="1542632"/>
                  </a:lnTo>
                  <a:lnTo>
                    <a:pt x="2119907" y="1541578"/>
                  </a:lnTo>
                  <a:lnTo>
                    <a:pt x="2051950" y="1539833"/>
                  </a:lnTo>
                  <a:lnTo>
                    <a:pt x="1984568" y="1537408"/>
                  </a:lnTo>
                  <a:lnTo>
                    <a:pt x="1917790" y="1534312"/>
                  </a:lnTo>
                  <a:lnTo>
                    <a:pt x="1851645" y="1530556"/>
                  </a:lnTo>
                  <a:lnTo>
                    <a:pt x="1786163" y="1526149"/>
                  </a:lnTo>
                  <a:lnTo>
                    <a:pt x="1721373" y="1521103"/>
                  </a:lnTo>
                  <a:lnTo>
                    <a:pt x="1657305" y="1515426"/>
                  </a:lnTo>
                  <a:lnTo>
                    <a:pt x="1593989" y="1509130"/>
                  </a:lnTo>
                  <a:lnTo>
                    <a:pt x="1531454" y="1502224"/>
                  </a:lnTo>
                  <a:lnTo>
                    <a:pt x="1469729" y="1494718"/>
                  </a:lnTo>
                  <a:lnTo>
                    <a:pt x="1408844" y="1486622"/>
                  </a:lnTo>
                  <a:lnTo>
                    <a:pt x="1348828" y="1477947"/>
                  </a:lnTo>
                  <a:lnTo>
                    <a:pt x="1289712" y="1468702"/>
                  </a:lnTo>
                  <a:lnTo>
                    <a:pt x="1231524" y="1458898"/>
                  </a:lnTo>
                  <a:lnTo>
                    <a:pt x="1174294" y="1448544"/>
                  </a:lnTo>
                  <a:lnTo>
                    <a:pt x="1118051" y="1437652"/>
                  </a:lnTo>
                  <a:lnTo>
                    <a:pt x="1062826" y="1426230"/>
                  </a:lnTo>
                  <a:lnTo>
                    <a:pt x="1008647" y="1414289"/>
                  </a:lnTo>
                  <a:lnTo>
                    <a:pt x="955544" y="1401839"/>
                  </a:lnTo>
                  <a:lnTo>
                    <a:pt x="903547" y="1388891"/>
                  </a:lnTo>
                  <a:lnTo>
                    <a:pt x="852685" y="1375453"/>
                  </a:lnTo>
                  <a:lnTo>
                    <a:pt x="802987" y="1361537"/>
                  </a:lnTo>
                  <a:lnTo>
                    <a:pt x="754484" y="1347153"/>
                  </a:lnTo>
                  <a:lnTo>
                    <a:pt x="707204" y="1332310"/>
                  </a:lnTo>
                  <a:lnTo>
                    <a:pt x="661177" y="1317018"/>
                  </a:lnTo>
                  <a:lnTo>
                    <a:pt x="616433" y="1301288"/>
                  </a:lnTo>
                  <a:lnTo>
                    <a:pt x="573002" y="1285130"/>
                  </a:lnTo>
                  <a:lnTo>
                    <a:pt x="530912" y="1268554"/>
                  </a:lnTo>
                  <a:lnTo>
                    <a:pt x="490193" y="1251570"/>
                  </a:lnTo>
                  <a:lnTo>
                    <a:pt x="450875" y="1234188"/>
                  </a:lnTo>
                  <a:lnTo>
                    <a:pt x="412987" y="1216418"/>
                  </a:lnTo>
                  <a:lnTo>
                    <a:pt x="376559" y="1198270"/>
                  </a:lnTo>
                  <a:lnTo>
                    <a:pt x="341620" y="1179755"/>
                  </a:lnTo>
                  <a:lnTo>
                    <a:pt x="308200" y="1160882"/>
                  </a:lnTo>
                  <a:lnTo>
                    <a:pt x="246035" y="1122103"/>
                  </a:lnTo>
                  <a:lnTo>
                    <a:pt x="190298" y="1082016"/>
                  </a:lnTo>
                  <a:lnTo>
                    <a:pt x="141228" y="1040699"/>
                  </a:lnTo>
                  <a:lnTo>
                    <a:pt x="99058" y="998235"/>
                  </a:lnTo>
                  <a:lnTo>
                    <a:pt x="64027" y="954705"/>
                  </a:lnTo>
                  <a:lnTo>
                    <a:pt x="36369" y="910187"/>
                  </a:lnTo>
                  <a:lnTo>
                    <a:pt x="16321" y="864764"/>
                  </a:lnTo>
                  <a:lnTo>
                    <a:pt x="4119" y="818516"/>
                  </a:lnTo>
                  <a:lnTo>
                    <a:pt x="0" y="771525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41291" y="2322576"/>
            <a:ext cx="673735" cy="759460"/>
            <a:chOff x="4241291" y="2322576"/>
            <a:chExt cx="673735" cy="7594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1291" y="2438400"/>
              <a:ext cx="315467" cy="6431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42256" y="2457450"/>
              <a:ext cx="114300" cy="443230"/>
            </a:xfrm>
            <a:custGeom>
              <a:avLst/>
              <a:gdLst/>
              <a:ahLst/>
              <a:cxnLst/>
              <a:rect l="l" t="t" r="r" b="b"/>
              <a:pathLst>
                <a:path w="114300" h="443230">
                  <a:moveTo>
                    <a:pt x="38100" y="328549"/>
                  </a:moveTo>
                  <a:lnTo>
                    <a:pt x="0" y="328549"/>
                  </a:lnTo>
                  <a:lnTo>
                    <a:pt x="57150" y="442849"/>
                  </a:lnTo>
                  <a:lnTo>
                    <a:pt x="104775" y="347599"/>
                  </a:lnTo>
                  <a:lnTo>
                    <a:pt x="38100" y="347599"/>
                  </a:lnTo>
                  <a:lnTo>
                    <a:pt x="38100" y="328549"/>
                  </a:lnTo>
                  <a:close/>
                </a:path>
                <a:path w="114300" h="443230">
                  <a:moveTo>
                    <a:pt x="76200" y="0"/>
                  </a:moveTo>
                  <a:lnTo>
                    <a:pt x="38100" y="0"/>
                  </a:lnTo>
                  <a:lnTo>
                    <a:pt x="38100" y="347599"/>
                  </a:lnTo>
                  <a:lnTo>
                    <a:pt x="76200" y="347599"/>
                  </a:lnTo>
                  <a:lnTo>
                    <a:pt x="76200" y="0"/>
                  </a:lnTo>
                  <a:close/>
                </a:path>
                <a:path w="114300" h="443230">
                  <a:moveTo>
                    <a:pt x="114300" y="328549"/>
                  </a:moveTo>
                  <a:lnTo>
                    <a:pt x="76200" y="328549"/>
                  </a:lnTo>
                  <a:lnTo>
                    <a:pt x="76200" y="347599"/>
                  </a:lnTo>
                  <a:lnTo>
                    <a:pt x="104775" y="347599"/>
                  </a:lnTo>
                  <a:lnTo>
                    <a:pt x="114300" y="32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9431" y="2322576"/>
              <a:ext cx="315467" cy="6431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99380" y="2457450"/>
              <a:ext cx="114300" cy="443230"/>
            </a:xfrm>
            <a:custGeom>
              <a:avLst/>
              <a:gdLst/>
              <a:ahLst/>
              <a:cxnLst/>
              <a:rect l="l" t="t" r="r" b="b"/>
              <a:pathLst>
                <a:path w="114300" h="44323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42975"/>
                  </a:lnTo>
                  <a:lnTo>
                    <a:pt x="76200" y="442975"/>
                  </a:lnTo>
                  <a:lnTo>
                    <a:pt x="76200" y="95250"/>
                  </a:lnTo>
                  <a:close/>
                </a:path>
                <a:path w="114300" h="44323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4323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" y="385648"/>
            <a:ext cx="8243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Poisson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Mean</a:t>
            </a:r>
            <a:r>
              <a:rPr dirty="0"/>
              <a:t> </a:t>
            </a:r>
            <a:r>
              <a:rPr spc="-5" dirty="0"/>
              <a:t>of Exponential</a:t>
            </a:r>
            <a:r>
              <a:rPr spc="1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7000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Because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arrivals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15" dirty="0">
                <a:latin typeface="Calibri"/>
                <a:cs typeface="Calibri"/>
              </a:rPr>
              <a:t> cars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 </a:t>
            </a:r>
            <a:r>
              <a:rPr sz="2000" spc="-35" dirty="0">
                <a:latin typeface="Calibri"/>
                <a:cs typeface="Calibri"/>
              </a:rPr>
              <a:t>hour,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average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arriving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50" y="2228943"/>
            <a:ext cx="3824325" cy="11667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097" y="385648"/>
            <a:ext cx="5304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Normal</a:t>
            </a:r>
            <a:r>
              <a:rPr spc="25" dirty="0"/>
              <a:t> </a:t>
            </a:r>
            <a:r>
              <a:rPr spc="-10" dirty="0"/>
              <a:t>Distribution:</a:t>
            </a:r>
            <a:r>
              <a:rPr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326999" y="1277747"/>
            <a:ext cx="5045075" cy="2894330"/>
          </a:xfrm>
          <a:custGeom>
            <a:avLst/>
            <a:gdLst/>
            <a:ahLst/>
            <a:cxnLst/>
            <a:rect l="l" t="t" r="r" b="b"/>
            <a:pathLst>
              <a:path w="5045075" h="2894329">
                <a:moveTo>
                  <a:pt x="5045075" y="0"/>
                </a:moveTo>
                <a:lnTo>
                  <a:pt x="0" y="0"/>
                </a:lnTo>
                <a:lnTo>
                  <a:pt x="0" y="2894203"/>
                </a:lnTo>
                <a:lnTo>
                  <a:pt x="5045075" y="2894203"/>
                </a:lnTo>
                <a:lnTo>
                  <a:pt x="504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320" y="1221714"/>
            <a:ext cx="4632960" cy="28333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402590" algn="l"/>
                <a:tab pos="403225" algn="l"/>
              </a:tabLst>
            </a:pPr>
            <a:r>
              <a:rPr sz="1650" b="1" dirty="0">
                <a:latin typeface="Calibri"/>
                <a:cs typeface="Calibri"/>
              </a:rPr>
              <a:t>‘</a:t>
            </a:r>
            <a:r>
              <a:rPr sz="2000" dirty="0">
                <a:latin typeface="Calibri"/>
                <a:cs typeface="Calibri"/>
              </a:rPr>
              <a:t>Bell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Shaped’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Symmetrical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Mean,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equal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Location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characterized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endParaRPr sz="2000">
              <a:latin typeface="Calibri"/>
              <a:cs typeface="Calibri"/>
            </a:endParaRPr>
          </a:p>
          <a:p>
            <a:pPr marL="355600" marR="100330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Spread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characterized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deviation,</a:t>
            </a:r>
            <a:r>
              <a:rPr sz="2000" dirty="0">
                <a:latin typeface="Calibri"/>
                <a:cs typeface="Calibri"/>
              </a:rPr>
              <a:t> σ</a:t>
            </a:r>
            <a:endParaRPr sz="2000">
              <a:latin typeface="Calibri"/>
              <a:cs typeface="Calibri"/>
            </a:endParaRPr>
          </a:p>
          <a:p>
            <a:pPr marL="355600" marR="631190" indent="-342900">
              <a:lnSpc>
                <a:spcPct val="101000"/>
              </a:lnSpc>
              <a:spcBef>
                <a:spcPts val="459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random variable has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infinite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theoretical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dirty="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5634" y="3368166"/>
            <a:ext cx="19875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Mean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=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Median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=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Mode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55475" y="2046223"/>
            <a:ext cx="2002789" cy="843915"/>
            <a:chOff x="5455475" y="2046223"/>
            <a:chExt cx="2002789" cy="843915"/>
          </a:xfrm>
        </p:grpSpPr>
        <p:sp>
          <p:nvSpPr>
            <p:cNvPr id="7" name="object 7"/>
            <p:cNvSpPr/>
            <p:nvPr/>
          </p:nvSpPr>
          <p:spPr>
            <a:xfrm>
              <a:off x="5510276" y="2071623"/>
              <a:ext cx="1910080" cy="767080"/>
            </a:xfrm>
            <a:custGeom>
              <a:avLst/>
              <a:gdLst/>
              <a:ahLst/>
              <a:cxnLst/>
              <a:rect l="l" t="t" r="r" b="b"/>
              <a:pathLst>
                <a:path w="1910079" h="767080">
                  <a:moveTo>
                    <a:pt x="1909826" y="766952"/>
                  </a:moveTo>
                  <a:lnTo>
                    <a:pt x="1809623" y="758444"/>
                  </a:lnTo>
                  <a:lnTo>
                    <a:pt x="1760093" y="749934"/>
                  </a:lnTo>
                  <a:lnTo>
                    <a:pt x="1710563" y="736092"/>
                  </a:lnTo>
                  <a:lnTo>
                    <a:pt x="1659890" y="719074"/>
                  </a:lnTo>
                  <a:lnTo>
                    <a:pt x="1609344" y="695578"/>
                  </a:lnTo>
                  <a:lnTo>
                    <a:pt x="1559687" y="663575"/>
                  </a:lnTo>
                  <a:lnTo>
                    <a:pt x="1459610" y="575182"/>
                  </a:lnTo>
                  <a:lnTo>
                    <a:pt x="1359407" y="449580"/>
                  </a:lnTo>
                  <a:lnTo>
                    <a:pt x="1260221" y="299338"/>
                  </a:lnTo>
                  <a:lnTo>
                    <a:pt x="1209675" y="222631"/>
                  </a:lnTo>
                  <a:lnTo>
                    <a:pt x="1160018" y="151256"/>
                  </a:lnTo>
                  <a:lnTo>
                    <a:pt x="1110488" y="88518"/>
                  </a:lnTo>
                  <a:lnTo>
                    <a:pt x="1059942" y="40512"/>
                  </a:lnTo>
                  <a:lnTo>
                    <a:pt x="1010284" y="9651"/>
                  </a:lnTo>
                  <a:lnTo>
                    <a:pt x="960754" y="0"/>
                  </a:lnTo>
                </a:path>
                <a:path w="1910079" h="767080">
                  <a:moveTo>
                    <a:pt x="0" y="766952"/>
                  </a:moveTo>
                  <a:lnTo>
                    <a:pt x="100075" y="758444"/>
                  </a:lnTo>
                  <a:lnTo>
                    <a:pt x="149733" y="749934"/>
                  </a:lnTo>
                  <a:lnTo>
                    <a:pt x="199262" y="736092"/>
                  </a:lnTo>
                  <a:lnTo>
                    <a:pt x="249809" y="719074"/>
                  </a:lnTo>
                  <a:lnTo>
                    <a:pt x="299465" y="695578"/>
                  </a:lnTo>
                  <a:lnTo>
                    <a:pt x="348996" y="663575"/>
                  </a:lnTo>
                  <a:lnTo>
                    <a:pt x="449199" y="575182"/>
                  </a:lnTo>
                  <a:lnTo>
                    <a:pt x="549401" y="449580"/>
                  </a:lnTo>
                  <a:lnTo>
                    <a:pt x="649477" y="299338"/>
                  </a:lnTo>
                  <a:lnTo>
                    <a:pt x="699135" y="222631"/>
                  </a:lnTo>
                  <a:lnTo>
                    <a:pt x="748664" y="151256"/>
                  </a:lnTo>
                  <a:lnTo>
                    <a:pt x="798195" y="88518"/>
                  </a:lnTo>
                  <a:lnTo>
                    <a:pt x="848868" y="40512"/>
                  </a:lnTo>
                  <a:lnTo>
                    <a:pt x="898398" y="9651"/>
                  </a:lnTo>
                  <a:lnTo>
                    <a:pt x="94894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0238" y="2071623"/>
              <a:ext cx="1993264" cy="813435"/>
            </a:xfrm>
            <a:custGeom>
              <a:avLst/>
              <a:gdLst/>
              <a:ahLst/>
              <a:cxnLst/>
              <a:rect l="l" t="t" r="r" b="b"/>
              <a:pathLst>
                <a:path w="1993265" h="813435">
                  <a:moveTo>
                    <a:pt x="0" y="0"/>
                  </a:moveTo>
                  <a:lnTo>
                    <a:pt x="0" y="813434"/>
                  </a:lnTo>
                  <a:lnTo>
                    <a:pt x="1993264" y="81343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28234" y="1729485"/>
            <a:ext cx="3524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f</a:t>
            </a:r>
            <a:r>
              <a:rPr sz="1500" b="1" spc="5" dirty="0">
                <a:latin typeface="Times New Roman"/>
                <a:cs typeface="Times New Roman"/>
              </a:rPr>
              <a:t>(</a:t>
            </a:r>
            <a:r>
              <a:rPr sz="1500" b="1" spc="-20" dirty="0">
                <a:latin typeface="Times New Roman"/>
                <a:cs typeface="Times New Roman"/>
              </a:rPr>
              <a:t>X</a:t>
            </a:r>
            <a:r>
              <a:rPr sz="1500" b="1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200" y="2905125"/>
            <a:ext cx="133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53B5F"/>
                </a:solidFill>
                <a:latin typeface="Times New Roman"/>
                <a:cs typeface="Times New Roman"/>
              </a:rPr>
              <a:t>μ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2094" y="2508885"/>
            <a:ext cx="1282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53B5F"/>
                </a:solidFill>
                <a:latin typeface="Times New Roman"/>
                <a:cs typeface="Times New Roman"/>
              </a:rPr>
              <a:t>σ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53187" y="2057400"/>
            <a:ext cx="372745" cy="800100"/>
            <a:chOff x="6453187" y="2057400"/>
            <a:chExt cx="372745" cy="800100"/>
          </a:xfrm>
        </p:grpSpPr>
        <p:sp>
          <p:nvSpPr>
            <p:cNvPr id="13" name="object 13"/>
            <p:cNvSpPr/>
            <p:nvPr/>
          </p:nvSpPr>
          <p:spPr>
            <a:xfrm>
              <a:off x="6471030" y="2443225"/>
              <a:ext cx="354965" cy="76200"/>
            </a:xfrm>
            <a:custGeom>
              <a:avLst/>
              <a:gdLst/>
              <a:ahLst/>
              <a:cxnLst/>
              <a:rect l="l" t="t" r="r" b="b"/>
              <a:pathLst>
                <a:path w="35496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54965" h="76200">
                  <a:moveTo>
                    <a:pt x="278638" y="0"/>
                  </a:moveTo>
                  <a:lnTo>
                    <a:pt x="278638" y="76200"/>
                  </a:lnTo>
                  <a:lnTo>
                    <a:pt x="341927" y="44450"/>
                  </a:lnTo>
                  <a:lnTo>
                    <a:pt x="291338" y="44450"/>
                  </a:lnTo>
                  <a:lnTo>
                    <a:pt x="291338" y="31750"/>
                  </a:lnTo>
                  <a:lnTo>
                    <a:pt x="342350" y="31750"/>
                  </a:lnTo>
                  <a:lnTo>
                    <a:pt x="278638" y="0"/>
                  </a:lnTo>
                  <a:close/>
                </a:path>
                <a:path w="35496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54965" h="76200">
                  <a:moveTo>
                    <a:pt x="27863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78638" y="44450"/>
                  </a:lnTo>
                  <a:lnTo>
                    <a:pt x="278638" y="31750"/>
                  </a:lnTo>
                  <a:close/>
                </a:path>
                <a:path w="354965" h="76200">
                  <a:moveTo>
                    <a:pt x="342350" y="31750"/>
                  </a:moveTo>
                  <a:lnTo>
                    <a:pt x="291338" y="31750"/>
                  </a:lnTo>
                  <a:lnTo>
                    <a:pt x="291338" y="44450"/>
                  </a:lnTo>
                  <a:lnTo>
                    <a:pt x="341927" y="44450"/>
                  </a:lnTo>
                  <a:lnTo>
                    <a:pt x="354838" y="37973"/>
                  </a:lnTo>
                  <a:lnTo>
                    <a:pt x="3423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7950" y="2057400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0"/>
                  </a:moveTo>
                  <a:lnTo>
                    <a:pt x="0" y="8001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385648"/>
            <a:ext cx="6257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Normal</a:t>
            </a:r>
            <a:r>
              <a:rPr spc="40" dirty="0"/>
              <a:t> </a:t>
            </a:r>
            <a:r>
              <a:rPr spc="-10" dirty="0"/>
              <a:t>Distribution:</a:t>
            </a:r>
            <a:r>
              <a:rPr spc="15" dirty="0"/>
              <a:t> </a:t>
            </a:r>
            <a:r>
              <a:rPr spc="-10" dirty="0"/>
              <a:t>Density</a:t>
            </a:r>
            <a:r>
              <a:rPr spc="25" dirty="0"/>
              <a:t> </a:t>
            </a:r>
            <a:r>
              <a:rPr spc="-5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8725" y="1792287"/>
            <a:ext cx="2447925" cy="852805"/>
            <a:chOff x="2498725" y="1792287"/>
            <a:chExt cx="2447925" cy="852805"/>
          </a:xfrm>
        </p:grpSpPr>
        <p:sp>
          <p:nvSpPr>
            <p:cNvPr id="4" name="object 4"/>
            <p:cNvSpPr/>
            <p:nvPr/>
          </p:nvSpPr>
          <p:spPr>
            <a:xfrm>
              <a:off x="2498725" y="1792287"/>
              <a:ext cx="2447925" cy="852805"/>
            </a:xfrm>
            <a:custGeom>
              <a:avLst/>
              <a:gdLst/>
              <a:ahLst/>
              <a:cxnLst/>
              <a:rect l="l" t="t" r="r" b="b"/>
              <a:pathLst>
                <a:path w="2447925" h="852805">
                  <a:moveTo>
                    <a:pt x="2447925" y="0"/>
                  </a:moveTo>
                  <a:lnTo>
                    <a:pt x="0" y="0"/>
                  </a:lnTo>
                  <a:lnTo>
                    <a:pt x="0" y="852487"/>
                  </a:lnTo>
                  <a:lnTo>
                    <a:pt x="2447925" y="852487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0243" y="2315409"/>
              <a:ext cx="450850" cy="275590"/>
            </a:xfrm>
            <a:custGeom>
              <a:avLst/>
              <a:gdLst/>
              <a:ahLst/>
              <a:cxnLst/>
              <a:rect l="l" t="t" r="r" b="b"/>
              <a:pathLst>
                <a:path w="450850" h="275589">
                  <a:moveTo>
                    <a:pt x="0" y="186413"/>
                  </a:moveTo>
                  <a:lnTo>
                    <a:pt x="26235" y="171228"/>
                  </a:lnTo>
                </a:path>
                <a:path w="450850" h="275589">
                  <a:moveTo>
                    <a:pt x="26778" y="171228"/>
                  </a:moveTo>
                  <a:lnTo>
                    <a:pt x="90269" y="274907"/>
                  </a:lnTo>
                </a:path>
                <a:path w="450850" h="275589">
                  <a:moveTo>
                    <a:pt x="90269" y="275430"/>
                  </a:moveTo>
                  <a:lnTo>
                    <a:pt x="160085" y="1040"/>
                  </a:lnTo>
                </a:path>
                <a:path w="450850" h="275589">
                  <a:moveTo>
                    <a:pt x="160085" y="0"/>
                  </a:moveTo>
                  <a:lnTo>
                    <a:pt x="4508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2374" y="2303900"/>
              <a:ext cx="453390" cy="281305"/>
            </a:xfrm>
            <a:custGeom>
              <a:avLst/>
              <a:gdLst/>
              <a:ahLst/>
              <a:cxnLst/>
              <a:rect l="l" t="t" r="r" b="b"/>
              <a:pathLst>
                <a:path w="453389" h="281305">
                  <a:moveTo>
                    <a:pt x="452956" y="0"/>
                  </a:moveTo>
                  <a:lnTo>
                    <a:pt x="157455" y="0"/>
                  </a:lnTo>
                  <a:lnTo>
                    <a:pt x="92899" y="253950"/>
                  </a:lnTo>
                  <a:lnTo>
                    <a:pt x="36212" y="169123"/>
                  </a:lnTo>
                  <a:lnTo>
                    <a:pt x="0" y="189020"/>
                  </a:lnTo>
                  <a:lnTo>
                    <a:pt x="4195" y="196351"/>
                  </a:lnTo>
                  <a:lnTo>
                    <a:pt x="22040" y="185355"/>
                  </a:lnTo>
                  <a:lnTo>
                    <a:pt x="86074" y="281180"/>
                  </a:lnTo>
                  <a:lnTo>
                    <a:pt x="99203" y="281180"/>
                  </a:lnTo>
                  <a:lnTo>
                    <a:pt x="166910" y="12549"/>
                  </a:lnTo>
                  <a:lnTo>
                    <a:pt x="452956" y="12549"/>
                  </a:lnTo>
                  <a:lnTo>
                    <a:pt x="452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1899" y="2270912"/>
              <a:ext cx="657860" cy="0"/>
            </a:xfrm>
            <a:custGeom>
              <a:avLst/>
              <a:gdLst/>
              <a:ahLst/>
              <a:cxnLst/>
              <a:rect l="l" t="t" r="r" b="b"/>
              <a:pathLst>
                <a:path w="657860">
                  <a:moveTo>
                    <a:pt x="0" y="0"/>
                  </a:moveTo>
                  <a:lnTo>
                    <a:pt x="657644" y="0"/>
                  </a:lnTo>
                </a:path>
              </a:pathLst>
            </a:custGeom>
            <a:ln w="13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9876" y="2074021"/>
              <a:ext cx="581660" cy="0"/>
            </a:xfrm>
            <a:custGeom>
              <a:avLst/>
              <a:gdLst/>
              <a:ahLst/>
              <a:cxnLst/>
              <a:rect l="l" t="t" r="r" b="b"/>
              <a:pathLst>
                <a:path w="581660">
                  <a:moveTo>
                    <a:pt x="0" y="0"/>
                  </a:moveTo>
                  <a:lnTo>
                    <a:pt x="89769" y="0"/>
                  </a:lnTo>
                </a:path>
                <a:path w="581660">
                  <a:moveTo>
                    <a:pt x="180039" y="0"/>
                  </a:moveTo>
                  <a:lnTo>
                    <a:pt x="581568" y="0"/>
                  </a:lnTo>
                </a:path>
              </a:pathLst>
            </a:custGeom>
            <a:ln w="6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0231" y="2062491"/>
            <a:ext cx="129539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50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6110" y="1840299"/>
            <a:ext cx="425450" cy="7880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560"/>
              </a:spcBef>
            </a:pPr>
            <a:r>
              <a:rPr sz="2050" spc="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2050" spc="5" dirty="0">
                <a:latin typeface="Times New Roman"/>
                <a:cs typeface="Times New Roman"/>
              </a:rPr>
              <a:t>2</a:t>
            </a:r>
            <a:r>
              <a:rPr sz="2050" spc="-65" dirty="0">
                <a:latin typeface="Times New Roman"/>
                <a:cs typeface="Times New Roman"/>
              </a:rPr>
              <a:t>π</a:t>
            </a:r>
            <a:r>
              <a:rPr sz="2150" spc="-55" dirty="0">
                <a:latin typeface="Symbol"/>
                <a:cs typeface="Symbol"/>
              </a:rPr>
              <a:t>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1301" y="1866069"/>
            <a:ext cx="77597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725" spc="30" baseline="4830" dirty="0">
                <a:latin typeface="Times New Roman"/>
                <a:cs typeface="Times New Roman"/>
              </a:rPr>
              <a:t>1</a:t>
            </a:r>
            <a:r>
              <a:rPr sz="1725" spc="-240" baseline="48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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725" baseline="4830" dirty="0">
                <a:latin typeface="Times New Roman"/>
                <a:cs typeface="Times New Roman"/>
              </a:rPr>
              <a:t>(</a:t>
            </a:r>
            <a:r>
              <a:rPr sz="1725" spc="179" baseline="4830" dirty="0">
                <a:latin typeface="Times New Roman"/>
                <a:cs typeface="Times New Roman"/>
              </a:rPr>
              <a:t>X</a:t>
            </a:r>
            <a:r>
              <a:rPr sz="1725" spc="75" baseline="4830" dirty="0">
                <a:latin typeface="Symbol"/>
                <a:cs typeface="Symbol"/>
              </a:rPr>
              <a:t></a:t>
            </a:r>
            <a:r>
              <a:rPr sz="1725" spc="15" baseline="4830" dirty="0">
                <a:latin typeface="Times New Roman"/>
                <a:cs typeface="Times New Roman"/>
              </a:rPr>
              <a:t>μ)</a:t>
            </a:r>
            <a:r>
              <a:rPr sz="1725" spc="-112" baseline="4830" dirty="0">
                <a:latin typeface="Times New Roman"/>
                <a:cs typeface="Times New Roman"/>
              </a:rPr>
              <a:t> </a:t>
            </a:r>
            <a:r>
              <a:rPr sz="1150" spc="40" dirty="0">
                <a:latin typeface="Symbol"/>
                <a:cs typeface="Symbol"/>
              </a:rPr>
              <a:t></a:t>
            </a:r>
            <a:r>
              <a:rPr sz="1275" spc="7" baseline="49019" dirty="0">
                <a:latin typeface="Times New Roman"/>
                <a:cs typeface="Times New Roman"/>
              </a:rPr>
              <a:t>2</a:t>
            </a:r>
            <a:endParaRPr sz="1275" baseline="4901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5933" y="1947760"/>
            <a:ext cx="9588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latin typeface="Symbol"/>
                <a:cs typeface="Symbol"/>
              </a:rPr>
              <a:t>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9079" y="1987034"/>
            <a:ext cx="574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02920" algn="l"/>
              </a:tabLst>
            </a:pPr>
            <a:r>
              <a:rPr sz="1150" spc="15" dirty="0">
                <a:latin typeface="Symbol"/>
                <a:cs typeface="Symbol"/>
              </a:rPr>
              <a:t></a:t>
            </a:r>
            <a:r>
              <a:rPr sz="1150" spc="15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Symbol"/>
                <a:cs typeface="Symbol"/>
              </a:rPr>
              <a:t>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4453" y="2057385"/>
            <a:ext cx="4648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150" spc="20" dirty="0">
                <a:latin typeface="Times New Roman"/>
                <a:cs typeface="Times New Roman"/>
              </a:rPr>
              <a:t>2</a:t>
            </a:r>
            <a:r>
              <a:rPr sz="1150" spc="-185" dirty="0">
                <a:latin typeface="Times New Roman"/>
                <a:cs typeface="Times New Roman"/>
              </a:rPr>
              <a:t> </a:t>
            </a:r>
            <a:r>
              <a:rPr sz="1725" spc="22" baseline="-7246" dirty="0">
                <a:latin typeface="Symbol"/>
                <a:cs typeface="Symbol"/>
              </a:rPr>
              <a:t></a:t>
            </a:r>
            <a:r>
              <a:rPr sz="1725" spc="22" baseline="-7246" dirty="0">
                <a:latin typeface="Times New Roman"/>
                <a:cs typeface="Times New Roman"/>
              </a:rPr>
              <a:t>	</a:t>
            </a:r>
            <a:r>
              <a:rPr sz="1250" spc="-40" dirty="0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2528" y="2081816"/>
            <a:ext cx="711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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4415" y="2062491"/>
            <a:ext cx="66548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50" dirty="0">
                <a:latin typeface="Times New Roman"/>
                <a:cs typeface="Times New Roman"/>
              </a:rPr>
              <a:t>f(X)</a:t>
            </a:r>
            <a:r>
              <a:rPr sz="2050" spc="-12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591" y="1097661"/>
            <a:ext cx="5948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formula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density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643" y="2722880"/>
            <a:ext cx="725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4094" y="2632049"/>
            <a:ext cx="5875020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e = the </a:t>
            </a:r>
            <a:r>
              <a:rPr sz="2000" spc="-5" dirty="0">
                <a:latin typeface="Calibri"/>
                <a:cs typeface="Calibri"/>
              </a:rPr>
              <a:t>mathematical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2.71828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π = the </a:t>
            </a:r>
            <a:r>
              <a:rPr sz="2000" spc="-5" dirty="0">
                <a:latin typeface="Calibri"/>
                <a:cs typeface="Calibri"/>
              </a:rPr>
              <a:t>mathematical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3.14159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the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Calibri"/>
                <a:cs typeface="Calibri"/>
              </a:rPr>
              <a:t>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241935" algn="ctr">
              <a:lnSpc>
                <a:spcPct val="100000"/>
              </a:lnSpc>
              <a:spcBef>
                <a:spcPts val="580"/>
              </a:spcBef>
            </a:pPr>
            <a:r>
              <a:rPr sz="1050" dirty="0">
                <a:latin typeface="Microsoft Sans Serif"/>
                <a:cs typeface="Microsoft Sans Serif"/>
              </a:rPr>
              <a:t>Chap</a:t>
            </a:r>
            <a:r>
              <a:rPr sz="1050" spc="-4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6-44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385648"/>
            <a:ext cx="467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Normal</a:t>
            </a:r>
            <a:r>
              <a:rPr spc="25" dirty="0"/>
              <a:t> </a:t>
            </a:r>
            <a:r>
              <a:rPr spc="-10" dirty="0"/>
              <a:t>Distribution:</a:t>
            </a:r>
            <a:r>
              <a:rPr spc="10" dirty="0"/>
              <a:t> </a:t>
            </a:r>
            <a:r>
              <a:rPr spc="-5" dirty="0"/>
              <a:t>Shape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21813" y="1177036"/>
            <a:ext cx="3286125" cy="2114550"/>
            <a:chOff x="2821813" y="1177036"/>
            <a:chExt cx="3286125" cy="2114550"/>
          </a:xfrm>
        </p:grpSpPr>
        <p:sp>
          <p:nvSpPr>
            <p:cNvPr id="4" name="object 4"/>
            <p:cNvSpPr/>
            <p:nvPr/>
          </p:nvSpPr>
          <p:spPr>
            <a:xfrm>
              <a:off x="2821813" y="1177036"/>
              <a:ext cx="3286125" cy="2114550"/>
            </a:xfrm>
            <a:custGeom>
              <a:avLst/>
              <a:gdLst/>
              <a:ahLst/>
              <a:cxnLst/>
              <a:rect l="l" t="t" r="r" b="b"/>
              <a:pathLst>
                <a:path w="3286125" h="2114550">
                  <a:moveTo>
                    <a:pt x="3286125" y="0"/>
                  </a:moveTo>
                  <a:lnTo>
                    <a:pt x="0" y="0"/>
                  </a:lnTo>
                  <a:lnTo>
                    <a:pt x="0" y="2114550"/>
                  </a:lnTo>
                  <a:lnTo>
                    <a:pt x="3286125" y="2114550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4159" y="1227785"/>
              <a:ext cx="3193415" cy="2013585"/>
            </a:xfrm>
            <a:custGeom>
              <a:avLst/>
              <a:gdLst/>
              <a:ahLst/>
              <a:cxnLst/>
              <a:rect l="l" t="t" r="r" b="b"/>
              <a:pathLst>
                <a:path w="3193415" h="2013585">
                  <a:moveTo>
                    <a:pt x="0" y="2013051"/>
                  </a:moveTo>
                  <a:lnTo>
                    <a:pt x="3192882" y="2013051"/>
                  </a:lnTo>
                  <a:lnTo>
                    <a:pt x="3192882" y="0"/>
                  </a:lnTo>
                  <a:lnTo>
                    <a:pt x="0" y="0"/>
                  </a:lnTo>
                  <a:lnTo>
                    <a:pt x="0" y="2013051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8035" y="2572638"/>
              <a:ext cx="3159125" cy="668655"/>
            </a:xfrm>
            <a:custGeom>
              <a:avLst/>
              <a:gdLst/>
              <a:ahLst/>
              <a:cxnLst/>
              <a:rect l="l" t="t" r="r" b="b"/>
              <a:pathLst>
                <a:path w="3159125" h="668655">
                  <a:moveTo>
                    <a:pt x="0" y="668197"/>
                  </a:moveTo>
                  <a:lnTo>
                    <a:pt x="25407" y="659739"/>
                  </a:lnTo>
                  <a:lnTo>
                    <a:pt x="59284" y="659739"/>
                  </a:lnTo>
                  <a:lnTo>
                    <a:pt x="93160" y="659739"/>
                  </a:lnTo>
                  <a:lnTo>
                    <a:pt x="127037" y="659739"/>
                  </a:lnTo>
                  <a:lnTo>
                    <a:pt x="152445" y="659739"/>
                  </a:lnTo>
                  <a:lnTo>
                    <a:pt x="186321" y="651281"/>
                  </a:lnTo>
                  <a:lnTo>
                    <a:pt x="220198" y="651281"/>
                  </a:lnTo>
                  <a:lnTo>
                    <a:pt x="245606" y="651281"/>
                  </a:lnTo>
                  <a:lnTo>
                    <a:pt x="279482" y="642823"/>
                  </a:lnTo>
                  <a:lnTo>
                    <a:pt x="313359" y="642823"/>
                  </a:lnTo>
                  <a:lnTo>
                    <a:pt x="338767" y="642823"/>
                  </a:lnTo>
                  <a:lnTo>
                    <a:pt x="372644" y="634365"/>
                  </a:lnTo>
                  <a:lnTo>
                    <a:pt x="406520" y="625906"/>
                  </a:lnTo>
                  <a:lnTo>
                    <a:pt x="440397" y="625906"/>
                  </a:lnTo>
                  <a:lnTo>
                    <a:pt x="465805" y="617448"/>
                  </a:lnTo>
                  <a:lnTo>
                    <a:pt x="499681" y="608990"/>
                  </a:lnTo>
                  <a:lnTo>
                    <a:pt x="533558" y="608990"/>
                  </a:lnTo>
                  <a:lnTo>
                    <a:pt x="558966" y="600532"/>
                  </a:lnTo>
                  <a:lnTo>
                    <a:pt x="592842" y="592074"/>
                  </a:lnTo>
                  <a:lnTo>
                    <a:pt x="626719" y="583615"/>
                  </a:lnTo>
                  <a:lnTo>
                    <a:pt x="652127" y="575157"/>
                  </a:lnTo>
                  <a:lnTo>
                    <a:pt x="686003" y="558241"/>
                  </a:lnTo>
                  <a:lnTo>
                    <a:pt x="719880" y="549783"/>
                  </a:lnTo>
                  <a:lnTo>
                    <a:pt x="753757" y="541324"/>
                  </a:lnTo>
                  <a:lnTo>
                    <a:pt x="779164" y="524408"/>
                  </a:lnTo>
                  <a:lnTo>
                    <a:pt x="813041" y="515950"/>
                  </a:lnTo>
                  <a:lnTo>
                    <a:pt x="846918" y="499033"/>
                  </a:lnTo>
                  <a:lnTo>
                    <a:pt x="872325" y="482117"/>
                  </a:lnTo>
                  <a:lnTo>
                    <a:pt x="906202" y="473659"/>
                  </a:lnTo>
                  <a:lnTo>
                    <a:pt x="940079" y="456742"/>
                  </a:lnTo>
                  <a:lnTo>
                    <a:pt x="965486" y="439826"/>
                  </a:lnTo>
                  <a:lnTo>
                    <a:pt x="999363" y="422910"/>
                  </a:lnTo>
                  <a:lnTo>
                    <a:pt x="1033240" y="405993"/>
                  </a:lnTo>
                  <a:lnTo>
                    <a:pt x="1067117" y="380619"/>
                  </a:lnTo>
                  <a:lnTo>
                    <a:pt x="1092524" y="363702"/>
                  </a:lnTo>
                  <a:lnTo>
                    <a:pt x="1126401" y="346786"/>
                  </a:lnTo>
                  <a:lnTo>
                    <a:pt x="1160278" y="329869"/>
                  </a:lnTo>
                  <a:lnTo>
                    <a:pt x="1185685" y="304495"/>
                  </a:lnTo>
                  <a:lnTo>
                    <a:pt x="1219562" y="287578"/>
                  </a:lnTo>
                  <a:lnTo>
                    <a:pt x="1253439" y="262204"/>
                  </a:lnTo>
                  <a:lnTo>
                    <a:pt x="1278846" y="245287"/>
                  </a:lnTo>
                  <a:lnTo>
                    <a:pt x="1312723" y="228371"/>
                  </a:lnTo>
                  <a:lnTo>
                    <a:pt x="1346600" y="202996"/>
                  </a:lnTo>
                  <a:lnTo>
                    <a:pt x="1380476" y="186080"/>
                  </a:lnTo>
                  <a:lnTo>
                    <a:pt x="1405884" y="169164"/>
                  </a:lnTo>
                  <a:lnTo>
                    <a:pt x="1439761" y="143789"/>
                  </a:lnTo>
                  <a:lnTo>
                    <a:pt x="1473638" y="126873"/>
                  </a:lnTo>
                  <a:lnTo>
                    <a:pt x="1499045" y="109956"/>
                  </a:lnTo>
                  <a:lnTo>
                    <a:pt x="1532922" y="93040"/>
                  </a:lnTo>
                  <a:lnTo>
                    <a:pt x="1566799" y="84582"/>
                  </a:lnTo>
                  <a:lnTo>
                    <a:pt x="1592206" y="67665"/>
                  </a:lnTo>
                  <a:lnTo>
                    <a:pt x="1626083" y="50749"/>
                  </a:lnTo>
                  <a:lnTo>
                    <a:pt x="1659960" y="42291"/>
                  </a:lnTo>
                  <a:lnTo>
                    <a:pt x="1693836" y="33832"/>
                  </a:lnTo>
                  <a:lnTo>
                    <a:pt x="1719244" y="25374"/>
                  </a:lnTo>
                  <a:lnTo>
                    <a:pt x="1753121" y="16916"/>
                  </a:lnTo>
                  <a:lnTo>
                    <a:pt x="1786997" y="8458"/>
                  </a:lnTo>
                  <a:lnTo>
                    <a:pt x="1812405" y="8458"/>
                  </a:lnTo>
                  <a:lnTo>
                    <a:pt x="1846282" y="0"/>
                  </a:lnTo>
                  <a:lnTo>
                    <a:pt x="1880158" y="0"/>
                  </a:lnTo>
                  <a:lnTo>
                    <a:pt x="1905566" y="0"/>
                  </a:lnTo>
                  <a:lnTo>
                    <a:pt x="1939443" y="8458"/>
                  </a:lnTo>
                  <a:lnTo>
                    <a:pt x="1973319" y="8458"/>
                  </a:lnTo>
                  <a:lnTo>
                    <a:pt x="2007196" y="16916"/>
                  </a:lnTo>
                  <a:lnTo>
                    <a:pt x="2032604" y="25374"/>
                  </a:lnTo>
                  <a:lnTo>
                    <a:pt x="2066480" y="33832"/>
                  </a:lnTo>
                  <a:lnTo>
                    <a:pt x="2100357" y="42291"/>
                  </a:lnTo>
                  <a:lnTo>
                    <a:pt x="2125765" y="50749"/>
                  </a:lnTo>
                  <a:lnTo>
                    <a:pt x="2159641" y="67665"/>
                  </a:lnTo>
                  <a:lnTo>
                    <a:pt x="2193518" y="84582"/>
                  </a:lnTo>
                  <a:lnTo>
                    <a:pt x="2227395" y="93040"/>
                  </a:lnTo>
                  <a:lnTo>
                    <a:pt x="2252802" y="109956"/>
                  </a:lnTo>
                  <a:lnTo>
                    <a:pt x="2286679" y="126873"/>
                  </a:lnTo>
                  <a:lnTo>
                    <a:pt x="2320556" y="143789"/>
                  </a:lnTo>
                  <a:lnTo>
                    <a:pt x="2345964" y="169164"/>
                  </a:lnTo>
                  <a:lnTo>
                    <a:pt x="2379840" y="186080"/>
                  </a:lnTo>
                  <a:lnTo>
                    <a:pt x="2413717" y="202996"/>
                  </a:lnTo>
                  <a:lnTo>
                    <a:pt x="2439125" y="228371"/>
                  </a:lnTo>
                  <a:lnTo>
                    <a:pt x="2473001" y="245287"/>
                  </a:lnTo>
                  <a:lnTo>
                    <a:pt x="2506878" y="262204"/>
                  </a:lnTo>
                  <a:lnTo>
                    <a:pt x="2540755" y="287578"/>
                  </a:lnTo>
                  <a:lnTo>
                    <a:pt x="2566162" y="304495"/>
                  </a:lnTo>
                  <a:lnTo>
                    <a:pt x="2600039" y="329869"/>
                  </a:lnTo>
                  <a:lnTo>
                    <a:pt x="2633916" y="346786"/>
                  </a:lnTo>
                  <a:lnTo>
                    <a:pt x="2659323" y="363702"/>
                  </a:lnTo>
                  <a:lnTo>
                    <a:pt x="2693200" y="380619"/>
                  </a:lnTo>
                  <a:lnTo>
                    <a:pt x="2727077" y="405993"/>
                  </a:lnTo>
                  <a:lnTo>
                    <a:pt x="2752484" y="422910"/>
                  </a:lnTo>
                  <a:lnTo>
                    <a:pt x="2786361" y="439826"/>
                  </a:lnTo>
                  <a:lnTo>
                    <a:pt x="2820238" y="456742"/>
                  </a:lnTo>
                  <a:lnTo>
                    <a:pt x="2854115" y="473659"/>
                  </a:lnTo>
                  <a:lnTo>
                    <a:pt x="2879522" y="482117"/>
                  </a:lnTo>
                  <a:lnTo>
                    <a:pt x="2913399" y="499033"/>
                  </a:lnTo>
                  <a:lnTo>
                    <a:pt x="2947276" y="515950"/>
                  </a:lnTo>
                  <a:lnTo>
                    <a:pt x="2972683" y="524408"/>
                  </a:lnTo>
                  <a:lnTo>
                    <a:pt x="3006560" y="541324"/>
                  </a:lnTo>
                  <a:lnTo>
                    <a:pt x="3040437" y="549783"/>
                  </a:lnTo>
                  <a:lnTo>
                    <a:pt x="3065844" y="558241"/>
                  </a:lnTo>
                  <a:lnTo>
                    <a:pt x="3099721" y="575157"/>
                  </a:lnTo>
                  <a:lnTo>
                    <a:pt x="3133598" y="583615"/>
                  </a:lnTo>
                  <a:lnTo>
                    <a:pt x="3159006" y="589959"/>
                  </a:lnTo>
                </a:path>
              </a:pathLst>
            </a:custGeom>
            <a:ln w="33834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1077" y="1346199"/>
              <a:ext cx="1508125" cy="1894839"/>
            </a:xfrm>
            <a:custGeom>
              <a:avLst/>
              <a:gdLst/>
              <a:ahLst/>
              <a:cxnLst/>
              <a:rect l="l" t="t" r="r" b="b"/>
              <a:pathLst>
                <a:path w="1508125" h="1894839">
                  <a:moveTo>
                    <a:pt x="0" y="1894636"/>
                  </a:moveTo>
                  <a:lnTo>
                    <a:pt x="33876" y="1886178"/>
                  </a:lnTo>
                  <a:lnTo>
                    <a:pt x="59284" y="1886178"/>
                  </a:lnTo>
                  <a:lnTo>
                    <a:pt x="93160" y="1877720"/>
                  </a:lnTo>
                  <a:lnTo>
                    <a:pt x="127037" y="1860804"/>
                  </a:lnTo>
                  <a:lnTo>
                    <a:pt x="152445" y="1843887"/>
                  </a:lnTo>
                  <a:lnTo>
                    <a:pt x="186321" y="1826971"/>
                  </a:lnTo>
                  <a:lnTo>
                    <a:pt x="220198" y="1793138"/>
                  </a:lnTo>
                  <a:lnTo>
                    <a:pt x="254075" y="1750847"/>
                  </a:lnTo>
                  <a:lnTo>
                    <a:pt x="279482" y="1700098"/>
                  </a:lnTo>
                  <a:lnTo>
                    <a:pt x="313359" y="1632432"/>
                  </a:lnTo>
                  <a:lnTo>
                    <a:pt x="347236" y="1547850"/>
                  </a:lnTo>
                  <a:lnTo>
                    <a:pt x="372643" y="1446352"/>
                  </a:lnTo>
                  <a:lnTo>
                    <a:pt x="406520" y="1336395"/>
                  </a:lnTo>
                  <a:lnTo>
                    <a:pt x="440397" y="1201064"/>
                  </a:lnTo>
                  <a:lnTo>
                    <a:pt x="465805" y="1057275"/>
                  </a:lnTo>
                  <a:lnTo>
                    <a:pt x="499681" y="896569"/>
                  </a:lnTo>
                  <a:lnTo>
                    <a:pt x="533558" y="735863"/>
                  </a:lnTo>
                  <a:lnTo>
                    <a:pt x="567435" y="575157"/>
                  </a:lnTo>
                  <a:lnTo>
                    <a:pt x="592842" y="422910"/>
                  </a:lnTo>
                  <a:lnTo>
                    <a:pt x="626719" y="279120"/>
                  </a:lnTo>
                  <a:lnTo>
                    <a:pt x="660596" y="169164"/>
                  </a:lnTo>
                  <a:lnTo>
                    <a:pt x="686003" y="76123"/>
                  </a:lnTo>
                  <a:lnTo>
                    <a:pt x="719880" y="25374"/>
                  </a:lnTo>
                  <a:lnTo>
                    <a:pt x="753757" y="0"/>
                  </a:lnTo>
                  <a:lnTo>
                    <a:pt x="779164" y="25374"/>
                  </a:lnTo>
                  <a:lnTo>
                    <a:pt x="813041" y="76123"/>
                  </a:lnTo>
                  <a:lnTo>
                    <a:pt x="846918" y="169164"/>
                  </a:lnTo>
                  <a:lnTo>
                    <a:pt x="880795" y="279120"/>
                  </a:lnTo>
                  <a:lnTo>
                    <a:pt x="906202" y="422910"/>
                  </a:lnTo>
                  <a:lnTo>
                    <a:pt x="940079" y="575157"/>
                  </a:lnTo>
                  <a:lnTo>
                    <a:pt x="973956" y="735863"/>
                  </a:lnTo>
                  <a:lnTo>
                    <a:pt x="999363" y="896569"/>
                  </a:lnTo>
                  <a:lnTo>
                    <a:pt x="1033240" y="1057275"/>
                  </a:lnTo>
                  <a:lnTo>
                    <a:pt x="1067117" y="1201064"/>
                  </a:lnTo>
                  <a:lnTo>
                    <a:pt x="1092524" y="1336395"/>
                  </a:lnTo>
                  <a:lnTo>
                    <a:pt x="1126401" y="1446352"/>
                  </a:lnTo>
                  <a:lnTo>
                    <a:pt x="1160278" y="1547850"/>
                  </a:lnTo>
                  <a:lnTo>
                    <a:pt x="1194154" y="1632432"/>
                  </a:lnTo>
                  <a:lnTo>
                    <a:pt x="1219562" y="1700098"/>
                  </a:lnTo>
                  <a:lnTo>
                    <a:pt x="1253439" y="1750847"/>
                  </a:lnTo>
                  <a:lnTo>
                    <a:pt x="1287315" y="1793138"/>
                  </a:lnTo>
                  <a:lnTo>
                    <a:pt x="1312723" y="1826971"/>
                  </a:lnTo>
                  <a:lnTo>
                    <a:pt x="1346600" y="1843887"/>
                  </a:lnTo>
                  <a:lnTo>
                    <a:pt x="1380476" y="1860804"/>
                  </a:lnTo>
                  <a:lnTo>
                    <a:pt x="1414353" y="1877720"/>
                  </a:lnTo>
                  <a:lnTo>
                    <a:pt x="1439761" y="1886178"/>
                  </a:lnTo>
                  <a:lnTo>
                    <a:pt x="1473637" y="1886178"/>
                  </a:lnTo>
                  <a:lnTo>
                    <a:pt x="1507514" y="1894636"/>
                  </a:lnTo>
                </a:path>
              </a:pathLst>
            </a:custGeom>
            <a:ln w="3385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7002" y="1904441"/>
              <a:ext cx="2007235" cy="1336675"/>
            </a:xfrm>
            <a:custGeom>
              <a:avLst/>
              <a:gdLst/>
              <a:ahLst/>
              <a:cxnLst/>
              <a:rect l="l" t="t" r="r" b="b"/>
              <a:pathLst>
                <a:path w="2007235" h="1336675">
                  <a:moveTo>
                    <a:pt x="0" y="1336395"/>
                  </a:moveTo>
                  <a:lnTo>
                    <a:pt x="33876" y="1327937"/>
                  </a:lnTo>
                  <a:lnTo>
                    <a:pt x="67753" y="1327937"/>
                  </a:lnTo>
                  <a:lnTo>
                    <a:pt x="93160" y="1319479"/>
                  </a:lnTo>
                  <a:lnTo>
                    <a:pt x="127037" y="1311021"/>
                  </a:lnTo>
                  <a:lnTo>
                    <a:pt x="160914" y="1302562"/>
                  </a:lnTo>
                  <a:lnTo>
                    <a:pt x="194791" y="1294104"/>
                  </a:lnTo>
                  <a:lnTo>
                    <a:pt x="220198" y="1277188"/>
                  </a:lnTo>
                  <a:lnTo>
                    <a:pt x="254075" y="1268730"/>
                  </a:lnTo>
                  <a:lnTo>
                    <a:pt x="287952" y="1243355"/>
                  </a:lnTo>
                  <a:lnTo>
                    <a:pt x="313359" y="1217980"/>
                  </a:lnTo>
                  <a:lnTo>
                    <a:pt x="347236" y="1192606"/>
                  </a:lnTo>
                  <a:lnTo>
                    <a:pt x="381113" y="1158773"/>
                  </a:lnTo>
                  <a:lnTo>
                    <a:pt x="406520" y="1116482"/>
                  </a:lnTo>
                  <a:lnTo>
                    <a:pt x="440397" y="1074191"/>
                  </a:lnTo>
                  <a:lnTo>
                    <a:pt x="474274" y="1023442"/>
                  </a:lnTo>
                  <a:lnTo>
                    <a:pt x="508150" y="964234"/>
                  </a:lnTo>
                  <a:lnTo>
                    <a:pt x="533558" y="905027"/>
                  </a:lnTo>
                  <a:lnTo>
                    <a:pt x="567435" y="837361"/>
                  </a:lnTo>
                  <a:lnTo>
                    <a:pt x="601311" y="761238"/>
                  </a:lnTo>
                  <a:lnTo>
                    <a:pt x="626719" y="685114"/>
                  </a:lnTo>
                  <a:lnTo>
                    <a:pt x="660596" y="608990"/>
                  </a:lnTo>
                  <a:lnTo>
                    <a:pt x="694472" y="524408"/>
                  </a:lnTo>
                  <a:lnTo>
                    <a:pt x="719880" y="448284"/>
                  </a:lnTo>
                  <a:lnTo>
                    <a:pt x="753757" y="363702"/>
                  </a:lnTo>
                  <a:lnTo>
                    <a:pt x="787634" y="287578"/>
                  </a:lnTo>
                  <a:lnTo>
                    <a:pt x="821510" y="219913"/>
                  </a:lnTo>
                  <a:lnTo>
                    <a:pt x="846918" y="160705"/>
                  </a:lnTo>
                  <a:lnTo>
                    <a:pt x="880795" y="101498"/>
                  </a:lnTo>
                  <a:lnTo>
                    <a:pt x="914671" y="59207"/>
                  </a:lnTo>
                  <a:lnTo>
                    <a:pt x="940079" y="25374"/>
                  </a:lnTo>
                  <a:lnTo>
                    <a:pt x="973956" y="8458"/>
                  </a:lnTo>
                  <a:lnTo>
                    <a:pt x="1007832" y="0"/>
                  </a:lnTo>
                  <a:lnTo>
                    <a:pt x="1033240" y="8458"/>
                  </a:lnTo>
                  <a:lnTo>
                    <a:pt x="1067117" y="25374"/>
                  </a:lnTo>
                  <a:lnTo>
                    <a:pt x="1100993" y="59207"/>
                  </a:lnTo>
                  <a:lnTo>
                    <a:pt x="1134870" y="101498"/>
                  </a:lnTo>
                  <a:lnTo>
                    <a:pt x="1160278" y="160705"/>
                  </a:lnTo>
                  <a:lnTo>
                    <a:pt x="1194154" y="219913"/>
                  </a:lnTo>
                  <a:lnTo>
                    <a:pt x="1228031" y="287578"/>
                  </a:lnTo>
                  <a:lnTo>
                    <a:pt x="1253439" y="363702"/>
                  </a:lnTo>
                  <a:lnTo>
                    <a:pt x="1287315" y="448284"/>
                  </a:lnTo>
                  <a:lnTo>
                    <a:pt x="1321192" y="524408"/>
                  </a:lnTo>
                  <a:lnTo>
                    <a:pt x="1346600" y="608990"/>
                  </a:lnTo>
                  <a:lnTo>
                    <a:pt x="1380476" y="685114"/>
                  </a:lnTo>
                  <a:lnTo>
                    <a:pt x="1414353" y="761238"/>
                  </a:lnTo>
                  <a:lnTo>
                    <a:pt x="1448230" y="837361"/>
                  </a:lnTo>
                  <a:lnTo>
                    <a:pt x="1473637" y="905027"/>
                  </a:lnTo>
                  <a:lnTo>
                    <a:pt x="1507514" y="964234"/>
                  </a:lnTo>
                  <a:lnTo>
                    <a:pt x="1541391" y="1023442"/>
                  </a:lnTo>
                  <a:lnTo>
                    <a:pt x="1566799" y="1074191"/>
                  </a:lnTo>
                  <a:lnTo>
                    <a:pt x="1600675" y="1116482"/>
                  </a:lnTo>
                  <a:lnTo>
                    <a:pt x="1634552" y="1158773"/>
                  </a:lnTo>
                  <a:lnTo>
                    <a:pt x="1668429" y="1192606"/>
                  </a:lnTo>
                  <a:lnTo>
                    <a:pt x="1693836" y="1217980"/>
                  </a:lnTo>
                  <a:lnTo>
                    <a:pt x="1727713" y="1243355"/>
                  </a:lnTo>
                  <a:lnTo>
                    <a:pt x="1761590" y="1268730"/>
                  </a:lnTo>
                  <a:lnTo>
                    <a:pt x="1786997" y="1277188"/>
                  </a:lnTo>
                  <a:lnTo>
                    <a:pt x="1820874" y="1294104"/>
                  </a:lnTo>
                  <a:lnTo>
                    <a:pt x="1854751" y="1302562"/>
                  </a:lnTo>
                  <a:lnTo>
                    <a:pt x="1880158" y="1311021"/>
                  </a:lnTo>
                  <a:lnTo>
                    <a:pt x="1914035" y="1319479"/>
                  </a:lnTo>
                  <a:lnTo>
                    <a:pt x="1947912" y="1327937"/>
                  </a:lnTo>
                  <a:lnTo>
                    <a:pt x="1981789" y="1327937"/>
                  </a:lnTo>
                  <a:lnTo>
                    <a:pt x="2007196" y="1336395"/>
                  </a:lnTo>
                </a:path>
              </a:pathLst>
            </a:custGeom>
            <a:ln w="338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8393" y="1223557"/>
              <a:ext cx="3193415" cy="2021839"/>
            </a:xfrm>
            <a:custGeom>
              <a:avLst/>
              <a:gdLst/>
              <a:ahLst/>
              <a:cxnLst/>
              <a:rect l="l" t="t" r="r" b="b"/>
              <a:pathLst>
                <a:path w="3193415" h="2021839">
                  <a:moveTo>
                    <a:pt x="0" y="2021509"/>
                  </a:moveTo>
                  <a:lnTo>
                    <a:pt x="3192882" y="2021509"/>
                  </a:lnTo>
                  <a:lnTo>
                    <a:pt x="3192882" y="0"/>
                  </a:lnTo>
                  <a:lnTo>
                    <a:pt x="0" y="0"/>
                  </a:lnTo>
                  <a:lnTo>
                    <a:pt x="0" y="2021509"/>
                  </a:lnTo>
                  <a:close/>
                </a:path>
              </a:pathLst>
            </a:custGeom>
            <a:ln w="8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4273" y="3879850"/>
            <a:ext cx="7679690" cy="6959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3189605" marR="615315" indent="-2565400">
              <a:lnSpc>
                <a:spcPct val="100000"/>
              </a:lnSpc>
              <a:spcBef>
                <a:spcPts val="190"/>
              </a:spcBef>
            </a:pP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varying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σ,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obtain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621" y="385648"/>
            <a:ext cx="2237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Trial</a:t>
            </a:r>
            <a:r>
              <a:rPr spc="-40" dirty="0"/>
              <a:t> </a:t>
            </a:r>
            <a:r>
              <a:rPr spc="-15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716" y="1235805"/>
            <a:ext cx="8200602" cy="3082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121" y="240918"/>
            <a:ext cx="79343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95"/>
              </a:spcBef>
            </a:pPr>
            <a:r>
              <a:rPr b="0" spc="-15" dirty="0">
                <a:latin typeface="Calibri"/>
                <a:cs typeface="Calibri"/>
              </a:rPr>
              <a:t>Graphical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representation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of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the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probability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distribution </a:t>
            </a:r>
            <a:r>
              <a:rPr b="0" spc="-6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for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the </a:t>
            </a:r>
            <a:r>
              <a:rPr b="0" spc="-10" dirty="0">
                <a:latin typeface="Calibri"/>
                <a:cs typeface="Calibri"/>
              </a:rPr>
              <a:t>number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of </a:t>
            </a:r>
            <a:r>
              <a:rPr b="0" spc="-20" dirty="0">
                <a:latin typeface="Calibri"/>
                <a:cs typeface="Calibri"/>
              </a:rPr>
              <a:t>customers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making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 </a:t>
            </a:r>
            <a:r>
              <a:rPr b="0" spc="-10" dirty="0">
                <a:latin typeface="Calibri"/>
                <a:cs typeface="Calibri"/>
              </a:rPr>
              <a:t>purchase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5094" y="1477599"/>
            <a:ext cx="4139561" cy="25736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441703"/>
          <a:ext cx="3025140" cy="2663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0.7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0.7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0.7=0.343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0.3x0.7x07+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0.7x0.3x0.7+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0.7x0.7x0.3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0.441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876" y="179654"/>
            <a:ext cx="5074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Binomial</a:t>
            </a:r>
            <a:r>
              <a:rPr spc="-10" dirty="0"/>
              <a:t> Distribution-</a:t>
            </a:r>
            <a:r>
              <a:rPr spc="20" dirty="0"/>
              <a:t> </a:t>
            </a:r>
            <a:r>
              <a:rPr spc="-5" dirty="0"/>
              <a:t>Assumtions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5007" y="881087"/>
            <a:ext cx="8227059" cy="3564254"/>
          </a:xfrm>
          <a:custGeom>
            <a:avLst/>
            <a:gdLst/>
            <a:ahLst/>
            <a:cxnLst/>
            <a:rect l="l" t="t" r="r" b="b"/>
            <a:pathLst>
              <a:path w="8227059" h="3564254">
                <a:moveTo>
                  <a:pt x="8226552" y="0"/>
                </a:moveTo>
                <a:lnTo>
                  <a:pt x="0" y="0"/>
                </a:lnTo>
                <a:lnTo>
                  <a:pt x="0" y="3563747"/>
                </a:lnTo>
                <a:lnTo>
                  <a:pt x="8226552" y="3563747"/>
                </a:lnTo>
                <a:lnTo>
                  <a:pt x="8226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252" y="967486"/>
            <a:ext cx="699960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Experiment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involves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identical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trial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10" dirty="0">
                <a:latin typeface="Calibri"/>
                <a:cs typeface="Calibri"/>
              </a:rPr>
              <a:t>exactly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outcomes: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failure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trials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411480" algn="l"/>
                <a:tab pos="412115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success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alibri"/>
                <a:cs typeface="Calibri"/>
              </a:rPr>
              <a:t>q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(1-p)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failure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5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</a:t>
            </a:r>
            <a:endParaRPr sz="2000">
              <a:latin typeface="Calibri"/>
              <a:cs typeface="Calibri"/>
            </a:endParaRPr>
          </a:p>
          <a:p>
            <a:pPr marL="398145" indent="-343535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398145" algn="l"/>
                <a:tab pos="398780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throughout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98145" indent="-343535">
              <a:lnSpc>
                <a:spcPct val="100000"/>
              </a:lnSpc>
              <a:spcBef>
                <a:spcPts val="1445"/>
              </a:spcBef>
              <a:buFont typeface="Microsoft Sans Serif"/>
              <a:buChar char="•"/>
              <a:tabLst>
                <a:tab pos="398145" algn="l"/>
                <a:tab pos="398780" algn="l"/>
              </a:tabLst>
            </a:pP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trials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6785" y="385648"/>
            <a:ext cx="316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Binomial</a:t>
            </a:r>
            <a:r>
              <a:rPr sz="28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472" y="1490218"/>
            <a:ext cx="13550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227965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  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472" y="2450719"/>
            <a:ext cx="8407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27965" algn="l"/>
              </a:tabLst>
            </a:pPr>
            <a:r>
              <a:rPr sz="2000" dirty="0">
                <a:latin typeface="Calibri"/>
                <a:cs typeface="Calibri"/>
              </a:rPr>
              <a:t>Mean  </a:t>
            </a:r>
            <a:r>
              <a:rPr sz="2000" spc="-5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8472" y="3411092"/>
            <a:ext cx="1577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27965" algn="l"/>
              </a:tabLst>
            </a:pPr>
            <a:r>
              <a:rPr sz="2000" spc="-15" dirty="0">
                <a:latin typeface="Calibri"/>
                <a:cs typeface="Calibri"/>
              </a:rPr>
              <a:t>Variance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 deviation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8233" y="1451978"/>
            <a:ext cx="4540885" cy="821055"/>
            <a:chOff x="3388233" y="1451978"/>
            <a:chExt cx="4540885" cy="821055"/>
          </a:xfrm>
        </p:grpSpPr>
        <p:sp>
          <p:nvSpPr>
            <p:cNvPr id="7" name="object 7"/>
            <p:cNvSpPr/>
            <p:nvPr/>
          </p:nvSpPr>
          <p:spPr>
            <a:xfrm>
              <a:off x="3388233" y="1451978"/>
              <a:ext cx="4540885" cy="821055"/>
            </a:xfrm>
            <a:custGeom>
              <a:avLst/>
              <a:gdLst/>
              <a:ahLst/>
              <a:cxnLst/>
              <a:rect l="l" t="t" r="r" b="b"/>
              <a:pathLst>
                <a:path w="4540884" h="821055">
                  <a:moveTo>
                    <a:pt x="4540503" y="0"/>
                  </a:moveTo>
                  <a:lnTo>
                    <a:pt x="0" y="0"/>
                  </a:lnTo>
                  <a:lnTo>
                    <a:pt x="0" y="820940"/>
                  </a:lnTo>
                  <a:lnTo>
                    <a:pt x="4540503" y="820940"/>
                  </a:lnTo>
                  <a:lnTo>
                    <a:pt x="454050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2817" y="1828464"/>
              <a:ext cx="1121410" cy="0"/>
            </a:xfrm>
            <a:custGeom>
              <a:avLst/>
              <a:gdLst/>
              <a:ahLst/>
              <a:cxnLst/>
              <a:rect l="l" t="t" r="r" b="b"/>
              <a:pathLst>
                <a:path w="1121410">
                  <a:moveTo>
                    <a:pt x="0" y="0"/>
                  </a:moveTo>
                  <a:lnTo>
                    <a:pt x="1121299" y="0"/>
                  </a:lnTo>
                </a:path>
              </a:pathLst>
            </a:custGeom>
            <a:ln w="13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32424" y="1603692"/>
            <a:ext cx="73533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200" i="1" spc="-125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-160" dirty="0">
                <a:latin typeface="Times New Roman"/>
                <a:cs typeface="Times New Roman"/>
              </a:rPr>
              <a:t>X</a:t>
            </a:r>
            <a:r>
              <a:rPr sz="2200" i="1" spc="-2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)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3624" y="1252882"/>
            <a:ext cx="9734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4950" i="1" spc="52" baseline="-33670" dirty="0">
                <a:latin typeface="Times New Roman"/>
                <a:cs typeface="Times New Roman"/>
              </a:rPr>
              <a:t>p</a:t>
            </a:r>
            <a:r>
              <a:rPr sz="1250" i="1" spc="-80" dirty="0">
                <a:latin typeface="Times New Roman"/>
                <a:cs typeface="Times New Roman"/>
              </a:rPr>
              <a:t>X</a:t>
            </a:r>
            <a:r>
              <a:rPr sz="1250" i="1" spc="105" dirty="0">
                <a:latin typeface="Times New Roman"/>
                <a:cs typeface="Times New Roman"/>
              </a:rPr>
              <a:t> </a:t>
            </a:r>
            <a:r>
              <a:rPr sz="3300" spc="-104" baseline="-41666" dirty="0">
                <a:latin typeface="Symbol"/>
                <a:cs typeface="Symbol"/>
              </a:rPr>
              <a:t></a:t>
            </a:r>
            <a:r>
              <a:rPr sz="3300" spc="-502" baseline="-41666" dirty="0">
                <a:latin typeface="Times New Roman"/>
                <a:cs typeface="Times New Roman"/>
              </a:rPr>
              <a:t> </a:t>
            </a:r>
            <a:r>
              <a:rPr sz="4950" i="1" spc="-67" baseline="-33670" dirty="0">
                <a:latin typeface="Times New Roman"/>
                <a:cs typeface="Times New Roman"/>
              </a:rPr>
              <a:t>q</a:t>
            </a:r>
            <a:r>
              <a:rPr sz="1250" i="1" spc="-5" dirty="0">
                <a:latin typeface="Times New Roman"/>
                <a:cs typeface="Times New Roman"/>
              </a:rPr>
              <a:t>n</a:t>
            </a:r>
            <a:r>
              <a:rPr sz="1250" spc="-75" dirty="0">
                <a:latin typeface="Symbol"/>
                <a:cs typeface="Symbol"/>
              </a:rPr>
              <a:t></a:t>
            </a:r>
            <a:r>
              <a:rPr sz="1250" spc="-185" dirty="0">
                <a:latin typeface="Times New Roman"/>
                <a:cs typeface="Times New Roman"/>
              </a:rPr>
              <a:t> </a:t>
            </a:r>
            <a:r>
              <a:rPr sz="1250" i="1" spc="-80" dirty="0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5302" y="1603692"/>
            <a:ext cx="141605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73075" algn="l"/>
              </a:tabLst>
            </a:pPr>
            <a:r>
              <a:rPr sz="2200" spc="-110" dirty="0">
                <a:latin typeface="Times New Roman"/>
                <a:cs typeface="Times New Roman"/>
              </a:rPr>
              <a:t>f</a:t>
            </a:r>
            <a:r>
              <a:rPr sz="2200" spc="-150" dirty="0">
                <a:latin typeface="Times New Roman"/>
                <a:cs typeface="Times New Roman"/>
              </a:rPr>
              <a:t>o</a:t>
            </a:r>
            <a:r>
              <a:rPr sz="2200" spc="-9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35" dirty="0">
                <a:latin typeface="Times New Roman"/>
                <a:cs typeface="Times New Roman"/>
              </a:rPr>
              <a:t>0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Symbol"/>
                <a:cs typeface="Symbol"/>
              </a:rPr>
              <a:t>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i="1" spc="-160" dirty="0">
                <a:latin typeface="Times New Roman"/>
                <a:cs typeface="Times New Roman"/>
              </a:rPr>
              <a:t>X</a:t>
            </a:r>
            <a:r>
              <a:rPr sz="2200" i="1" spc="14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Symbol"/>
                <a:cs typeface="Symbol"/>
              </a:rPr>
              <a:t>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i="1" spc="-13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6804" y="1426039"/>
            <a:ext cx="1118235" cy="780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24130" algn="ctr">
              <a:lnSpc>
                <a:spcPts val="2540"/>
              </a:lnSpc>
              <a:spcBef>
                <a:spcPts val="120"/>
              </a:spcBef>
            </a:pPr>
            <a:r>
              <a:rPr sz="2200" i="1" spc="-75" dirty="0">
                <a:latin typeface="Times New Roman"/>
                <a:cs typeface="Times New Roman"/>
              </a:rPr>
              <a:t>n</a:t>
            </a:r>
            <a:r>
              <a:rPr sz="2200" spc="-75" dirty="0">
                <a:latin typeface="Times New Roman"/>
                <a:cs typeface="Times New Roman"/>
              </a:rPr>
              <a:t>!</a:t>
            </a:r>
            <a:endParaRPr sz="2200">
              <a:latin typeface="Times New Roman"/>
              <a:cs typeface="Times New Roman"/>
            </a:endParaRPr>
          </a:p>
          <a:p>
            <a:pPr marR="5080" algn="ctr">
              <a:lnSpc>
                <a:spcPts val="3379"/>
              </a:lnSpc>
            </a:pPr>
            <a:r>
              <a:rPr sz="2200" i="1" spc="-160" dirty="0">
                <a:latin typeface="Times New Roman"/>
                <a:cs typeface="Times New Roman"/>
              </a:rPr>
              <a:t>X</a:t>
            </a:r>
            <a:r>
              <a:rPr sz="2200" i="1" spc="-18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!</a:t>
            </a:r>
            <a:r>
              <a:rPr sz="4350" spc="-277" baseline="-2873" dirty="0">
                <a:latin typeface="Symbol"/>
                <a:cs typeface="Symbol"/>
              </a:rPr>
              <a:t></a:t>
            </a:r>
            <a:r>
              <a:rPr sz="2200" i="1" spc="-135" dirty="0">
                <a:latin typeface="Times New Roman"/>
                <a:cs typeface="Times New Roman"/>
              </a:rPr>
              <a:t>n</a:t>
            </a:r>
            <a:r>
              <a:rPr sz="2200" i="1" spc="-23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Symbol"/>
                <a:cs typeface="Symbol"/>
              </a:rPr>
              <a:t>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i="1" spc="-160" dirty="0">
                <a:latin typeface="Times New Roman"/>
                <a:cs typeface="Times New Roman"/>
              </a:rPr>
              <a:t>X</a:t>
            </a:r>
            <a:r>
              <a:rPr sz="2200" i="1" spc="-140" dirty="0">
                <a:latin typeface="Times New Roman"/>
                <a:cs typeface="Times New Roman"/>
              </a:rPr>
              <a:t> </a:t>
            </a:r>
            <a:r>
              <a:rPr sz="4350" spc="-419" baseline="-2873" dirty="0">
                <a:latin typeface="Symbol"/>
                <a:cs typeface="Symbol"/>
              </a:rPr>
              <a:t></a:t>
            </a:r>
            <a:r>
              <a:rPr sz="2200" spc="-90" dirty="0">
                <a:latin typeface="Times New Roman"/>
                <a:cs typeface="Times New Roman"/>
              </a:rPr>
              <a:t>!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2833" y="1426578"/>
            <a:ext cx="4591685" cy="871855"/>
          </a:xfrm>
          <a:custGeom>
            <a:avLst/>
            <a:gdLst/>
            <a:ahLst/>
            <a:cxnLst/>
            <a:rect l="l" t="t" r="r" b="b"/>
            <a:pathLst>
              <a:path w="4591684" h="871855">
                <a:moveTo>
                  <a:pt x="0" y="871740"/>
                </a:moveTo>
                <a:lnTo>
                  <a:pt x="4591303" y="871740"/>
                </a:lnTo>
                <a:lnTo>
                  <a:pt x="4591303" y="0"/>
                </a:lnTo>
                <a:lnTo>
                  <a:pt x="0" y="0"/>
                </a:lnTo>
                <a:lnTo>
                  <a:pt x="0" y="87174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8233" y="2612898"/>
            <a:ext cx="1659255" cy="535940"/>
          </a:xfrm>
          <a:custGeom>
            <a:avLst/>
            <a:gdLst/>
            <a:ahLst/>
            <a:cxnLst/>
            <a:rect l="l" t="t" r="r" b="b"/>
            <a:pathLst>
              <a:path w="1659254" h="535939">
                <a:moveTo>
                  <a:pt x="1659001" y="0"/>
                </a:moveTo>
                <a:lnTo>
                  <a:pt x="0" y="0"/>
                </a:lnTo>
                <a:lnTo>
                  <a:pt x="0" y="535558"/>
                </a:lnTo>
                <a:lnTo>
                  <a:pt x="1659001" y="535558"/>
                </a:lnTo>
                <a:lnTo>
                  <a:pt x="165900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0940" y="2416380"/>
            <a:ext cx="15119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5" dirty="0">
                <a:latin typeface="Symbol"/>
                <a:cs typeface="Symbol"/>
              </a:rPr>
              <a:t>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3800" spc="-150" dirty="0">
                <a:latin typeface="Symbol"/>
                <a:cs typeface="Symbol"/>
              </a:rPr>
              <a:t></a:t>
            </a:r>
            <a:r>
              <a:rPr sz="3800" spc="-105" dirty="0">
                <a:latin typeface="Times New Roman"/>
                <a:cs typeface="Times New Roman"/>
              </a:rPr>
              <a:t> </a:t>
            </a:r>
            <a:r>
              <a:rPr sz="3800" i="1" spc="-140" dirty="0">
                <a:latin typeface="Times New Roman"/>
                <a:cs typeface="Times New Roman"/>
              </a:rPr>
              <a:t>n</a:t>
            </a:r>
            <a:r>
              <a:rPr sz="3800" i="1" spc="-475" dirty="0">
                <a:latin typeface="Times New Roman"/>
                <a:cs typeface="Times New Roman"/>
              </a:rPr>
              <a:t> </a:t>
            </a:r>
            <a:r>
              <a:rPr sz="3800" spc="-70" dirty="0">
                <a:latin typeface="Symbol"/>
                <a:cs typeface="Symbol"/>
              </a:rPr>
              <a:t></a:t>
            </a:r>
            <a:r>
              <a:rPr sz="3800" spc="-50" dirty="0">
                <a:latin typeface="Times New Roman"/>
                <a:cs typeface="Times New Roman"/>
              </a:rPr>
              <a:t> </a:t>
            </a:r>
            <a:r>
              <a:rPr sz="3800" i="1" spc="-140" dirty="0">
                <a:latin typeface="Times New Roman"/>
                <a:cs typeface="Times New Roman"/>
              </a:rPr>
              <a:t>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2833" y="2587498"/>
            <a:ext cx="1710055" cy="586740"/>
          </a:xfrm>
          <a:custGeom>
            <a:avLst/>
            <a:gdLst/>
            <a:ahLst/>
            <a:cxnLst/>
            <a:rect l="l" t="t" r="r" b="b"/>
            <a:pathLst>
              <a:path w="1710054" h="586739">
                <a:moveTo>
                  <a:pt x="0" y="586358"/>
                </a:moveTo>
                <a:lnTo>
                  <a:pt x="1709801" y="586358"/>
                </a:lnTo>
                <a:lnTo>
                  <a:pt x="1709801" y="0"/>
                </a:lnTo>
                <a:lnTo>
                  <a:pt x="0" y="0"/>
                </a:lnTo>
                <a:lnTo>
                  <a:pt x="0" y="586358"/>
                </a:lnTo>
                <a:close/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388233" y="3522560"/>
            <a:ext cx="2433955" cy="937894"/>
            <a:chOff x="3388233" y="3522560"/>
            <a:chExt cx="2433955" cy="937894"/>
          </a:xfrm>
        </p:grpSpPr>
        <p:sp>
          <p:nvSpPr>
            <p:cNvPr id="18" name="object 18"/>
            <p:cNvSpPr/>
            <p:nvPr/>
          </p:nvSpPr>
          <p:spPr>
            <a:xfrm>
              <a:off x="3388233" y="3522560"/>
              <a:ext cx="2433955" cy="937894"/>
            </a:xfrm>
            <a:custGeom>
              <a:avLst/>
              <a:gdLst/>
              <a:ahLst/>
              <a:cxnLst/>
              <a:rect l="l" t="t" r="r" b="b"/>
              <a:pathLst>
                <a:path w="2433954" h="937895">
                  <a:moveTo>
                    <a:pt x="2433574" y="0"/>
                  </a:moveTo>
                  <a:lnTo>
                    <a:pt x="0" y="0"/>
                  </a:lnTo>
                  <a:lnTo>
                    <a:pt x="0" y="937526"/>
                  </a:lnTo>
                  <a:lnTo>
                    <a:pt x="2433574" y="937526"/>
                  </a:lnTo>
                  <a:lnTo>
                    <a:pt x="243357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0478" y="4281640"/>
              <a:ext cx="36195" cy="19685"/>
            </a:xfrm>
            <a:custGeom>
              <a:avLst/>
              <a:gdLst/>
              <a:ahLst/>
              <a:cxnLst/>
              <a:rect l="l" t="t" r="r" b="b"/>
              <a:pathLst>
                <a:path w="36195" h="19685">
                  <a:moveTo>
                    <a:pt x="0" y="19176"/>
                  </a:moveTo>
                  <a:lnTo>
                    <a:pt x="36133" y="0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6611" y="4286967"/>
              <a:ext cx="52069" cy="135890"/>
            </a:xfrm>
            <a:custGeom>
              <a:avLst/>
              <a:gdLst/>
              <a:ahLst/>
              <a:cxnLst/>
              <a:rect l="l" t="t" r="r" b="b"/>
              <a:pathLst>
                <a:path w="52070" h="135889">
                  <a:moveTo>
                    <a:pt x="0" y="0"/>
                  </a:moveTo>
                  <a:lnTo>
                    <a:pt x="51909" y="135299"/>
                  </a:lnTo>
                </a:path>
              </a:pathLst>
            </a:custGeom>
            <a:ln w="22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4177" y="4038731"/>
              <a:ext cx="788035" cy="383540"/>
            </a:xfrm>
            <a:custGeom>
              <a:avLst/>
              <a:gdLst/>
              <a:ahLst/>
              <a:cxnLst/>
              <a:rect l="l" t="t" r="r" b="b"/>
              <a:pathLst>
                <a:path w="788035" h="383539">
                  <a:moveTo>
                    <a:pt x="0" y="383535"/>
                  </a:moveTo>
                  <a:lnTo>
                    <a:pt x="68854" y="0"/>
                  </a:lnTo>
                </a:path>
                <a:path w="788035" h="383539">
                  <a:moveTo>
                    <a:pt x="68854" y="0"/>
                  </a:moveTo>
                  <a:lnTo>
                    <a:pt x="440776" y="0"/>
                  </a:lnTo>
                </a:path>
                <a:path w="788035" h="383539">
                  <a:moveTo>
                    <a:pt x="752304" y="278597"/>
                  </a:moveTo>
                  <a:lnTo>
                    <a:pt x="787853" y="258888"/>
                  </a:lnTo>
                </a:path>
              </a:pathLst>
            </a:custGeom>
            <a:ln w="11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12030" y="4302946"/>
              <a:ext cx="52069" cy="102870"/>
            </a:xfrm>
            <a:custGeom>
              <a:avLst/>
              <a:gdLst/>
              <a:ahLst/>
              <a:cxnLst/>
              <a:rect l="l" t="t" r="r" b="b"/>
              <a:pathLst>
                <a:path w="52070" h="102870">
                  <a:moveTo>
                    <a:pt x="0" y="0"/>
                  </a:moveTo>
                  <a:lnTo>
                    <a:pt x="51933" y="102274"/>
                  </a:lnTo>
                </a:path>
              </a:pathLst>
            </a:custGeom>
            <a:ln w="22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0157" y="4105848"/>
              <a:ext cx="822960" cy="299720"/>
            </a:xfrm>
            <a:custGeom>
              <a:avLst/>
              <a:gdLst/>
              <a:ahLst/>
              <a:cxnLst/>
              <a:rect l="l" t="t" r="r" b="b"/>
              <a:pathLst>
                <a:path w="822960" h="299720">
                  <a:moveTo>
                    <a:pt x="0" y="299372"/>
                  </a:moveTo>
                  <a:lnTo>
                    <a:pt x="68293" y="0"/>
                  </a:lnTo>
                </a:path>
                <a:path w="822960" h="299720">
                  <a:moveTo>
                    <a:pt x="68293" y="0"/>
                  </a:moveTo>
                  <a:lnTo>
                    <a:pt x="822841" y="0"/>
                  </a:lnTo>
                </a:path>
              </a:pathLst>
            </a:custGeom>
            <a:ln w="11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60856" y="3898489"/>
            <a:ext cx="62928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025" spc="7" baseline="-8291" dirty="0">
                <a:latin typeface="Symbol"/>
                <a:cs typeface="Symbol"/>
              </a:rPr>
              <a:t></a:t>
            </a:r>
            <a:r>
              <a:rPr sz="5025" spc="262" baseline="-8291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5659" y="3755197"/>
            <a:ext cx="670560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025" spc="30" baseline="-27363" dirty="0">
                <a:latin typeface="Symbol"/>
                <a:cs typeface="Symbol"/>
              </a:rPr>
              <a:t></a:t>
            </a:r>
            <a:r>
              <a:rPr sz="1200" spc="5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3150" spc="112" baseline="-30423" dirty="0">
                <a:latin typeface="Symbol"/>
                <a:cs typeface="Symbol"/>
              </a:rPr>
              <a:t></a:t>
            </a:r>
            <a:endParaRPr sz="3150" baseline="-30423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0856" y="3358360"/>
            <a:ext cx="143446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025" spc="37" baseline="-8291" dirty="0">
                <a:latin typeface="Symbol"/>
                <a:cs typeface="Symbol"/>
              </a:rPr>
              <a:t></a:t>
            </a:r>
            <a:r>
              <a:rPr sz="1800" spc="75" baseline="53240" dirty="0">
                <a:latin typeface="Times New Roman"/>
                <a:cs typeface="Times New Roman"/>
              </a:rPr>
              <a:t>2</a:t>
            </a:r>
            <a:r>
              <a:rPr sz="1800" baseline="53240" dirty="0">
                <a:latin typeface="Times New Roman"/>
                <a:cs typeface="Times New Roman"/>
              </a:rPr>
              <a:t> </a:t>
            </a:r>
            <a:r>
              <a:rPr sz="1800" spc="-67" baseline="5324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n</a:t>
            </a:r>
            <a:r>
              <a:rPr sz="2100" i="1" spc="-28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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p</a:t>
            </a:r>
            <a:r>
              <a:rPr sz="2100" i="1" spc="-29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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q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43256" y="4057072"/>
            <a:ext cx="74676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70" dirty="0">
                <a:latin typeface="Times New Roman"/>
                <a:cs typeface="Times New Roman"/>
              </a:rPr>
              <a:t>n</a:t>
            </a:r>
            <a:r>
              <a:rPr sz="2100" i="1" spc="-275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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p</a:t>
            </a:r>
            <a:r>
              <a:rPr sz="2100" i="1" spc="-295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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q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62833" y="3497160"/>
            <a:ext cx="2484755" cy="988694"/>
          </a:xfrm>
          <a:custGeom>
            <a:avLst/>
            <a:gdLst/>
            <a:ahLst/>
            <a:cxnLst/>
            <a:rect l="l" t="t" r="r" b="b"/>
            <a:pathLst>
              <a:path w="2484754" h="988695">
                <a:moveTo>
                  <a:pt x="0" y="988326"/>
                </a:moveTo>
                <a:lnTo>
                  <a:pt x="2484374" y="988326"/>
                </a:lnTo>
                <a:lnTo>
                  <a:pt x="2484374" y="0"/>
                </a:lnTo>
                <a:lnTo>
                  <a:pt x="0" y="0"/>
                </a:lnTo>
                <a:lnTo>
                  <a:pt x="0" y="988326"/>
                </a:lnTo>
                <a:close/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800" y="80898"/>
            <a:ext cx="6231890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Binomial</a:t>
            </a:r>
            <a:r>
              <a:rPr spc="-20" dirty="0"/>
              <a:t> </a:t>
            </a:r>
            <a:r>
              <a:rPr spc="-50" dirty="0"/>
              <a:t>Table</a:t>
            </a:r>
          </a:p>
          <a:p>
            <a:pPr marL="12700" marR="5080" algn="ctr">
              <a:lnSpc>
                <a:spcPct val="100000"/>
              </a:lnSpc>
              <a:spcBef>
                <a:spcPts val="60"/>
              </a:spcBef>
            </a:pPr>
            <a:r>
              <a:rPr sz="2000" b="0" spc="-5" dirty="0">
                <a:latin typeface="Calibri"/>
                <a:cs typeface="Calibri"/>
              </a:rPr>
              <a:t>SELECTED </a:t>
            </a:r>
            <a:r>
              <a:rPr sz="2000" b="0" spc="-30" dirty="0">
                <a:latin typeface="Calibri"/>
                <a:cs typeface="Calibri"/>
              </a:rPr>
              <a:t>VALUES </a:t>
            </a:r>
            <a:r>
              <a:rPr sz="2000" b="0" spc="-10" dirty="0">
                <a:latin typeface="Calibri"/>
                <a:cs typeface="Calibri"/>
              </a:rPr>
              <a:t>FROM </a:t>
            </a:r>
            <a:r>
              <a:rPr sz="2000" b="0" spc="-5" dirty="0">
                <a:latin typeface="Calibri"/>
                <a:cs typeface="Calibri"/>
              </a:rPr>
              <a:t>THE </a:t>
            </a:r>
            <a:r>
              <a:rPr sz="2000" b="0" dirty="0">
                <a:latin typeface="Calibri"/>
                <a:cs typeface="Calibri"/>
              </a:rPr>
              <a:t>BINOMIAL </a:t>
            </a:r>
            <a:r>
              <a:rPr sz="2000" b="0" spc="-5" dirty="0">
                <a:latin typeface="Calibri"/>
                <a:cs typeface="Calibri"/>
              </a:rPr>
              <a:t>PROBABILITY </a:t>
            </a:r>
            <a:r>
              <a:rPr sz="2000" b="0" spc="-35" dirty="0">
                <a:latin typeface="Calibri"/>
                <a:cs typeface="Calibri"/>
              </a:rPr>
              <a:t>TABLE </a:t>
            </a:r>
            <a:r>
              <a:rPr sz="2000" b="0" spc="-4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EXAMPLE: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n</a:t>
            </a:r>
            <a:r>
              <a:rPr sz="2000" b="0" i="1" spc="-10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= </a:t>
            </a:r>
            <a:r>
              <a:rPr sz="2000" b="0" dirty="0">
                <a:latin typeface="Calibri"/>
                <a:cs typeface="Calibri"/>
              </a:rPr>
              <a:t>10,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x</a:t>
            </a:r>
            <a:r>
              <a:rPr sz="2000" b="0" i="1" spc="-15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= </a:t>
            </a:r>
            <a:r>
              <a:rPr sz="2000" b="0" dirty="0">
                <a:latin typeface="Calibri"/>
                <a:cs typeface="Calibri"/>
              </a:rPr>
              <a:t>3,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p</a:t>
            </a:r>
            <a:r>
              <a:rPr sz="2000" b="0" i="1" spc="-20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=</a:t>
            </a:r>
            <a:r>
              <a:rPr sz="2000" b="0" i="1" spc="-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.40;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f </a:t>
            </a:r>
            <a:r>
              <a:rPr sz="2000" b="0" dirty="0">
                <a:latin typeface="Calibri"/>
                <a:cs typeface="Calibri"/>
              </a:rPr>
              <a:t>(3)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=  .2150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1200142"/>
            <a:ext cx="5103071" cy="32820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2009</Words>
  <Application>Microsoft Office PowerPoint</Application>
  <PresentationFormat>On-screen Show (16:9)</PresentationFormat>
  <Paragraphs>376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</vt:lpstr>
      <vt:lpstr>Microsoft Sans Serif</vt:lpstr>
      <vt:lpstr>Palatino Linotype</vt:lpstr>
      <vt:lpstr>Symbol</vt:lpstr>
      <vt:lpstr>Times New Roman</vt:lpstr>
      <vt:lpstr>Office Theme</vt:lpstr>
      <vt:lpstr>Data Analytics with Python</vt:lpstr>
      <vt:lpstr>Some Special Distributions</vt:lpstr>
      <vt:lpstr>Binomial Distribution</vt:lpstr>
      <vt:lpstr>Tree diagram for the Martin clothing store problem</vt:lpstr>
      <vt:lpstr>Trial Outcomes</vt:lpstr>
      <vt:lpstr>Graphical representation of the probability distribution  for the number of customers making a purchase</vt:lpstr>
      <vt:lpstr>Binomial Distribution- Assumtions</vt:lpstr>
      <vt:lpstr>PowerPoint Presentation</vt:lpstr>
      <vt:lpstr>Binomial Table SELECTED VALUES FROM THE BINOMIAL PROBABILITY TABLE  EXAMPLE: n = 10, x = 3, p = .40; f (3) =  .2150</vt:lpstr>
      <vt:lpstr>Mean and Variance</vt:lpstr>
      <vt:lpstr>Poisson Distribution</vt:lpstr>
      <vt:lpstr>Poisson Distribution: Applications</vt:lpstr>
      <vt:lpstr>PowerPoint Presentation</vt:lpstr>
      <vt:lpstr>PowerPoint Presentation</vt:lpstr>
      <vt:lpstr>Poisson Probability Table  Example: μ = 10, x = 5; f (5) = .0378</vt:lpstr>
      <vt:lpstr>The Hypergeometric Distribution</vt:lpstr>
      <vt:lpstr>Hyper Geometric Distribution</vt:lpstr>
      <vt:lpstr>PowerPoint Presentation</vt:lpstr>
      <vt:lpstr>The Hypergeometric Distribution Example</vt:lpstr>
      <vt:lpstr>Continuous Probability Distributions</vt:lpstr>
      <vt:lpstr>Continuous Distributions</vt:lpstr>
      <vt:lpstr>The Uniform Distribution</vt:lpstr>
      <vt:lpstr>Uniform Distribution</vt:lpstr>
      <vt:lpstr>Uniform Distribution: Mean and Standard Deviation</vt:lpstr>
      <vt:lpstr>The Uniform Distribution</vt:lpstr>
      <vt:lpstr>Uniform Distribution Example</vt:lpstr>
      <vt:lpstr>Uniform Distribution: Mean and Standard Deviation</vt:lpstr>
      <vt:lpstr>Uniform Distribution Probability</vt:lpstr>
      <vt:lpstr>Example : Uniform Distribution</vt:lpstr>
      <vt:lpstr>Example : Uniform Distribution contd….</vt:lpstr>
      <vt:lpstr>Uniform Probability Distribution for Flight time</vt:lpstr>
      <vt:lpstr>Probability of a flight time between 120 and 130  minutes</vt:lpstr>
      <vt:lpstr>Exponential Probability Distribution</vt:lpstr>
      <vt:lpstr>Exponential Probability Distribution</vt:lpstr>
      <vt:lpstr>Exponential Probability Distribution</vt:lpstr>
      <vt:lpstr>Exponential Distribution for the loading Dock Example</vt:lpstr>
      <vt:lpstr>Exponential Probability Distribution  Cumulative Probabilities</vt:lpstr>
      <vt:lpstr>Example: Exponential Probability Distribution</vt:lpstr>
      <vt:lpstr>Example: Petrol Pump Problem</vt:lpstr>
      <vt:lpstr>Relationship between the Poisson and Exponential  Distributions</vt:lpstr>
      <vt:lpstr>Mean of Poisson and Mean of Exponential Distributions</vt:lpstr>
      <vt:lpstr>PowerPoint Presentation</vt:lpstr>
      <vt:lpstr>The Normal Distribution: Properties</vt:lpstr>
      <vt:lpstr>The Normal Distribution: Density Function</vt:lpstr>
      <vt:lpstr>The Normal Distribution: Shape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6</cp:revision>
  <dcterms:created xsi:type="dcterms:W3CDTF">2023-09-14T04:24:10Z</dcterms:created>
  <dcterms:modified xsi:type="dcterms:W3CDTF">2024-02-16T06:23:08Z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2023-09-14T00:00:00Z</vt:filetime>
  </property>
</Properties>
</file>