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8" r:id="rId6"/>
    <p:sldId id="267" r:id="rId7"/>
    <p:sldId id="260" r:id="rId8"/>
    <p:sldId id="266" r:id="rId9"/>
    <p:sldId id="269" r:id="rId10"/>
    <p:sldId id="265"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2/6/2024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Centers_for_Disease_Control_and_Preven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A10C-5C07-FFB2-A403-E61BCC6150E8}"/>
              </a:ext>
            </a:extLst>
          </p:cNvPr>
          <p:cNvSpPr>
            <a:spLocks noGrp="1"/>
          </p:cNvSpPr>
          <p:nvPr>
            <p:ph type="ctrTitle"/>
          </p:nvPr>
        </p:nvSpPr>
        <p:spPr>
          <a:xfrm>
            <a:off x="288759" y="-1426142"/>
            <a:ext cx="11790946" cy="2421464"/>
          </a:xfrm>
        </p:spPr>
        <p:txBody>
          <a:bodyPr/>
          <a:lstStyle/>
          <a:p>
            <a:pPr algn="l"/>
            <a:r>
              <a:rPr lang="en-US" b="0" dirty="0">
                <a:solidFill>
                  <a:srgbClr val="FFFF00"/>
                </a:solidFill>
                <a:effectLst>
                  <a:outerShdw blurRad="38100" dist="38100" dir="2700000" algn="tl">
                    <a:srgbClr val="000000">
                      <a:alpha val="43137"/>
                    </a:srgbClr>
                  </a:outerShdw>
                </a:effectLst>
                <a:latin typeface="Algerian" panose="04020705040A02060702" pitchFamily="82" charset="0"/>
              </a:rPr>
              <a:t>Title: "The Social Media vs. Reality"</a:t>
            </a:r>
            <a:endParaRPr lang="en-IN" dirty="0">
              <a:solidFill>
                <a:srgbClr val="FFFF00"/>
              </a:solidFill>
              <a:effectLst>
                <a:outerShdw blurRad="38100" dist="38100" dir="2700000" algn="tl">
                  <a:srgbClr val="000000">
                    <a:alpha val="43137"/>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9888AF71-ACB7-9063-EE63-9798248E116D}"/>
              </a:ext>
            </a:extLst>
          </p:cNvPr>
          <p:cNvSpPr>
            <a:spLocks noGrp="1"/>
          </p:cNvSpPr>
          <p:nvPr>
            <p:ph type="subTitle" idx="1"/>
          </p:nvPr>
        </p:nvSpPr>
        <p:spPr>
          <a:xfrm>
            <a:off x="4626542" y="5938788"/>
            <a:ext cx="7197726" cy="757186"/>
          </a:xfrm>
        </p:spPr>
        <p:txBody>
          <a:bodyPr>
            <a:normAutofit fontScale="62500" lnSpcReduction="20000"/>
          </a:bodyPr>
          <a:lstStyle/>
          <a:p>
            <a:r>
              <a:rPr lang="en-IN" sz="3600" b="1" i="1" cap="none" dirty="0"/>
              <a:t>By. Md Abu Raihan</a:t>
            </a:r>
          </a:p>
          <a:p>
            <a:r>
              <a:rPr lang="en-IN" sz="2900" b="1" i="1" cap="none" dirty="0"/>
              <a:t>Roll: 21, B.I.A, DDU-GKY</a:t>
            </a:r>
            <a:r>
              <a:rPr lang="en-IN" sz="2200" b="1" i="1" cap="none" dirty="0"/>
              <a:t> </a:t>
            </a:r>
          </a:p>
        </p:txBody>
      </p:sp>
      <p:pic>
        <p:nvPicPr>
          <p:cNvPr id="4" name="Picture 3">
            <a:extLst>
              <a:ext uri="{FF2B5EF4-FFF2-40B4-BE49-F238E27FC236}">
                <a16:creationId xmlns:a16="http://schemas.microsoft.com/office/drawing/2014/main" id="{F050575A-3EB7-5672-BBF3-FA0EA02CA135}"/>
              </a:ext>
            </a:extLst>
          </p:cNvPr>
          <p:cNvPicPr>
            <a:picLocks noChangeAspect="1"/>
          </p:cNvPicPr>
          <p:nvPr/>
        </p:nvPicPr>
        <p:blipFill>
          <a:blip r:embed="rId2"/>
          <a:stretch>
            <a:fillRect/>
          </a:stretch>
        </p:blipFill>
        <p:spPr>
          <a:xfrm>
            <a:off x="288759" y="1600199"/>
            <a:ext cx="11535509" cy="4059455"/>
          </a:xfrm>
          <a:prstGeom prst="rect">
            <a:avLst/>
          </a:prstGeom>
        </p:spPr>
      </p:pic>
    </p:spTree>
    <p:extLst>
      <p:ext uri="{BB962C8B-B14F-4D97-AF65-F5344CB8AC3E}">
        <p14:creationId xmlns:p14="http://schemas.microsoft.com/office/powerpoint/2010/main" val="2855151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B4B6-1823-D90A-2953-8E687439A2C8}"/>
              </a:ext>
            </a:extLst>
          </p:cNvPr>
          <p:cNvSpPr>
            <a:spLocks noGrp="1"/>
          </p:cNvSpPr>
          <p:nvPr>
            <p:ph type="title"/>
          </p:nvPr>
        </p:nvSpPr>
        <p:spPr>
          <a:xfrm>
            <a:off x="810929" y="70585"/>
            <a:ext cx="10131425" cy="1456267"/>
          </a:xfrm>
        </p:spPr>
        <p:txBody>
          <a:bodyPr>
            <a:noAutofit/>
          </a:bodyPr>
          <a:lstStyle/>
          <a:p>
            <a:pPr marL="342900" indent="-342900">
              <a:buFont typeface="Wingdings" panose="05000000000000000000" pitchFamily="2" charset="2"/>
              <a:buChar char="v"/>
            </a:pPr>
            <a:r>
              <a:rPr lang="en-US" sz="2400" b="1" i="0" dirty="0">
                <a:solidFill>
                  <a:srgbClr val="FFFF00"/>
                </a:solidFill>
                <a:effectLst>
                  <a:outerShdw blurRad="38100" dist="38100" dir="2700000" algn="tl">
                    <a:srgbClr val="000000">
                      <a:alpha val="43137"/>
                    </a:srgbClr>
                  </a:outerShdw>
                </a:effectLst>
                <a:latin typeface="Algerian" panose="04020705040A02060702" pitchFamily="82" charset="0"/>
              </a:rPr>
              <a:t>Here are some tips for using social media in a healthy way:</a:t>
            </a:r>
            <a:br>
              <a:rPr lang="en-US" sz="2400" b="1" i="0" dirty="0">
                <a:solidFill>
                  <a:srgbClr val="FFFF00"/>
                </a:solidFill>
                <a:effectLst>
                  <a:outerShdw blurRad="38100" dist="38100" dir="2700000" algn="tl">
                    <a:srgbClr val="000000">
                      <a:alpha val="43137"/>
                    </a:srgbClr>
                  </a:outerShdw>
                </a:effectLst>
                <a:latin typeface="Algerian" panose="04020705040A02060702" pitchFamily="82" charset="0"/>
              </a:rPr>
            </a:br>
            <a:endParaRPr lang="en-IN" sz="2400" b="1" dirty="0">
              <a:solidFill>
                <a:srgbClr val="FFFF00"/>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0D632931-47B9-52F6-4E3E-1DFE3D4C69E7}"/>
              </a:ext>
            </a:extLst>
          </p:cNvPr>
          <p:cNvSpPr>
            <a:spLocks noGrp="1"/>
          </p:cNvSpPr>
          <p:nvPr>
            <p:ph idx="1"/>
          </p:nvPr>
        </p:nvSpPr>
        <p:spPr>
          <a:xfrm>
            <a:off x="955308" y="1150665"/>
            <a:ext cx="10845265" cy="4836249"/>
          </a:xfrm>
        </p:spPr>
        <p:txBody>
          <a:bodyPr>
            <a:normAutofit/>
          </a:bodyPr>
          <a:lstStyle/>
          <a:p>
            <a:pPr algn="just" rtl="0">
              <a:buFont typeface="Wingdings" panose="05000000000000000000" pitchFamily="2" charset="2"/>
              <a:buChar char="§"/>
            </a:pPr>
            <a:r>
              <a:rPr lang="en-US" sz="3200" b="1" i="0" dirty="0">
                <a:effectLst/>
                <a:latin typeface="Arabic Typesetting" panose="03020402040406030203" pitchFamily="66" charset="-78"/>
                <a:cs typeface="Arabic Typesetting" panose="03020402040406030203" pitchFamily="66" charset="-78"/>
              </a:rPr>
              <a:t>Set limits on your social media use.</a:t>
            </a:r>
          </a:p>
          <a:p>
            <a:pPr algn="just" rtl="0">
              <a:buFont typeface="Wingdings" panose="05000000000000000000" pitchFamily="2" charset="2"/>
              <a:buChar char="§"/>
            </a:pPr>
            <a:r>
              <a:rPr lang="en-US" sz="3200" b="1" i="0" dirty="0">
                <a:effectLst/>
                <a:latin typeface="Arabic Typesetting" panose="03020402040406030203" pitchFamily="66" charset="-78"/>
                <a:cs typeface="Arabic Typesetting" panose="03020402040406030203" pitchFamily="66" charset="-78"/>
              </a:rPr>
              <a:t>Unfollow </a:t>
            </a:r>
            <a:r>
              <a:rPr lang="en-IN" sz="3200" b="1" i="0" dirty="0">
                <a:effectLst/>
                <a:latin typeface="Arabic Typesetting" panose="03020402040406030203" pitchFamily="66" charset="-78"/>
                <a:cs typeface="Arabic Typesetting" panose="03020402040406030203" pitchFamily="66" charset="-78"/>
              </a:rPr>
              <a:t>connections</a:t>
            </a:r>
            <a:r>
              <a:rPr lang="en-US" sz="3200" b="1" i="0" dirty="0">
                <a:effectLst/>
                <a:latin typeface="Arabic Typesetting" panose="03020402040406030203" pitchFamily="66" charset="-78"/>
                <a:cs typeface="Arabic Typesetting" panose="03020402040406030203" pitchFamily="66" charset="-78"/>
              </a:rPr>
              <a:t> that make you feel bad.</a:t>
            </a:r>
          </a:p>
          <a:p>
            <a:pPr algn="just" rtl="0">
              <a:buFont typeface="Wingdings" panose="05000000000000000000" pitchFamily="2" charset="2"/>
              <a:buChar char="§"/>
            </a:pPr>
            <a:r>
              <a:rPr lang="en-US" sz="3200" b="1" i="0" dirty="0">
                <a:effectLst/>
                <a:latin typeface="Arabic Typesetting" panose="03020402040406030203" pitchFamily="66" charset="-78"/>
                <a:cs typeface="Arabic Typesetting" panose="03020402040406030203" pitchFamily="66" charset="-78"/>
              </a:rPr>
              <a:t>Use social media for positive purposes.</a:t>
            </a:r>
            <a:endParaRPr lang="en-US" sz="3200" b="1" dirty="0">
              <a:latin typeface="Arabic Typesetting" panose="03020402040406030203" pitchFamily="66" charset="-78"/>
              <a:cs typeface="Arabic Typesetting" panose="03020402040406030203" pitchFamily="66" charset="-78"/>
            </a:endParaRPr>
          </a:p>
          <a:p>
            <a:pPr algn="just" rtl="0">
              <a:buFont typeface="Wingdings" panose="05000000000000000000" pitchFamily="2" charset="2"/>
              <a:buChar char="§"/>
            </a:pPr>
            <a:r>
              <a:rPr lang="en-US" sz="3200" b="1" i="0" dirty="0">
                <a:effectLst/>
                <a:latin typeface="Arabic Typesetting" panose="03020402040406030203" pitchFamily="66" charset="-78"/>
                <a:cs typeface="Arabic Typesetting" panose="03020402040406030203" pitchFamily="66" charset="-78"/>
              </a:rPr>
              <a:t>Be mindful of your emotions.</a:t>
            </a:r>
            <a:endParaRPr lang="en-US" sz="3200" b="0" i="0" dirty="0">
              <a:effectLst/>
              <a:latin typeface="Arabic Typesetting" panose="03020402040406030203" pitchFamily="66" charset="-78"/>
              <a:cs typeface="Arabic Typesetting" panose="03020402040406030203" pitchFamily="66" charset="-78"/>
            </a:endParaRPr>
          </a:p>
          <a:p>
            <a:pPr algn="just" rtl="0">
              <a:buFont typeface="Wingdings" panose="05000000000000000000" pitchFamily="2" charset="2"/>
              <a:buChar char="§"/>
            </a:pPr>
            <a:r>
              <a:rPr lang="en-US" sz="3200" b="0" i="0" dirty="0">
                <a:effectLst/>
                <a:latin typeface="Arabic Typesetting" panose="03020402040406030203" pitchFamily="66" charset="-78"/>
                <a:cs typeface="Arabic Typesetting" panose="03020402040406030203" pitchFamily="66" charset="-78"/>
              </a:rPr>
              <a:t>Be aware of the filters and editing  tools that people use to make themselves look perfect.</a:t>
            </a:r>
          </a:p>
          <a:p>
            <a:pPr algn="just" rtl="0">
              <a:buFont typeface="Wingdings" panose="05000000000000000000" pitchFamily="2" charset="2"/>
              <a:buChar char="§"/>
            </a:pPr>
            <a:r>
              <a:rPr lang="en-US" sz="3200" b="0" i="0" dirty="0">
                <a:effectLst/>
                <a:latin typeface="Arabic Typesetting" panose="03020402040406030203" pitchFamily="66" charset="-78"/>
                <a:cs typeface="Arabic Typesetting" panose="03020402040406030203" pitchFamily="66" charset="-78"/>
              </a:rPr>
              <a:t>Remember that people's lives are not always as perfect as they seem on social media.</a:t>
            </a:r>
          </a:p>
          <a:p>
            <a:pPr algn="just" rtl="0">
              <a:buFont typeface="Wingdings" panose="05000000000000000000" pitchFamily="2" charset="2"/>
              <a:buChar char="§"/>
            </a:pPr>
            <a:r>
              <a:rPr lang="en-US" sz="3200" b="0" i="0" dirty="0">
                <a:effectLst/>
                <a:latin typeface="Arabic Typesetting" panose="03020402040406030203" pitchFamily="66" charset="-78"/>
                <a:cs typeface="Arabic Typesetting" panose="03020402040406030203" pitchFamily="66" charset="-78"/>
              </a:rPr>
              <a:t>Use social media to connect with friends and family, not to compare yourself to others.</a:t>
            </a:r>
          </a:p>
          <a:p>
            <a:pPr algn="just">
              <a:buFont typeface="Wingdings" panose="05000000000000000000" pitchFamily="2" charset="2"/>
              <a:buChar char="§"/>
            </a:pPr>
            <a:endParaRPr lang="en-IN" sz="32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118888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8A44-3BAF-66ED-AA64-31A64ED70028}"/>
              </a:ext>
            </a:extLst>
          </p:cNvPr>
          <p:cNvSpPr>
            <a:spLocks noGrp="1"/>
          </p:cNvSpPr>
          <p:nvPr>
            <p:ph type="title"/>
          </p:nvPr>
        </p:nvSpPr>
        <p:spPr>
          <a:xfrm>
            <a:off x="3265371" y="-112294"/>
            <a:ext cx="10131425" cy="959318"/>
          </a:xfrm>
        </p:spPr>
        <p:txBody>
          <a:bodyPr/>
          <a:lstStyle/>
          <a:p>
            <a:pPr marL="571500" indent="-571500">
              <a:buFont typeface="Wingdings" panose="05000000000000000000" pitchFamily="2" charset="2"/>
              <a:buChar char="v"/>
            </a:pPr>
            <a:r>
              <a:rPr lang="en-IN" b="1" i="0" dirty="0">
                <a:solidFill>
                  <a:srgbClr val="FFFF00"/>
                </a:solidFill>
                <a:effectLst>
                  <a:outerShdw blurRad="38100" dist="38100" dir="2700000" algn="tl">
                    <a:srgbClr val="000000">
                      <a:alpha val="43137"/>
                    </a:srgbClr>
                  </a:outerShdw>
                </a:effectLst>
                <a:latin typeface="Algerian" panose="04020705040A02060702" pitchFamily="82" charset="0"/>
              </a:rPr>
              <a:t>case study</a:t>
            </a:r>
            <a:endParaRPr lang="en-IN" b="1" dirty="0">
              <a:solidFill>
                <a:srgbClr val="FFFF00"/>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34D9EE4A-E685-5950-F801-5FC31C1CAA6D}"/>
              </a:ext>
            </a:extLst>
          </p:cNvPr>
          <p:cNvSpPr>
            <a:spLocks noGrp="1"/>
          </p:cNvSpPr>
          <p:nvPr>
            <p:ph idx="1"/>
          </p:nvPr>
        </p:nvSpPr>
        <p:spPr>
          <a:xfrm>
            <a:off x="551047" y="1083288"/>
            <a:ext cx="10623884" cy="4951752"/>
          </a:xfrm>
        </p:spPr>
        <p:txBody>
          <a:bodyPr>
            <a:normAutofit/>
          </a:bodyPr>
          <a:lstStyle/>
          <a:p>
            <a:pPr marL="0" indent="0" algn="just">
              <a:buNone/>
            </a:pPr>
            <a:r>
              <a:rPr lang="en-US" sz="2800" b="0" i="0" dirty="0">
                <a:effectLst/>
                <a:latin typeface="Shonar Bangla" panose="02020603050405020304" pitchFamily="18" charset="0"/>
                <a:cs typeface="Shonar Bangla" panose="02020603050405020304" pitchFamily="18" charset="0"/>
              </a:rPr>
              <a:t>A case study comparing social media representations with reality could explore various aspects of how individuals present themselves online versus their actual experiences. </a:t>
            </a:r>
          </a:p>
          <a:p>
            <a:pPr marL="0" indent="0" algn="just">
              <a:buNone/>
            </a:pPr>
            <a:endParaRPr lang="en-US" sz="2400" b="0" i="0" dirty="0">
              <a:effectLst/>
              <a:latin typeface="Shonar Bangla" panose="02020603050405020304" pitchFamily="18" charset="0"/>
              <a:cs typeface="Shonar Bangla" panose="02020603050405020304" pitchFamily="18" charset="0"/>
            </a:endParaRPr>
          </a:p>
          <a:p>
            <a:pPr algn="just">
              <a:buFont typeface="Wingdings" panose="05000000000000000000" pitchFamily="2" charset="2"/>
              <a:buChar char="Ø"/>
            </a:pPr>
            <a:r>
              <a:rPr lang="en-US" sz="2400" b="1" i="0" dirty="0">
                <a:solidFill>
                  <a:srgbClr val="FFFF00"/>
                </a:solidFill>
                <a:effectLst/>
                <a:latin typeface="Shonar Bangla" panose="02020603050405020304" pitchFamily="18" charset="0"/>
                <a:cs typeface="Shonar Bangla" panose="02020603050405020304" pitchFamily="18" charset="0"/>
              </a:rPr>
              <a:t>Objective</a:t>
            </a:r>
            <a:r>
              <a:rPr lang="en-US" sz="2400" b="1" i="0" dirty="0">
                <a:effectLst/>
                <a:latin typeface="Shonar Bangla" panose="02020603050405020304" pitchFamily="18" charset="0"/>
                <a:cs typeface="Shonar Bangla" panose="02020603050405020304" pitchFamily="18" charset="0"/>
              </a:rPr>
              <a:t>:</a:t>
            </a:r>
            <a:r>
              <a:rPr lang="en-US" sz="2400" b="0" i="0" dirty="0">
                <a:effectLst/>
                <a:latin typeface="Shonar Bangla" panose="02020603050405020304" pitchFamily="18" charset="0"/>
                <a:cs typeface="Shonar Bangla" panose="02020603050405020304" pitchFamily="18" charset="0"/>
              </a:rPr>
              <a:t> To investigate the disparities between individuals' social media personas and the realities of their lives, exploring the impact on mental well-being and self-perception.</a:t>
            </a:r>
            <a:endParaRPr lang="en-US" sz="2400" dirty="0">
              <a:latin typeface="Shonar Bangla" panose="02020603050405020304" pitchFamily="18" charset="0"/>
              <a:cs typeface="Shonar Bangla" panose="02020603050405020304" pitchFamily="18" charset="0"/>
            </a:endParaRPr>
          </a:p>
          <a:p>
            <a:pPr algn="just">
              <a:buFont typeface="Wingdings" panose="05000000000000000000" pitchFamily="2" charset="2"/>
              <a:buChar char="Ø"/>
            </a:pPr>
            <a:r>
              <a:rPr lang="en-IN" sz="2400" b="1" i="0" dirty="0">
                <a:solidFill>
                  <a:srgbClr val="FFFF00"/>
                </a:solidFill>
                <a:effectLst/>
                <a:latin typeface="Shonar Bangla" panose="02020603050405020304" pitchFamily="18" charset="0"/>
                <a:cs typeface="Shonar Bangla" panose="02020603050405020304" pitchFamily="18" charset="0"/>
              </a:rPr>
              <a:t>Methodology</a:t>
            </a:r>
            <a:endParaRPr lang="en-US" sz="2400" b="1" i="0" dirty="0">
              <a:solidFill>
                <a:srgbClr val="FFFF00"/>
              </a:solidFill>
              <a:effectLst/>
              <a:latin typeface="Shonar Bangla" panose="02020603050405020304" pitchFamily="18" charset="0"/>
              <a:cs typeface="Shonar Bangla" panose="02020603050405020304" pitchFamily="18" charset="0"/>
            </a:endParaRPr>
          </a:p>
          <a:p>
            <a:pPr marL="400050" indent="-400050" algn="just">
              <a:buFont typeface="+mj-lt"/>
              <a:buAutoNum type="romanUcPeriod"/>
            </a:pPr>
            <a:r>
              <a:rPr lang="en-IN" sz="2400" b="1" i="0" dirty="0">
                <a:effectLst/>
                <a:latin typeface="Shonar Bangla" panose="02020603050405020304" pitchFamily="18" charset="0"/>
                <a:cs typeface="Shonar Bangla" panose="02020603050405020304" pitchFamily="18" charset="0"/>
              </a:rPr>
              <a:t>Participant Selection:</a:t>
            </a:r>
          </a:p>
          <a:p>
            <a:pPr marL="400050" indent="-400050" algn="just">
              <a:buFont typeface="+mj-lt"/>
              <a:buAutoNum type="romanUcPeriod"/>
            </a:pPr>
            <a:r>
              <a:rPr lang="en-IN" sz="2400" b="1" i="0" dirty="0">
                <a:effectLst/>
                <a:latin typeface="Shonar Bangla" panose="02020603050405020304" pitchFamily="18" charset="0"/>
                <a:cs typeface="Shonar Bangla" panose="02020603050405020304" pitchFamily="18" charset="0"/>
              </a:rPr>
              <a:t>Data Collection:</a:t>
            </a:r>
            <a:endParaRPr lang="en-IN" sz="2400" dirty="0">
              <a:latin typeface="Shonar Bangla" panose="02020603050405020304" pitchFamily="18" charset="0"/>
              <a:cs typeface="Shonar Bangla" panose="02020603050405020304" pitchFamily="18" charset="0"/>
            </a:endParaRPr>
          </a:p>
          <a:p>
            <a:pPr marL="400050" indent="-400050" algn="just">
              <a:buFont typeface="+mj-lt"/>
              <a:buAutoNum type="romanUcPeriod"/>
            </a:pPr>
            <a:r>
              <a:rPr lang="en-IN" sz="2400" b="1" i="0" dirty="0">
                <a:effectLst/>
                <a:latin typeface="Shonar Bangla" panose="02020603050405020304" pitchFamily="18" charset="0"/>
                <a:cs typeface="Shonar Bangla" panose="02020603050405020304" pitchFamily="18" charset="0"/>
              </a:rPr>
              <a:t>Comparative </a:t>
            </a:r>
            <a:endParaRPr lang="en-IN" dirty="0">
              <a:latin typeface="Shonar Bangla" panose="02020603050405020304" pitchFamily="18" charset="0"/>
              <a:cs typeface="Shonar Bangla" panose="02020603050405020304" pitchFamily="18" charset="0"/>
            </a:endParaRPr>
          </a:p>
        </p:txBody>
      </p:sp>
    </p:spTree>
    <p:extLst>
      <p:ext uri="{BB962C8B-B14F-4D97-AF65-F5344CB8AC3E}">
        <p14:creationId xmlns:p14="http://schemas.microsoft.com/office/powerpoint/2010/main" val="129954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78EE-6D14-2939-447B-0219DA47AAE4}"/>
              </a:ext>
            </a:extLst>
          </p:cNvPr>
          <p:cNvSpPr>
            <a:spLocks noGrp="1"/>
          </p:cNvSpPr>
          <p:nvPr>
            <p:ph type="title"/>
          </p:nvPr>
        </p:nvSpPr>
        <p:spPr>
          <a:xfrm>
            <a:off x="3176337" y="107482"/>
            <a:ext cx="7525386" cy="959318"/>
          </a:xfrm>
        </p:spPr>
        <p:txBody>
          <a:bodyPr/>
          <a:lstStyle/>
          <a:p>
            <a:pPr marL="571500" indent="-571500">
              <a:buFont typeface="Wingdings" panose="05000000000000000000" pitchFamily="2" charset="2"/>
              <a:buChar char="v"/>
            </a:pPr>
            <a:r>
              <a:rPr lang="en-US" b="1" i="0" dirty="0">
                <a:solidFill>
                  <a:srgbClr val="FFFF00"/>
                </a:solidFill>
                <a:effectLst>
                  <a:outerShdw blurRad="38100" dist="38100" dir="2700000" algn="tl">
                    <a:srgbClr val="000000">
                      <a:alpha val="43137"/>
                    </a:srgbClr>
                  </a:outerShdw>
                </a:effectLst>
                <a:latin typeface="Algerian" panose="04020705040A02060702" pitchFamily="82" charset="0"/>
              </a:rPr>
              <a:t>conclusion</a:t>
            </a:r>
            <a:endParaRPr lang="en-IN" b="1" dirty="0">
              <a:solidFill>
                <a:srgbClr val="FFFF00"/>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A8498190-DF69-99A5-FD37-B32A8E5E11FB}"/>
              </a:ext>
            </a:extLst>
          </p:cNvPr>
          <p:cNvSpPr>
            <a:spLocks noGrp="1"/>
          </p:cNvSpPr>
          <p:nvPr>
            <p:ph idx="1"/>
          </p:nvPr>
        </p:nvSpPr>
        <p:spPr>
          <a:xfrm>
            <a:off x="570298" y="1266168"/>
            <a:ext cx="10131425" cy="3649133"/>
          </a:xfrm>
        </p:spPr>
        <p:txBody>
          <a:bodyPr>
            <a:normAutofit/>
          </a:bodyPr>
          <a:lstStyle/>
          <a:p>
            <a:pPr algn="just"/>
            <a:r>
              <a:rPr lang="en-US" sz="2800" b="0" i="0" dirty="0">
                <a:effectLst/>
                <a:latin typeface="Shonar Bangla" panose="02020603050405020304" pitchFamily="18" charset="0"/>
                <a:cs typeface="Shonar Bangla" panose="02020603050405020304" pitchFamily="18" charset="0"/>
              </a:rPr>
              <a:t>In conclusion, the study underscores the need for a holistic approach to address the complex interplay between social media and reality. It emphasizes the importance of promoting authenticity, fostering digital literacy, and providing mental health resources within the digital realm. As individuals, platforms, and societies collectively navigate this dynamic landscape, a mindful and informed approach can contribute to a healthier relationship with social media and a more positive impact on mental well-being.</a:t>
            </a:r>
            <a:endParaRPr lang="en-IN" sz="2800" dirty="0">
              <a:latin typeface="Shonar Bangla" panose="02020603050405020304" pitchFamily="18" charset="0"/>
              <a:cs typeface="Shonar Bangla" panose="02020603050405020304" pitchFamily="18" charset="0"/>
            </a:endParaRPr>
          </a:p>
        </p:txBody>
      </p:sp>
    </p:spTree>
    <p:extLst>
      <p:ext uri="{BB962C8B-B14F-4D97-AF65-F5344CB8AC3E}">
        <p14:creationId xmlns:p14="http://schemas.microsoft.com/office/powerpoint/2010/main" val="231567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s - Sandwich Bay Bird Observatory Trust">
            <a:extLst>
              <a:ext uri="{FF2B5EF4-FFF2-40B4-BE49-F238E27FC236}">
                <a16:creationId xmlns:a16="http://schemas.microsoft.com/office/drawing/2014/main" id="{4FA04D2C-9A2A-1CDB-C074-AC6C017C1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49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44DA-51CE-0E8B-3599-435E1DBEF837}"/>
              </a:ext>
            </a:extLst>
          </p:cNvPr>
          <p:cNvSpPr>
            <a:spLocks noGrp="1"/>
          </p:cNvSpPr>
          <p:nvPr>
            <p:ph type="title"/>
          </p:nvPr>
        </p:nvSpPr>
        <p:spPr>
          <a:xfrm>
            <a:off x="4995512" y="89835"/>
            <a:ext cx="5176822" cy="689811"/>
          </a:xfrm>
        </p:spPr>
        <p:txBody>
          <a:bodyPr/>
          <a:lstStyle/>
          <a:p>
            <a:pPr marL="571500" indent="-571500" algn="ctr">
              <a:buFont typeface="Wingdings" panose="05000000000000000000" pitchFamily="2" charset="2"/>
              <a:buChar char="v"/>
            </a:pPr>
            <a:r>
              <a:rPr lang="en-IN" b="1" dirty="0">
                <a:solidFill>
                  <a:srgbClr val="FFFF00"/>
                </a:solidFill>
                <a:effectLst>
                  <a:outerShdw blurRad="38100" dist="38100" dir="2700000" algn="tl">
                    <a:srgbClr val="000000">
                      <a:alpha val="43137"/>
                    </a:srgbClr>
                  </a:outerShdw>
                </a:effectLst>
                <a:latin typeface="Algerian" panose="04020705040A02060702" pitchFamily="82" charset="0"/>
              </a:rPr>
              <a:t>Introduction</a:t>
            </a:r>
            <a:r>
              <a:rPr lang="en-IN" dirty="0">
                <a:solidFill>
                  <a:srgbClr val="FFFF00"/>
                </a:solidFill>
              </a:rPr>
              <a:t> </a:t>
            </a:r>
          </a:p>
        </p:txBody>
      </p:sp>
      <p:sp>
        <p:nvSpPr>
          <p:cNvPr id="7" name="TextBox 6">
            <a:extLst>
              <a:ext uri="{FF2B5EF4-FFF2-40B4-BE49-F238E27FC236}">
                <a16:creationId xmlns:a16="http://schemas.microsoft.com/office/drawing/2014/main" id="{B4890A23-B777-1C97-4E4B-0A1D45E0BA51}"/>
              </a:ext>
            </a:extLst>
          </p:cNvPr>
          <p:cNvSpPr txBox="1"/>
          <p:nvPr/>
        </p:nvSpPr>
        <p:spPr>
          <a:xfrm>
            <a:off x="4995511" y="1732350"/>
            <a:ext cx="6612555" cy="4524315"/>
          </a:xfrm>
          <a:prstGeom prst="rect">
            <a:avLst/>
          </a:prstGeom>
          <a:noFill/>
        </p:spPr>
        <p:txBody>
          <a:bodyPr wrap="square">
            <a:spAutoFit/>
          </a:bodyPr>
          <a:lstStyle/>
          <a:p>
            <a:pPr algn="just"/>
            <a:r>
              <a:rPr lang="en-US" sz="3200" b="0" i="0" dirty="0">
                <a:effectLst/>
                <a:latin typeface="Arabic Typesetting" panose="03020402040406030203" pitchFamily="66" charset="-78"/>
                <a:cs typeface="Arabic Typesetting" panose="03020402040406030203" pitchFamily="66" charset="-78"/>
              </a:rPr>
              <a:t>In the age of digital connectivity, social media has become an integral part of our daily lives, influencing how we perceive ourselves and others. While these platforms provide an avenue for communication, self-expression, and connection, they also present a curated version of reality that often diverges from the complexities of everyday life. This phenomenon has given rise to a </a:t>
            </a:r>
            <a:r>
              <a:rPr lang="en-IN" sz="3200" b="0" i="0" dirty="0">
                <a:effectLst/>
                <a:latin typeface="Arabic Typesetting" panose="03020402040406030203" pitchFamily="66" charset="-78"/>
                <a:cs typeface="Arabic Typesetting" panose="03020402040406030203" pitchFamily="66" charset="-78"/>
              </a:rPr>
              <a:t>partially</a:t>
            </a:r>
            <a:r>
              <a:rPr lang="en-US" sz="3200" b="0" i="0" dirty="0">
                <a:effectLst/>
                <a:latin typeface="Arabic Typesetting" panose="03020402040406030203" pitchFamily="66" charset="-78"/>
                <a:cs typeface="Arabic Typesetting" panose="03020402040406030203" pitchFamily="66" charset="-78"/>
              </a:rPr>
              <a:t> </a:t>
            </a:r>
            <a:r>
              <a:rPr lang="en-IN" sz="3200" b="0" i="0" dirty="0">
                <a:effectLst/>
                <a:latin typeface="Arabic Typesetting" panose="03020402040406030203" pitchFamily="66" charset="-78"/>
                <a:cs typeface="Arabic Typesetting" panose="03020402040406030203" pitchFamily="66" charset="-78"/>
              </a:rPr>
              <a:t>variance</a:t>
            </a:r>
            <a:r>
              <a:rPr lang="en-US" sz="3200" b="0" i="0" dirty="0">
                <a:effectLst/>
                <a:latin typeface="Arabic Typesetting" panose="03020402040406030203" pitchFamily="66" charset="-78"/>
                <a:cs typeface="Arabic Typesetting" panose="03020402040406030203" pitchFamily="66" charset="-78"/>
              </a:rPr>
              <a:t> known as The Social Media vs. Reality.</a:t>
            </a:r>
            <a:endParaRPr lang="en-IN" sz="3200" dirty="0">
              <a:latin typeface="Arabic Typesetting" panose="03020402040406030203" pitchFamily="66" charset="-78"/>
              <a:cs typeface="Arabic Typesetting" panose="03020402040406030203" pitchFamily="66" charset="-78"/>
            </a:endParaRPr>
          </a:p>
        </p:txBody>
      </p:sp>
      <p:pic>
        <p:nvPicPr>
          <p:cNvPr id="2050" name="Picture 2" descr="10 Advantages and Disadvantages of Social Media for Society">
            <a:extLst>
              <a:ext uri="{FF2B5EF4-FFF2-40B4-BE49-F238E27FC236}">
                <a16:creationId xmlns:a16="http://schemas.microsoft.com/office/drawing/2014/main" id="{4BCEAE2A-D1CD-3804-59A9-84DE9B308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97523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28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6F72-D713-A9D7-C789-B9AE691D8837}"/>
              </a:ext>
            </a:extLst>
          </p:cNvPr>
          <p:cNvSpPr>
            <a:spLocks noGrp="1"/>
          </p:cNvSpPr>
          <p:nvPr>
            <p:ph type="title"/>
          </p:nvPr>
        </p:nvSpPr>
        <p:spPr>
          <a:xfrm>
            <a:off x="410695" y="744352"/>
            <a:ext cx="11220650" cy="1456267"/>
          </a:xfrm>
        </p:spPr>
        <p:txBody>
          <a:bodyPr>
            <a:noAutofit/>
          </a:bodyPr>
          <a:lstStyle/>
          <a:p>
            <a:pPr marL="571500" indent="-571500" algn="just">
              <a:buFont typeface="Wingdings" panose="05000000000000000000" pitchFamily="2" charset="2"/>
              <a:buChar char="v"/>
            </a:pPr>
            <a:r>
              <a:rPr lang="en-US" sz="4000" b="1" i="0" cap="none" dirty="0">
                <a:solidFill>
                  <a:srgbClr val="FFFF00"/>
                </a:solidFill>
                <a:effectLst/>
                <a:latin typeface="Arabic Typesetting" panose="03020402040406030203" pitchFamily="66" charset="-78"/>
                <a:cs typeface="Arabic Typesetting" panose="03020402040406030203" pitchFamily="66" charset="-78"/>
              </a:rPr>
              <a:t>What is Social Media:</a:t>
            </a:r>
            <a:r>
              <a:rPr lang="en-US" b="0" i="0" cap="none" dirty="0">
                <a:effectLst/>
                <a:latin typeface="Arabic Typesetting" panose="03020402040406030203" pitchFamily="66" charset="-78"/>
                <a:cs typeface="Arabic Typesetting" panose="03020402040406030203" pitchFamily="66" charset="-78"/>
              </a:rPr>
              <a:t> social media refers to online platforms and tools that allow individuals and communities to interact, share, and create content. It enables the exchange of information, ideas, and media in a virtual environment. </a:t>
            </a:r>
            <a:endParaRPr lang="en-IN" cap="none" dirty="0">
              <a:latin typeface="Arabic Typesetting" panose="03020402040406030203" pitchFamily="66" charset="-78"/>
              <a:cs typeface="Arabic Typesetting" panose="03020402040406030203" pitchFamily="66" charset="-78"/>
            </a:endParaRPr>
          </a:p>
        </p:txBody>
      </p:sp>
      <p:sp>
        <p:nvSpPr>
          <p:cNvPr id="3" name="Content Placeholder 2">
            <a:extLst>
              <a:ext uri="{FF2B5EF4-FFF2-40B4-BE49-F238E27FC236}">
                <a16:creationId xmlns:a16="http://schemas.microsoft.com/office/drawing/2014/main" id="{F62B673D-6463-9AA0-ED1B-F5B2A10303C9}"/>
              </a:ext>
            </a:extLst>
          </p:cNvPr>
          <p:cNvSpPr>
            <a:spLocks noGrp="1"/>
          </p:cNvSpPr>
          <p:nvPr>
            <p:ph idx="1"/>
          </p:nvPr>
        </p:nvSpPr>
        <p:spPr>
          <a:xfrm>
            <a:off x="955308" y="3208867"/>
            <a:ext cx="10131425" cy="3649133"/>
          </a:xfrm>
        </p:spPr>
        <p:txBody>
          <a:bodyPr>
            <a:normAutofit/>
          </a:bodyPr>
          <a:lstStyle/>
          <a:p>
            <a:pPr marL="0" indent="0">
              <a:buNone/>
            </a:pPr>
            <a:r>
              <a:rPr lang="en-US" sz="2400" b="1" dirty="0">
                <a:solidFill>
                  <a:srgbClr val="FFFF00"/>
                </a:solidFill>
              </a:rPr>
              <a:t>Some </a:t>
            </a:r>
            <a:r>
              <a:rPr lang="en-US" sz="2400" b="1" dirty="0">
                <a:solidFill>
                  <a:srgbClr val="FFFF00"/>
                </a:solidFill>
                <a:latin typeface="Söhne"/>
              </a:rPr>
              <a:t>e</a:t>
            </a:r>
            <a:r>
              <a:rPr lang="en-US" sz="2400" b="1" i="0" dirty="0">
                <a:solidFill>
                  <a:srgbClr val="FFFF00"/>
                </a:solidFill>
                <a:effectLst/>
                <a:latin typeface="Söhne"/>
              </a:rPr>
              <a:t>xamples of Social Media Platforms:</a:t>
            </a:r>
          </a:p>
          <a:p>
            <a:pPr>
              <a:buFont typeface="Wingdings" panose="05000000000000000000" pitchFamily="2" charset="2"/>
              <a:buChar char="Ø"/>
            </a:pPr>
            <a:r>
              <a:rPr lang="en-IN" sz="2400" b="1" i="0" dirty="0">
                <a:effectLst/>
                <a:latin typeface="Söhne"/>
              </a:rPr>
              <a:t>Facebook</a:t>
            </a:r>
            <a:endParaRPr lang="en-US" sz="2400" b="1" dirty="0">
              <a:solidFill>
                <a:srgbClr val="FFFF00"/>
              </a:solidFill>
              <a:latin typeface="Söhne"/>
            </a:endParaRPr>
          </a:p>
          <a:p>
            <a:pPr>
              <a:buFont typeface="Wingdings" panose="05000000000000000000" pitchFamily="2" charset="2"/>
              <a:buChar char="Ø"/>
            </a:pPr>
            <a:r>
              <a:rPr lang="en-IN" sz="2400" b="1" i="0" dirty="0">
                <a:effectLst/>
                <a:latin typeface="Söhne"/>
              </a:rPr>
              <a:t>Twitter</a:t>
            </a:r>
            <a:endParaRPr lang="en-US" sz="2400" b="1" i="0" dirty="0">
              <a:solidFill>
                <a:srgbClr val="FFFF00"/>
              </a:solidFill>
              <a:effectLst/>
              <a:latin typeface="Söhne"/>
            </a:endParaRPr>
          </a:p>
          <a:p>
            <a:pPr>
              <a:buFont typeface="Wingdings" panose="05000000000000000000" pitchFamily="2" charset="2"/>
              <a:buChar char="Ø"/>
            </a:pPr>
            <a:r>
              <a:rPr lang="en-IN" sz="2400" b="1" i="0" dirty="0">
                <a:effectLst/>
                <a:latin typeface="Söhne"/>
              </a:rPr>
              <a:t>Instagram</a:t>
            </a:r>
            <a:endParaRPr lang="en-US" sz="2400" b="1" dirty="0">
              <a:solidFill>
                <a:srgbClr val="FFFF00"/>
              </a:solidFill>
              <a:latin typeface="Söhne"/>
            </a:endParaRPr>
          </a:p>
          <a:p>
            <a:pPr>
              <a:buFont typeface="Wingdings" panose="05000000000000000000" pitchFamily="2" charset="2"/>
              <a:buChar char="Ø"/>
            </a:pPr>
            <a:r>
              <a:rPr lang="en-IN" sz="2400" b="1" i="0" dirty="0">
                <a:effectLst/>
                <a:latin typeface="Söhne"/>
              </a:rPr>
              <a:t>LinkedIn</a:t>
            </a:r>
            <a:endParaRPr lang="en-US" sz="2400" b="1" i="0" dirty="0">
              <a:solidFill>
                <a:srgbClr val="FFFF00"/>
              </a:solidFill>
              <a:effectLst/>
              <a:latin typeface="Söhne"/>
            </a:endParaRPr>
          </a:p>
          <a:p>
            <a:pPr>
              <a:buFont typeface="Wingdings" panose="05000000000000000000" pitchFamily="2" charset="2"/>
              <a:buChar char="Ø"/>
            </a:pPr>
            <a:r>
              <a:rPr lang="en-IN" sz="2400" b="1" i="0" dirty="0">
                <a:effectLst/>
                <a:latin typeface="Söhne"/>
              </a:rPr>
              <a:t>YouTube</a:t>
            </a:r>
            <a:endParaRPr lang="en-US" sz="2400" b="1" dirty="0">
              <a:solidFill>
                <a:srgbClr val="FFFF00"/>
              </a:solidFill>
              <a:latin typeface="Söhne"/>
            </a:endParaRPr>
          </a:p>
          <a:p>
            <a:pPr>
              <a:buFont typeface="Wingdings" panose="05000000000000000000" pitchFamily="2" charset="2"/>
              <a:buChar char="Ø"/>
            </a:pPr>
            <a:r>
              <a:rPr lang="en-IN" sz="2400" b="1" i="0" dirty="0">
                <a:effectLst/>
                <a:latin typeface="Söhne"/>
              </a:rPr>
              <a:t>WhatsApp</a:t>
            </a:r>
            <a:endParaRPr lang="en-US" sz="2400" b="1" i="0" dirty="0">
              <a:solidFill>
                <a:srgbClr val="FFFF00"/>
              </a:solidFill>
              <a:effectLst/>
              <a:latin typeface="Söhne"/>
            </a:endParaRPr>
          </a:p>
          <a:p>
            <a:pPr marL="0" indent="0">
              <a:buNone/>
            </a:pPr>
            <a:endParaRPr lang="en-US" sz="2400" b="1" i="0" dirty="0">
              <a:solidFill>
                <a:srgbClr val="FFFF00"/>
              </a:solidFill>
              <a:effectLst/>
              <a:latin typeface="Söhne"/>
            </a:endParaRPr>
          </a:p>
          <a:p>
            <a:pPr marL="0" indent="0">
              <a:buNone/>
            </a:pPr>
            <a:endParaRPr lang="en-IN" sz="2400" b="1" dirty="0">
              <a:solidFill>
                <a:srgbClr val="FFFF00"/>
              </a:solidFill>
            </a:endParaRPr>
          </a:p>
        </p:txBody>
      </p:sp>
      <p:pic>
        <p:nvPicPr>
          <p:cNvPr id="7" name="Picture 6">
            <a:extLst>
              <a:ext uri="{FF2B5EF4-FFF2-40B4-BE49-F238E27FC236}">
                <a16:creationId xmlns:a16="http://schemas.microsoft.com/office/drawing/2014/main" id="{9D867B7F-0E98-606A-755B-706515A12035}"/>
              </a:ext>
            </a:extLst>
          </p:cNvPr>
          <p:cNvPicPr>
            <a:picLocks noChangeAspect="1"/>
          </p:cNvPicPr>
          <p:nvPr/>
        </p:nvPicPr>
        <p:blipFill>
          <a:blip r:embed="rId2"/>
          <a:stretch>
            <a:fillRect/>
          </a:stretch>
        </p:blipFill>
        <p:spPr>
          <a:xfrm>
            <a:off x="7565457" y="2454442"/>
            <a:ext cx="4450899" cy="4254366"/>
          </a:xfrm>
          <a:prstGeom prst="rect">
            <a:avLst/>
          </a:prstGeom>
        </p:spPr>
      </p:pic>
    </p:spTree>
    <p:extLst>
      <p:ext uri="{BB962C8B-B14F-4D97-AF65-F5344CB8AC3E}">
        <p14:creationId xmlns:p14="http://schemas.microsoft.com/office/powerpoint/2010/main" val="342622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847F-F19B-4A2C-CB0E-368CC708B40E}"/>
              </a:ext>
            </a:extLst>
          </p:cNvPr>
          <p:cNvSpPr>
            <a:spLocks noGrp="1"/>
          </p:cNvSpPr>
          <p:nvPr>
            <p:ph type="title"/>
          </p:nvPr>
        </p:nvSpPr>
        <p:spPr>
          <a:xfrm>
            <a:off x="3388093" y="0"/>
            <a:ext cx="7188502" cy="741145"/>
          </a:xfrm>
        </p:spPr>
        <p:txBody>
          <a:bodyPr>
            <a:normAutofit/>
          </a:bodyPr>
          <a:lstStyle/>
          <a:p>
            <a:pPr marL="571500" indent="-571500">
              <a:buFont typeface="Wingdings" panose="05000000000000000000" pitchFamily="2" charset="2"/>
              <a:buChar char="v"/>
            </a:pPr>
            <a:r>
              <a:rPr lang="en-IN" sz="3200" b="1" i="0" dirty="0">
                <a:solidFill>
                  <a:srgbClr val="FFFF00"/>
                </a:solidFill>
                <a:effectLst>
                  <a:outerShdw blurRad="38100" dist="38100" dir="2700000" algn="tl">
                    <a:srgbClr val="000000">
                      <a:alpha val="43137"/>
                    </a:srgbClr>
                  </a:outerShdw>
                </a:effectLst>
                <a:latin typeface="Algerian" panose="04020705040A02060702" pitchFamily="82" charset="0"/>
              </a:rPr>
              <a:t>Social Media Influence</a:t>
            </a:r>
            <a:endParaRPr lang="en-IN" sz="3200" b="1" dirty="0">
              <a:solidFill>
                <a:srgbClr val="FFFF00"/>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A0E04816-2E78-EBA3-6DB4-452D168038C9}"/>
              </a:ext>
            </a:extLst>
          </p:cNvPr>
          <p:cNvSpPr>
            <a:spLocks noGrp="1"/>
          </p:cNvSpPr>
          <p:nvPr>
            <p:ph idx="1"/>
          </p:nvPr>
        </p:nvSpPr>
        <p:spPr>
          <a:xfrm>
            <a:off x="394637" y="664144"/>
            <a:ext cx="11598442" cy="3214838"/>
          </a:xfrm>
        </p:spPr>
        <p:txBody>
          <a:bodyPr>
            <a:normAutofit fontScale="85000" lnSpcReduction="20000"/>
          </a:bodyPr>
          <a:lstStyle/>
          <a:p>
            <a:pPr marL="0" indent="0" algn="just">
              <a:buNone/>
            </a:pPr>
            <a:r>
              <a:rPr lang="en-US" sz="3300" i="0" dirty="0">
                <a:effectLst/>
                <a:latin typeface="Arabic Typesetting" panose="03020402040406030203" pitchFamily="66" charset="-78"/>
                <a:cs typeface="Arabic Typesetting" panose="03020402040406030203" pitchFamily="66" charset="-78"/>
              </a:rPr>
              <a:t>The influence of social media continues to grow day by day due to a combination of factors, including technological advancements, changing communication patterns, and the evolving nature of social interactions.</a:t>
            </a:r>
          </a:p>
          <a:p>
            <a:pPr algn="just">
              <a:buFont typeface="Wingdings" panose="05000000000000000000" pitchFamily="2" charset="2"/>
              <a:buChar char="Ø"/>
            </a:pPr>
            <a:r>
              <a:rPr lang="en-IN" sz="3200" i="0" dirty="0">
                <a:effectLst/>
                <a:latin typeface="Arabic Typesetting" panose="03020402040406030203" pitchFamily="66" charset="-78"/>
                <a:cs typeface="Arabic Typesetting" panose="03020402040406030203" pitchFamily="66" charset="-78"/>
              </a:rPr>
              <a:t>Visual Communication</a:t>
            </a:r>
          </a:p>
          <a:p>
            <a:pPr algn="just">
              <a:buFont typeface="Wingdings" panose="05000000000000000000" pitchFamily="2" charset="2"/>
              <a:buChar char="Ø"/>
            </a:pPr>
            <a:r>
              <a:rPr lang="en-IN" sz="3200" i="0" dirty="0">
                <a:effectLst/>
                <a:latin typeface="Arabic Typesetting" panose="03020402040406030203" pitchFamily="66" charset="-78"/>
                <a:cs typeface="Arabic Typesetting" panose="03020402040406030203" pitchFamily="66" charset="-78"/>
              </a:rPr>
              <a:t>Personal Branding</a:t>
            </a:r>
          </a:p>
          <a:p>
            <a:pPr algn="just">
              <a:buFont typeface="Wingdings" panose="05000000000000000000" pitchFamily="2" charset="2"/>
              <a:buChar char="Ø"/>
            </a:pPr>
            <a:r>
              <a:rPr lang="en-IN" sz="3200" i="0" dirty="0">
                <a:effectLst/>
                <a:latin typeface="Arabic Typesetting" panose="03020402040406030203" pitchFamily="66" charset="-78"/>
                <a:cs typeface="Arabic Typesetting" panose="03020402040406030203" pitchFamily="66" charset="-78"/>
              </a:rPr>
              <a:t>Impact on Education </a:t>
            </a:r>
            <a:endParaRPr lang="en-IN" sz="3200" dirty="0">
              <a:latin typeface="Arabic Typesetting" panose="03020402040406030203" pitchFamily="66" charset="-78"/>
              <a:cs typeface="Arabic Typesetting" panose="03020402040406030203" pitchFamily="66" charset="-78"/>
            </a:endParaRPr>
          </a:p>
          <a:p>
            <a:pPr algn="just">
              <a:buFont typeface="Wingdings" panose="05000000000000000000" pitchFamily="2" charset="2"/>
              <a:buChar char="Ø"/>
            </a:pPr>
            <a:r>
              <a:rPr lang="en-IN" sz="3200" i="0" dirty="0">
                <a:effectLst/>
                <a:latin typeface="Arabic Typesetting" panose="03020402040406030203" pitchFamily="66" charset="-78"/>
                <a:cs typeface="Arabic Typesetting" panose="03020402040406030203" pitchFamily="66" charset="-78"/>
              </a:rPr>
              <a:t>Information Share</a:t>
            </a:r>
          </a:p>
          <a:p>
            <a:pPr algn="just">
              <a:buFont typeface="Wingdings" panose="05000000000000000000" pitchFamily="2" charset="2"/>
              <a:buChar char="Ø"/>
            </a:pPr>
            <a:r>
              <a:rPr lang="en-IN" sz="3200" i="0" dirty="0">
                <a:effectLst/>
                <a:latin typeface="Arabic Typesetting" panose="03020402040406030203" pitchFamily="66" charset="-78"/>
                <a:cs typeface="Arabic Typesetting" panose="03020402040406030203" pitchFamily="66" charset="-78"/>
              </a:rPr>
              <a:t>Global Connectivity</a:t>
            </a:r>
            <a:endParaRPr lang="en-IN" sz="3200" dirty="0">
              <a:latin typeface="Arabic Typesetting" panose="03020402040406030203" pitchFamily="66" charset="-78"/>
              <a:cs typeface="Arabic Typesetting" panose="03020402040406030203" pitchFamily="66" charset="-78"/>
            </a:endParaRPr>
          </a:p>
        </p:txBody>
      </p:sp>
      <p:pic>
        <p:nvPicPr>
          <p:cNvPr id="2052" name="Picture 4" descr="How Social Media Influence People's Lives - Assignment Point">
            <a:extLst>
              <a:ext uri="{FF2B5EF4-FFF2-40B4-BE49-F238E27FC236}">
                <a16:creationId xmlns:a16="http://schemas.microsoft.com/office/drawing/2014/main" id="{D5CD2E99-1EC1-7729-BF69-572E48935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01979"/>
            <a:ext cx="12192000" cy="3056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712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3831A-8EE1-0E28-195E-CC16D5C1CC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E1CAC6-17DB-6A6B-E1B3-14BF883A6EFE}"/>
              </a:ext>
            </a:extLst>
          </p:cNvPr>
          <p:cNvSpPr>
            <a:spLocks noGrp="1"/>
          </p:cNvSpPr>
          <p:nvPr>
            <p:ph idx="1"/>
          </p:nvPr>
        </p:nvSpPr>
        <p:spPr/>
        <p:txBody>
          <a:bodyPr/>
          <a:lstStyle/>
          <a:p>
            <a:endParaRPr lang="en-IN"/>
          </a:p>
        </p:txBody>
      </p:sp>
      <p:pic>
        <p:nvPicPr>
          <p:cNvPr id="3074" name="Picture 2" descr="Line chart of social media users by platform where most have grown rapidly over time.">
            <a:extLst>
              <a:ext uri="{FF2B5EF4-FFF2-40B4-BE49-F238E27FC236}">
                <a16:creationId xmlns:a16="http://schemas.microsoft.com/office/drawing/2014/main" id="{585DEE1D-D2A5-9432-FE67-2DBFDB067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02" y="317634"/>
            <a:ext cx="11733196" cy="6343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83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1FD49-7AEA-ADB8-31A0-0CB9CD13E683}"/>
              </a:ext>
            </a:extLst>
          </p:cNvPr>
          <p:cNvSpPr>
            <a:spLocks noGrp="1"/>
          </p:cNvSpPr>
          <p:nvPr>
            <p:ph idx="1"/>
          </p:nvPr>
        </p:nvSpPr>
        <p:spPr>
          <a:xfrm>
            <a:off x="810930" y="1477923"/>
            <a:ext cx="10131425" cy="3649133"/>
          </a:xfrm>
        </p:spPr>
        <p:txBody>
          <a:bodyPr>
            <a:normAutofit/>
          </a:bodyPr>
          <a:lstStyle/>
          <a:p>
            <a:pPr algn="l">
              <a:buFont typeface="Wingdings" panose="05000000000000000000" pitchFamily="2" charset="2"/>
              <a:buChar char="Ø"/>
            </a:pPr>
            <a:r>
              <a:rPr lang="en-IN" sz="2400" b="1" i="0" dirty="0">
                <a:effectLst/>
                <a:latin typeface="+mj-lt"/>
              </a:rPr>
              <a:t>Communication and Connectivity:</a:t>
            </a:r>
          </a:p>
          <a:p>
            <a:pPr algn="l">
              <a:buFont typeface="Wingdings" panose="05000000000000000000" pitchFamily="2" charset="2"/>
              <a:buChar char="Ø"/>
            </a:pPr>
            <a:r>
              <a:rPr lang="en-IN" sz="2400" b="1" i="0" dirty="0">
                <a:effectLst/>
                <a:latin typeface="+mj-lt"/>
              </a:rPr>
              <a:t>Information and Awareness:</a:t>
            </a:r>
            <a:endParaRPr lang="en-IN" sz="2400" b="0" i="0" dirty="0">
              <a:effectLst/>
              <a:latin typeface="+mj-lt"/>
            </a:endParaRPr>
          </a:p>
          <a:p>
            <a:pPr algn="l">
              <a:buFont typeface="Wingdings" panose="05000000000000000000" pitchFamily="2" charset="2"/>
              <a:buChar char="Ø"/>
            </a:pPr>
            <a:r>
              <a:rPr lang="en-IN" sz="2400" b="1" i="0" dirty="0">
                <a:effectLst/>
                <a:latin typeface="+mj-lt"/>
              </a:rPr>
              <a:t>Educational Resources:</a:t>
            </a:r>
            <a:endParaRPr lang="en-IN" sz="2400" b="0" i="0" dirty="0">
              <a:effectLst/>
              <a:latin typeface="+mj-lt"/>
            </a:endParaRPr>
          </a:p>
          <a:p>
            <a:pPr algn="l">
              <a:buFont typeface="Wingdings" panose="05000000000000000000" pitchFamily="2" charset="2"/>
              <a:buChar char="Ø"/>
            </a:pPr>
            <a:r>
              <a:rPr lang="en-IN" sz="2400" b="1" i="0" dirty="0">
                <a:effectLst/>
                <a:latin typeface="+mj-lt"/>
              </a:rPr>
              <a:t>Global Awareness and Activism:</a:t>
            </a:r>
            <a:endParaRPr lang="en-IN" sz="2400" b="0" i="0" dirty="0">
              <a:effectLst/>
              <a:latin typeface="+mj-lt"/>
            </a:endParaRPr>
          </a:p>
          <a:p>
            <a:pPr algn="l">
              <a:buFont typeface="Wingdings" panose="05000000000000000000" pitchFamily="2" charset="2"/>
              <a:buChar char="Ø"/>
            </a:pPr>
            <a:r>
              <a:rPr lang="en-IN" sz="2400" b="1" i="0" dirty="0">
                <a:effectLst/>
                <a:latin typeface="+mj-lt"/>
              </a:rPr>
              <a:t>Professional Networking:</a:t>
            </a:r>
            <a:br>
              <a:rPr lang="en-IN" sz="2400" b="0" i="0" dirty="0">
                <a:effectLst/>
                <a:latin typeface="+mj-lt"/>
              </a:rPr>
            </a:br>
            <a:endParaRPr lang="en-IN" sz="2400" dirty="0">
              <a:latin typeface="+mj-lt"/>
            </a:endParaRPr>
          </a:p>
        </p:txBody>
      </p:sp>
      <p:sp>
        <p:nvSpPr>
          <p:cNvPr id="4" name="Rectangle 1">
            <a:extLst>
              <a:ext uri="{FF2B5EF4-FFF2-40B4-BE49-F238E27FC236}">
                <a16:creationId xmlns:a16="http://schemas.microsoft.com/office/drawing/2014/main" id="{FB944A2E-74F2-7815-8A1D-18558A7D8A5E}"/>
              </a:ext>
            </a:extLst>
          </p:cNvPr>
          <p:cNvSpPr>
            <a:spLocks noGrp="1" noChangeArrowheads="1"/>
          </p:cNvSpPr>
          <p:nvPr>
            <p:ph type="title"/>
          </p:nvPr>
        </p:nvSpPr>
        <p:spPr bwMode="auto">
          <a:xfrm>
            <a:off x="1253692" y="0"/>
            <a:ext cx="845295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rgbClr val="FFFF00"/>
                </a:solidFill>
                <a:effectLst>
                  <a:outerShdw blurRad="38100" dist="38100" dir="2700000" algn="tl">
                    <a:srgbClr val="000000">
                      <a:alpha val="43137"/>
                    </a:srgbClr>
                  </a:outerShdw>
                </a:effectLst>
                <a:latin typeface="Algerian" panose="04020705040A02060702" pitchFamily="82" charset="0"/>
              </a:rPr>
              <a:t>Positive Aspects of Social Media</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2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C530DD-B93E-C463-59AA-4B61E608EF54}"/>
              </a:ext>
            </a:extLst>
          </p:cNvPr>
          <p:cNvSpPr>
            <a:spLocks noGrp="1"/>
          </p:cNvSpPr>
          <p:nvPr>
            <p:ph idx="1"/>
          </p:nvPr>
        </p:nvSpPr>
        <p:spPr>
          <a:xfrm>
            <a:off x="223788" y="1636295"/>
            <a:ext cx="11771697" cy="5082139"/>
          </a:xfrm>
        </p:spPr>
        <p:txBody>
          <a:bodyPr>
            <a:noAutofit/>
          </a:bodyPr>
          <a:lstStyle/>
          <a:p>
            <a:pPr marL="0" indent="0" algn="just">
              <a:buNone/>
            </a:pPr>
            <a:r>
              <a:rPr lang="en-IN" sz="1600" b="1" dirty="0">
                <a:solidFill>
                  <a:srgbClr val="FFFF00"/>
                </a:solidFill>
                <a:latin typeface="+mj-lt"/>
              </a:rPr>
              <a:t>1. O</a:t>
            </a:r>
            <a:r>
              <a:rPr lang="en-IN" sz="1600" b="1" i="0" dirty="0">
                <a:solidFill>
                  <a:srgbClr val="FFFF00"/>
                </a:solidFill>
                <a:effectLst/>
                <a:latin typeface="+mj-lt"/>
              </a:rPr>
              <a:t>rganized content:</a:t>
            </a:r>
            <a:r>
              <a:rPr lang="en-IN" sz="1600" b="1" dirty="0">
                <a:latin typeface="+mj-lt"/>
              </a:rPr>
              <a:t>  </a:t>
            </a:r>
          </a:p>
          <a:p>
            <a:pPr algn="just">
              <a:buFont typeface="Wingdings" panose="05000000000000000000" pitchFamily="2" charset="2"/>
              <a:buChar char="§"/>
            </a:pPr>
            <a:r>
              <a:rPr lang="en-US" sz="1600" b="1" i="0" dirty="0">
                <a:effectLst/>
                <a:latin typeface="+mj-lt"/>
              </a:rPr>
              <a:t>Social Media: Users often arranged and present an idealized version of their lives. They share the highlights, achievements, </a:t>
            </a:r>
          </a:p>
          <a:p>
            <a:pPr marL="0" indent="0" algn="just">
              <a:buNone/>
            </a:pPr>
            <a:r>
              <a:rPr lang="en-US" sz="1600" b="1" dirty="0">
                <a:latin typeface="+mj-lt"/>
              </a:rPr>
              <a:t>       </a:t>
            </a:r>
            <a:r>
              <a:rPr lang="en-US" sz="1600" b="1" i="0" dirty="0">
                <a:effectLst/>
                <a:latin typeface="+mj-lt"/>
              </a:rPr>
              <a:t>and positive moments.</a:t>
            </a:r>
          </a:p>
          <a:p>
            <a:pPr algn="just">
              <a:buFont typeface="Wingdings" panose="05000000000000000000" pitchFamily="2" charset="2"/>
              <a:buChar char="§"/>
            </a:pPr>
            <a:r>
              <a:rPr lang="en-US" sz="1600" b="1" i="0" dirty="0">
                <a:effectLst/>
                <a:latin typeface="+mj-lt"/>
              </a:rPr>
              <a:t>Reality: Real-life experiences are diverse and include both ups and downs.</a:t>
            </a:r>
          </a:p>
          <a:p>
            <a:pPr marL="0" indent="0" algn="just">
              <a:buNone/>
            </a:pPr>
            <a:r>
              <a:rPr lang="en-US" sz="1600" b="1" i="0" dirty="0">
                <a:solidFill>
                  <a:srgbClr val="374151"/>
                </a:solidFill>
                <a:effectLst/>
                <a:latin typeface="+mj-lt"/>
              </a:rPr>
              <a:t> </a:t>
            </a:r>
            <a:r>
              <a:rPr lang="en-US" sz="1600" b="1" i="0" dirty="0">
                <a:solidFill>
                  <a:srgbClr val="FFFF00"/>
                </a:solidFill>
                <a:effectLst/>
                <a:latin typeface="+mj-lt"/>
              </a:rPr>
              <a:t>2. Filters and Editing:</a:t>
            </a:r>
          </a:p>
          <a:p>
            <a:pPr algn="just">
              <a:buFont typeface="Wingdings" panose="05000000000000000000" pitchFamily="2" charset="2"/>
              <a:buChar char="§"/>
            </a:pPr>
            <a:r>
              <a:rPr lang="en-US" sz="1600" b="1" i="0" dirty="0">
                <a:effectLst/>
                <a:latin typeface="+mj-lt"/>
              </a:rPr>
              <a:t>Social Media: The use of filters, photo editing tools, and other enhancements is common to create visually appealing content.</a:t>
            </a:r>
          </a:p>
          <a:p>
            <a:pPr algn="just">
              <a:buFont typeface="Wingdings" panose="05000000000000000000" pitchFamily="2" charset="2"/>
              <a:buChar char="§"/>
            </a:pPr>
            <a:r>
              <a:rPr lang="en-US" sz="1600" b="1" i="0" dirty="0">
                <a:effectLst/>
                <a:latin typeface="+mj-lt"/>
              </a:rPr>
              <a:t>Reality: Unfiltered and unedited images may present a more authentic portrayal of situations, appearances, and surroundings.</a:t>
            </a:r>
          </a:p>
          <a:p>
            <a:pPr marL="0" indent="0" algn="just">
              <a:buNone/>
            </a:pPr>
            <a:r>
              <a:rPr lang="en-US" sz="1600" b="1" i="0" dirty="0">
                <a:solidFill>
                  <a:srgbClr val="FFFF00"/>
                </a:solidFill>
                <a:effectLst/>
                <a:latin typeface="+mj-lt"/>
              </a:rPr>
              <a:t>3. Comparison Culture:</a:t>
            </a:r>
          </a:p>
          <a:p>
            <a:pPr algn="just">
              <a:buFont typeface="Wingdings" panose="05000000000000000000" pitchFamily="2" charset="2"/>
              <a:buChar char="§"/>
            </a:pPr>
            <a:r>
              <a:rPr lang="en-US" sz="1600" b="1" i="0" dirty="0">
                <a:effectLst/>
                <a:latin typeface="+mj-lt"/>
              </a:rPr>
              <a:t>Social Media: Users may engage in social comparison, measuring their lives against others' seemingly perfect online personas.</a:t>
            </a:r>
          </a:p>
          <a:p>
            <a:pPr algn="just">
              <a:buFont typeface="Wingdings" panose="05000000000000000000" pitchFamily="2" charset="2"/>
              <a:buChar char="§"/>
            </a:pPr>
            <a:r>
              <a:rPr lang="en-US" sz="1600" b="1" i="0" dirty="0">
                <a:effectLst/>
                <a:latin typeface="+mj-lt"/>
              </a:rPr>
              <a:t>Reality: Each person's journey is unique, and comparing oneself to others on social media may lead to feelings of inadequacy.</a:t>
            </a:r>
          </a:p>
          <a:p>
            <a:pPr marL="0" indent="0" algn="just">
              <a:buNone/>
            </a:pPr>
            <a:r>
              <a:rPr lang="en-US" sz="1600" b="1" i="0" dirty="0">
                <a:solidFill>
                  <a:srgbClr val="FFFF00"/>
                </a:solidFill>
                <a:effectLst/>
                <a:latin typeface="+mj-lt"/>
              </a:rPr>
              <a:t>4. Impact on Self-Esteem</a:t>
            </a:r>
            <a:r>
              <a:rPr lang="en-US" sz="1600" b="1" i="0" dirty="0">
                <a:effectLst/>
                <a:latin typeface="+mj-lt"/>
              </a:rPr>
              <a:t>:</a:t>
            </a:r>
          </a:p>
          <a:p>
            <a:pPr algn="just">
              <a:buFont typeface="Wingdings" panose="05000000000000000000" pitchFamily="2" charset="2"/>
              <a:buChar char="§"/>
            </a:pPr>
            <a:r>
              <a:rPr lang="en-US" sz="1600" b="1" i="0" dirty="0">
                <a:effectLst/>
                <a:latin typeface="+mj-lt"/>
              </a:rPr>
              <a:t>Social Media: social media can have an impact on self-esteem, and this impact can vary from person to person.</a:t>
            </a:r>
          </a:p>
          <a:p>
            <a:pPr algn="just">
              <a:buFont typeface="Wingdings" panose="05000000000000000000" pitchFamily="2" charset="2"/>
              <a:buChar char="§"/>
            </a:pPr>
            <a:r>
              <a:rPr lang="en-US" sz="1600" b="1" i="0" dirty="0">
                <a:effectLst/>
                <a:latin typeface="+mj-lt"/>
              </a:rPr>
              <a:t>Reality: Recognizing that social media is a selective representation of life can help in fostering a healthier self-perception.</a:t>
            </a:r>
          </a:p>
          <a:p>
            <a:pPr marL="0" indent="0" algn="just">
              <a:buNone/>
            </a:pPr>
            <a:r>
              <a:rPr lang="en-US" sz="1600" b="1" i="0" dirty="0">
                <a:solidFill>
                  <a:srgbClr val="FFFF00"/>
                </a:solidFill>
                <a:effectLst/>
                <a:latin typeface="+mj-lt"/>
              </a:rPr>
              <a:t>5. Validation Seeking</a:t>
            </a:r>
            <a:r>
              <a:rPr lang="en-US" sz="1600" b="1" i="0" dirty="0">
                <a:effectLst/>
                <a:latin typeface="+mj-lt"/>
              </a:rPr>
              <a:t>:</a:t>
            </a:r>
          </a:p>
          <a:p>
            <a:pPr algn="just">
              <a:buFont typeface="Wingdings" panose="05000000000000000000" pitchFamily="2" charset="2"/>
              <a:buChar char="§"/>
            </a:pPr>
            <a:r>
              <a:rPr lang="en-US" sz="1600" b="1" i="0" dirty="0">
                <a:effectLst/>
                <a:latin typeface="+mj-lt"/>
              </a:rPr>
              <a:t>Social Media: The pursuit of likes, comments, and validation on social media may influence behavior and content creation.</a:t>
            </a:r>
          </a:p>
          <a:p>
            <a:pPr algn="just">
              <a:buFont typeface="Wingdings" panose="05000000000000000000" pitchFamily="2" charset="2"/>
              <a:buChar char="§"/>
            </a:pPr>
            <a:r>
              <a:rPr lang="en-US" sz="1600" b="1" i="0" dirty="0">
                <a:effectLst/>
                <a:latin typeface="+mj-lt"/>
              </a:rPr>
              <a:t>Reality: Seeking validation from external sources may not necessarily contribute to genuine happiness and fulfillment.</a:t>
            </a:r>
          </a:p>
          <a:p>
            <a:pPr marL="0" indent="0" algn="just">
              <a:buNone/>
            </a:pPr>
            <a:endParaRPr lang="en-US" sz="1600" b="1" i="0" dirty="0">
              <a:effectLst/>
              <a:latin typeface="+mj-lt"/>
            </a:endParaRPr>
          </a:p>
          <a:p>
            <a:pPr marL="0" indent="0" algn="just">
              <a:buNone/>
            </a:pPr>
            <a:endParaRPr lang="en-US" sz="1600" b="1" i="0" dirty="0">
              <a:effectLst/>
              <a:latin typeface="+mj-lt"/>
            </a:endParaRPr>
          </a:p>
          <a:p>
            <a:pPr marL="0" indent="0" algn="just">
              <a:buNone/>
            </a:pPr>
            <a:endParaRPr lang="en-US" sz="1600" b="1" i="0" dirty="0">
              <a:effectLst/>
              <a:latin typeface="+mj-lt"/>
            </a:endParaRPr>
          </a:p>
          <a:p>
            <a:pPr algn="just">
              <a:buFont typeface="Wingdings" panose="05000000000000000000" pitchFamily="2" charset="2"/>
              <a:buChar char="Ø"/>
            </a:pPr>
            <a:endParaRPr lang="en-US" sz="1600" b="1" i="0" dirty="0">
              <a:effectLst/>
              <a:latin typeface="+mj-lt"/>
            </a:endParaRPr>
          </a:p>
        </p:txBody>
      </p:sp>
      <p:sp>
        <p:nvSpPr>
          <p:cNvPr id="4" name="Rectangle 1">
            <a:extLst>
              <a:ext uri="{FF2B5EF4-FFF2-40B4-BE49-F238E27FC236}">
                <a16:creationId xmlns:a16="http://schemas.microsoft.com/office/drawing/2014/main" id="{0E98A95B-C877-3F69-9C4D-5C2A7DD66520}"/>
              </a:ext>
            </a:extLst>
          </p:cNvPr>
          <p:cNvSpPr>
            <a:spLocks noGrp="1" noChangeArrowheads="1"/>
          </p:cNvSpPr>
          <p:nvPr>
            <p:ph type="title"/>
          </p:nvPr>
        </p:nvSpPr>
        <p:spPr bwMode="auto">
          <a:xfrm>
            <a:off x="2734353" y="0"/>
            <a:ext cx="6750566"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1" i="0" u="none" strike="noStrike" cap="none" normalizeH="0" baseline="0" dirty="0">
                <a:ln>
                  <a:noFill/>
                </a:ln>
                <a:solidFill>
                  <a:srgbClr val="FFFF00"/>
                </a:solidFill>
                <a:effectLst>
                  <a:outerShdw blurRad="38100" dist="38100" dir="2700000" algn="tl">
                    <a:srgbClr val="000000">
                      <a:alpha val="43137"/>
                    </a:srgbClr>
                  </a:outerShdw>
                </a:effectLst>
                <a:latin typeface="Algerian" panose="04020705040A02060702" pitchFamily="82" charset="0"/>
              </a:rPr>
              <a:t>The Reality Behind Social Media.</a:t>
            </a:r>
            <a:br>
              <a:rPr kumimoji="0" lang="en-US" altLang="en-US" sz="2800" b="1" i="0" u="none" strike="noStrike" cap="none" normalizeH="0" baseline="0" dirty="0">
                <a:ln>
                  <a:noFill/>
                </a:ln>
                <a:solidFill>
                  <a:srgbClr val="FFFF00"/>
                </a:solidFill>
                <a:effectLst>
                  <a:outerShdw blurRad="38100" dist="38100" dir="2700000" algn="tl">
                    <a:srgbClr val="000000">
                      <a:alpha val="43137"/>
                    </a:srgbClr>
                  </a:outerShdw>
                </a:effectLst>
                <a:latin typeface="Algerian" panose="04020705040A02060702" pitchFamily="82" charset="0"/>
              </a:rPr>
            </a:br>
            <a:endParaRPr kumimoji="0" lang="en-US" altLang="en-US" sz="5400" b="1" i="0" u="none" strike="noStrike" cap="none" normalizeH="0" baseline="0" dirty="0">
              <a:ln>
                <a:noFill/>
              </a:ln>
              <a:solidFill>
                <a:srgbClr val="FFFF00"/>
              </a:solidFill>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390827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88857-381A-9DB2-A115-A4AD7233BC0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91414-34F5-FA41-5844-179032D4CA70}"/>
              </a:ext>
            </a:extLst>
          </p:cNvPr>
          <p:cNvSpPr>
            <a:spLocks noGrp="1"/>
          </p:cNvSpPr>
          <p:nvPr>
            <p:ph idx="1"/>
          </p:nvPr>
        </p:nvSpPr>
        <p:spPr>
          <a:xfrm>
            <a:off x="96253" y="166036"/>
            <a:ext cx="11771697" cy="6292516"/>
          </a:xfrm>
        </p:spPr>
        <p:txBody>
          <a:bodyPr>
            <a:normAutofit/>
          </a:bodyPr>
          <a:lstStyle/>
          <a:p>
            <a:pPr marL="0" indent="0" algn="just">
              <a:buNone/>
            </a:pPr>
            <a:r>
              <a:rPr lang="en-US" sz="2000" dirty="0">
                <a:solidFill>
                  <a:srgbClr val="FFFF00"/>
                </a:solidFill>
                <a:latin typeface="+mj-lt"/>
              </a:rPr>
              <a:t>6. </a:t>
            </a:r>
            <a:r>
              <a:rPr lang="en-US" sz="2000" i="0" dirty="0">
                <a:solidFill>
                  <a:srgbClr val="FFFF00"/>
                </a:solidFill>
                <a:effectLst/>
                <a:latin typeface="+mj-lt"/>
              </a:rPr>
              <a:t>Cyberbullying:</a:t>
            </a:r>
          </a:p>
          <a:p>
            <a:pPr algn="just">
              <a:buFont typeface="Wingdings" panose="05000000000000000000" pitchFamily="2" charset="2"/>
              <a:buChar char="§"/>
            </a:pPr>
            <a:r>
              <a:rPr lang="en-US" sz="2000" i="0" dirty="0">
                <a:effectLst/>
                <a:latin typeface="+mj-lt"/>
              </a:rPr>
              <a:t>Negative interactions, comments, or cyberbullying on social media can significantly harm self-esteem. </a:t>
            </a:r>
          </a:p>
          <a:p>
            <a:pPr marL="0" indent="0" algn="just">
              <a:buNone/>
            </a:pPr>
            <a:r>
              <a:rPr lang="en-US" sz="2000" i="0" dirty="0">
                <a:effectLst/>
                <a:latin typeface="+mj-lt"/>
              </a:rPr>
              <a:t>          The anonymity of online platforms sometimes encourages hurtful behavior.</a:t>
            </a:r>
          </a:p>
          <a:p>
            <a:pPr marL="0" indent="0" algn="just">
              <a:buNone/>
            </a:pPr>
            <a:r>
              <a:rPr lang="en-US" sz="2000" dirty="0">
                <a:solidFill>
                  <a:srgbClr val="FFFF00"/>
                </a:solidFill>
                <a:latin typeface="+mj-lt"/>
              </a:rPr>
              <a:t>7. </a:t>
            </a:r>
            <a:r>
              <a:rPr lang="en-US" sz="2000" i="0" dirty="0">
                <a:solidFill>
                  <a:srgbClr val="FFFF00"/>
                </a:solidFill>
                <a:effectLst/>
                <a:latin typeface="+mj-lt"/>
              </a:rPr>
              <a:t>Constant Connectivity:</a:t>
            </a:r>
          </a:p>
          <a:p>
            <a:pPr algn="just">
              <a:buFont typeface="Wingdings" panose="05000000000000000000" pitchFamily="2" charset="2"/>
              <a:buChar char="§"/>
            </a:pPr>
            <a:r>
              <a:rPr lang="en-US" sz="2000" i="0" dirty="0">
                <a:effectLst/>
                <a:latin typeface="+mj-lt"/>
              </a:rPr>
              <a:t>The pressure to be constantly connected and share updates may create stress and anxiety. </a:t>
            </a:r>
          </a:p>
          <a:p>
            <a:pPr marL="0" indent="0" algn="just">
              <a:buNone/>
            </a:pPr>
            <a:r>
              <a:rPr lang="en-US" sz="2000" i="0" dirty="0">
                <a:effectLst/>
                <a:latin typeface="+mj-lt"/>
              </a:rPr>
              <a:t>        Individuals may feel compelled to maintain a certain online persona, impacting their mental well-being.</a:t>
            </a:r>
            <a:endParaRPr lang="en-IN" sz="2000" dirty="0">
              <a:solidFill>
                <a:srgbClr val="FFFF00"/>
              </a:solidFill>
              <a:latin typeface="+mj-lt"/>
              <a:cs typeface="Arabic Typesetting" panose="03020402040406030203" pitchFamily="66" charset="-78"/>
            </a:endParaRPr>
          </a:p>
          <a:p>
            <a:pPr marL="0" indent="0" algn="just">
              <a:buNone/>
            </a:pPr>
            <a:r>
              <a:rPr lang="en-IN" sz="2000" b="1" dirty="0">
                <a:solidFill>
                  <a:srgbClr val="FFFF00"/>
                </a:solidFill>
                <a:latin typeface="+mj-lt"/>
                <a:cs typeface="Arabic Typesetting" panose="03020402040406030203" pitchFamily="66" charset="-78"/>
              </a:rPr>
              <a:t>8 Effect on Mental Health</a:t>
            </a:r>
            <a:r>
              <a:rPr lang="en-IN" sz="2000" b="1" i="0" dirty="0">
                <a:solidFill>
                  <a:srgbClr val="FFFF00"/>
                </a:solidFill>
                <a:effectLst/>
                <a:latin typeface="+mj-lt"/>
                <a:cs typeface="Arabic Typesetting" panose="03020402040406030203" pitchFamily="66" charset="-78"/>
              </a:rPr>
              <a:t>:</a:t>
            </a:r>
            <a:r>
              <a:rPr lang="en-IN" sz="2000" b="1" dirty="0">
                <a:solidFill>
                  <a:srgbClr val="FFFF00"/>
                </a:solidFill>
                <a:latin typeface="+mj-lt"/>
                <a:cs typeface="Arabic Typesetting" panose="03020402040406030203" pitchFamily="66" charset="-78"/>
              </a:rPr>
              <a:t>  </a:t>
            </a:r>
          </a:p>
          <a:p>
            <a:pPr algn="just">
              <a:buFont typeface="Wingdings" panose="05000000000000000000" pitchFamily="2" charset="2"/>
              <a:buChar char="§"/>
            </a:pPr>
            <a:r>
              <a:rPr lang="en-US" sz="2000" i="0" dirty="0">
                <a:effectLst/>
                <a:latin typeface="+mj-lt"/>
                <a:cs typeface="Arial" panose="020B0604020202020204" pitchFamily="34" charset="0"/>
              </a:rPr>
              <a:t>The use of social media significantly impacts mental health. It can enhance connection, increase self-esteem, and improve a sense of belonging. But it can also lead to tremendous stress, pressure to compare oneself to others, and increased sadness and isolation. Mindful use is essential to social media consumption.</a:t>
            </a:r>
          </a:p>
          <a:p>
            <a:pPr marL="0" indent="0" algn="just">
              <a:buNone/>
            </a:pPr>
            <a:r>
              <a:rPr lang="en-US" sz="2000" b="1" dirty="0">
                <a:solidFill>
                  <a:srgbClr val="FFFF00"/>
                </a:solidFill>
                <a:latin typeface="+mj-lt"/>
                <a:cs typeface="Arabic Typesetting" panose="03020402040406030203" pitchFamily="66" charset="-78"/>
              </a:rPr>
              <a:t>9. </a:t>
            </a:r>
            <a:r>
              <a:rPr lang="en-US" sz="2000" b="1" i="0" dirty="0">
                <a:solidFill>
                  <a:srgbClr val="FFFF00"/>
                </a:solidFill>
                <a:effectLst/>
                <a:latin typeface="+mj-lt"/>
                <a:cs typeface="Arabic Typesetting" panose="03020402040406030203" pitchFamily="66" charset="-78"/>
              </a:rPr>
              <a:t>Fear of Missing Out (FOMO):</a:t>
            </a:r>
            <a:endParaRPr lang="en-US" sz="2000" b="1" dirty="0">
              <a:solidFill>
                <a:srgbClr val="FFFF00"/>
              </a:solidFill>
              <a:latin typeface="+mj-lt"/>
              <a:cs typeface="Arabic Typesetting" panose="03020402040406030203" pitchFamily="66" charset="-78"/>
            </a:endParaRPr>
          </a:p>
          <a:p>
            <a:pPr algn="just">
              <a:buFont typeface="Wingdings" panose="05000000000000000000" pitchFamily="2" charset="2"/>
              <a:buChar char="§"/>
            </a:pPr>
            <a:r>
              <a:rPr lang="en-US" sz="2000" b="0" i="0" dirty="0">
                <a:effectLst/>
                <a:latin typeface="+mj-lt"/>
              </a:rPr>
              <a:t>Fear of Missing Out (FOMO) is a phenomenon often associated with social media, where individuals feel anxiety or distress due to the perception that others are experiencing enjoyable activities, events, or opportunities without them. Social media platforms contribute to FOMO through various mechanisms, leading to negative effects on mental well-being:</a:t>
            </a:r>
            <a:endParaRPr lang="en-US" sz="2000" i="0" dirty="0">
              <a:effectLst/>
              <a:latin typeface="+mj-lt"/>
              <a:cs typeface="Arial" panose="020B0604020202020204" pitchFamily="34" charset="0"/>
            </a:endParaRPr>
          </a:p>
        </p:txBody>
      </p:sp>
      <p:sp>
        <p:nvSpPr>
          <p:cNvPr id="4" name="Rectangle 1">
            <a:extLst>
              <a:ext uri="{FF2B5EF4-FFF2-40B4-BE49-F238E27FC236}">
                <a16:creationId xmlns:a16="http://schemas.microsoft.com/office/drawing/2014/main" id="{0CE201ED-13C4-0E90-27E1-243CE9C16D42}"/>
              </a:ext>
            </a:extLst>
          </p:cNvPr>
          <p:cNvSpPr>
            <a:spLocks noGrp="1" noChangeArrowheads="1"/>
          </p:cNvSpPr>
          <p:nvPr>
            <p:ph type="title"/>
          </p:nvPr>
        </p:nvSpPr>
        <p:spPr bwMode="auto">
          <a:xfrm>
            <a:off x="2734353" y="0"/>
            <a:ext cx="6750566"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1" i="0" u="none" strike="noStrike" cap="none" normalizeH="0" baseline="0" dirty="0">
                <a:ln>
                  <a:noFill/>
                </a:ln>
                <a:solidFill>
                  <a:srgbClr val="FFFF00"/>
                </a:solidFill>
                <a:effectLst>
                  <a:outerShdw blurRad="38100" dist="38100" dir="2700000" algn="tl">
                    <a:srgbClr val="000000">
                      <a:alpha val="43137"/>
                    </a:srgbClr>
                  </a:outerShdw>
                </a:effectLst>
                <a:latin typeface="Algerian" panose="04020705040A02060702" pitchFamily="82" charset="0"/>
              </a:rPr>
              <a:t>The Reality Behind Social Media.</a:t>
            </a:r>
            <a:br>
              <a:rPr kumimoji="0" lang="en-US" altLang="en-US" sz="2800" b="1" i="0" u="none" strike="noStrike" cap="none" normalizeH="0" baseline="0" dirty="0">
                <a:ln>
                  <a:noFill/>
                </a:ln>
                <a:solidFill>
                  <a:srgbClr val="FFFF00"/>
                </a:solidFill>
                <a:effectLst>
                  <a:outerShdw blurRad="38100" dist="38100" dir="2700000" algn="tl">
                    <a:srgbClr val="000000">
                      <a:alpha val="43137"/>
                    </a:srgbClr>
                  </a:outerShdw>
                </a:effectLst>
                <a:latin typeface="Algerian" panose="04020705040A02060702" pitchFamily="82" charset="0"/>
              </a:rPr>
            </a:br>
            <a:endParaRPr kumimoji="0" lang="en-US" altLang="en-US" sz="5400" b="1" i="0" u="none" strike="noStrike" cap="none" normalizeH="0" baseline="0" dirty="0">
              <a:ln>
                <a:noFill/>
              </a:ln>
              <a:solidFill>
                <a:srgbClr val="FFFF00"/>
              </a:solidFill>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278719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93D2-007B-815B-2A45-5EB27636E812}"/>
              </a:ext>
            </a:extLst>
          </p:cNvPr>
          <p:cNvSpPr>
            <a:spLocks noGrp="1"/>
          </p:cNvSpPr>
          <p:nvPr>
            <p:ph type="title"/>
          </p:nvPr>
        </p:nvSpPr>
        <p:spPr>
          <a:xfrm>
            <a:off x="1030287" y="0"/>
            <a:ext cx="10131425" cy="805314"/>
          </a:xfrm>
        </p:spPr>
        <p:txBody>
          <a:bodyPr/>
          <a:lstStyle/>
          <a:p>
            <a:pPr marL="571500" indent="-571500">
              <a:buFont typeface="Wingdings" panose="05000000000000000000" pitchFamily="2" charset="2"/>
              <a:buChar char="v"/>
            </a:pPr>
            <a:r>
              <a:rPr lang="en-IN" b="1" dirty="0">
                <a:solidFill>
                  <a:srgbClr val="FFFF00"/>
                </a:solidFill>
                <a:effectLst>
                  <a:outerShdw blurRad="38100" dist="38100" dir="2700000" algn="tl">
                    <a:srgbClr val="000000">
                      <a:alpha val="43137"/>
                    </a:srgbClr>
                  </a:outerShdw>
                </a:effectLst>
                <a:latin typeface="Algerian" panose="04020705040A02060702" pitchFamily="82" charset="0"/>
              </a:rPr>
              <a:t>DATA: EFFECT OF SOCIAL MEDIA</a:t>
            </a:r>
          </a:p>
        </p:txBody>
      </p:sp>
      <p:sp>
        <p:nvSpPr>
          <p:cNvPr id="3" name="Content Placeholder 2">
            <a:extLst>
              <a:ext uri="{FF2B5EF4-FFF2-40B4-BE49-F238E27FC236}">
                <a16:creationId xmlns:a16="http://schemas.microsoft.com/office/drawing/2014/main" id="{F5D4AEF4-7884-CB51-EE2C-709FF4B2A006}"/>
              </a:ext>
            </a:extLst>
          </p:cNvPr>
          <p:cNvSpPr>
            <a:spLocks noGrp="1"/>
          </p:cNvSpPr>
          <p:nvPr>
            <p:ph idx="1"/>
          </p:nvPr>
        </p:nvSpPr>
        <p:spPr>
          <a:xfrm>
            <a:off x="522172" y="1237292"/>
            <a:ext cx="11018519" cy="4903626"/>
          </a:xfrm>
        </p:spPr>
        <p:txBody>
          <a:bodyPr>
            <a:noAutofit/>
          </a:bodyPr>
          <a:lstStyle/>
          <a:p>
            <a:pPr algn="just">
              <a:buFont typeface="Wingdings" panose="05000000000000000000" pitchFamily="2" charset="2"/>
              <a:buChar char="Ø"/>
            </a:pPr>
            <a:r>
              <a:rPr lang="en-US" sz="2400" b="1" i="0" dirty="0">
                <a:solidFill>
                  <a:srgbClr val="FFFF00"/>
                </a:solidFill>
                <a:effectLst/>
                <a:latin typeface="Linux Libertine"/>
              </a:rPr>
              <a:t>Suicide</a:t>
            </a:r>
            <a:r>
              <a:rPr lang="en-US" sz="2400" b="1" i="0" dirty="0">
                <a:solidFill>
                  <a:srgbClr val="FFFF00"/>
                </a:solidFill>
                <a:effectLst/>
                <a:latin typeface="Arial" panose="020B0604020202020204" pitchFamily="34" charset="0"/>
              </a:rPr>
              <a:t>: </a:t>
            </a:r>
          </a:p>
          <a:p>
            <a:pPr marL="0" indent="0" algn="just">
              <a:buNone/>
            </a:pPr>
            <a:r>
              <a:rPr lang="en-US" sz="2400" b="0" i="0" dirty="0">
                <a:effectLst/>
                <a:latin typeface="Arabic Typesetting" panose="03020402040406030203" pitchFamily="66" charset="-78"/>
                <a:cs typeface="Arabic Typesetting" panose="03020402040406030203" pitchFamily="66" charset="-78"/>
              </a:rPr>
              <a:t>According to the </a:t>
            </a:r>
            <a:r>
              <a:rPr lang="en-US" sz="2400" b="0" i="0" u="none" strike="noStrike" dirty="0">
                <a:effectLst/>
                <a:latin typeface="Arabic Typesetting" panose="03020402040406030203" pitchFamily="66" charset="-78"/>
                <a:cs typeface="Arabic Typesetting" panose="03020402040406030203" pitchFamily="66" charset="-78"/>
                <a:hlinkClick r:id="rId2" tooltip="Centers for Disease Control and Prevention">
                  <a:extLst>
                    <a:ext uri="{A12FA001-AC4F-418D-AE19-62706E023703}">
                      <ahyp:hlinkClr xmlns:ahyp="http://schemas.microsoft.com/office/drawing/2018/hyperlinkcolor" val="tx"/>
                    </a:ext>
                  </a:extLst>
                </a:hlinkClick>
              </a:rPr>
              <a:t>Center for Disease Control and Prevention</a:t>
            </a:r>
            <a:r>
              <a:rPr lang="en-US" sz="2400" b="0" i="0" dirty="0">
                <a:effectLst/>
                <a:latin typeface="Arabic Typesetting" panose="03020402040406030203" pitchFamily="66" charset="-78"/>
                <a:cs typeface="Arabic Typesetting" panose="03020402040406030203" pitchFamily="66" charset="-78"/>
              </a:rPr>
              <a:t>, In 2020, people in the US ages 10-64 had a suicide rate of 10.7 per 100,000. Suicide was a leading cause of death in the United States accounting for 48,183 deaths in 2021. Suicide rates increased by 30 per cent from 2000-2018 and declined in 2019 and 2020.</a:t>
            </a:r>
          </a:p>
          <a:p>
            <a:pPr marL="0" indent="0" algn="just">
              <a:buNone/>
            </a:pPr>
            <a:r>
              <a:rPr lang="en-US" sz="2400" b="1" u="sng" dirty="0">
                <a:latin typeface="Arabic Typesetting" panose="03020402040406030203" pitchFamily="66" charset="-78"/>
                <a:cs typeface="Arabic Typesetting" panose="03020402040406030203" pitchFamily="66" charset="-78"/>
              </a:rPr>
              <a:t>And in India: </a:t>
            </a:r>
          </a:p>
          <a:p>
            <a:pPr marL="0" indent="0" algn="just">
              <a:buNone/>
            </a:pPr>
            <a:r>
              <a:rPr lang="en-US" sz="2400" b="0" i="0" dirty="0">
                <a:effectLst/>
                <a:latin typeface="Arabic Typesetting" panose="03020402040406030203" pitchFamily="66" charset="-78"/>
                <a:cs typeface="Arabic Typesetting" panose="03020402040406030203" pitchFamily="66" charset="-78"/>
              </a:rPr>
              <a:t>In 2019, at least one student died by suicide every hour in </a:t>
            </a:r>
            <a:r>
              <a:rPr lang="en-US" sz="2400" dirty="0">
                <a:latin typeface="Arabic Typesetting" panose="03020402040406030203" pitchFamily="66" charset="-78"/>
                <a:cs typeface="Arabic Typesetting" panose="03020402040406030203" pitchFamily="66" charset="-78"/>
              </a:rPr>
              <a:t>India total 10, 335 students suicides last 25 years. </a:t>
            </a:r>
            <a:r>
              <a:rPr lang="en-US" sz="2400" b="0" i="0" dirty="0">
                <a:effectLst/>
                <a:latin typeface="Arabic Typesetting" panose="03020402040406030203" pitchFamily="66" charset="-78"/>
                <a:cs typeface="Arabic Typesetting" panose="03020402040406030203" pitchFamily="66" charset="-78"/>
              </a:rPr>
              <a:t>according to the National Crime Records Bureau (NCRB).</a:t>
            </a:r>
          </a:p>
          <a:p>
            <a:pPr algn="just">
              <a:buFont typeface="Wingdings" panose="05000000000000000000" pitchFamily="2" charset="2"/>
              <a:buChar char="Ø"/>
            </a:pPr>
            <a:r>
              <a:rPr lang="en-IN" sz="2400" b="1" i="0" dirty="0">
                <a:solidFill>
                  <a:srgbClr val="FFFF00"/>
                </a:solidFill>
                <a:effectLst/>
                <a:latin typeface="Linux Libertine"/>
              </a:rPr>
              <a:t>Cyberbullying</a:t>
            </a:r>
            <a:r>
              <a:rPr lang="en-IN" sz="2400" b="0" i="0" dirty="0">
                <a:solidFill>
                  <a:srgbClr val="FFFF00"/>
                </a:solidFill>
                <a:effectLst/>
                <a:latin typeface="Linux Libertine"/>
              </a:rPr>
              <a:t>: </a:t>
            </a:r>
          </a:p>
          <a:p>
            <a:pPr marL="0" indent="0" algn="just">
              <a:buNone/>
            </a:pPr>
            <a:r>
              <a:rPr lang="en-US" sz="2400" b="0" i="0" dirty="0">
                <a:effectLst/>
                <a:latin typeface="Arabic Typesetting" panose="03020402040406030203" pitchFamily="66" charset="-78"/>
                <a:cs typeface="Arabic Typesetting" panose="03020402040406030203" pitchFamily="66" charset="-78"/>
              </a:rPr>
              <a:t>According to the most recent Centers for Disease Control and Prevention, data, 14.9 per cent of teenagers have experienced online bullying, and 13.6 per cent of teenagers have attempted suicide seriously.</a:t>
            </a:r>
            <a:endParaRPr lang="en-US" sz="2400" dirty="0">
              <a:latin typeface="Arabic Typesetting" panose="03020402040406030203" pitchFamily="66" charset="-78"/>
              <a:cs typeface="Arabic Typesetting" panose="03020402040406030203" pitchFamily="66" charset="-78"/>
            </a:endParaRPr>
          </a:p>
          <a:p>
            <a:pPr marL="0" indent="0" algn="just">
              <a:buNone/>
            </a:pPr>
            <a:r>
              <a:rPr lang="en-IN" sz="2400" b="1" i="0" dirty="0">
                <a:solidFill>
                  <a:srgbClr val="FFFF00"/>
                </a:solidFill>
                <a:effectLst/>
                <a:latin typeface="Arabic Typesetting" panose="03020402040406030203" pitchFamily="66" charset="-78"/>
                <a:cs typeface="Arabic Typesetting" panose="03020402040406030203" pitchFamily="66" charset="-78"/>
              </a:rPr>
              <a:t>Reference</a:t>
            </a:r>
            <a:r>
              <a:rPr lang="en-IN" sz="2400" dirty="0">
                <a:solidFill>
                  <a:srgbClr val="FFFF00"/>
                </a:solidFill>
                <a:latin typeface="Arabic Typesetting" panose="03020402040406030203" pitchFamily="66" charset="-78"/>
                <a:cs typeface="Arabic Typesetting" panose="03020402040406030203" pitchFamily="66" charset="-78"/>
              </a:rPr>
              <a:t>: https://en.wikipedia.org/wiki/Social_media_and_suicide</a:t>
            </a:r>
            <a:endParaRPr lang="en-IN" sz="2400" b="0" i="0" dirty="0">
              <a:effectLst/>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188977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{050AE077-D84E-4FFA-8E92-18E11C24236A}tf03457452</Template>
  <TotalTime>292</TotalTime>
  <Words>1081</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Arabic Typesetting</vt:lpstr>
      <vt:lpstr>Arial</vt:lpstr>
      <vt:lpstr>Calibri</vt:lpstr>
      <vt:lpstr>Calibri Light</vt:lpstr>
      <vt:lpstr>Linux Libertine</vt:lpstr>
      <vt:lpstr>Shonar Bangla</vt:lpstr>
      <vt:lpstr>Söhne</vt:lpstr>
      <vt:lpstr>Wingdings</vt:lpstr>
      <vt:lpstr>Celestial</vt:lpstr>
      <vt:lpstr>Title: "The Social Media vs. Reality"</vt:lpstr>
      <vt:lpstr>Introduction </vt:lpstr>
      <vt:lpstr>What is Social Media: social media refers to online platforms and tools that allow individuals and communities to interact, share, and create content. It enables the exchange of information, ideas, and media in a virtual environment. </vt:lpstr>
      <vt:lpstr>Social Media Influence</vt:lpstr>
      <vt:lpstr>PowerPoint Presentation</vt:lpstr>
      <vt:lpstr>Positive Aspects of Social Media  </vt:lpstr>
      <vt:lpstr>The Reality Behind Social Media. </vt:lpstr>
      <vt:lpstr>The Reality Behind Social Media. </vt:lpstr>
      <vt:lpstr>DATA: EFFECT OF SOCIAL MEDIA</vt:lpstr>
      <vt:lpstr>Here are some tips for using social media in a healthy way: </vt:lpstr>
      <vt:lpstr>case study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"The Social Media vs. Reality"</dc:title>
  <dc:creator>Md Abu Raihan</dc:creator>
  <cp:lastModifiedBy>Md Abu Raihan</cp:lastModifiedBy>
  <cp:revision>4</cp:revision>
  <dcterms:created xsi:type="dcterms:W3CDTF">2024-02-02T19:30:40Z</dcterms:created>
  <dcterms:modified xsi:type="dcterms:W3CDTF">2024-02-05T19:52:14Z</dcterms:modified>
</cp:coreProperties>
</file>