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0904" y="385648"/>
            <a:ext cx="128219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56563"/>
            <a:ext cx="8072119" cy="2440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1557" y="4830267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://www.governanceanalytics.org/knowledge-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hyperlink" Target="https://www.linkedin.com/learning/478e9692-d13d-338f-907e-d76f0724d773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hyperlink" Target="https://www.logianalytics.com/wp-content/uploads/2017/11/predictive-1.png" TargetMode="Externa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gdata-madesimple.com/5-examples-predictive-analytics-travel-industry/" TargetMode="External"/><Relationship Id="rId3" Type="http://schemas.openxmlformats.org/officeDocument/2006/relationships/image" Target="../media/image2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hyperlink" Target="https://timesofindia.indiatimes.com/india/Data-scientists-earning-more-than-CAs-engineers/articleshow/52171064.cms" TargetMode="Externa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hyperlink" Target="http://timesofindia.indiatimes.com/articleshow/52171064.cms?utm_source=contentofinterest&amp;utm_medium=text&amp;utm_campaign=cppst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hyperlink" Target="https://datajobs.com/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hyperlink" Target="https://datajobs.com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7069" y="1435393"/>
            <a:ext cx="4229735" cy="757555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dirty="0" sz="2000" spc="-15"/>
              <a:t>Data</a:t>
            </a:r>
            <a:r>
              <a:rPr dirty="0" sz="2000" spc="-25"/>
              <a:t> </a:t>
            </a:r>
            <a:r>
              <a:rPr dirty="0" sz="2000"/>
              <a:t>Analytics</a:t>
            </a:r>
            <a:r>
              <a:rPr dirty="0" sz="2000" spc="-30"/>
              <a:t> </a:t>
            </a:r>
            <a:r>
              <a:rPr dirty="0" sz="2000"/>
              <a:t>with</a:t>
            </a:r>
            <a:r>
              <a:rPr dirty="0" sz="2000" spc="-30"/>
              <a:t> </a:t>
            </a:r>
            <a:r>
              <a:rPr dirty="0" sz="2000"/>
              <a:t>Python</a:t>
            </a:r>
            <a:endParaRPr sz="2000"/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000" spc="-5"/>
              <a:t>Lecture</a:t>
            </a:r>
            <a:r>
              <a:rPr dirty="0" sz="2000" spc="-20"/>
              <a:t> </a:t>
            </a:r>
            <a:r>
              <a:rPr dirty="0" sz="2000"/>
              <a:t>1:</a:t>
            </a:r>
            <a:r>
              <a:rPr dirty="0" sz="2000" spc="-10"/>
              <a:t> </a:t>
            </a:r>
            <a:r>
              <a:rPr dirty="0" sz="2000" spc="-5"/>
              <a:t>Introduction</a:t>
            </a:r>
            <a:r>
              <a:rPr dirty="0" sz="2000" spc="-40"/>
              <a:t> </a:t>
            </a:r>
            <a:r>
              <a:rPr dirty="0" sz="2000" spc="-15"/>
              <a:t>to</a:t>
            </a:r>
            <a:r>
              <a:rPr dirty="0" sz="2000" spc="-25"/>
              <a:t> </a:t>
            </a:r>
            <a:r>
              <a:rPr dirty="0" sz="2000" spc="-15"/>
              <a:t>data</a:t>
            </a:r>
            <a:r>
              <a:rPr dirty="0" sz="2000" spc="-5"/>
              <a:t> </a:t>
            </a:r>
            <a:r>
              <a:rPr dirty="0" sz="2000"/>
              <a:t>analytics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858005" y="2558325"/>
            <a:ext cx="1428750" cy="48196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1100" b="1">
                <a:solidFill>
                  <a:srgbClr val="353B5F"/>
                </a:solidFill>
                <a:latin typeface="Calibri"/>
                <a:cs typeface="Calibri"/>
              </a:rPr>
              <a:t>Dr.</a:t>
            </a:r>
            <a:r>
              <a:rPr dirty="0" sz="1100" spc="-45" b="1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353B5F"/>
                </a:solidFill>
                <a:latin typeface="Calibri"/>
                <a:cs typeface="Calibri"/>
              </a:rPr>
              <a:t>A.</a:t>
            </a:r>
            <a:r>
              <a:rPr dirty="0" sz="1100" spc="-25" b="1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353B5F"/>
                </a:solidFill>
                <a:latin typeface="Calibri"/>
                <a:cs typeface="Calibri"/>
              </a:rPr>
              <a:t>Ramesh</a:t>
            </a:r>
            <a:endParaRPr sz="1100">
              <a:latin typeface="Calibri"/>
              <a:cs typeface="Calibri"/>
            </a:endParaRPr>
          </a:p>
          <a:p>
            <a:pPr algn="ctr" marL="12700" marR="5080">
              <a:lnSpc>
                <a:spcPct val="110000"/>
              </a:lnSpc>
              <a:spcBef>
                <a:spcPts val="10"/>
              </a:spcBef>
            </a:pPr>
            <a:r>
              <a:rPr dirty="0" sz="800" spc="-5" b="1">
                <a:solidFill>
                  <a:srgbClr val="5183B8"/>
                </a:solidFill>
                <a:latin typeface="Calibri"/>
                <a:cs typeface="Calibri"/>
              </a:rPr>
              <a:t>D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EPAR</a:t>
            </a:r>
            <a:r>
              <a:rPr dirty="0" sz="800" spc="-5" b="1">
                <a:solidFill>
                  <a:srgbClr val="5183B8"/>
                </a:solidFill>
                <a:latin typeface="Calibri"/>
                <a:cs typeface="Calibri"/>
              </a:rPr>
              <a:t>T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M</a:t>
            </a:r>
            <a:r>
              <a:rPr dirty="0" sz="800" spc="-10" b="1">
                <a:solidFill>
                  <a:srgbClr val="5183B8"/>
                </a:solidFill>
                <a:latin typeface="Calibri"/>
                <a:cs typeface="Calibri"/>
              </a:rPr>
              <a:t>E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NT</a:t>
            </a:r>
            <a:r>
              <a:rPr dirty="0" sz="800" spc="-45" b="1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dirty="0" sz="800" spc="-5" b="1">
                <a:solidFill>
                  <a:srgbClr val="5183B8"/>
                </a:solidFill>
                <a:latin typeface="Calibri"/>
                <a:cs typeface="Calibri"/>
              </a:rPr>
              <a:t>O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F</a:t>
            </a:r>
            <a:r>
              <a:rPr dirty="0" sz="800" spc="-15" b="1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MANAGE</a:t>
            </a:r>
            <a:r>
              <a:rPr dirty="0" sz="800" spc="-10" b="1">
                <a:solidFill>
                  <a:srgbClr val="5183B8"/>
                </a:solidFill>
                <a:latin typeface="Calibri"/>
                <a:cs typeface="Calibri"/>
              </a:rPr>
              <a:t>M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E</a:t>
            </a:r>
            <a:r>
              <a:rPr dirty="0" sz="800" spc="-15" b="1">
                <a:solidFill>
                  <a:srgbClr val="5183B8"/>
                </a:solidFill>
                <a:latin typeface="Calibri"/>
                <a:cs typeface="Calibri"/>
              </a:rPr>
              <a:t>N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T  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IIT</a:t>
            </a:r>
            <a:r>
              <a:rPr dirty="0" sz="800" spc="-20" b="1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dirty="0" sz="800" b="1">
                <a:solidFill>
                  <a:srgbClr val="5183B8"/>
                </a:solidFill>
                <a:latin typeface="Calibri"/>
                <a:cs typeface="Calibri"/>
              </a:rPr>
              <a:t>ROORKEE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94" y="385648"/>
            <a:ext cx="40582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1.4</a:t>
            </a:r>
            <a:r>
              <a:rPr dirty="0" spc="5"/>
              <a:t> </a:t>
            </a:r>
            <a:r>
              <a:rPr dirty="0" spc="-25"/>
              <a:t>Why</a:t>
            </a:r>
            <a:r>
              <a:rPr dirty="0"/>
              <a:t> </a:t>
            </a:r>
            <a:r>
              <a:rPr dirty="0" spc="-20"/>
              <a:t>Data</a:t>
            </a:r>
            <a:r>
              <a:rPr dirty="0" spc="5"/>
              <a:t> </a:t>
            </a:r>
            <a:r>
              <a:rPr dirty="0" spc="-5"/>
              <a:t>is</a:t>
            </a:r>
            <a:r>
              <a:rPr dirty="0" spc="-10"/>
              <a:t> important?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40713"/>
            <a:ext cx="7071995" cy="25863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helps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make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better </a:t>
            </a:r>
            <a:r>
              <a:rPr dirty="0" sz="2400" spc="-5">
                <a:latin typeface="Calibri"/>
                <a:cs typeface="Calibri"/>
              </a:rPr>
              <a:t>decisions</a:t>
            </a:r>
            <a:endParaRPr sz="2400">
              <a:latin typeface="Calibri"/>
              <a:cs typeface="Calibri"/>
            </a:endParaRPr>
          </a:p>
          <a:p>
            <a:pPr marL="355600" marR="603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">
                <a:latin typeface="Calibri"/>
                <a:cs typeface="Calibri"/>
              </a:rPr>
              <a:t>helps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solve problems by </a:t>
            </a:r>
            <a:r>
              <a:rPr dirty="0" sz="2400" spc="-5">
                <a:latin typeface="Calibri"/>
                <a:cs typeface="Calibri"/>
              </a:rPr>
              <a:t>finding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reason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underperformance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helps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evaluate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helps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one </a:t>
            </a:r>
            <a:r>
              <a:rPr dirty="0" sz="2400" spc="-15">
                <a:latin typeface="Calibri"/>
                <a:cs typeface="Calibri"/>
              </a:rPr>
              <a:t>improve</a:t>
            </a:r>
            <a:r>
              <a:rPr dirty="0" sz="2400" spc="-10">
                <a:latin typeface="Calibri"/>
                <a:cs typeface="Calibri"/>
              </a:rPr>
              <a:t> processes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helps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understand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consumers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market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717" y="385648"/>
            <a:ext cx="52901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 spc="5"/>
              <a:t> </a:t>
            </a:r>
            <a:r>
              <a:rPr dirty="0" spc="-10"/>
              <a:t>Define</a:t>
            </a:r>
            <a:r>
              <a:rPr dirty="0" spc="5"/>
              <a:t> </a:t>
            </a:r>
            <a:r>
              <a:rPr dirty="0" spc="-15"/>
              <a:t>data</a:t>
            </a:r>
            <a:r>
              <a:rPr dirty="0" spc="15"/>
              <a:t> </a:t>
            </a:r>
            <a:r>
              <a:rPr dirty="0" spc="-5"/>
              <a:t>analytic</a:t>
            </a:r>
            <a:r>
              <a:rPr dirty="0" spc="35"/>
              <a:t> </a:t>
            </a:r>
            <a:r>
              <a:rPr dirty="0" spc="-5"/>
              <a:t>and its 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09599"/>
            <a:ext cx="3543935" cy="3013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Define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Why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important?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-10">
                <a:latin typeface="Calibri"/>
                <a:cs typeface="Calibri"/>
              </a:rPr>
              <a:t> vs.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analysis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0">
                <a:latin typeface="Calibri"/>
                <a:cs typeface="Calibri"/>
              </a:rPr>
              <a:t>Types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717" y="385648"/>
            <a:ext cx="3747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2.1.</a:t>
            </a:r>
            <a:r>
              <a:rPr dirty="0" spc="10"/>
              <a:t> </a:t>
            </a:r>
            <a:r>
              <a:rPr dirty="0" spc="-10"/>
              <a:t>Define </a:t>
            </a:r>
            <a:r>
              <a:rPr dirty="0" spc="-15"/>
              <a:t>data</a:t>
            </a:r>
            <a:r>
              <a:rPr dirty="0" spc="-10"/>
              <a:t> </a:t>
            </a:r>
            <a:r>
              <a:rPr dirty="0" spc="-5"/>
              <a:t>analytics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77899"/>
            <a:ext cx="7927975" cy="3134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34645" indent="-342900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defined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“the scientific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transforming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into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insights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making </a:t>
            </a:r>
            <a:r>
              <a:rPr dirty="0" sz="2000" spc="-10">
                <a:latin typeface="Calibri"/>
                <a:cs typeface="Calibri"/>
              </a:rPr>
              <a:t>better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decisions”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Analytics,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 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technology,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statistical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analysis,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quantitative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methods,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mathematical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 computer-based </a:t>
            </a:r>
            <a:r>
              <a:rPr dirty="0" sz="2000">
                <a:latin typeface="Calibri"/>
                <a:cs typeface="Calibri"/>
              </a:rPr>
              <a:t>models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help managers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gain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improved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insight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about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business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operations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make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better,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fact-based </a:t>
            </a:r>
            <a:r>
              <a:rPr dirty="0" sz="2000">
                <a:latin typeface="Calibri"/>
                <a:cs typeface="Calibri"/>
              </a:rPr>
              <a:t>decisions – James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Evans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Analysis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2816"/>
            <a:ext cx="7495540" cy="295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Opportunity </a:t>
            </a:r>
            <a:r>
              <a:rPr dirty="0" sz="2400">
                <a:latin typeface="Calibri"/>
                <a:cs typeface="Calibri"/>
              </a:rPr>
              <a:t>abounds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use of </a:t>
            </a:r>
            <a:r>
              <a:rPr dirty="0" sz="2400">
                <a:latin typeface="Calibri"/>
                <a:cs typeface="Calibri"/>
              </a:rPr>
              <a:t>analytics and </a:t>
            </a:r>
            <a:r>
              <a:rPr dirty="0" sz="2400" spc="-5">
                <a:latin typeface="Calibri"/>
                <a:cs typeface="Calibri"/>
              </a:rPr>
              <a:t>big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5">
                <a:latin typeface="Calibri"/>
                <a:cs typeface="Calibri"/>
              </a:rPr>
              <a:t>Determining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credit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0">
                <a:latin typeface="Calibri"/>
                <a:cs typeface="Calibri"/>
              </a:rPr>
              <a:t>Developing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new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medicines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latin typeface="Calibri"/>
                <a:cs typeface="Calibri"/>
              </a:rPr>
              <a:t>Finding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efficient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ways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deliver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products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0">
                <a:latin typeface="Calibri"/>
                <a:cs typeface="Calibri"/>
              </a:rPr>
              <a:t>Preventing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fraud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0">
                <a:latin typeface="Calibri"/>
                <a:cs typeface="Calibri"/>
              </a:rPr>
              <a:t>Uncovering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cyber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threats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0">
                <a:latin typeface="Calibri"/>
                <a:cs typeface="Calibri"/>
              </a:rPr>
              <a:t>Retaining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most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valuable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customers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2289" y="1584693"/>
            <a:ext cx="1302004" cy="813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8541" y="3062129"/>
            <a:ext cx="1372718" cy="8692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1536" y="385648"/>
            <a:ext cx="46672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2.2</a:t>
            </a:r>
            <a:r>
              <a:rPr dirty="0" spc="10"/>
              <a:t> </a:t>
            </a:r>
            <a:r>
              <a:rPr dirty="0" spc="-25"/>
              <a:t>Why</a:t>
            </a:r>
            <a:r>
              <a:rPr dirty="0"/>
              <a:t> </a:t>
            </a:r>
            <a:r>
              <a:rPr dirty="0" spc="-5"/>
              <a:t>analytics</a:t>
            </a:r>
            <a:r>
              <a:rPr dirty="0" spc="30"/>
              <a:t> </a:t>
            </a:r>
            <a:r>
              <a:rPr dirty="0" spc="-5"/>
              <a:t>is </a:t>
            </a:r>
            <a:r>
              <a:rPr dirty="0" spc="-10"/>
              <a:t>important?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8" y="385648"/>
            <a:ext cx="2503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2.3</a:t>
            </a:r>
            <a:r>
              <a:rPr dirty="0" spc="-20"/>
              <a:t> Data </a:t>
            </a:r>
            <a:r>
              <a:rPr dirty="0" spc="-5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39190"/>
            <a:ext cx="7736205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">
                <a:latin typeface="Calibri"/>
                <a:cs typeface="Calibri"/>
              </a:rPr>
              <a:t>analysis </a:t>
            </a:r>
            <a:r>
              <a:rPr dirty="0" sz="2400">
                <a:latin typeface="Calibri"/>
                <a:cs typeface="Calibri"/>
              </a:rPr>
              <a:t>is the </a:t>
            </a:r>
            <a:r>
              <a:rPr dirty="0" sz="2400" spc="-10">
                <a:latin typeface="Calibri"/>
                <a:cs typeface="Calibri"/>
              </a:rPr>
              <a:t>process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examining, </a:t>
            </a:r>
            <a:r>
              <a:rPr dirty="0" sz="2400" spc="-15">
                <a:latin typeface="Calibri"/>
                <a:cs typeface="Calibri"/>
              </a:rPr>
              <a:t>transforming,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arranging </a:t>
            </a:r>
            <a:r>
              <a:rPr dirty="0" sz="2400" spc="-20">
                <a:latin typeface="Calibri"/>
                <a:cs typeface="Calibri"/>
              </a:rPr>
              <a:t>raw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>
                <a:latin typeface="Calibri"/>
                <a:cs typeface="Calibri"/>
              </a:rPr>
              <a:t>in a </a:t>
            </a:r>
            <a:r>
              <a:rPr dirty="0" sz="2400" spc="-5">
                <a:latin typeface="Calibri"/>
                <a:cs typeface="Calibri"/>
              </a:rPr>
              <a:t>specific </a:t>
            </a:r>
            <a:r>
              <a:rPr dirty="0" sz="2400" spc="-25">
                <a:latin typeface="Calibri"/>
                <a:cs typeface="Calibri"/>
              </a:rPr>
              <a:t>way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20">
                <a:latin typeface="Calibri"/>
                <a:cs typeface="Calibri"/>
              </a:rPr>
              <a:t>generate </a:t>
            </a:r>
            <a:r>
              <a:rPr dirty="0" sz="2400" spc="-10">
                <a:latin typeface="Calibri"/>
                <a:cs typeface="Calibri"/>
              </a:rPr>
              <a:t>useful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>
                <a:latin typeface="Calibri"/>
                <a:cs typeface="Calibri"/>
              </a:rPr>
              <a:t> it</a:t>
            </a:r>
            <a:endParaRPr sz="2400">
              <a:latin typeface="Calibri"/>
              <a:cs typeface="Calibri"/>
            </a:endParaRPr>
          </a:p>
          <a:p>
            <a:pPr algn="just" marL="355600" marR="6546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">
                <a:latin typeface="Calibri"/>
                <a:cs typeface="Calibri"/>
              </a:rPr>
              <a:t>analysis </a:t>
            </a:r>
            <a:r>
              <a:rPr dirty="0" sz="2400" spc="-10">
                <a:latin typeface="Calibri"/>
                <a:cs typeface="Calibri"/>
              </a:rPr>
              <a:t>allows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evaluation of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10">
                <a:latin typeface="Calibri"/>
                <a:cs typeface="Calibri"/>
              </a:rPr>
              <a:t>through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analytical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logical </a:t>
            </a:r>
            <a:r>
              <a:rPr dirty="0" sz="2400" spc="-10">
                <a:latin typeface="Calibri"/>
                <a:cs typeface="Calibri"/>
              </a:rPr>
              <a:t>reasoning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lead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some sort of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outcome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conclusion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some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context</a:t>
            </a:r>
            <a:endParaRPr sz="2400">
              <a:latin typeface="Calibri"/>
              <a:cs typeface="Calibri"/>
            </a:endParaRPr>
          </a:p>
          <a:p>
            <a:pPr algn="just" marL="355600" marR="69786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">
                <a:latin typeface="Calibri"/>
                <a:cs typeface="Calibri"/>
              </a:rPr>
              <a:t>analysis </a:t>
            </a:r>
            <a:r>
              <a:rPr dirty="0" sz="2400">
                <a:latin typeface="Calibri"/>
                <a:cs typeface="Calibri"/>
              </a:rPr>
              <a:t>is a </a:t>
            </a:r>
            <a:r>
              <a:rPr dirty="0" sz="2400" spc="-10">
                <a:latin typeface="Calibri"/>
                <a:cs typeface="Calibri"/>
              </a:rPr>
              <a:t>multi-faceted process that </a:t>
            </a:r>
            <a:r>
              <a:rPr dirty="0" sz="2400" spc="-15">
                <a:latin typeface="Calibri"/>
                <a:cs typeface="Calibri"/>
              </a:rPr>
              <a:t>involves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steps,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approaches,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diverse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techniques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5648"/>
            <a:ext cx="12299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1799" y="1218946"/>
            <a:ext cx="1901189" cy="193675"/>
            <a:chOff x="481799" y="1218946"/>
            <a:chExt cx="1901189" cy="193675"/>
          </a:xfrm>
        </p:grpSpPr>
        <p:sp>
          <p:nvSpPr>
            <p:cNvPr id="4" name="object 4"/>
            <p:cNvSpPr/>
            <p:nvPr/>
          </p:nvSpPr>
          <p:spPr>
            <a:xfrm>
              <a:off x="494499" y="1231646"/>
              <a:ext cx="1875789" cy="168275"/>
            </a:xfrm>
            <a:custGeom>
              <a:avLst/>
              <a:gdLst/>
              <a:ahLst/>
              <a:cxnLst/>
              <a:rect l="l" t="t" r="r" b="b"/>
              <a:pathLst>
                <a:path w="1875789" h="168275">
                  <a:moveTo>
                    <a:pt x="83985" y="0"/>
                  </a:moveTo>
                  <a:lnTo>
                    <a:pt x="0" y="83946"/>
                  </a:lnTo>
                  <a:lnTo>
                    <a:pt x="83985" y="167893"/>
                  </a:lnTo>
                  <a:lnTo>
                    <a:pt x="83985" y="125983"/>
                  </a:lnTo>
                  <a:lnTo>
                    <a:pt x="1875447" y="125983"/>
                  </a:lnTo>
                  <a:lnTo>
                    <a:pt x="1875447" y="42037"/>
                  </a:lnTo>
                  <a:lnTo>
                    <a:pt x="83985" y="42037"/>
                  </a:lnTo>
                  <a:lnTo>
                    <a:pt x="8398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4499" y="1231646"/>
              <a:ext cx="1875789" cy="168275"/>
            </a:xfrm>
            <a:custGeom>
              <a:avLst/>
              <a:gdLst/>
              <a:ahLst/>
              <a:cxnLst/>
              <a:rect l="l" t="t" r="r" b="b"/>
              <a:pathLst>
                <a:path w="1875789" h="168275">
                  <a:moveTo>
                    <a:pt x="1875447" y="125983"/>
                  </a:moveTo>
                  <a:lnTo>
                    <a:pt x="83985" y="125983"/>
                  </a:lnTo>
                  <a:lnTo>
                    <a:pt x="83985" y="167893"/>
                  </a:lnTo>
                  <a:lnTo>
                    <a:pt x="0" y="83946"/>
                  </a:lnTo>
                  <a:lnTo>
                    <a:pt x="83985" y="0"/>
                  </a:lnTo>
                  <a:lnTo>
                    <a:pt x="83985" y="42037"/>
                  </a:lnTo>
                  <a:lnTo>
                    <a:pt x="1875447" y="42037"/>
                  </a:lnTo>
                  <a:lnTo>
                    <a:pt x="1875447" y="12598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53795" y="1464056"/>
            <a:ext cx="1223010" cy="1319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Calibri"/>
                <a:cs typeface="Calibri"/>
              </a:rPr>
              <a:t>Past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Explain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795" y="2966973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dirty="0" sz="1800" spc="-15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6F2F9F"/>
                </a:solidFill>
                <a:latin typeface="Calibri"/>
                <a:cs typeface="Calibri"/>
              </a:rPr>
              <a:t>w?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3098" y="3134614"/>
            <a:ext cx="6159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dirty="0" sz="2000" spc="-3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dirty="0" sz="2000">
                <a:solidFill>
                  <a:srgbClr val="00AF50"/>
                </a:solidFill>
                <a:latin typeface="Calibri"/>
                <a:cs typeface="Calibri"/>
              </a:rPr>
              <a:t>y?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38290" y="2024760"/>
            <a:ext cx="2548890" cy="1537970"/>
            <a:chOff x="6138290" y="2024760"/>
            <a:chExt cx="2548890" cy="15379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8290" y="2024760"/>
              <a:ext cx="2548509" cy="15374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86598" y="2830829"/>
              <a:ext cx="326390" cy="263525"/>
            </a:xfrm>
            <a:custGeom>
              <a:avLst/>
              <a:gdLst/>
              <a:ahLst/>
              <a:cxnLst/>
              <a:rect l="l" t="t" r="r" b="b"/>
              <a:pathLst>
                <a:path w="326390" h="263525">
                  <a:moveTo>
                    <a:pt x="188214" y="0"/>
                  </a:moveTo>
                  <a:lnTo>
                    <a:pt x="215010" y="42290"/>
                  </a:lnTo>
                  <a:lnTo>
                    <a:pt x="0" y="178434"/>
                  </a:lnTo>
                  <a:lnTo>
                    <a:pt x="53467" y="263017"/>
                  </a:lnTo>
                  <a:lnTo>
                    <a:pt x="268477" y="126745"/>
                  </a:lnTo>
                  <a:lnTo>
                    <a:pt x="295275" y="169037"/>
                  </a:lnTo>
                  <a:lnTo>
                    <a:pt x="326262" y="30987"/>
                  </a:lnTo>
                  <a:lnTo>
                    <a:pt x="1882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86598" y="2830829"/>
              <a:ext cx="326390" cy="263525"/>
            </a:xfrm>
            <a:custGeom>
              <a:avLst/>
              <a:gdLst/>
              <a:ahLst/>
              <a:cxnLst/>
              <a:rect l="l" t="t" r="r" b="b"/>
              <a:pathLst>
                <a:path w="326390" h="263525">
                  <a:moveTo>
                    <a:pt x="0" y="178434"/>
                  </a:moveTo>
                  <a:lnTo>
                    <a:pt x="215010" y="42290"/>
                  </a:lnTo>
                  <a:lnTo>
                    <a:pt x="188214" y="0"/>
                  </a:lnTo>
                  <a:lnTo>
                    <a:pt x="326262" y="30987"/>
                  </a:lnTo>
                  <a:lnTo>
                    <a:pt x="295275" y="169037"/>
                  </a:lnTo>
                  <a:lnTo>
                    <a:pt x="268477" y="126745"/>
                  </a:lnTo>
                  <a:lnTo>
                    <a:pt x="53467" y="263017"/>
                  </a:lnTo>
                  <a:lnTo>
                    <a:pt x="0" y="17843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49115" y="348183"/>
            <a:ext cx="5144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6FC0"/>
                </a:solidFill>
              </a:rPr>
              <a:t>2.4</a:t>
            </a:r>
            <a:r>
              <a:rPr dirty="0" spc="10">
                <a:solidFill>
                  <a:srgbClr val="006FC0"/>
                </a:solidFill>
              </a:rPr>
              <a:t> </a:t>
            </a:r>
            <a:r>
              <a:rPr dirty="0" spc="-20">
                <a:solidFill>
                  <a:srgbClr val="006FC0"/>
                </a:solidFill>
              </a:rPr>
              <a:t>Data</a:t>
            </a:r>
            <a:r>
              <a:rPr dirty="0" spc="5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analytics</a:t>
            </a:r>
            <a:r>
              <a:rPr dirty="0" spc="40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vs.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dirty="0" spc="-20">
                <a:solidFill>
                  <a:srgbClr val="006FC0"/>
                </a:solidFill>
              </a:rPr>
              <a:t>Data</a:t>
            </a:r>
            <a:r>
              <a:rPr dirty="0" spc="5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analysis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4333" y="385648"/>
            <a:ext cx="1363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Analytics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33285" y="1041146"/>
            <a:ext cx="2265045" cy="259079"/>
            <a:chOff x="6733285" y="1041146"/>
            <a:chExt cx="2265045" cy="259079"/>
          </a:xfrm>
        </p:grpSpPr>
        <p:sp>
          <p:nvSpPr>
            <p:cNvPr id="4" name="object 4"/>
            <p:cNvSpPr/>
            <p:nvPr/>
          </p:nvSpPr>
          <p:spPr>
            <a:xfrm>
              <a:off x="6745985" y="1053846"/>
              <a:ext cx="2239645" cy="233679"/>
            </a:xfrm>
            <a:custGeom>
              <a:avLst/>
              <a:gdLst/>
              <a:ahLst/>
              <a:cxnLst/>
              <a:rect l="l" t="t" r="r" b="b"/>
              <a:pathLst>
                <a:path w="2239645" h="233680">
                  <a:moveTo>
                    <a:pt x="2122805" y="0"/>
                  </a:moveTo>
                  <a:lnTo>
                    <a:pt x="2122805" y="58419"/>
                  </a:lnTo>
                  <a:lnTo>
                    <a:pt x="0" y="58419"/>
                  </a:lnTo>
                  <a:lnTo>
                    <a:pt x="0" y="175005"/>
                  </a:lnTo>
                  <a:lnTo>
                    <a:pt x="2122805" y="175005"/>
                  </a:lnTo>
                  <a:lnTo>
                    <a:pt x="2122805" y="233299"/>
                  </a:lnTo>
                  <a:lnTo>
                    <a:pt x="2239391" y="116712"/>
                  </a:lnTo>
                  <a:lnTo>
                    <a:pt x="21228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45985" y="1053846"/>
              <a:ext cx="2239645" cy="233679"/>
            </a:xfrm>
            <a:custGeom>
              <a:avLst/>
              <a:gdLst/>
              <a:ahLst/>
              <a:cxnLst/>
              <a:rect l="l" t="t" r="r" b="b"/>
              <a:pathLst>
                <a:path w="2239645" h="233680">
                  <a:moveTo>
                    <a:pt x="0" y="58419"/>
                  </a:moveTo>
                  <a:lnTo>
                    <a:pt x="2122805" y="58419"/>
                  </a:lnTo>
                  <a:lnTo>
                    <a:pt x="2122805" y="0"/>
                  </a:lnTo>
                  <a:lnTo>
                    <a:pt x="2239391" y="116712"/>
                  </a:lnTo>
                  <a:lnTo>
                    <a:pt x="2122805" y="233299"/>
                  </a:lnTo>
                  <a:lnTo>
                    <a:pt x="2122805" y="175005"/>
                  </a:lnTo>
                  <a:lnTo>
                    <a:pt x="0" y="175005"/>
                  </a:lnTo>
                  <a:lnTo>
                    <a:pt x="0" y="584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89266" y="1412239"/>
            <a:ext cx="7086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F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tu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84672" y="3460241"/>
            <a:ext cx="3223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Explore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potential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future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5492" y="348183"/>
            <a:ext cx="5144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6FC0"/>
                </a:solidFill>
              </a:rPr>
              <a:t>2.4</a:t>
            </a:r>
            <a:r>
              <a:rPr dirty="0" spc="10">
                <a:solidFill>
                  <a:srgbClr val="006FC0"/>
                </a:solidFill>
              </a:rPr>
              <a:t> </a:t>
            </a:r>
            <a:r>
              <a:rPr dirty="0" spc="-20">
                <a:solidFill>
                  <a:srgbClr val="006FC0"/>
                </a:solidFill>
              </a:rPr>
              <a:t>Data</a:t>
            </a:r>
            <a:r>
              <a:rPr dirty="0" spc="5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analytics</a:t>
            </a:r>
            <a:r>
              <a:rPr dirty="0" spc="40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vs.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dirty="0" spc="-20">
                <a:solidFill>
                  <a:srgbClr val="006FC0"/>
                </a:solidFill>
              </a:rPr>
              <a:t>Data</a:t>
            </a:r>
            <a:r>
              <a:rPr dirty="0" spc="5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961" y="593852"/>
            <a:ext cx="1363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Analytics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348" y="810768"/>
            <a:ext cx="2999231" cy="1773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0935" y="2517089"/>
            <a:ext cx="11499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Q</a:t>
            </a:r>
            <a:r>
              <a:rPr dirty="0" sz="2000" spc="-5">
                <a:latin typeface="Calibri"/>
                <a:cs typeface="Calibri"/>
              </a:rPr>
              <a:t>ual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ta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4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5119" y="850391"/>
            <a:ext cx="1278635" cy="1866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35851" y="2482342"/>
            <a:ext cx="1309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Quantitative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506089" y="2943860"/>
            <a:ext cx="254000" cy="12953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6363" y="2896616"/>
            <a:ext cx="254000" cy="12953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7845" y="3132836"/>
            <a:ext cx="195516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Intuition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9422" y="3067253"/>
            <a:ext cx="23209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Formulas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algorithms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8526" y="308559"/>
            <a:ext cx="5144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6FC0"/>
                </a:solidFill>
              </a:rPr>
              <a:t>2.4</a:t>
            </a:r>
            <a:r>
              <a:rPr dirty="0" spc="10">
                <a:solidFill>
                  <a:srgbClr val="006FC0"/>
                </a:solidFill>
              </a:rPr>
              <a:t> </a:t>
            </a:r>
            <a:r>
              <a:rPr dirty="0" spc="-20">
                <a:solidFill>
                  <a:srgbClr val="006FC0"/>
                </a:solidFill>
              </a:rPr>
              <a:t>Data</a:t>
            </a:r>
            <a:r>
              <a:rPr dirty="0" spc="5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analytics</a:t>
            </a:r>
            <a:r>
              <a:rPr dirty="0" spc="40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vs.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dirty="0" spc="-20">
                <a:solidFill>
                  <a:srgbClr val="006FC0"/>
                </a:solidFill>
              </a:rPr>
              <a:t>Data</a:t>
            </a:r>
            <a:r>
              <a:rPr dirty="0" spc="5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686" y="593852"/>
            <a:ext cx="1229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957072"/>
            <a:ext cx="3000756" cy="17724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2658" y="2741117"/>
            <a:ext cx="11499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Q</a:t>
            </a:r>
            <a:r>
              <a:rPr dirty="0" sz="2000" spc="-5">
                <a:latin typeface="Calibri"/>
                <a:cs typeface="Calibri"/>
              </a:rPr>
              <a:t>ual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ta</a:t>
            </a:r>
            <a:r>
              <a:rPr dirty="0" sz="2000">
                <a:latin typeface="Calibri"/>
                <a:cs typeface="Calibri"/>
              </a:rPr>
              <a:t>ti</a:t>
            </a:r>
            <a:r>
              <a:rPr dirty="0" sz="2000" spc="-4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7659" y="704087"/>
            <a:ext cx="2043684" cy="15194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0204" y="2035810"/>
            <a:ext cx="1309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Quantitative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21994" y="3188588"/>
            <a:ext cx="254000" cy="12953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9145" y="2443352"/>
            <a:ext cx="254000" cy="12953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939" y="3451352"/>
            <a:ext cx="51676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Explains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How</a:t>
            </a:r>
            <a:r>
              <a:rPr dirty="0" sz="2000" spc="-2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Calibri"/>
                <a:cs typeface="Calibri"/>
              </a:rPr>
              <a:t>Why</a:t>
            </a:r>
            <a:r>
              <a:rPr dirty="0" sz="2000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Story ends</a:t>
            </a:r>
            <a:r>
              <a:rPr dirty="0" sz="2000" spc="-1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6F2F9F"/>
                </a:solidFill>
                <a:latin typeface="Calibri"/>
                <a:cs typeface="Calibri"/>
              </a:rPr>
              <a:t>way</a:t>
            </a:r>
            <a:r>
              <a:rPr dirty="0" sz="2000" spc="-1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it</a:t>
            </a:r>
            <a:r>
              <a:rPr dirty="0" sz="2000" spc="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did</a:t>
            </a:r>
            <a:r>
              <a:rPr dirty="0" sz="2000" spc="-1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8689" y="2667127"/>
            <a:ext cx="4515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how</a:t>
            </a:r>
            <a:r>
              <a:rPr dirty="0" sz="2000" spc="-2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sale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decreased</a:t>
            </a:r>
            <a:r>
              <a:rPr dirty="0" sz="2000" spc="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last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summer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627" y="1685620"/>
            <a:ext cx="34048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7015" algn="l"/>
                <a:tab pos="2053589" algn="l"/>
              </a:tabLst>
            </a:pPr>
            <a:r>
              <a:rPr dirty="0" spc="-10"/>
              <a:t>Analysis	</a:t>
            </a:r>
            <a:r>
              <a:rPr dirty="0" baseline="1984" sz="4200" spc="-960" b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dirty="0" sz="2800" spc="-640" b="0">
                <a:solidFill>
                  <a:srgbClr val="006FC0"/>
                </a:solidFill>
                <a:latin typeface="Calibri"/>
                <a:cs typeface="Calibri"/>
              </a:rPr>
              <a:t>/	</a:t>
            </a:r>
            <a:r>
              <a:rPr dirty="0" sz="2800" spc="-5"/>
              <a:t>Analytics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4832" y="2379675"/>
            <a:ext cx="3897629" cy="978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 spc="-20">
                <a:latin typeface="Calibri"/>
                <a:cs typeface="Calibri"/>
              </a:rPr>
              <a:t>y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910">
                <a:latin typeface="Calibri"/>
                <a:cs typeface="Calibri"/>
              </a:rPr>
              <a:t>=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</a:t>
            </a:r>
            <a:r>
              <a:rPr dirty="0" sz="2000" spc="10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tics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Business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455">
                <a:latin typeface="Calibri"/>
                <a:cs typeface="Calibri"/>
              </a:rPr>
              <a:t>=/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Business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85648"/>
            <a:ext cx="34417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Objective</a:t>
            </a:r>
            <a:r>
              <a:rPr dirty="0"/>
              <a:t> </a:t>
            </a:r>
            <a:r>
              <a:rPr dirty="0" spc="-5"/>
              <a:t>of the</a:t>
            </a:r>
            <a:r>
              <a:rPr dirty="0"/>
              <a:t> </a:t>
            </a:r>
            <a:r>
              <a:rPr dirty="0" spc="-15"/>
              <a:t>course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83514" y="995248"/>
            <a:ext cx="8043545" cy="2282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principle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focus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course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introduce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conceptual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understanding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 simple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practical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examples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rather</a:t>
            </a:r>
            <a:r>
              <a:rPr dirty="0" sz="2000">
                <a:latin typeface="Calibri"/>
                <a:cs typeface="Calibri"/>
              </a:rPr>
              <a:t> than </a:t>
            </a:r>
            <a:r>
              <a:rPr dirty="0" sz="2000" spc="-10">
                <a:latin typeface="Calibri"/>
                <a:cs typeface="Calibri"/>
              </a:rPr>
              <a:t>repetitive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point </a:t>
            </a:r>
            <a:r>
              <a:rPr dirty="0" sz="2000">
                <a:latin typeface="Calibri"/>
                <a:cs typeface="Calibri"/>
              </a:rPr>
              <a:t>click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mentality</a:t>
            </a:r>
            <a:endParaRPr sz="2000">
              <a:latin typeface="Calibri"/>
              <a:cs typeface="Calibri"/>
            </a:endParaRPr>
          </a:p>
          <a:p>
            <a:pPr marL="355600" marR="35623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 spc="-10">
                <a:latin typeface="Calibri"/>
                <a:cs typeface="Calibri"/>
              </a:rPr>
              <a:t> course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should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make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comfortable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>
                <a:latin typeface="Calibri"/>
                <a:cs typeface="Calibri"/>
              </a:rPr>
              <a:t> analytics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career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your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life</a:t>
            </a:r>
            <a:endParaRPr sz="2000">
              <a:latin typeface="Calibri"/>
              <a:cs typeface="Calibri"/>
            </a:endParaRPr>
          </a:p>
          <a:p>
            <a:pPr marL="355600" marR="112395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0">
                <a:latin typeface="Calibri"/>
                <a:cs typeface="Calibri"/>
              </a:rPr>
              <a:t>You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know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data,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might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have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many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different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methodologies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 </a:t>
            </a:r>
            <a:r>
              <a:rPr dirty="0" sz="2000" spc="-5">
                <a:latin typeface="Calibri"/>
                <a:cs typeface="Calibri"/>
              </a:rPr>
              <a:t>choosing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right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methodology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important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85648"/>
            <a:ext cx="50361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2.5</a:t>
            </a:r>
            <a:r>
              <a:rPr dirty="0" spc="15"/>
              <a:t> </a:t>
            </a:r>
            <a:r>
              <a:rPr dirty="0" spc="-10"/>
              <a:t>Classification</a:t>
            </a:r>
            <a:r>
              <a:rPr dirty="0" spc="3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15"/>
              <a:t>Data</a:t>
            </a:r>
            <a:r>
              <a:rPr dirty="0" spc="10"/>
              <a:t> </a:t>
            </a:r>
            <a:r>
              <a:rPr dirty="0" spc="-5"/>
              <a:t>analytics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7829550" cy="301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Based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phase of </a:t>
            </a:r>
            <a:r>
              <a:rPr dirty="0" sz="2000" spc="-10">
                <a:latin typeface="Calibri"/>
                <a:cs typeface="Calibri"/>
              </a:rPr>
              <a:t>workflow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the kind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required,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four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major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analytics.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Descriptive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Diagnostic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Predictive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Prescriptive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385648"/>
            <a:ext cx="4498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Classification</a:t>
            </a:r>
            <a:r>
              <a:rPr dirty="0" spc="30"/>
              <a:t> </a:t>
            </a:r>
            <a:r>
              <a:rPr dirty="0" spc="-5"/>
              <a:t>of </a:t>
            </a:r>
            <a:r>
              <a:rPr dirty="0" spc="-15"/>
              <a:t>Data</a:t>
            </a:r>
            <a:r>
              <a:rPr dirty="0" spc="10"/>
              <a:t> </a:t>
            </a:r>
            <a:r>
              <a:rPr dirty="0" spc="-5"/>
              <a:t>analytics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847" y="958443"/>
            <a:ext cx="5276469" cy="35615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3590" y="3568953"/>
            <a:ext cx="31667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https://</a:t>
            </a:r>
            <a:r>
              <a:rPr dirty="0" sz="1200" spc="-5">
                <a:latin typeface="Calibri"/>
                <a:cs typeface="Calibri"/>
                <a:hlinkClick r:id="rId3"/>
              </a:rPr>
              <a:t>www.governanceanalytics.org/knowledge-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</a:t>
            </a:r>
            <a:r>
              <a:rPr dirty="0" sz="1200" spc="5">
                <a:latin typeface="Calibri"/>
                <a:cs typeface="Calibri"/>
              </a:rPr>
              <a:t>/</a:t>
            </a:r>
            <a:r>
              <a:rPr dirty="0" sz="1200">
                <a:latin typeface="Calibri"/>
                <a:cs typeface="Calibri"/>
              </a:rPr>
              <a:t>Mai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_</a:t>
            </a:r>
            <a:r>
              <a:rPr dirty="0" sz="1200" spc="-10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ools/D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a_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lassifi</a:t>
            </a:r>
            <a:r>
              <a:rPr dirty="0" sz="1200" spc="-15">
                <a:latin typeface="Calibri"/>
                <a:cs typeface="Calibri"/>
              </a:rPr>
              <a:t>ca</a:t>
            </a:r>
            <a:r>
              <a:rPr dirty="0" sz="1200">
                <a:latin typeface="Calibri"/>
                <a:cs typeface="Calibri"/>
              </a:rPr>
              <a:t>tio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_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_</a:t>
            </a:r>
            <a:r>
              <a:rPr dirty="0" sz="1200" spc="-1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5">
                <a:latin typeface="Calibri"/>
                <a:cs typeface="Calibri"/>
              </a:rPr>
              <a:t>y</a:t>
            </a:r>
            <a:r>
              <a:rPr dirty="0" sz="1200" spc="-5">
                <a:latin typeface="Calibri"/>
                <a:cs typeface="Calibri"/>
              </a:rPr>
              <a:t>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854" y="320421"/>
            <a:ext cx="30962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Descriptive</a:t>
            </a:r>
            <a:r>
              <a:rPr dirty="0" spc="-15"/>
              <a:t> </a:t>
            </a:r>
            <a:r>
              <a:rPr dirty="0" spc="-5"/>
              <a:t>Analytics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70712" y="902970"/>
            <a:ext cx="8046084" cy="2708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Descriptive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conventional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>
                <a:latin typeface="Calibri"/>
                <a:cs typeface="Calibri"/>
              </a:rPr>
              <a:t> Business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Intelligence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4965" marR="26860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0">
                <a:latin typeface="Calibri"/>
                <a:cs typeface="Calibri"/>
              </a:rPr>
              <a:t> seeks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depiction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“summary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view”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facts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figures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understandable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format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prepare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further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4965" marR="38481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Descriptive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 </a:t>
            </a:r>
            <a:r>
              <a:rPr dirty="0" sz="2000" spc="-15">
                <a:latin typeface="Calibri"/>
                <a:cs typeface="Calibri"/>
              </a:rPr>
              <a:t>statistics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summarize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raw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convert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5">
                <a:latin typeface="Calibri"/>
                <a:cs typeface="Calibri"/>
              </a:rPr>
              <a:t>form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>
                <a:latin typeface="Calibri"/>
                <a:cs typeface="Calibri"/>
              </a:rPr>
              <a:t> 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easily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understood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by</a:t>
            </a:r>
            <a:r>
              <a:rPr dirty="0" sz="2000">
                <a:latin typeface="Calibri"/>
                <a:cs typeface="Calibri"/>
              </a:rPr>
              <a:t> humans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They 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describe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detail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about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event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 </a:t>
            </a:r>
            <a:r>
              <a:rPr dirty="0" sz="2000" spc="-5">
                <a:latin typeface="Calibri"/>
                <a:cs typeface="Calibri"/>
              </a:rPr>
              <a:t>occurred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the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</a:t>
            </a:r>
            <a:r>
              <a:rPr dirty="0" spc="-50"/>
              <a:t>x</a:t>
            </a:r>
            <a:r>
              <a:rPr dirty="0" spc="-5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90143"/>
            <a:ext cx="794385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common </a:t>
            </a:r>
            <a:r>
              <a:rPr dirty="0" sz="2000" spc="-15">
                <a:latin typeface="Calibri"/>
                <a:cs typeface="Calibri"/>
              </a:rPr>
              <a:t>example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Descriptive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company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reports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simply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historic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review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like: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Queries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Reports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Descriptive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 spc="-10">
                <a:latin typeface="Calibri"/>
                <a:cs typeface="Calibri"/>
              </a:rPr>
              <a:t>Visualization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dashboard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50" y="1710817"/>
            <a:ext cx="2914650" cy="23087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55667" y="4248708"/>
            <a:ext cx="4499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Source: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https://www.linkedin.com/learning/478e9692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d13d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338f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907e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d76f0724d773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101" y="296417"/>
            <a:ext cx="2939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Diagnostic</a:t>
            </a:r>
            <a:r>
              <a:rPr dirty="0" spc="-15"/>
              <a:t> </a:t>
            </a:r>
            <a:r>
              <a:rPr dirty="0" spc="-5"/>
              <a:t>analytics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8073390" cy="289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62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987675" algn="l"/>
              </a:tabLst>
            </a:pPr>
            <a:r>
              <a:rPr dirty="0" sz="2000" spc="-5">
                <a:latin typeface="Calibri"/>
                <a:cs typeface="Calibri"/>
              </a:rPr>
              <a:t>Diagnostic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	</a:t>
            </a:r>
            <a:r>
              <a:rPr dirty="0" sz="2000" spc="-15">
                <a:latin typeface="Calibri"/>
                <a:cs typeface="Calibri"/>
              </a:rPr>
              <a:t>form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advanced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examines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content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answer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question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“Why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did 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happen?”</a:t>
            </a:r>
            <a:endParaRPr sz="2000">
              <a:latin typeface="Calibri"/>
              <a:cs typeface="Calibri"/>
            </a:endParaRPr>
          </a:p>
          <a:p>
            <a:pPr marL="355600" marR="6350" indent="-342900">
              <a:lnSpc>
                <a:spcPct val="15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Diagnostic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analytical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tools</a:t>
            </a:r>
            <a:r>
              <a:rPr dirty="0" sz="2000" spc="3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aid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3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analyst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3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</a:t>
            </a:r>
            <a:r>
              <a:rPr dirty="0" sz="2000" spc="3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deeper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into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issue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so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 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arrive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source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  <a:tab pos="688975" algn="l"/>
                <a:tab pos="946785" algn="l"/>
                <a:tab pos="2159635" algn="l"/>
                <a:tab pos="3180080" algn="l"/>
                <a:tab pos="4707255" algn="l"/>
                <a:tab pos="5351780" algn="l"/>
                <a:tab pos="5782945" algn="l"/>
                <a:tab pos="6403975" algn="l"/>
                <a:tab pos="7668895" algn="l"/>
              </a:tabLst>
            </a:pP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tructu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5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us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ne</a:t>
            </a:r>
            <a:r>
              <a:rPr dirty="0" sz="2000">
                <a:latin typeface="Calibri"/>
                <a:cs typeface="Calibri"/>
              </a:rPr>
              <a:t>ss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5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onm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t,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5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bot</a:t>
            </a:r>
            <a:r>
              <a:rPr dirty="0" sz="2000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descr</a:t>
            </a:r>
            <a:r>
              <a:rPr dirty="0" sz="2000" spc="-15">
                <a:latin typeface="Calibri"/>
                <a:cs typeface="Calibri"/>
              </a:rPr>
              <a:t>ip</a:t>
            </a:r>
            <a:r>
              <a:rPr dirty="0" sz="2000" spc="1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4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alibri"/>
                <a:cs typeface="Calibri"/>
              </a:rPr>
              <a:t>diagnostic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 </a:t>
            </a:r>
            <a:r>
              <a:rPr dirty="0" sz="2000" spc="-5">
                <a:latin typeface="Calibri"/>
                <a:cs typeface="Calibri"/>
              </a:rPr>
              <a:t>go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parallel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</a:t>
            </a:r>
            <a:r>
              <a:rPr dirty="0" spc="-50"/>
              <a:t>x</a:t>
            </a:r>
            <a:r>
              <a:rPr dirty="0" spc="-5"/>
              <a:t>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90650"/>
            <a:ext cx="3176270" cy="2426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4180" indent="-412115">
              <a:lnSpc>
                <a:spcPct val="100000"/>
              </a:lnSpc>
              <a:spcBef>
                <a:spcPts val="105"/>
              </a:spcBef>
              <a:buSzPct val="120000"/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uses techniques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Discovery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Mining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0">
                <a:latin typeface="Calibri"/>
                <a:cs typeface="Calibri"/>
              </a:rPr>
              <a:t>Correlations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582" y="385648"/>
            <a:ext cx="28784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Predictive</a:t>
            </a:r>
            <a:r>
              <a:rPr dirty="0" spc="10"/>
              <a:t> </a:t>
            </a:r>
            <a:r>
              <a:rPr dirty="0" spc="-5"/>
              <a:t>analytics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22070"/>
            <a:ext cx="8073390" cy="2739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12115" indent="-4000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12750" algn="l"/>
              </a:tabLst>
            </a:pPr>
            <a:r>
              <a:rPr dirty="0" sz="2000" spc="-10">
                <a:latin typeface="Calibri"/>
                <a:cs typeface="Calibri"/>
              </a:rPr>
              <a:t>Predictive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helps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forecast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trends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5">
                <a:latin typeface="Calibri"/>
                <a:cs typeface="Calibri"/>
              </a:rPr>
              <a:t> on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current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Predicting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probability of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15">
                <a:latin typeface="Calibri"/>
                <a:cs typeface="Calibri"/>
              </a:rPr>
              <a:t>event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happening in </a:t>
            </a:r>
            <a:r>
              <a:rPr dirty="0" sz="2000" spc="-10">
                <a:latin typeface="Calibri"/>
                <a:cs typeface="Calibri"/>
              </a:rPr>
              <a:t>future </a:t>
            </a:r>
            <a:r>
              <a:rPr dirty="0" sz="2000" spc="-5">
                <a:latin typeface="Calibri"/>
                <a:cs typeface="Calibri"/>
              </a:rPr>
              <a:t>or estimating 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10">
                <a:latin typeface="Calibri"/>
                <a:cs typeface="Calibri"/>
              </a:rPr>
              <a:t>accurate </a:t>
            </a:r>
            <a:r>
              <a:rPr dirty="0" sz="2000" spc="5">
                <a:latin typeface="Calibri"/>
                <a:cs typeface="Calibri"/>
              </a:rPr>
              <a:t>time </a:t>
            </a:r>
            <a:r>
              <a:rPr dirty="0" sz="2000" spc="-5">
                <a:latin typeface="Calibri"/>
                <a:cs typeface="Calibri"/>
              </a:rPr>
              <a:t>it </a:t>
            </a:r>
            <a:r>
              <a:rPr dirty="0" sz="2000">
                <a:latin typeface="Calibri"/>
                <a:cs typeface="Calibri"/>
              </a:rPr>
              <a:t>will </a:t>
            </a:r>
            <a:r>
              <a:rPr dirty="0" sz="2000" spc="-5">
                <a:latin typeface="Calibri"/>
                <a:cs typeface="Calibri"/>
              </a:rPr>
              <a:t>happen </a:t>
            </a:r>
            <a:r>
              <a:rPr dirty="0" sz="2000" spc="-10">
                <a:latin typeface="Calibri"/>
                <a:cs typeface="Calibri"/>
              </a:rPr>
              <a:t>can </a:t>
            </a:r>
            <a:r>
              <a:rPr dirty="0" sz="2000">
                <a:latin typeface="Calibri"/>
                <a:cs typeface="Calibri"/>
              </a:rPr>
              <a:t>all be </a:t>
            </a:r>
            <a:r>
              <a:rPr dirty="0" sz="2000" spc="-5">
                <a:latin typeface="Calibri"/>
                <a:cs typeface="Calibri"/>
              </a:rPr>
              <a:t>determined with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help of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algn="just" marL="355600" indent="-3429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Many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different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co-dependent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variables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predict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trend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11" y="572185"/>
            <a:ext cx="7077202" cy="33940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8610" y="4389221"/>
            <a:ext cx="45085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Source: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https://www.logianalytics.com/wp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content/uploads/2017/11/predictive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1.png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</a:t>
            </a:r>
            <a:r>
              <a:rPr dirty="0" spc="-50"/>
              <a:t>x</a:t>
            </a:r>
            <a:r>
              <a:rPr dirty="0" spc="-5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686040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Set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techniques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>
                <a:latin typeface="Calibri"/>
                <a:cs typeface="Calibri"/>
              </a:rPr>
              <a:t> use </a:t>
            </a:r>
            <a:r>
              <a:rPr dirty="0" sz="2000" spc="-5">
                <a:latin typeface="Calibri"/>
                <a:cs typeface="Calibri"/>
              </a:rPr>
              <a:t>model constructed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past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future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ascertain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impact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one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variable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>
                <a:latin typeface="Calibri"/>
                <a:cs typeface="Calibri"/>
              </a:rPr>
              <a:t>another: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5">
                <a:latin typeface="Calibri"/>
                <a:cs typeface="Calibri"/>
              </a:rPr>
              <a:t>Linear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regression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5">
                <a:latin typeface="Calibri"/>
                <a:cs typeface="Calibri"/>
              </a:rPr>
              <a:t>Time series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forecasting</a:t>
            </a:r>
            <a:endParaRPr sz="2000">
              <a:latin typeface="Calibri"/>
              <a:cs typeface="Calibri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mining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527" y="3920744"/>
            <a:ext cx="4669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Source: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https://bigdata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madesimple.com/5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examples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predictive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analytics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travel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industry/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3154" y="2159266"/>
            <a:ext cx="4220845" cy="17348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994" y="385648"/>
            <a:ext cx="3145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Prescriptive</a:t>
            </a:r>
            <a:r>
              <a:rPr dirty="0" spc="15"/>
              <a:t> </a:t>
            </a:r>
            <a:r>
              <a:rPr dirty="0" spc="-5"/>
              <a:t>analytics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Set</a:t>
            </a:r>
            <a:r>
              <a:rPr dirty="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techniques</a:t>
            </a:r>
            <a:r>
              <a:rPr dirty="0"/>
              <a:t> </a:t>
            </a:r>
            <a:r>
              <a:rPr dirty="0" spc="-15"/>
              <a:t>to</a:t>
            </a:r>
            <a:r>
              <a:rPr dirty="0"/>
              <a:t> </a:t>
            </a:r>
            <a:r>
              <a:rPr dirty="0" spc="-10"/>
              <a:t>indicate</a:t>
            </a:r>
            <a:r>
              <a:rPr dirty="0"/>
              <a:t> the</a:t>
            </a:r>
            <a:r>
              <a:rPr dirty="0" spc="5"/>
              <a:t> </a:t>
            </a:r>
            <a:r>
              <a:rPr dirty="0" spc="-10"/>
              <a:t>best</a:t>
            </a:r>
            <a:r>
              <a:rPr dirty="0"/>
              <a:t> </a:t>
            </a:r>
            <a:r>
              <a:rPr dirty="0" spc="-10"/>
              <a:t>course </a:t>
            </a:r>
            <a:r>
              <a:rPr dirty="0" spc="-5"/>
              <a:t>of </a:t>
            </a:r>
            <a:r>
              <a:rPr dirty="0"/>
              <a:t>action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It</a:t>
            </a:r>
            <a:r>
              <a:rPr dirty="0" spc="-10"/>
              <a:t> tells</a:t>
            </a:r>
            <a:r>
              <a:rPr dirty="0" spc="15"/>
              <a:t> </a:t>
            </a:r>
            <a:r>
              <a:rPr dirty="0" spc="-5"/>
              <a:t>what</a:t>
            </a:r>
            <a:r>
              <a:rPr dirty="0"/>
              <a:t> decision </a:t>
            </a:r>
            <a:r>
              <a:rPr dirty="0" spc="-15"/>
              <a:t>to</a:t>
            </a:r>
            <a:r>
              <a:rPr dirty="0" spc="-5"/>
              <a:t> </a:t>
            </a:r>
            <a:r>
              <a:rPr dirty="0" spc="-15"/>
              <a:t>make</a:t>
            </a:r>
            <a:r>
              <a:rPr dirty="0"/>
              <a:t> </a:t>
            </a:r>
            <a:r>
              <a:rPr dirty="0" spc="-15"/>
              <a:t>to</a:t>
            </a:r>
            <a:r>
              <a:rPr dirty="0" spc="-10"/>
              <a:t> optimize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-10"/>
              <a:t> outcome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goal</a:t>
            </a:r>
            <a:r>
              <a:rPr dirty="0" spc="-25"/>
              <a:t> </a:t>
            </a:r>
            <a:r>
              <a:rPr dirty="0" spc="-5"/>
              <a:t>of </a:t>
            </a:r>
            <a:r>
              <a:rPr dirty="0" spc="-10"/>
              <a:t>prescriptive</a:t>
            </a:r>
            <a:r>
              <a:rPr dirty="0" spc="30"/>
              <a:t> </a:t>
            </a:r>
            <a:r>
              <a:rPr dirty="0"/>
              <a:t>analytics</a:t>
            </a:r>
            <a:r>
              <a:rPr dirty="0" spc="10"/>
              <a:t> </a:t>
            </a:r>
            <a:r>
              <a:rPr dirty="0"/>
              <a:t>is</a:t>
            </a:r>
            <a:r>
              <a:rPr dirty="0" spc="5"/>
              <a:t> </a:t>
            </a:r>
            <a:r>
              <a:rPr dirty="0" spc="-15"/>
              <a:t>to</a:t>
            </a:r>
            <a:r>
              <a:rPr dirty="0"/>
              <a:t> enable:</a:t>
            </a:r>
          </a:p>
          <a:p>
            <a:pPr lvl="1" marL="927100" indent="-51435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1800" spc="-5">
                <a:latin typeface="Calibri"/>
                <a:cs typeface="Calibri"/>
              </a:rPr>
              <a:t>Quality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improvements</a:t>
            </a:r>
            <a:endParaRPr sz="1800">
              <a:latin typeface="Calibri"/>
              <a:cs typeface="Calibri"/>
            </a:endParaRPr>
          </a:p>
          <a:p>
            <a:pPr lvl="1" marL="927100" indent="-51435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1800" spc="-5">
                <a:latin typeface="Calibri"/>
                <a:cs typeface="Calibri"/>
              </a:rPr>
              <a:t>Service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enhancements</a:t>
            </a:r>
            <a:endParaRPr sz="1800">
              <a:latin typeface="Calibri"/>
              <a:cs typeface="Calibri"/>
            </a:endParaRPr>
          </a:p>
          <a:p>
            <a:pPr lvl="1" marL="927100" indent="-51435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1800" spc="-10">
                <a:latin typeface="Calibri"/>
                <a:cs typeface="Calibri"/>
              </a:rPr>
              <a:t>Cost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reductions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lvl="1" marL="927100" indent="-51435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1800" spc="-10">
                <a:latin typeface="Calibri"/>
                <a:cs typeface="Calibri"/>
              </a:rPr>
              <a:t>Increasing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productivity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608" y="385648"/>
            <a:ext cx="3971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Objective</a:t>
            </a:r>
            <a:r>
              <a:rPr dirty="0" spc="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15"/>
              <a:t>course</a:t>
            </a:r>
            <a:r>
              <a:rPr dirty="0" spc="5"/>
              <a:t> </a:t>
            </a:r>
            <a:r>
              <a:rPr dirty="0" sz="1100" spc="-5"/>
              <a:t>Contd…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535940" y="1213865"/>
            <a:ext cx="7736840" cy="2297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danger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quantitative</a:t>
            </a:r>
            <a:r>
              <a:rPr dirty="0" sz="2400" spc="-5">
                <a:latin typeface="Calibri"/>
                <a:cs typeface="Calibri"/>
              </a:rPr>
              <a:t> method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generally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inability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calculation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threat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lack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fundamental understanding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of: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 spc="-10">
                <a:latin typeface="Calibri"/>
                <a:cs typeface="Calibri"/>
              </a:rPr>
              <a:t>Why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 </a:t>
            </a:r>
            <a:r>
              <a:rPr dirty="0" sz="2000">
                <a:latin typeface="Calibri"/>
                <a:cs typeface="Calibri"/>
              </a:rPr>
              <a:t>a particular </a:t>
            </a:r>
            <a:r>
              <a:rPr dirty="0" sz="2000" spc="-5">
                <a:latin typeface="Calibri"/>
                <a:cs typeface="Calibri"/>
              </a:rPr>
              <a:t>technique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procedure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 correctly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and,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correctly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interpret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784" y="2668866"/>
            <a:ext cx="2183511" cy="16968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808" y="385648"/>
            <a:ext cx="45827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Prescriptive</a:t>
            </a:r>
            <a:r>
              <a:rPr dirty="0" spc="35"/>
              <a:t> </a:t>
            </a:r>
            <a:r>
              <a:rPr dirty="0" spc="-5"/>
              <a:t>analytics:</a:t>
            </a:r>
            <a:r>
              <a:rPr dirty="0" spc="40"/>
              <a:t> </a:t>
            </a:r>
            <a:r>
              <a:rPr dirty="0" spc="-1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40713"/>
            <a:ext cx="2835910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Optimization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Simulation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Decision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385648"/>
            <a:ext cx="54140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</a:t>
            </a:r>
            <a:r>
              <a:rPr dirty="0"/>
              <a:t> </a:t>
            </a:r>
            <a:r>
              <a:rPr dirty="0" spc="-5"/>
              <a:t>Explain</a:t>
            </a:r>
            <a:r>
              <a:rPr dirty="0" spc="15"/>
              <a:t> </a:t>
            </a:r>
            <a:r>
              <a:rPr dirty="0" spc="-20"/>
              <a:t>why</a:t>
            </a:r>
            <a:r>
              <a:rPr dirty="0"/>
              <a:t> </a:t>
            </a:r>
            <a:r>
              <a:rPr dirty="0" spc="-5"/>
              <a:t>analytics</a:t>
            </a:r>
            <a:r>
              <a:rPr dirty="0" spc="20"/>
              <a:t> </a:t>
            </a:r>
            <a:r>
              <a:rPr dirty="0" spc="-5"/>
              <a:t>is</a:t>
            </a:r>
            <a:r>
              <a:rPr dirty="0" spc="-10"/>
              <a:t> important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79905" y="1610359"/>
            <a:ext cx="30619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Demand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Element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919" y="385648"/>
            <a:ext cx="54140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</a:t>
            </a:r>
            <a:r>
              <a:rPr dirty="0"/>
              <a:t> </a:t>
            </a:r>
            <a:r>
              <a:rPr dirty="0" spc="-5"/>
              <a:t>Explain</a:t>
            </a:r>
            <a:r>
              <a:rPr dirty="0" spc="15"/>
              <a:t> </a:t>
            </a:r>
            <a:r>
              <a:rPr dirty="0" spc="-20"/>
              <a:t>why</a:t>
            </a:r>
            <a:r>
              <a:rPr dirty="0"/>
              <a:t> </a:t>
            </a:r>
            <a:r>
              <a:rPr dirty="0" spc="-5"/>
              <a:t>analytics</a:t>
            </a:r>
            <a:r>
              <a:rPr dirty="0" spc="20"/>
              <a:t> </a:t>
            </a:r>
            <a:r>
              <a:rPr dirty="0" spc="-5"/>
              <a:t>is</a:t>
            </a:r>
            <a:r>
              <a:rPr dirty="0" spc="-10"/>
              <a:t> important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51" y="1199388"/>
            <a:ext cx="8208264" cy="3396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24225" y="3926840"/>
            <a:ext cx="1317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Search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0214" y="3859174"/>
            <a:ext cx="1008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Data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Scientist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4682" y="4299915"/>
            <a:ext cx="2545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Statistician,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Researcher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65775" y="3941927"/>
            <a:ext cx="217804" cy="534035"/>
            <a:chOff x="5565775" y="3941927"/>
            <a:chExt cx="217804" cy="534035"/>
          </a:xfrm>
        </p:grpSpPr>
        <p:sp>
          <p:nvSpPr>
            <p:cNvPr id="8" name="object 8"/>
            <p:cNvSpPr/>
            <p:nvPr/>
          </p:nvSpPr>
          <p:spPr>
            <a:xfrm>
              <a:off x="5578475" y="3954627"/>
              <a:ext cx="192405" cy="133985"/>
            </a:xfrm>
            <a:custGeom>
              <a:avLst/>
              <a:gdLst/>
              <a:ahLst/>
              <a:cxnLst/>
              <a:rect l="l" t="t" r="r" b="b"/>
              <a:pathLst>
                <a:path w="192404" h="133985">
                  <a:moveTo>
                    <a:pt x="192201" y="0"/>
                  </a:moveTo>
                  <a:lnTo>
                    <a:pt x="0" y="0"/>
                  </a:lnTo>
                  <a:lnTo>
                    <a:pt x="0" y="133959"/>
                  </a:lnTo>
                  <a:lnTo>
                    <a:pt x="192201" y="133959"/>
                  </a:lnTo>
                  <a:lnTo>
                    <a:pt x="1922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78475" y="3954627"/>
              <a:ext cx="192405" cy="133985"/>
            </a:xfrm>
            <a:custGeom>
              <a:avLst/>
              <a:gdLst/>
              <a:ahLst/>
              <a:cxnLst/>
              <a:rect l="l" t="t" r="r" b="b"/>
              <a:pathLst>
                <a:path w="192404" h="133985">
                  <a:moveTo>
                    <a:pt x="0" y="133959"/>
                  </a:moveTo>
                  <a:lnTo>
                    <a:pt x="192201" y="133959"/>
                  </a:lnTo>
                  <a:lnTo>
                    <a:pt x="192201" y="0"/>
                  </a:lnTo>
                  <a:lnTo>
                    <a:pt x="0" y="0"/>
                  </a:lnTo>
                  <a:lnTo>
                    <a:pt x="0" y="13395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78475" y="4328693"/>
              <a:ext cx="192405" cy="133985"/>
            </a:xfrm>
            <a:custGeom>
              <a:avLst/>
              <a:gdLst/>
              <a:ahLst/>
              <a:cxnLst/>
              <a:rect l="l" t="t" r="r" b="b"/>
              <a:pathLst>
                <a:path w="192404" h="133985">
                  <a:moveTo>
                    <a:pt x="192201" y="0"/>
                  </a:moveTo>
                  <a:lnTo>
                    <a:pt x="0" y="0"/>
                  </a:lnTo>
                  <a:lnTo>
                    <a:pt x="0" y="133959"/>
                  </a:lnTo>
                  <a:lnTo>
                    <a:pt x="192201" y="133959"/>
                  </a:lnTo>
                  <a:lnTo>
                    <a:pt x="19220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78475" y="4328693"/>
              <a:ext cx="192405" cy="133985"/>
            </a:xfrm>
            <a:custGeom>
              <a:avLst/>
              <a:gdLst/>
              <a:ahLst/>
              <a:cxnLst/>
              <a:rect l="l" t="t" r="r" b="b"/>
              <a:pathLst>
                <a:path w="192404" h="133985">
                  <a:moveTo>
                    <a:pt x="0" y="133959"/>
                  </a:moveTo>
                  <a:lnTo>
                    <a:pt x="192201" y="133959"/>
                  </a:lnTo>
                  <a:lnTo>
                    <a:pt x="192201" y="0"/>
                  </a:lnTo>
                  <a:lnTo>
                    <a:pt x="0" y="0"/>
                  </a:lnTo>
                  <a:lnTo>
                    <a:pt x="0" y="13395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818" y="205993"/>
            <a:ext cx="7085710" cy="33940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8639" y="3847287"/>
            <a:ext cx="64516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https://timesofindia.indiatimes.com/india/Data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scientists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earning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more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than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 </a:t>
            </a:r>
            <a:r>
              <a:rPr dirty="0" sz="1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CAs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engineers/articleshow/52171064.cms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53" y="1271397"/>
            <a:ext cx="8316468" cy="2295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2755" y="475945"/>
            <a:ext cx="45110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3.1</a:t>
            </a:r>
            <a:r>
              <a:rPr dirty="0" spc="10"/>
              <a:t> </a:t>
            </a:r>
            <a:r>
              <a:rPr dirty="0" spc="-10"/>
              <a:t>Demand</a:t>
            </a:r>
            <a:r>
              <a:rPr dirty="0" spc="5"/>
              <a:t> </a:t>
            </a:r>
            <a:r>
              <a:rPr dirty="0" spc="-20"/>
              <a:t>for</a:t>
            </a:r>
            <a:r>
              <a:rPr dirty="0" spc="10"/>
              <a:t> </a:t>
            </a:r>
            <a:r>
              <a:rPr dirty="0" spc="-20"/>
              <a:t>Data</a:t>
            </a:r>
            <a:r>
              <a:rPr dirty="0" spc="10"/>
              <a:t> </a:t>
            </a:r>
            <a:r>
              <a:rPr dirty="0" spc="-5"/>
              <a:t>Analytics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3785717"/>
            <a:ext cx="80352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</a:t>
            </a: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://timesofindia.indiatimes.com/articleshow/52171064.cms?utm_source= </a:t>
            </a:r>
            <a:r>
              <a:rPr dirty="0" sz="2000" spc="-4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contentofinterest&amp;utm_medium=text&amp;utm_campaign=cppst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301" y="385648"/>
            <a:ext cx="4327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3.2</a:t>
            </a:r>
            <a:r>
              <a:rPr dirty="0" spc="15"/>
              <a:t> </a:t>
            </a:r>
            <a:r>
              <a:rPr dirty="0" spc="-10"/>
              <a:t>Element</a:t>
            </a:r>
            <a:r>
              <a:rPr dirty="0" spc="10"/>
              <a:t> </a:t>
            </a:r>
            <a:r>
              <a:rPr dirty="0" spc="-5"/>
              <a:t>of </a:t>
            </a:r>
            <a:r>
              <a:rPr dirty="0" spc="-15"/>
              <a:t>data</a:t>
            </a:r>
            <a:r>
              <a:rPr dirty="0"/>
              <a:t> </a:t>
            </a:r>
            <a:r>
              <a:rPr dirty="0" spc="-5"/>
              <a:t>Analytics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5408" y="1209784"/>
            <a:ext cx="5084272" cy="33153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120" y="393014"/>
            <a:ext cx="4923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</a:t>
            </a:r>
            <a:r>
              <a:rPr dirty="0"/>
              <a:t> </a:t>
            </a:r>
            <a:r>
              <a:rPr dirty="0" spc="-15"/>
              <a:t>Data</a:t>
            </a:r>
            <a:r>
              <a:rPr dirty="0" spc="5"/>
              <a:t> </a:t>
            </a:r>
            <a:r>
              <a:rPr dirty="0" spc="-15"/>
              <a:t>analyst</a:t>
            </a:r>
            <a:r>
              <a:rPr dirty="0" spc="25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20"/>
              <a:t>Data</a:t>
            </a:r>
            <a:r>
              <a:rPr dirty="0" spc="10"/>
              <a:t> </a:t>
            </a:r>
            <a:r>
              <a:rPr dirty="0" spc="-10"/>
              <a:t>scientist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89380"/>
            <a:ext cx="563816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requisite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skill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Difference</a:t>
            </a:r>
            <a:r>
              <a:rPr dirty="0" sz="2000" spc="-5">
                <a:latin typeface="Calibri"/>
                <a:cs typeface="Calibri"/>
              </a:rPr>
              <a:t> between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analyst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Scientist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042" y="358267"/>
            <a:ext cx="3663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4.1</a:t>
            </a:r>
            <a:r>
              <a:rPr dirty="0" spc="5"/>
              <a:t> </a:t>
            </a:r>
            <a:r>
              <a:rPr dirty="0" spc="-10"/>
              <a:t>The</a:t>
            </a:r>
            <a:r>
              <a:rPr dirty="0" spc="5"/>
              <a:t> </a:t>
            </a:r>
            <a:r>
              <a:rPr dirty="0" spc="-15"/>
              <a:t>requisite</a:t>
            </a:r>
            <a:r>
              <a:rPr dirty="0" spc="20"/>
              <a:t> </a:t>
            </a:r>
            <a:r>
              <a:rPr dirty="0" spc="-5"/>
              <a:t>skill</a:t>
            </a:r>
            <a:r>
              <a:rPr dirty="0" spc="-10"/>
              <a:t> set</a:t>
            </a:r>
          </a:p>
        </p:txBody>
      </p:sp>
      <p:sp>
        <p:nvSpPr>
          <p:cNvPr id="3" name="object 3"/>
          <p:cNvSpPr/>
          <p:nvPr/>
        </p:nvSpPr>
        <p:spPr>
          <a:xfrm>
            <a:off x="2370708" y="979677"/>
            <a:ext cx="3535679" cy="3247390"/>
          </a:xfrm>
          <a:custGeom>
            <a:avLst/>
            <a:gdLst/>
            <a:ahLst/>
            <a:cxnLst/>
            <a:rect l="l" t="t" r="r" b="b"/>
            <a:pathLst>
              <a:path w="3535679" h="3247390">
                <a:moveTo>
                  <a:pt x="811403" y="2275967"/>
                </a:moveTo>
                <a:lnTo>
                  <a:pt x="812554" y="2228905"/>
                </a:lnTo>
                <a:lnTo>
                  <a:pt x="815972" y="2182423"/>
                </a:lnTo>
                <a:lnTo>
                  <a:pt x="821605" y="2136570"/>
                </a:lnTo>
                <a:lnTo>
                  <a:pt x="829401" y="2091398"/>
                </a:lnTo>
                <a:lnTo>
                  <a:pt x="839308" y="2046957"/>
                </a:lnTo>
                <a:lnTo>
                  <a:pt x="851273" y="2003299"/>
                </a:lnTo>
                <a:lnTo>
                  <a:pt x="865243" y="1960473"/>
                </a:lnTo>
                <a:lnTo>
                  <a:pt x="881167" y="1918531"/>
                </a:lnTo>
                <a:lnTo>
                  <a:pt x="898992" y="1877524"/>
                </a:lnTo>
                <a:lnTo>
                  <a:pt x="918666" y="1837502"/>
                </a:lnTo>
                <a:lnTo>
                  <a:pt x="940136" y="1798517"/>
                </a:lnTo>
                <a:lnTo>
                  <a:pt x="963351" y="1760618"/>
                </a:lnTo>
                <a:lnTo>
                  <a:pt x="988257" y="1723858"/>
                </a:lnTo>
                <a:lnTo>
                  <a:pt x="1014803" y="1688287"/>
                </a:lnTo>
                <a:lnTo>
                  <a:pt x="1042937" y="1653955"/>
                </a:lnTo>
                <a:lnTo>
                  <a:pt x="1072605" y="1620914"/>
                </a:lnTo>
                <a:lnTo>
                  <a:pt x="1103757" y="1589214"/>
                </a:lnTo>
                <a:lnTo>
                  <a:pt x="1136338" y="1558906"/>
                </a:lnTo>
                <a:lnTo>
                  <a:pt x="1170298" y="1530042"/>
                </a:lnTo>
                <a:lnTo>
                  <a:pt x="1205583" y="1502671"/>
                </a:lnTo>
                <a:lnTo>
                  <a:pt x="1242142" y="1476844"/>
                </a:lnTo>
                <a:lnTo>
                  <a:pt x="1279922" y="1452614"/>
                </a:lnTo>
                <a:lnTo>
                  <a:pt x="1318871" y="1430029"/>
                </a:lnTo>
                <a:lnTo>
                  <a:pt x="1358937" y="1409142"/>
                </a:lnTo>
                <a:lnTo>
                  <a:pt x="1400067" y="1390003"/>
                </a:lnTo>
                <a:lnTo>
                  <a:pt x="1442209" y="1372662"/>
                </a:lnTo>
                <a:lnTo>
                  <a:pt x="1485310" y="1357172"/>
                </a:lnTo>
                <a:lnTo>
                  <a:pt x="1529319" y="1343582"/>
                </a:lnTo>
                <a:lnTo>
                  <a:pt x="1574182" y="1331943"/>
                </a:lnTo>
                <a:lnTo>
                  <a:pt x="1619849" y="1322306"/>
                </a:lnTo>
                <a:lnTo>
                  <a:pt x="1666266" y="1314722"/>
                </a:lnTo>
                <a:lnTo>
                  <a:pt x="1713381" y="1309242"/>
                </a:lnTo>
                <a:lnTo>
                  <a:pt x="1761141" y="1305917"/>
                </a:lnTo>
                <a:lnTo>
                  <a:pt x="1809495" y="1304798"/>
                </a:lnTo>
                <a:lnTo>
                  <a:pt x="1857860" y="1305917"/>
                </a:lnTo>
                <a:lnTo>
                  <a:pt x="1905630" y="1309242"/>
                </a:lnTo>
                <a:lnTo>
                  <a:pt x="1952753" y="1314722"/>
                </a:lnTo>
                <a:lnTo>
                  <a:pt x="1999177" y="1322306"/>
                </a:lnTo>
                <a:lnTo>
                  <a:pt x="2044849" y="1331943"/>
                </a:lnTo>
                <a:lnTo>
                  <a:pt x="2089718" y="1343582"/>
                </a:lnTo>
                <a:lnTo>
                  <a:pt x="2133731" y="1357172"/>
                </a:lnTo>
                <a:lnTo>
                  <a:pt x="2176835" y="1372662"/>
                </a:lnTo>
                <a:lnTo>
                  <a:pt x="2218979" y="1390003"/>
                </a:lnTo>
                <a:lnTo>
                  <a:pt x="2260110" y="1409142"/>
                </a:lnTo>
                <a:lnTo>
                  <a:pt x="2300176" y="1430029"/>
                </a:lnTo>
                <a:lnTo>
                  <a:pt x="2339125" y="1452614"/>
                </a:lnTo>
                <a:lnTo>
                  <a:pt x="2376904" y="1476844"/>
                </a:lnTo>
                <a:lnTo>
                  <a:pt x="2413462" y="1502671"/>
                </a:lnTo>
                <a:lnTo>
                  <a:pt x="2448746" y="1530042"/>
                </a:lnTo>
                <a:lnTo>
                  <a:pt x="2482703" y="1558906"/>
                </a:lnTo>
                <a:lnTo>
                  <a:pt x="2515282" y="1589214"/>
                </a:lnTo>
                <a:lnTo>
                  <a:pt x="2546430" y="1620914"/>
                </a:lnTo>
                <a:lnTo>
                  <a:pt x="2576096" y="1653955"/>
                </a:lnTo>
                <a:lnTo>
                  <a:pt x="2604226" y="1688287"/>
                </a:lnTo>
                <a:lnTo>
                  <a:pt x="2630768" y="1723858"/>
                </a:lnTo>
                <a:lnTo>
                  <a:pt x="2655671" y="1760618"/>
                </a:lnTo>
                <a:lnTo>
                  <a:pt x="2678882" y="1798517"/>
                </a:lnTo>
                <a:lnTo>
                  <a:pt x="2700349" y="1837502"/>
                </a:lnTo>
                <a:lnTo>
                  <a:pt x="2720019" y="1877524"/>
                </a:lnTo>
                <a:lnTo>
                  <a:pt x="2737840" y="1918531"/>
                </a:lnTo>
                <a:lnTo>
                  <a:pt x="2753761" y="1960473"/>
                </a:lnTo>
                <a:lnTo>
                  <a:pt x="2767728" y="2003299"/>
                </a:lnTo>
                <a:lnTo>
                  <a:pt x="2779690" y="2046957"/>
                </a:lnTo>
                <a:lnTo>
                  <a:pt x="2789594" y="2091398"/>
                </a:lnTo>
                <a:lnTo>
                  <a:pt x="2797388" y="2136570"/>
                </a:lnTo>
                <a:lnTo>
                  <a:pt x="2803020" y="2182423"/>
                </a:lnTo>
                <a:lnTo>
                  <a:pt x="2806438" y="2228905"/>
                </a:lnTo>
                <a:lnTo>
                  <a:pt x="2807589" y="2275967"/>
                </a:lnTo>
                <a:lnTo>
                  <a:pt x="2806438" y="2323017"/>
                </a:lnTo>
                <a:lnTo>
                  <a:pt x="2803020" y="2369490"/>
                </a:lnTo>
                <a:lnTo>
                  <a:pt x="2797388" y="2415334"/>
                </a:lnTo>
                <a:lnTo>
                  <a:pt x="2789594" y="2460499"/>
                </a:lnTo>
                <a:lnTo>
                  <a:pt x="2779690" y="2504933"/>
                </a:lnTo>
                <a:lnTo>
                  <a:pt x="2767728" y="2548586"/>
                </a:lnTo>
                <a:lnTo>
                  <a:pt x="2753761" y="2591407"/>
                </a:lnTo>
                <a:lnTo>
                  <a:pt x="2737840" y="2633344"/>
                </a:lnTo>
                <a:lnTo>
                  <a:pt x="2720019" y="2674348"/>
                </a:lnTo>
                <a:lnTo>
                  <a:pt x="2700349" y="2714367"/>
                </a:lnTo>
                <a:lnTo>
                  <a:pt x="2678882" y="2753351"/>
                </a:lnTo>
                <a:lnTo>
                  <a:pt x="2655671" y="2791247"/>
                </a:lnTo>
                <a:lnTo>
                  <a:pt x="2630768" y="2828007"/>
                </a:lnTo>
                <a:lnTo>
                  <a:pt x="2604226" y="2863578"/>
                </a:lnTo>
                <a:lnTo>
                  <a:pt x="2576096" y="2897910"/>
                </a:lnTo>
                <a:lnTo>
                  <a:pt x="2546430" y="2930951"/>
                </a:lnTo>
                <a:lnTo>
                  <a:pt x="2515282" y="2962652"/>
                </a:lnTo>
                <a:lnTo>
                  <a:pt x="2482703" y="2992961"/>
                </a:lnTo>
                <a:lnTo>
                  <a:pt x="2448746" y="3021828"/>
                </a:lnTo>
                <a:lnTo>
                  <a:pt x="2413462" y="3049200"/>
                </a:lnTo>
                <a:lnTo>
                  <a:pt x="2376904" y="3075029"/>
                </a:lnTo>
                <a:lnTo>
                  <a:pt x="2339125" y="3099261"/>
                </a:lnTo>
                <a:lnTo>
                  <a:pt x="2300176" y="3121848"/>
                </a:lnTo>
                <a:lnTo>
                  <a:pt x="2260110" y="3142737"/>
                </a:lnTo>
                <a:lnTo>
                  <a:pt x="2218979" y="3161879"/>
                </a:lnTo>
                <a:lnTo>
                  <a:pt x="2176835" y="3179222"/>
                </a:lnTo>
                <a:lnTo>
                  <a:pt x="2133731" y="3194714"/>
                </a:lnTo>
                <a:lnTo>
                  <a:pt x="2089718" y="3208307"/>
                </a:lnTo>
                <a:lnTo>
                  <a:pt x="2044849" y="3219947"/>
                </a:lnTo>
                <a:lnTo>
                  <a:pt x="1999177" y="3229586"/>
                </a:lnTo>
                <a:lnTo>
                  <a:pt x="1952753" y="3237171"/>
                </a:lnTo>
                <a:lnTo>
                  <a:pt x="1905630" y="3242652"/>
                </a:lnTo>
                <a:lnTo>
                  <a:pt x="1857860" y="3245977"/>
                </a:lnTo>
                <a:lnTo>
                  <a:pt x="1809495" y="3247097"/>
                </a:lnTo>
                <a:lnTo>
                  <a:pt x="1761141" y="3245977"/>
                </a:lnTo>
                <a:lnTo>
                  <a:pt x="1713381" y="3242652"/>
                </a:lnTo>
                <a:lnTo>
                  <a:pt x="1666266" y="3237171"/>
                </a:lnTo>
                <a:lnTo>
                  <a:pt x="1619849" y="3229586"/>
                </a:lnTo>
                <a:lnTo>
                  <a:pt x="1574182" y="3219947"/>
                </a:lnTo>
                <a:lnTo>
                  <a:pt x="1529319" y="3208307"/>
                </a:lnTo>
                <a:lnTo>
                  <a:pt x="1485310" y="3194714"/>
                </a:lnTo>
                <a:lnTo>
                  <a:pt x="1442209" y="3179222"/>
                </a:lnTo>
                <a:lnTo>
                  <a:pt x="1400067" y="3161879"/>
                </a:lnTo>
                <a:lnTo>
                  <a:pt x="1358937" y="3142737"/>
                </a:lnTo>
                <a:lnTo>
                  <a:pt x="1318871" y="3121848"/>
                </a:lnTo>
                <a:lnTo>
                  <a:pt x="1279922" y="3099261"/>
                </a:lnTo>
                <a:lnTo>
                  <a:pt x="1242142" y="3075029"/>
                </a:lnTo>
                <a:lnTo>
                  <a:pt x="1205583" y="3049200"/>
                </a:lnTo>
                <a:lnTo>
                  <a:pt x="1170298" y="3021828"/>
                </a:lnTo>
                <a:lnTo>
                  <a:pt x="1136338" y="2992961"/>
                </a:lnTo>
                <a:lnTo>
                  <a:pt x="1103757" y="2962652"/>
                </a:lnTo>
                <a:lnTo>
                  <a:pt x="1072605" y="2930951"/>
                </a:lnTo>
                <a:lnTo>
                  <a:pt x="1042937" y="2897910"/>
                </a:lnTo>
                <a:lnTo>
                  <a:pt x="1014803" y="2863578"/>
                </a:lnTo>
                <a:lnTo>
                  <a:pt x="988257" y="2828007"/>
                </a:lnTo>
                <a:lnTo>
                  <a:pt x="963351" y="2791247"/>
                </a:lnTo>
                <a:lnTo>
                  <a:pt x="940136" y="2753351"/>
                </a:lnTo>
                <a:lnTo>
                  <a:pt x="918666" y="2714367"/>
                </a:lnTo>
                <a:lnTo>
                  <a:pt x="898992" y="2674348"/>
                </a:lnTo>
                <a:lnTo>
                  <a:pt x="881167" y="2633344"/>
                </a:lnTo>
                <a:lnTo>
                  <a:pt x="865243" y="2591407"/>
                </a:lnTo>
                <a:lnTo>
                  <a:pt x="851273" y="2548586"/>
                </a:lnTo>
                <a:lnTo>
                  <a:pt x="839308" y="2504933"/>
                </a:lnTo>
                <a:lnTo>
                  <a:pt x="829401" y="2460499"/>
                </a:lnTo>
                <a:lnTo>
                  <a:pt x="821605" y="2415334"/>
                </a:lnTo>
                <a:lnTo>
                  <a:pt x="815972" y="2369490"/>
                </a:lnTo>
                <a:lnTo>
                  <a:pt x="812554" y="2323017"/>
                </a:lnTo>
                <a:lnTo>
                  <a:pt x="811403" y="2275967"/>
                </a:lnTo>
                <a:close/>
              </a:path>
              <a:path w="3535679" h="3247390">
                <a:moveTo>
                  <a:pt x="0" y="1026414"/>
                </a:moveTo>
                <a:lnTo>
                  <a:pt x="1121" y="978101"/>
                </a:lnTo>
                <a:lnTo>
                  <a:pt x="4453" y="930363"/>
                </a:lnTo>
                <a:lnTo>
                  <a:pt x="9946" y="883249"/>
                </a:lnTo>
                <a:lnTo>
                  <a:pt x="17551" y="836808"/>
                </a:lnTo>
                <a:lnTo>
                  <a:pt x="27217" y="791089"/>
                </a:lnTo>
                <a:lnTo>
                  <a:pt x="38896" y="746141"/>
                </a:lnTo>
                <a:lnTo>
                  <a:pt x="52538" y="702015"/>
                </a:lnTo>
                <a:lnTo>
                  <a:pt x="68093" y="658759"/>
                </a:lnTo>
                <a:lnTo>
                  <a:pt x="85513" y="616422"/>
                </a:lnTo>
                <a:lnTo>
                  <a:pt x="104747" y="575054"/>
                </a:lnTo>
                <a:lnTo>
                  <a:pt x="125746" y="534704"/>
                </a:lnTo>
                <a:lnTo>
                  <a:pt x="148461" y="495422"/>
                </a:lnTo>
                <a:lnTo>
                  <a:pt x="172841" y="457257"/>
                </a:lnTo>
                <a:lnTo>
                  <a:pt x="198839" y="420258"/>
                </a:lnTo>
                <a:lnTo>
                  <a:pt x="226403" y="384474"/>
                </a:lnTo>
                <a:lnTo>
                  <a:pt x="255486" y="349955"/>
                </a:lnTo>
                <a:lnTo>
                  <a:pt x="286036" y="316750"/>
                </a:lnTo>
                <a:lnTo>
                  <a:pt x="318006" y="284909"/>
                </a:lnTo>
                <a:lnTo>
                  <a:pt x="351344" y="254480"/>
                </a:lnTo>
                <a:lnTo>
                  <a:pt x="386002" y="225514"/>
                </a:lnTo>
                <a:lnTo>
                  <a:pt x="421931" y="198059"/>
                </a:lnTo>
                <a:lnTo>
                  <a:pt x="459081" y="172164"/>
                </a:lnTo>
                <a:lnTo>
                  <a:pt x="497401" y="147880"/>
                </a:lnTo>
                <a:lnTo>
                  <a:pt x="536844" y="125254"/>
                </a:lnTo>
                <a:lnTo>
                  <a:pt x="577359" y="104338"/>
                </a:lnTo>
                <a:lnTo>
                  <a:pt x="618897" y="85179"/>
                </a:lnTo>
                <a:lnTo>
                  <a:pt x="661408" y="67828"/>
                </a:lnTo>
                <a:lnTo>
                  <a:pt x="704843" y="52334"/>
                </a:lnTo>
                <a:lnTo>
                  <a:pt x="749153" y="38745"/>
                </a:lnTo>
                <a:lnTo>
                  <a:pt x="794288" y="27112"/>
                </a:lnTo>
                <a:lnTo>
                  <a:pt x="840198" y="17483"/>
                </a:lnTo>
                <a:lnTo>
                  <a:pt x="886834" y="9908"/>
                </a:lnTo>
                <a:lnTo>
                  <a:pt x="934147" y="4436"/>
                </a:lnTo>
                <a:lnTo>
                  <a:pt x="982087" y="1117"/>
                </a:lnTo>
                <a:lnTo>
                  <a:pt x="1030605" y="0"/>
                </a:lnTo>
                <a:lnTo>
                  <a:pt x="1079133" y="1117"/>
                </a:lnTo>
                <a:lnTo>
                  <a:pt x="1127082" y="4436"/>
                </a:lnTo>
                <a:lnTo>
                  <a:pt x="1174405" y="9908"/>
                </a:lnTo>
                <a:lnTo>
                  <a:pt x="1221050" y="17483"/>
                </a:lnTo>
                <a:lnTo>
                  <a:pt x="1266968" y="27112"/>
                </a:lnTo>
                <a:lnTo>
                  <a:pt x="1312111" y="38745"/>
                </a:lnTo>
                <a:lnTo>
                  <a:pt x="1356428" y="52334"/>
                </a:lnTo>
                <a:lnTo>
                  <a:pt x="1399870" y="67828"/>
                </a:lnTo>
                <a:lnTo>
                  <a:pt x="1442387" y="85179"/>
                </a:lnTo>
                <a:lnTo>
                  <a:pt x="1483931" y="104338"/>
                </a:lnTo>
                <a:lnTo>
                  <a:pt x="1524451" y="125254"/>
                </a:lnTo>
                <a:lnTo>
                  <a:pt x="1563899" y="147880"/>
                </a:lnTo>
                <a:lnTo>
                  <a:pt x="1602224" y="172164"/>
                </a:lnTo>
                <a:lnTo>
                  <a:pt x="1639377" y="198059"/>
                </a:lnTo>
                <a:lnTo>
                  <a:pt x="1675310" y="225514"/>
                </a:lnTo>
                <a:lnTo>
                  <a:pt x="1709972" y="254480"/>
                </a:lnTo>
                <a:lnTo>
                  <a:pt x="1743313" y="284909"/>
                </a:lnTo>
                <a:lnTo>
                  <a:pt x="1775285" y="316750"/>
                </a:lnTo>
                <a:lnTo>
                  <a:pt x="1805838" y="349955"/>
                </a:lnTo>
                <a:lnTo>
                  <a:pt x="1834923" y="384474"/>
                </a:lnTo>
                <a:lnTo>
                  <a:pt x="1862489" y="420258"/>
                </a:lnTo>
                <a:lnTo>
                  <a:pt x="1888488" y="457257"/>
                </a:lnTo>
                <a:lnTo>
                  <a:pt x="1912870" y="495422"/>
                </a:lnTo>
                <a:lnTo>
                  <a:pt x="1935586" y="534704"/>
                </a:lnTo>
                <a:lnTo>
                  <a:pt x="1956586" y="575054"/>
                </a:lnTo>
                <a:lnTo>
                  <a:pt x="1975821" y="616422"/>
                </a:lnTo>
                <a:lnTo>
                  <a:pt x="1993241" y="658759"/>
                </a:lnTo>
                <a:lnTo>
                  <a:pt x="2008797" y="702015"/>
                </a:lnTo>
                <a:lnTo>
                  <a:pt x="2022439" y="746141"/>
                </a:lnTo>
                <a:lnTo>
                  <a:pt x="2034119" y="791089"/>
                </a:lnTo>
                <a:lnTo>
                  <a:pt x="2043785" y="836808"/>
                </a:lnTo>
                <a:lnTo>
                  <a:pt x="2051390" y="883249"/>
                </a:lnTo>
                <a:lnTo>
                  <a:pt x="2056883" y="930363"/>
                </a:lnTo>
                <a:lnTo>
                  <a:pt x="2060215" y="978101"/>
                </a:lnTo>
                <a:lnTo>
                  <a:pt x="2061337" y="1026414"/>
                </a:lnTo>
                <a:lnTo>
                  <a:pt x="2060215" y="1074726"/>
                </a:lnTo>
                <a:lnTo>
                  <a:pt x="2056883" y="1122464"/>
                </a:lnTo>
                <a:lnTo>
                  <a:pt x="2051390" y="1169578"/>
                </a:lnTo>
                <a:lnTo>
                  <a:pt x="2043785" y="1216019"/>
                </a:lnTo>
                <a:lnTo>
                  <a:pt x="2034119" y="1261738"/>
                </a:lnTo>
                <a:lnTo>
                  <a:pt x="2022439" y="1306686"/>
                </a:lnTo>
                <a:lnTo>
                  <a:pt x="2008797" y="1350812"/>
                </a:lnTo>
                <a:lnTo>
                  <a:pt x="1993241" y="1394068"/>
                </a:lnTo>
                <a:lnTo>
                  <a:pt x="1975821" y="1436405"/>
                </a:lnTo>
                <a:lnTo>
                  <a:pt x="1956586" y="1477773"/>
                </a:lnTo>
                <a:lnTo>
                  <a:pt x="1935586" y="1518123"/>
                </a:lnTo>
                <a:lnTo>
                  <a:pt x="1912870" y="1557405"/>
                </a:lnTo>
                <a:lnTo>
                  <a:pt x="1888488" y="1595570"/>
                </a:lnTo>
                <a:lnTo>
                  <a:pt x="1862489" y="1632569"/>
                </a:lnTo>
                <a:lnTo>
                  <a:pt x="1834923" y="1668353"/>
                </a:lnTo>
                <a:lnTo>
                  <a:pt x="1805838" y="1702872"/>
                </a:lnTo>
                <a:lnTo>
                  <a:pt x="1775285" y="1736077"/>
                </a:lnTo>
                <a:lnTo>
                  <a:pt x="1743313" y="1767918"/>
                </a:lnTo>
                <a:lnTo>
                  <a:pt x="1709972" y="1798347"/>
                </a:lnTo>
                <a:lnTo>
                  <a:pt x="1675310" y="1827313"/>
                </a:lnTo>
                <a:lnTo>
                  <a:pt x="1639377" y="1854768"/>
                </a:lnTo>
                <a:lnTo>
                  <a:pt x="1602224" y="1880663"/>
                </a:lnTo>
                <a:lnTo>
                  <a:pt x="1563899" y="1904947"/>
                </a:lnTo>
                <a:lnTo>
                  <a:pt x="1524451" y="1927573"/>
                </a:lnTo>
                <a:lnTo>
                  <a:pt x="1483931" y="1948489"/>
                </a:lnTo>
                <a:lnTo>
                  <a:pt x="1442387" y="1967648"/>
                </a:lnTo>
                <a:lnTo>
                  <a:pt x="1399870" y="1984999"/>
                </a:lnTo>
                <a:lnTo>
                  <a:pt x="1356428" y="2000493"/>
                </a:lnTo>
                <a:lnTo>
                  <a:pt x="1312111" y="2014082"/>
                </a:lnTo>
                <a:lnTo>
                  <a:pt x="1266968" y="2025715"/>
                </a:lnTo>
                <a:lnTo>
                  <a:pt x="1221050" y="2035344"/>
                </a:lnTo>
                <a:lnTo>
                  <a:pt x="1174405" y="2042919"/>
                </a:lnTo>
                <a:lnTo>
                  <a:pt x="1127082" y="2048391"/>
                </a:lnTo>
                <a:lnTo>
                  <a:pt x="1079133" y="2051710"/>
                </a:lnTo>
                <a:lnTo>
                  <a:pt x="1030605" y="2052828"/>
                </a:lnTo>
                <a:lnTo>
                  <a:pt x="982087" y="2051710"/>
                </a:lnTo>
                <a:lnTo>
                  <a:pt x="934147" y="2048391"/>
                </a:lnTo>
                <a:lnTo>
                  <a:pt x="886834" y="2042919"/>
                </a:lnTo>
                <a:lnTo>
                  <a:pt x="840198" y="2035344"/>
                </a:lnTo>
                <a:lnTo>
                  <a:pt x="794288" y="2025715"/>
                </a:lnTo>
                <a:lnTo>
                  <a:pt x="749153" y="2014082"/>
                </a:lnTo>
                <a:lnTo>
                  <a:pt x="704843" y="2000493"/>
                </a:lnTo>
                <a:lnTo>
                  <a:pt x="661408" y="1984999"/>
                </a:lnTo>
                <a:lnTo>
                  <a:pt x="618897" y="1967648"/>
                </a:lnTo>
                <a:lnTo>
                  <a:pt x="577359" y="1948489"/>
                </a:lnTo>
                <a:lnTo>
                  <a:pt x="536844" y="1927573"/>
                </a:lnTo>
                <a:lnTo>
                  <a:pt x="497401" y="1904947"/>
                </a:lnTo>
                <a:lnTo>
                  <a:pt x="459081" y="1880663"/>
                </a:lnTo>
                <a:lnTo>
                  <a:pt x="421931" y="1854768"/>
                </a:lnTo>
                <a:lnTo>
                  <a:pt x="386002" y="1827313"/>
                </a:lnTo>
                <a:lnTo>
                  <a:pt x="351344" y="1798347"/>
                </a:lnTo>
                <a:lnTo>
                  <a:pt x="318006" y="1767918"/>
                </a:lnTo>
                <a:lnTo>
                  <a:pt x="286036" y="1736077"/>
                </a:lnTo>
                <a:lnTo>
                  <a:pt x="255486" y="1702872"/>
                </a:lnTo>
                <a:lnTo>
                  <a:pt x="226403" y="1668353"/>
                </a:lnTo>
                <a:lnTo>
                  <a:pt x="198839" y="1632569"/>
                </a:lnTo>
                <a:lnTo>
                  <a:pt x="172841" y="1595570"/>
                </a:lnTo>
                <a:lnTo>
                  <a:pt x="148461" y="1557405"/>
                </a:lnTo>
                <a:lnTo>
                  <a:pt x="125746" y="1518123"/>
                </a:lnTo>
                <a:lnTo>
                  <a:pt x="104747" y="1477773"/>
                </a:lnTo>
                <a:lnTo>
                  <a:pt x="85513" y="1436405"/>
                </a:lnTo>
                <a:lnTo>
                  <a:pt x="68093" y="1394068"/>
                </a:lnTo>
                <a:lnTo>
                  <a:pt x="52538" y="1350812"/>
                </a:lnTo>
                <a:lnTo>
                  <a:pt x="38896" y="1306686"/>
                </a:lnTo>
                <a:lnTo>
                  <a:pt x="27217" y="1261738"/>
                </a:lnTo>
                <a:lnTo>
                  <a:pt x="17551" y="1216019"/>
                </a:lnTo>
                <a:lnTo>
                  <a:pt x="9946" y="1169578"/>
                </a:lnTo>
                <a:lnTo>
                  <a:pt x="4453" y="1122464"/>
                </a:lnTo>
                <a:lnTo>
                  <a:pt x="1121" y="1074726"/>
                </a:lnTo>
                <a:lnTo>
                  <a:pt x="0" y="1026414"/>
                </a:lnTo>
                <a:close/>
              </a:path>
              <a:path w="3535679" h="3247390">
                <a:moveTo>
                  <a:pt x="1428623" y="1034161"/>
                </a:moveTo>
                <a:lnTo>
                  <a:pt x="1429769" y="988111"/>
                </a:lnTo>
                <a:lnTo>
                  <a:pt x="1433174" y="942610"/>
                </a:lnTo>
                <a:lnTo>
                  <a:pt x="1438788" y="897704"/>
                </a:lnTo>
                <a:lnTo>
                  <a:pt x="1446560" y="853441"/>
                </a:lnTo>
                <a:lnTo>
                  <a:pt x="1456440" y="809867"/>
                </a:lnTo>
                <a:lnTo>
                  <a:pt x="1468376" y="767028"/>
                </a:lnTo>
                <a:lnTo>
                  <a:pt x="1482318" y="724973"/>
                </a:lnTo>
                <a:lnTo>
                  <a:pt x="1498216" y="683748"/>
                </a:lnTo>
                <a:lnTo>
                  <a:pt x="1516019" y="643400"/>
                </a:lnTo>
                <a:lnTo>
                  <a:pt x="1535677" y="603976"/>
                </a:lnTo>
                <a:lnTo>
                  <a:pt x="1557139" y="565523"/>
                </a:lnTo>
                <a:lnTo>
                  <a:pt x="1580354" y="528088"/>
                </a:lnTo>
                <a:lnTo>
                  <a:pt x="1605272" y="491717"/>
                </a:lnTo>
                <a:lnTo>
                  <a:pt x="1631843" y="456459"/>
                </a:lnTo>
                <a:lnTo>
                  <a:pt x="1660015" y="422359"/>
                </a:lnTo>
                <a:lnTo>
                  <a:pt x="1689738" y="389465"/>
                </a:lnTo>
                <a:lnTo>
                  <a:pt x="1720962" y="357823"/>
                </a:lnTo>
                <a:lnTo>
                  <a:pt x="1753637" y="327481"/>
                </a:lnTo>
                <a:lnTo>
                  <a:pt x="1787710" y="298486"/>
                </a:lnTo>
                <a:lnTo>
                  <a:pt x="1823133" y="270884"/>
                </a:lnTo>
                <a:lnTo>
                  <a:pt x="1859854" y="244722"/>
                </a:lnTo>
                <a:lnTo>
                  <a:pt x="1897822" y="220048"/>
                </a:lnTo>
                <a:lnTo>
                  <a:pt x="1936988" y="196909"/>
                </a:lnTo>
                <a:lnTo>
                  <a:pt x="1977301" y="175350"/>
                </a:lnTo>
                <a:lnTo>
                  <a:pt x="2018710" y="155420"/>
                </a:lnTo>
                <a:lnTo>
                  <a:pt x="2061164" y="137166"/>
                </a:lnTo>
                <a:lnTo>
                  <a:pt x="2104613" y="120633"/>
                </a:lnTo>
                <a:lnTo>
                  <a:pt x="2149007" y="105870"/>
                </a:lnTo>
                <a:lnTo>
                  <a:pt x="2194295" y="92922"/>
                </a:lnTo>
                <a:lnTo>
                  <a:pt x="2240426" y="81838"/>
                </a:lnTo>
                <a:lnTo>
                  <a:pt x="2287349" y="72664"/>
                </a:lnTo>
                <a:lnTo>
                  <a:pt x="2335015" y="65447"/>
                </a:lnTo>
                <a:lnTo>
                  <a:pt x="2383373" y="60233"/>
                </a:lnTo>
                <a:lnTo>
                  <a:pt x="2432371" y="57071"/>
                </a:lnTo>
                <a:lnTo>
                  <a:pt x="2481961" y="56007"/>
                </a:lnTo>
                <a:lnTo>
                  <a:pt x="2531539" y="57071"/>
                </a:lnTo>
                <a:lnTo>
                  <a:pt x="2580528" y="60233"/>
                </a:lnTo>
                <a:lnTo>
                  <a:pt x="2628876" y="65447"/>
                </a:lnTo>
                <a:lnTo>
                  <a:pt x="2676533" y="72664"/>
                </a:lnTo>
                <a:lnTo>
                  <a:pt x="2723448" y="81838"/>
                </a:lnTo>
                <a:lnTo>
                  <a:pt x="2769571" y="92922"/>
                </a:lnTo>
                <a:lnTo>
                  <a:pt x="2814852" y="105870"/>
                </a:lnTo>
                <a:lnTo>
                  <a:pt x="2859239" y="120633"/>
                </a:lnTo>
                <a:lnTo>
                  <a:pt x="2902682" y="137166"/>
                </a:lnTo>
                <a:lnTo>
                  <a:pt x="2945131" y="155420"/>
                </a:lnTo>
                <a:lnTo>
                  <a:pt x="2986534" y="175350"/>
                </a:lnTo>
                <a:lnTo>
                  <a:pt x="3026842" y="196909"/>
                </a:lnTo>
                <a:lnTo>
                  <a:pt x="3066003" y="220048"/>
                </a:lnTo>
                <a:lnTo>
                  <a:pt x="3103968" y="244722"/>
                </a:lnTo>
                <a:lnTo>
                  <a:pt x="3140685" y="270884"/>
                </a:lnTo>
                <a:lnTo>
                  <a:pt x="3176104" y="298486"/>
                </a:lnTo>
                <a:lnTo>
                  <a:pt x="3210175" y="327481"/>
                </a:lnTo>
                <a:lnTo>
                  <a:pt x="3242846" y="357823"/>
                </a:lnTo>
                <a:lnTo>
                  <a:pt x="3274068" y="389465"/>
                </a:lnTo>
                <a:lnTo>
                  <a:pt x="3303789" y="422359"/>
                </a:lnTo>
                <a:lnTo>
                  <a:pt x="3331959" y="456459"/>
                </a:lnTo>
                <a:lnTo>
                  <a:pt x="3358528" y="491717"/>
                </a:lnTo>
                <a:lnTo>
                  <a:pt x="3383445" y="528088"/>
                </a:lnTo>
                <a:lnTo>
                  <a:pt x="3406659" y="565523"/>
                </a:lnTo>
                <a:lnTo>
                  <a:pt x="3428120" y="603976"/>
                </a:lnTo>
                <a:lnTo>
                  <a:pt x="3447777" y="643400"/>
                </a:lnTo>
                <a:lnTo>
                  <a:pt x="3465579" y="683748"/>
                </a:lnTo>
                <a:lnTo>
                  <a:pt x="3481477" y="724973"/>
                </a:lnTo>
                <a:lnTo>
                  <a:pt x="3495419" y="767028"/>
                </a:lnTo>
                <a:lnTo>
                  <a:pt x="3507355" y="809867"/>
                </a:lnTo>
                <a:lnTo>
                  <a:pt x="3517234" y="853441"/>
                </a:lnTo>
                <a:lnTo>
                  <a:pt x="3525006" y="897704"/>
                </a:lnTo>
                <a:lnTo>
                  <a:pt x="3530620" y="942610"/>
                </a:lnTo>
                <a:lnTo>
                  <a:pt x="3534025" y="988111"/>
                </a:lnTo>
                <a:lnTo>
                  <a:pt x="3535172" y="1034161"/>
                </a:lnTo>
                <a:lnTo>
                  <a:pt x="3534025" y="1080210"/>
                </a:lnTo>
                <a:lnTo>
                  <a:pt x="3530620" y="1125711"/>
                </a:lnTo>
                <a:lnTo>
                  <a:pt x="3525006" y="1170617"/>
                </a:lnTo>
                <a:lnTo>
                  <a:pt x="3517234" y="1214880"/>
                </a:lnTo>
                <a:lnTo>
                  <a:pt x="3507355" y="1258454"/>
                </a:lnTo>
                <a:lnTo>
                  <a:pt x="3495419" y="1301293"/>
                </a:lnTo>
                <a:lnTo>
                  <a:pt x="3481477" y="1343348"/>
                </a:lnTo>
                <a:lnTo>
                  <a:pt x="3465579" y="1384573"/>
                </a:lnTo>
                <a:lnTo>
                  <a:pt x="3447777" y="1424921"/>
                </a:lnTo>
                <a:lnTo>
                  <a:pt x="3428120" y="1464345"/>
                </a:lnTo>
                <a:lnTo>
                  <a:pt x="3406659" y="1502798"/>
                </a:lnTo>
                <a:lnTo>
                  <a:pt x="3383445" y="1540233"/>
                </a:lnTo>
                <a:lnTo>
                  <a:pt x="3358528" y="1576604"/>
                </a:lnTo>
                <a:lnTo>
                  <a:pt x="3331959" y="1611862"/>
                </a:lnTo>
                <a:lnTo>
                  <a:pt x="3303789" y="1645962"/>
                </a:lnTo>
                <a:lnTo>
                  <a:pt x="3274068" y="1678856"/>
                </a:lnTo>
                <a:lnTo>
                  <a:pt x="3242846" y="1710498"/>
                </a:lnTo>
                <a:lnTo>
                  <a:pt x="3210175" y="1740840"/>
                </a:lnTo>
                <a:lnTo>
                  <a:pt x="3176104" y="1769835"/>
                </a:lnTo>
                <a:lnTo>
                  <a:pt x="3140685" y="1797437"/>
                </a:lnTo>
                <a:lnTo>
                  <a:pt x="3103968" y="1823599"/>
                </a:lnTo>
                <a:lnTo>
                  <a:pt x="3066003" y="1848273"/>
                </a:lnTo>
                <a:lnTo>
                  <a:pt x="3026842" y="1871412"/>
                </a:lnTo>
                <a:lnTo>
                  <a:pt x="2986534" y="1892971"/>
                </a:lnTo>
                <a:lnTo>
                  <a:pt x="2945131" y="1912901"/>
                </a:lnTo>
                <a:lnTo>
                  <a:pt x="2902682" y="1931155"/>
                </a:lnTo>
                <a:lnTo>
                  <a:pt x="2859239" y="1947688"/>
                </a:lnTo>
                <a:lnTo>
                  <a:pt x="2814852" y="1962451"/>
                </a:lnTo>
                <a:lnTo>
                  <a:pt x="2769571" y="1975399"/>
                </a:lnTo>
                <a:lnTo>
                  <a:pt x="2723448" y="1986483"/>
                </a:lnTo>
                <a:lnTo>
                  <a:pt x="2676533" y="1995657"/>
                </a:lnTo>
                <a:lnTo>
                  <a:pt x="2628876" y="2002874"/>
                </a:lnTo>
                <a:lnTo>
                  <a:pt x="2580528" y="2008088"/>
                </a:lnTo>
                <a:lnTo>
                  <a:pt x="2531539" y="2011250"/>
                </a:lnTo>
                <a:lnTo>
                  <a:pt x="2481961" y="2012315"/>
                </a:lnTo>
                <a:lnTo>
                  <a:pt x="2432371" y="2011250"/>
                </a:lnTo>
                <a:lnTo>
                  <a:pt x="2383373" y="2008088"/>
                </a:lnTo>
                <a:lnTo>
                  <a:pt x="2335015" y="2002874"/>
                </a:lnTo>
                <a:lnTo>
                  <a:pt x="2287349" y="1995657"/>
                </a:lnTo>
                <a:lnTo>
                  <a:pt x="2240426" y="1986483"/>
                </a:lnTo>
                <a:lnTo>
                  <a:pt x="2194295" y="1975399"/>
                </a:lnTo>
                <a:lnTo>
                  <a:pt x="2149007" y="1962451"/>
                </a:lnTo>
                <a:lnTo>
                  <a:pt x="2104613" y="1947688"/>
                </a:lnTo>
                <a:lnTo>
                  <a:pt x="2061164" y="1931155"/>
                </a:lnTo>
                <a:lnTo>
                  <a:pt x="2018710" y="1912901"/>
                </a:lnTo>
                <a:lnTo>
                  <a:pt x="1977301" y="1892971"/>
                </a:lnTo>
                <a:lnTo>
                  <a:pt x="1936988" y="1871412"/>
                </a:lnTo>
                <a:lnTo>
                  <a:pt x="1897822" y="1848273"/>
                </a:lnTo>
                <a:lnTo>
                  <a:pt x="1859854" y="1823599"/>
                </a:lnTo>
                <a:lnTo>
                  <a:pt x="1823133" y="1797437"/>
                </a:lnTo>
                <a:lnTo>
                  <a:pt x="1787710" y="1769835"/>
                </a:lnTo>
                <a:lnTo>
                  <a:pt x="1753637" y="1740840"/>
                </a:lnTo>
                <a:lnTo>
                  <a:pt x="1720962" y="1710498"/>
                </a:lnTo>
                <a:lnTo>
                  <a:pt x="1689738" y="1678856"/>
                </a:lnTo>
                <a:lnTo>
                  <a:pt x="1660015" y="1645962"/>
                </a:lnTo>
                <a:lnTo>
                  <a:pt x="1631843" y="1611862"/>
                </a:lnTo>
                <a:lnTo>
                  <a:pt x="1605272" y="1576604"/>
                </a:lnTo>
                <a:lnTo>
                  <a:pt x="1580354" y="1540233"/>
                </a:lnTo>
                <a:lnTo>
                  <a:pt x="1557139" y="1502798"/>
                </a:lnTo>
                <a:lnTo>
                  <a:pt x="1535677" y="1464345"/>
                </a:lnTo>
                <a:lnTo>
                  <a:pt x="1516019" y="1424921"/>
                </a:lnTo>
                <a:lnTo>
                  <a:pt x="1498216" y="1384573"/>
                </a:lnTo>
                <a:lnTo>
                  <a:pt x="1482318" y="1343348"/>
                </a:lnTo>
                <a:lnTo>
                  <a:pt x="1468376" y="1301293"/>
                </a:lnTo>
                <a:lnTo>
                  <a:pt x="1456440" y="1258454"/>
                </a:lnTo>
                <a:lnTo>
                  <a:pt x="1446560" y="1214880"/>
                </a:lnTo>
                <a:lnTo>
                  <a:pt x="1438788" y="1170617"/>
                </a:lnTo>
                <a:lnTo>
                  <a:pt x="1433174" y="1125711"/>
                </a:lnTo>
                <a:lnTo>
                  <a:pt x="1429769" y="1080210"/>
                </a:lnTo>
                <a:lnTo>
                  <a:pt x="1428623" y="103416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83734" y="1455801"/>
            <a:ext cx="1176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Technology;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Hacking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Skill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5021" y="3246196"/>
            <a:ext cx="12255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Business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strategy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acumen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3904" y="1612519"/>
            <a:ext cx="11550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c  </a:t>
            </a:r>
            <a:r>
              <a:rPr dirty="0" sz="1800" spc="-10">
                <a:latin typeface="Calibri"/>
                <a:cs typeface="Calibri"/>
              </a:rPr>
              <a:t>Expertise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352" y="2113788"/>
            <a:ext cx="2351531" cy="17038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81496" y="3632403"/>
            <a:ext cx="1207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Science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3926" y="1147699"/>
            <a:ext cx="3535679" cy="3191510"/>
          </a:xfrm>
          <a:custGeom>
            <a:avLst/>
            <a:gdLst/>
            <a:ahLst/>
            <a:cxnLst/>
            <a:rect l="l" t="t" r="r" b="b"/>
            <a:pathLst>
              <a:path w="3535679" h="3191510">
                <a:moveTo>
                  <a:pt x="811530" y="2219833"/>
                </a:moveTo>
                <a:lnTo>
                  <a:pt x="812680" y="2172782"/>
                </a:lnTo>
                <a:lnTo>
                  <a:pt x="816098" y="2126309"/>
                </a:lnTo>
                <a:lnTo>
                  <a:pt x="821730" y="2080464"/>
                </a:lnTo>
                <a:lnTo>
                  <a:pt x="829524" y="2035299"/>
                </a:lnTo>
                <a:lnTo>
                  <a:pt x="839428" y="1990864"/>
                </a:lnTo>
                <a:lnTo>
                  <a:pt x="851390" y="1947210"/>
                </a:lnTo>
                <a:lnTo>
                  <a:pt x="865357" y="1904388"/>
                </a:lnTo>
                <a:lnTo>
                  <a:pt x="881278" y="1862449"/>
                </a:lnTo>
                <a:lnTo>
                  <a:pt x="899099" y="1821444"/>
                </a:lnTo>
                <a:lnTo>
                  <a:pt x="918769" y="1781424"/>
                </a:lnTo>
                <a:lnTo>
                  <a:pt x="940236" y="1742439"/>
                </a:lnTo>
                <a:lnTo>
                  <a:pt x="963447" y="1704541"/>
                </a:lnTo>
                <a:lnTo>
                  <a:pt x="988350" y="1667780"/>
                </a:lnTo>
                <a:lnTo>
                  <a:pt x="1014892" y="1632207"/>
                </a:lnTo>
                <a:lnTo>
                  <a:pt x="1043022" y="1597874"/>
                </a:lnTo>
                <a:lnTo>
                  <a:pt x="1072688" y="1564830"/>
                </a:lnTo>
                <a:lnTo>
                  <a:pt x="1103836" y="1533128"/>
                </a:lnTo>
                <a:lnTo>
                  <a:pt x="1136415" y="1502817"/>
                </a:lnTo>
                <a:lnTo>
                  <a:pt x="1170372" y="1473949"/>
                </a:lnTo>
                <a:lnTo>
                  <a:pt x="1205656" y="1446575"/>
                </a:lnTo>
                <a:lnTo>
                  <a:pt x="1242214" y="1420745"/>
                </a:lnTo>
                <a:lnTo>
                  <a:pt x="1279993" y="1396510"/>
                </a:lnTo>
                <a:lnTo>
                  <a:pt x="1318942" y="1373922"/>
                </a:lnTo>
                <a:lnTo>
                  <a:pt x="1359008" y="1353031"/>
                </a:lnTo>
                <a:lnTo>
                  <a:pt x="1400139" y="1333889"/>
                </a:lnTo>
                <a:lnTo>
                  <a:pt x="1442283" y="1316545"/>
                </a:lnTo>
                <a:lnTo>
                  <a:pt x="1485387" y="1301051"/>
                </a:lnTo>
                <a:lnTo>
                  <a:pt x="1529400" y="1287457"/>
                </a:lnTo>
                <a:lnTo>
                  <a:pt x="1574269" y="1275816"/>
                </a:lnTo>
                <a:lnTo>
                  <a:pt x="1619941" y="1266177"/>
                </a:lnTo>
                <a:lnTo>
                  <a:pt x="1666365" y="1258591"/>
                </a:lnTo>
                <a:lnTo>
                  <a:pt x="1713488" y="1253110"/>
                </a:lnTo>
                <a:lnTo>
                  <a:pt x="1761258" y="1249784"/>
                </a:lnTo>
                <a:lnTo>
                  <a:pt x="1809623" y="1248664"/>
                </a:lnTo>
                <a:lnTo>
                  <a:pt x="1857977" y="1249784"/>
                </a:lnTo>
                <a:lnTo>
                  <a:pt x="1905737" y="1253110"/>
                </a:lnTo>
                <a:lnTo>
                  <a:pt x="1952852" y="1258591"/>
                </a:lnTo>
                <a:lnTo>
                  <a:pt x="1999269" y="1266177"/>
                </a:lnTo>
                <a:lnTo>
                  <a:pt x="2044936" y="1275816"/>
                </a:lnTo>
                <a:lnTo>
                  <a:pt x="2089799" y="1287457"/>
                </a:lnTo>
                <a:lnTo>
                  <a:pt x="2133808" y="1301051"/>
                </a:lnTo>
                <a:lnTo>
                  <a:pt x="2176909" y="1316545"/>
                </a:lnTo>
                <a:lnTo>
                  <a:pt x="2219051" y="1333889"/>
                </a:lnTo>
                <a:lnTo>
                  <a:pt x="2260181" y="1353031"/>
                </a:lnTo>
                <a:lnTo>
                  <a:pt x="2300247" y="1373922"/>
                </a:lnTo>
                <a:lnTo>
                  <a:pt x="2339196" y="1396510"/>
                </a:lnTo>
                <a:lnTo>
                  <a:pt x="2376976" y="1420745"/>
                </a:lnTo>
                <a:lnTo>
                  <a:pt x="2413535" y="1446575"/>
                </a:lnTo>
                <a:lnTo>
                  <a:pt x="2448820" y="1473949"/>
                </a:lnTo>
                <a:lnTo>
                  <a:pt x="2482780" y="1502817"/>
                </a:lnTo>
                <a:lnTo>
                  <a:pt x="2515361" y="1533128"/>
                </a:lnTo>
                <a:lnTo>
                  <a:pt x="2546513" y="1564830"/>
                </a:lnTo>
                <a:lnTo>
                  <a:pt x="2576181" y="1597874"/>
                </a:lnTo>
                <a:lnTo>
                  <a:pt x="2604315" y="1632207"/>
                </a:lnTo>
                <a:lnTo>
                  <a:pt x="2630861" y="1667780"/>
                </a:lnTo>
                <a:lnTo>
                  <a:pt x="2655767" y="1704541"/>
                </a:lnTo>
                <a:lnTo>
                  <a:pt x="2678982" y="1742439"/>
                </a:lnTo>
                <a:lnTo>
                  <a:pt x="2700452" y="1781424"/>
                </a:lnTo>
                <a:lnTo>
                  <a:pt x="2720126" y="1821444"/>
                </a:lnTo>
                <a:lnTo>
                  <a:pt x="2737951" y="1862449"/>
                </a:lnTo>
                <a:lnTo>
                  <a:pt x="2753875" y="1904388"/>
                </a:lnTo>
                <a:lnTo>
                  <a:pt x="2767845" y="1947210"/>
                </a:lnTo>
                <a:lnTo>
                  <a:pt x="2779810" y="1990864"/>
                </a:lnTo>
                <a:lnTo>
                  <a:pt x="2789717" y="2035299"/>
                </a:lnTo>
                <a:lnTo>
                  <a:pt x="2797513" y="2080464"/>
                </a:lnTo>
                <a:lnTo>
                  <a:pt x="2803146" y="2126309"/>
                </a:lnTo>
                <a:lnTo>
                  <a:pt x="2806564" y="2172782"/>
                </a:lnTo>
                <a:lnTo>
                  <a:pt x="2807716" y="2219833"/>
                </a:lnTo>
                <a:lnTo>
                  <a:pt x="2806564" y="2266890"/>
                </a:lnTo>
                <a:lnTo>
                  <a:pt x="2803146" y="2313368"/>
                </a:lnTo>
                <a:lnTo>
                  <a:pt x="2797513" y="2359218"/>
                </a:lnTo>
                <a:lnTo>
                  <a:pt x="2789717" y="2404388"/>
                </a:lnTo>
                <a:lnTo>
                  <a:pt x="2779810" y="2448827"/>
                </a:lnTo>
                <a:lnTo>
                  <a:pt x="2767845" y="2492484"/>
                </a:lnTo>
                <a:lnTo>
                  <a:pt x="2753875" y="2535309"/>
                </a:lnTo>
                <a:lnTo>
                  <a:pt x="2737951" y="2577251"/>
                </a:lnTo>
                <a:lnTo>
                  <a:pt x="2720126" y="2618258"/>
                </a:lnTo>
                <a:lnTo>
                  <a:pt x="2700452" y="2658280"/>
                </a:lnTo>
                <a:lnTo>
                  <a:pt x="2678982" y="2697266"/>
                </a:lnTo>
                <a:lnTo>
                  <a:pt x="2655767" y="2735165"/>
                </a:lnTo>
                <a:lnTo>
                  <a:pt x="2630861" y="2771927"/>
                </a:lnTo>
                <a:lnTo>
                  <a:pt x="2604315" y="2807500"/>
                </a:lnTo>
                <a:lnTo>
                  <a:pt x="2576181" y="2841833"/>
                </a:lnTo>
                <a:lnTo>
                  <a:pt x="2546513" y="2874877"/>
                </a:lnTo>
                <a:lnTo>
                  <a:pt x="2515361" y="2906579"/>
                </a:lnTo>
                <a:lnTo>
                  <a:pt x="2482780" y="2936889"/>
                </a:lnTo>
                <a:lnTo>
                  <a:pt x="2448820" y="2965756"/>
                </a:lnTo>
                <a:lnTo>
                  <a:pt x="2413535" y="2993129"/>
                </a:lnTo>
                <a:lnTo>
                  <a:pt x="2376976" y="3018958"/>
                </a:lnTo>
                <a:lnTo>
                  <a:pt x="2339196" y="3043191"/>
                </a:lnTo>
                <a:lnTo>
                  <a:pt x="2300247" y="3065778"/>
                </a:lnTo>
                <a:lnTo>
                  <a:pt x="2260181" y="3086668"/>
                </a:lnTo>
                <a:lnTo>
                  <a:pt x="2219051" y="3105809"/>
                </a:lnTo>
                <a:lnTo>
                  <a:pt x="2176909" y="3123152"/>
                </a:lnTo>
                <a:lnTo>
                  <a:pt x="2133808" y="3138645"/>
                </a:lnTo>
                <a:lnTo>
                  <a:pt x="2089799" y="3152237"/>
                </a:lnTo>
                <a:lnTo>
                  <a:pt x="2044936" y="3163877"/>
                </a:lnTo>
                <a:lnTo>
                  <a:pt x="1999269" y="3173516"/>
                </a:lnTo>
                <a:lnTo>
                  <a:pt x="1952852" y="3181100"/>
                </a:lnTo>
                <a:lnTo>
                  <a:pt x="1905737" y="3186581"/>
                </a:lnTo>
                <a:lnTo>
                  <a:pt x="1857977" y="3189907"/>
                </a:lnTo>
                <a:lnTo>
                  <a:pt x="1809623" y="3191027"/>
                </a:lnTo>
                <a:lnTo>
                  <a:pt x="1761258" y="3189907"/>
                </a:lnTo>
                <a:lnTo>
                  <a:pt x="1713488" y="3186581"/>
                </a:lnTo>
                <a:lnTo>
                  <a:pt x="1666365" y="3181100"/>
                </a:lnTo>
                <a:lnTo>
                  <a:pt x="1619941" y="3173516"/>
                </a:lnTo>
                <a:lnTo>
                  <a:pt x="1574269" y="3163877"/>
                </a:lnTo>
                <a:lnTo>
                  <a:pt x="1529400" y="3152237"/>
                </a:lnTo>
                <a:lnTo>
                  <a:pt x="1485387" y="3138645"/>
                </a:lnTo>
                <a:lnTo>
                  <a:pt x="1442283" y="3123152"/>
                </a:lnTo>
                <a:lnTo>
                  <a:pt x="1400139" y="3105809"/>
                </a:lnTo>
                <a:lnTo>
                  <a:pt x="1359008" y="3086668"/>
                </a:lnTo>
                <a:lnTo>
                  <a:pt x="1318942" y="3065778"/>
                </a:lnTo>
                <a:lnTo>
                  <a:pt x="1279993" y="3043191"/>
                </a:lnTo>
                <a:lnTo>
                  <a:pt x="1242214" y="3018958"/>
                </a:lnTo>
                <a:lnTo>
                  <a:pt x="1205656" y="2993129"/>
                </a:lnTo>
                <a:lnTo>
                  <a:pt x="1170372" y="2965756"/>
                </a:lnTo>
                <a:lnTo>
                  <a:pt x="1136415" y="2936889"/>
                </a:lnTo>
                <a:lnTo>
                  <a:pt x="1103836" y="2906579"/>
                </a:lnTo>
                <a:lnTo>
                  <a:pt x="1072688" y="2874877"/>
                </a:lnTo>
                <a:lnTo>
                  <a:pt x="1043022" y="2841833"/>
                </a:lnTo>
                <a:lnTo>
                  <a:pt x="1014892" y="2807500"/>
                </a:lnTo>
                <a:lnTo>
                  <a:pt x="988350" y="2771927"/>
                </a:lnTo>
                <a:lnTo>
                  <a:pt x="963447" y="2735165"/>
                </a:lnTo>
                <a:lnTo>
                  <a:pt x="940236" y="2697266"/>
                </a:lnTo>
                <a:lnTo>
                  <a:pt x="918769" y="2658280"/>
                </a:lnTo>
                <a:lnTo>
                  <a:pt x="899099" y="2618258"/>
                </a:lnTo>
                <a:lnTo>
                  <a:pt x="881278" y="2577251"/>
                </a:lnTo>
                <a:lnTo>
                  <a:pt x="865357" y="2535309"/>
                </a:lnTo>
                <a:lnTo>
                  <a:pt x="851390" y="2492484"/>
                </a:lnTo>
                <a:lnTo>
                  <a:pt x="839428" y="2448827"/>
                </a:lnTo>
                <a:lnTo>
                  <a:pt x="829524" y="2404388"/>
                </a:lnTo>
                <a:lnTo>
                  <a:pt x="821730" y="2359218"/>
                </a:lnTo>
                <a:lnTo>
                  <a:pt x="816098" y="2313368"/>
                </a:lnTo>
                <a:lnTo>
                  <a:pt x="812680" y="2266890"/>
                </a:lnTo>
                <a:lnTo>
                  <a:pt x="811530" y="2219833"/>
                </a:lnTo>
                <a:close/>
              </a:path>
              <a:path w="3535679" h="3191510">
                <a:moveTo>
                  <a:pt x="0" y="1026287"/>
                </a:moveTo>
                <a:lnTo>
                  <a:pt x="1121" y="977975"/>
                </a:lnTo>
                <a:lnTo>
                  <a:pt x="4454" y="930238"/>
                </a:lnTo>
                <a:lnTo>
                  <a:pt x="9949" y="883125"/>
                </a:lnTo>
                <a:lnTo>
                  <a:pt x="17555" y="836685"/>
                </a:lnTo>
                <a:lnTo>
                  <a:pt x="27224" y="790969"/>
                </a:lnTo>
                <a:lnTo>
                  <a:pt x="38906" y="746024"/>
                </a:lnTo>
                <a:lnTo>
                  <a:pt x="52551" y="701901"/>
                </a:lnTo>
                <a:lnTo>
                  <a:pt x="68110" y="658648"/>
                </a:lnTo>
                <a:lnTo>
                  <a:pt x="85534" y="616316"/>
                </a:lnTo>
                <a:lnTo>
                  <a:pt x="104772" y="574952"/>
                </a:lnTo>
                <a:lnTo>
                  <a:pt x="125776" y="534607"/>
                </a:lnTo>
                <a:lnTo>
                  <a:pt x="148495" y="495330"/>
                </a:lnTo>
                <a:lnTo>
                  <a:pt x="172881" y="457169"/>
                </a:lnTo>
                <a:lnTo>
                  <a:pt x="198884" y="420175"/>
                </a:lnTo>
                <a:lnTo>
                  <a:pt x="226453" y="384397"/>
                </a:lnTo>
                <a:lnTo>
                  <a:pt x="255541" y="349883"/>
                </a:lnTo>
                <a:lnTo>
                  <a:pt x="286097" y="316684"/>
                </a:lnTo>
                <a:lnTo>
                  <a:pt x="318072" y="284848"/>
                </a:lnTo>
                <a:lnTo>
                  <a:pt x="351416" y="254425"/>
                </a:lnTo>
                <a:lnTo>
                  <a:pt x="386080" y="225464"/>
                </a:lnTo>
                <a:lnTo>
                  <a:pt x="422013" y="198014"/>
                </a:lnTo>
                <a:lnTo>
                  <a:pt x="459168" y="172125"/>
                </a:lnTo>
                <a:lnTo>
                  <a:pt x="497494" y="147845"/>
                </a:lnTo>
                <a:lnTo>
                  <a:pt x="536941" y="125225"/>
                </a:lnTo>
                <a:lnTo>
                  <a:pt x="577461" y="104313"/>
                </a:lnTo>
                <a:lnTo>
                  <a:pt x="619003" y="85159"/>
                </a:lnTo>
                <a:lnTo>
                  <a:pt x="661518" y="67811"/>
                </a:lnTo>
                <a:lnTo>
                  <a:pt x="704957" y="52320"/>
                </a:lnTo>
                <a:lnTo>
                  <a:pt x="749270" y="38735"/>
                </a:lnTo>
                <a:lnTo>
                  <a:pt x="794408" y="27105"/>
                </a:lnTo>
                <a:lnTo>
                  <a:pt x="840320" y="17478"/>
                </a:lnTo>
                <a:lnTo>
                  <a:pt x="886959" y="9905"/>
                </a:lnTo>
                <a:lnTo>
                  <a:pt x="934273" y="4435"/>
                </a:lnTo>
                <a:lnTo>
                  <a:pt x="982214" y="1117"/>
                </a:lnTo>
                <a:lnTo>
                  <a:pt x="1030732" y="0"/>
                </a:lnTo>
                <a:lnTo>
                  <a:pt x="1079249" y="1117"/>
                </a:lnTo>
                <a:lnTo>
                  <a:pt x="1127190" y="4435"/>
                </a:lnTo>
                <a:lnTo>
                  <a:pt x="1174504" y="9905"/>
                </a:lnTo>
                <a:lnTo>
                  <a:pt x="1221143" y="17478"/>
                </a:lnTo>
                <a:lnTo>
                  <a:pt x="1267055" y="27105"/>
                </a:lnTo>
                <a:lnTo>
                  <a:pt x="1312193" y="38735"/>
                </a:lnTo>
                <a:lnTo>
                  <a:pt x="1356506" y="52320"/>
                </a:lnTo>
                <a:lnTo>
                  <a:pt x="1399945" y="67811"/>
                </a:lnTo>
                <a:lnTo>
                  <a:pt x="1442460" y="85159"/>
                </a:lnTo>
                <a:lnTo>
                  <a:pt x="1484002" y="104313"/>
                </a:lnTo>
                <a:lnTo>
                  <a:pt x="1524522" y="125225"/>
                </a:lnTo>
                <a:lnTo>
                  <a:pt x="1563969" y="147845"/>
                </a:lnTo>
                <a:lnTo>
                  <a:pt x="1602295" y="172125"/>
                </a:lnTo>
                <a:lnTo>
                  <a:pt x="1639450" y="198014"/>
                </a:lnTo>
                <a:lnTo>
                  <a:pt x="1675384" y="225464"/>
                </a:lnTo>
                <a:lnTo>
                  <a:pt x="1710047" y="254425"/>
                </a:lnTo>
                <a:lnTo>
                  <a:pt x="1743391" y="284848"/>
                </a:lnTo>
                <a:lnTo>
                  <a:pt x="1775366" y="316684"/>
                </a:lnTo>
                <a:lnTo>
                  <a:pt x="1805922" y="349883"/>
                </a:lnTo>
                <a:lnTo>
                  <a:pt x="1835010" y="384397"/>
                </a:lnTo>
                <a:lnTo>
                  <a:pt x="1862579" y="420175"/>
                </a:lnTo>
                <a:lnTo>
                  <a:pt x="1888582" y="457169"/>
                </a:lnTo>
                <a:lnTo>
                  <a:pt x="1912968" y="495330"/>
                </a:lnTo>
                <a:lnTo>
                  <a:pt x="1935687" y="534607"/>
                </a:lnTo>
                <a:lnTo>
                  <a:pt x="1956691" y="574952"/>
                </a:lnTo>
                <a:lnTo>
                  <a:pt x="1975929" y="616316"/>
                </a:lnTo>
                <a:lnTo>
                  <a:pt x="1993353" y="658648"/>
                </a:lnTo>
                <a:lnTo>
                  <a:pt x="2008912" y="701901"/>
                </a:lnTo>
                <a:lnTo>
                  <a:pt x="2022557" y="746024"/>
                </a:lnTo>
                <a:lnTo>
                  <a:pt x="2034239" y="790969"/>
                </a:lnTo>
                <a:lnTo>
                  <a:pt x="2043908" y="836685"/>
                </a:lnTo>
                <a:lnTo>
                  <a:pt x="2051514" y="883125"/>
                </a:lnTo>
                <a:lnTo>
                  <a:pt x="2057009" y="930238"/>
                </a:lnTo>
                <a:lnTo>
                  <a:pt x="2060342" y="977975"/>
                </a:lnTo>
                <a:lnTo>
                  <a:pt x="2061464" y="1026287"/>
                </a:lnTo>
                <a:lnTo>
                  <a:pt x="2060342" y="1074609"/>
                </a:lnTo>
                <a:lnTo>
                  <a:pt x="2057009" y="1122356"/>
                </a:lnTo>
                <a:lnTo>
                  <a:pt x="2051514" y="1169478"/>
                </a:lnTo>
                <a:lnTo>
                  <a:pt x="2043908" y="1215926"/>
                </a:lnTo>
                <a:lnTo>
                  <a:pt x="2034239" y="1261651"/>
                </a:lnTo>
                <a:lnTo>
                  <a:pt x="2022557" y="1306603"/>
                </a:lnTo>
                <a:lnTo>
                  <a:pt x="2008912" y="1350734"/>
                </a:lnTo>
                <a:lnTo>
                  <a:pt x="1993353" y="1393993"/>
                </a:lnTo>
                <a:lnTo>
                  <a:pt x="1975929" y="1436332"/>
                </a:lnTo>
                <a:lnTo>
                  <a:pt x="1956691" y="1477702"/>
                </a:lnTo>
                <a:lnTo>
                  <a:pt x="1935687" y="1518052"/>
                </a:lnTo>
                <a:lnTo>
                  <a:pt x="1912968" y="1557334"/>
                </a:lnTo>
                <a:lnTo>
                  <a:pt x="1888582" y="1595499"/>
                </a:lnTo>
                <a:lnTo>
                  <a:pt x="1862579" y="1632497"/>
                </a:lnTo>
                <a:lnTo>
                  <a:pt x="1835010" y="1668279"/>
                </a:lnTo>
                <a:lnTo>
                  <a:pt x="1805922" y="1702796"/>
                </a:lnTo>
                <a:lnTo>
                  <a:pt x="1775366" y="1735999"/>
                </a:lnTo>
                <a:lnTo>
                  <a:pt x="1743391" y="1767837"/>
                </a:lnTo>
                <a:lnTo>
                  <a:pt x="1710047" y="1798263"/>
                </a:lnTo>
                <a:lnTo>
                  <a:pt x="1675383" y="1827226"/>
                </a:lnTo>
                <a:lnTo>
                  <a:pt x="1639450" y="1854678"/>
                </a:lnTo>
                <a:lnTo>
                  <a:pt x="1602295" y="1880569"/>
                </a:lnTo>
                <a:lnTo>
                  <a:pt x="1563969" y="1904850"/>
                </a:lnTo>
                <a:lnTo>
                  <a:pt x="1524522" y="1927471"/>
                </a:lnTo>
                <a:lnTo>
                  <a:pt x="1484002" y="1948384"/>
                </a:lnTo>
                <a:lnTo>
                  <a:pt x="1442460" y="1967539"/>
                </a:lnTo>
                <a:lnTo>
                  <a:pt x="1399945" y="1984887"/>
                </a:lnTo>
                <a:lnTo>
                  <a:pt x="1356506" y="2000379"/>
                </a:lnTo>
                <a:lnTo>
                  <a:pt x="1312193" y="2013964"/>
                </a:lnTo>
                <a:lnTo>
                  <a:pt x="1267055" y="2025595"/>
                </a:lnTo>
                <a:lnTo>
                  <a:pt x="1221143" y="2035222"/>
                </a:lnTo>
                <a:lnTo>
                  <a:pt x="1174504" y="2042795"/>
                </a:lnTo>
                <a:lnTo>
                  <a:pt x="1127190" y="2048265"/>
                </a:lnTo>
                <a:lnTo>
                  <a:pt x="1079249" y="2051583"/>
                </a:lnTo>
                <a:lnTo>
                  <a:pt x="1030732" y="2052701"/>
                </a:lnTo>
                <a:lnTo>
                  <a:pt x="982214" y="2051583"/>
                </a:lnTo>
                <a:lnTo>
                  <a:pt x="934273" y="2048265"/>
                </a:lnTo>
                <a:lnTo>
                  <a:pt x="886959" y="2042795"/>
                </a:lnTo>
                <a:lnTo>
                  <a:pt x="840320" y="2035222"/>
                </a:lnTo>
                <a:lnTo>
                  <a:pt x="794408" y="2025595"/>
                </a:lnTo>
                <a:lnTo>
                  <a:pt x="749270" y="2013964"/>
                </a:lnTo>
                <a:lnTo>
                  <a:pt x="704957" y="2000379"/>
                </a:lnTo>
                <a:lnTo>
                  <a:pt x="661518" y="1984887"/>
                </a:lnTo>
                <a:lnTo>
                  <a:pt x="619003" y="1967539"/>
                </a:lnTo>
                <a:lnTo>
                  <a:pt x="577461" y="1948384"/>
                </a:lnTo>
                <a:lnTo>
                  <a:pt x="536941" y="1927471"/>
                </a:lnTo>
                <a:lnTo>
                  <a:pt x="497494" y="1904850"/>
                </a:lnTo>
                <a:lnTo>
                  <a:pt x="459168" y="1880569"/>
                </a:lnTo>
                <a:lnTo>
                  <a:pt x="422013" y="1854678"/>
                </a:lnTo>
                <a:lnTo>
                  <a:pt x="386079" y="1827226"/>
                </a:lnTo>
                <a:lnTo>
                  <a:pt x="351416" y="1798263"/>
                </a:lnTo>
                <a:lnTo>
                  <a:pt x="318072" y="1767837"/>
                </a:lnTo>
                <a:lnTo>
                  <a:pt x="286097" y="1735999"/>
                </a:lnTo>
                <a:lnTo>
                  <a:pt x="255541" y="1702796"/>
                </a:lnTo>
                <a:lnTo>
                  <a:pt x="226453" y="1668279"/>
                </a:lnTo>
                <a:lnTo>
                  <a:pt x="198884" y="1632497"/>
                </a:lnTo>
                <a:lnTo>
                  <a:pt x="172881" y="1595499"/>
                </a:lnTo>
                <a:lnTo>
                  <a:pt x="148495" y="1557334"/>
                </a:lnTo>
                <a:lnTo>
                  <a:pt x="125776" y="1518052"/>
                </a:lnTo>
                <a:lnTo>
                  <a:pt x="104772" y="1477702"/>
                </a:lnTo>
                <a:lnTo>
                  <a:pt x="85534" y="1436332"/>
                </a:lnTo>
                <a:lnTo>
                  <a:pt x="68110" y="1393993"/>
                </a:lnTo>
                <a:lnTo>
                  <a:pt x="52551" y="1350734"/>
                </a:lnTo>
                <a:lnTo>
                  <a:pt x="38906" y="1306603"/>
                </a:lnTo>
                <a:lnTo>
                  <a:pt x="27224" y="1261651"/>
                </a:lnTo>
                <a:lnTo>
                  <a:pt x="17555" y="1215926"/>
                </a:lnTo>
                <a:lnTo>
                  <a:pt x="9949" y="1169478"/>
                </a:lnTo>
                <a:lnTo>
                  <a:pt x="4454" y="1122356"/>
                </a:lnTo>
                <a:lnTo>
                  <a:pt x="1121" y="1074609"/>
                </a:lnTo>
                <a:lnTo>
                  <a:pt x="0" y="1026287"/>
                </a:lnTo>
                <a:close/>
              </a:path>
              <a:path w="3535679" h="3191510">
                <a:moveTo>
                  <a:pt x="1428750" y="978153"/>
                </a:moveTo>
                <a:lnTo>
                  <a:pt x="1429896" y="932104"/>
                </a:lnTo>
                <a:lnTo>
                  <a:pt x="1433301" y="886603"/>
                </a:lnTo>
                <a:lnTo>
                  <a:pt x="1438915" y="841697"/>
                </a:lnTo>
                <a:lnTo>
                  <a:pt x="1446687" y="797434"/>
                </a:lnTo>
                <a:lnTo>
                  <a:pt x="1456566" y="753860"/>
                </a:lnTo>
                <a:lnTo>
                  <a:pt x="1468502" y="711021"/>
                </a:lnTo>
                <a:lnTo>
                  <a:pt x="1482444" y="668966"/>
                </a:lnTo>
                <a:lnTo>
                  <a:pt x="1498342" y="627741"/>
                </a:lnTo>
                <a:lnTo>
                  <a:pt x="1516144" y="587393"/>
                </a:lnTo>
                <a:lnTo>
                  <a:pt x="1535801" y="547969"/>
                </a:lnTo>
                <a:lnTo>
                  <a:pt x="1557262" y="509516"/>
                </a:lnTo>
                <a:lnTo>
                  <a:pt x="1580476" y="472081"/>
                </a:lnTo>
                <a:lnTo>
                  <a:pt x="1605393" y="435710"/>
                </a:lnTo>
                <a:lnTo>
                  <a:pt x="1631962" y="400452"/>
                </a:lnTo>
                <a:lnTo>
                  <a:pt x="1660132" y="366352"/>
                </a:lnTo>
                <a:lnTo>
                  <a:pt x="1689853" y="333458"/>
                </a:lnTo>
                <a:lnTo>
                  <a:pt x="1721075" y="301816"/>
                </a:lnTo>
                <a:lnTo>
                  <a:pt x="1753746" y="271474"/>
                </a:lnTo>
                <a:lnTo>
                  <a:pt x="1787817" y="242479"/>
                </a:lnTo>
                <a:lnTo>
                  <a:pt x="1823236" y="214877"/>
                </a:lnTo>
                <a:lnTo>
                  <a:pt x="1859953" y="188715"/>
                </a:lnTo>
                <a:lnTo>
                  <a:pt x="1897918" y="164041"/>
                </a:lnTo>
                <a:lnTo>
                  <a:pt x="1937079" y="140902"/>
                </a:lnTo>
                <a:lnTo>
                  <a:pt x="1977387" y="119343"/>
                </a:lnTo>
                <a:lnTo>
                  <a:pt x="2018790" y="99413"/>
                </a:lnTo>
                <a:lnTo>
                  <a:pt x="2061239" y="81159"/>
                </a:lnTo>
                <a:lnTo>
                  <a:pt x="2104682" y="64626"/>
                </a:lnTo>
                <a:lnTo>
                  <a:pt x="2149069" y="49863"/>
                </a:lnTo>
                <a:lnTo>
                  <a:pt x="2194350" y="36915"/>
                </a:lnTo>
                <a:lnTo>
                  <a:pt x="2240473" y="25831"/>
                </a:lnTo>
                <a:lnTo>
                  <a:pt x="2287388" y="16657"/>
                </a:lnTo>
                <a:lnTo>
                  <a:pt x="2335045" y="9440"/>
                </a:lnTo>
                <a:lnTo>
                  <a:pt x="2383393" y="4226"/>
                </a:lnTo>
                <a:lnTo>
                  <a:pt x="2432382" y="1064"/>
                </a:lnTo>
                <a:lnTo>
                  <a:pt x="2481961" y="0"/>
                </a:lnTo>
                <a:lnTo>
                  <a:pt x="2531539" y="1064"/>
                </a:lnTo>
                <a:lnTo>
                  <a:pt x="2580528" y="4226"/>
                </a:lnTo>
                <a:lnTo>
                  <a:pt x="2628876" y="9440"/>
                </a:lnTo>
                <a:lnTo>
                  <a:pt x="2676533" y="16657"/>
                </a:lnTo>
                <a:lnTo>
                  <a:pt x="2723448" y="25831"/>
                </a:lnTo>
                <a:lnTo>
                  <a:pt x="2769571" y="36915"/>
                </a:lnTo>
                <a:lnTo>
                  <a:pt x="2814852" y="49863"/>
                </a:lnTo>
                <a:lnTo>
                  <a:pt x="2859239" y="64626"/>
                </a:lnTo>
                <a:lnTo>
                  <a:pt x="2902682" y="81159"/>
                </a:lnTo>
                <a:lnTo>
                  <a:pt x="2945131" y="99413"/>
                </a:lnTo>
                <a:lnTo>
                  <a:pt x="2986534" y="119343"/>
                </a:lnTo>
                <a:lnTo>
                  <a:pt x="3026842" y="140902"/>
                </a:lnTo>
                <a:lnTo>
                  <a:pt x="3066003" y="164041"/>
                </a:lnTo>
                <a:lnTo>
                  <a:pt x="3103968" y="188715"/>
                </a:lnTo>
                <a:lnTo>
                  <a:pt x="3140685" y="214877"/>
                </a:lnTo>
                <a:lnTo>
                  <a:pt x="3176104" y="242479"/>
                </a:lnTo>
                <a:lnTo>
                  <a:pt x="3210175" y="271474"/>
                </a:lnTo>
                <a:lnTo>
                  <a:pt x="3242846" y="301816"/>
                </a:lnTo>
                <a:lnTo>
                  <a:pt x="3274068" y="333458"/>
                </a:lnTo>
                <a:lnTo>
                  <a:pt x="3303789" y="366352"/>
                </a:lnTo>
                <a:lnTo>
                  <a:pt x="3331959" y="400452"/>
                </a:lnTo>
                <a:lnTo>
                  <a:pt x="3358528" y="435710"/>
                </a:lnTo>
                <a:lnTo>
                  <a:pt x="3383445" y="472081"/>
                </a:lnTo>
                <a:lnTo>
                  <a:pt x="3406659" y="509516"/>
                </a:lnTo>
                <a:lnTo>
                  <a:pt x="3428120" y="547969"/>
                </a:lnTo>
                <a:lnTo>
                  <a:pt x="3447777" y="587393"/>
                </a:lnTo>
                <a:lnTo>
                  <a:pt x="3465579" y="627741"/>
                </a:lnTo>
                <a:lnTo>
                  <a:pt x="3481477" y="668966"/>
                </a:lnTo>
                <a:lnTo>
                  <a:pt x="3495419" y="711021"/>
                </a:lnTo>
                <a:lnTo>
                  <a:pt x="3507355" y="753860"/>
                </a:lnTo>
                <a:lnTo>
                  <a:pt x="3517234" y="797434"/>
                </a:lnTo>
                <a:lnTo>
                  <a:pt x="3525006" y="841697"/>
                </a:lnTo>
                <a:lnTo>
                  <a:pt x="3530620" y="886603"/>
                </a:lnTo>
                <a:lnTo>
                  <a:pt x="3534025" y="932104"/>
                </a:lnTo>
                <a:lnTo>
                  <a:pt x="3535172" y="978153"/>
                </a:lnTo>
                <a:lnTo>
                  <a:pt x="3534025" y="1024193"/>
                </a:lnTo>
                <a:lnTo>
                  <a:pt x="3530620" y="1069684"/>
                </a:lnTo>
                <a:lnTo>
                  <a:pt x="3525006" y="1114582"/>
                </a:lnTo>
                <a:lnTo>
                  <a:pt x="3517234" y="1158839"/>
                </a:lnTo>
                <a:lnTo>
                  <a:pt x="3507355" y="1202407"/>
                </a:lnTo>
                <a:lnTo>
                  <a:pt x="3495419" y="1245241"/>
                </a:lnTo>
                <a:lnTo>
                  <a:pt x="3481477" y="1287292"/>
                </a:lnTo>
                <a:lnTo>
                  <a:pt x="3465579" y="1328514"/>
                </a:lnTo>
                <a:lnTo>
                  <a:pt x="3447777" y="1368860"/>
                </a:lnTo>
                <a:lnTo>
                  <a:pt x="3428120" y="1408282"/>
                </a:lnTo>
                <a:lnTo>
                  <a:pt x="3406659" y="1446735"/>
                </a:lnTo>
                <a:lnTo>
                  <a:pt x="3383445" y="1484170"/>
                </a:lnTo>
                <a:lnTo>
                  <a:pt x="3358528" y="1520541"/>
                </a:lnTo>
                <a:lnTo>
                  <a:pt x="3331959" y="1555800"/>
                </a:lnTo>
                <a:lnTo>
                  <a:pt x="3303789" y="1589902"/>
                </a:lnTo>
                <a:lnTo>
                  <a:pt x="3274068" y="1622798"/>
                </a:lnTo>
                <a:lnTo>
                  <a:pt x="3242846" y="1654442"/>
                </a:lnTo>
                <a:lnTo>
                  <a:pt x="3210175" y="1684787"/>
                </a:lnTo>
                <a:lnTo>
                  <a:pt x="3176104" y="1713785"/>
                </a:lnTo>
                <a:lnTo>
                  <a:pt x="3140685" y="1741390"/>
                </a:lnTo>
                <a:lnTo>
                  <a:pt x="3103968" y="1767555"/>
                </a:lnTo>
                <a:lnTo>
                  <a:pt x="3066003" y="1792233"/>
                </a:lnTo>
                <a:lnTo>
                  <a:pt x="3026842" y="1815376"/>
                </a:lnTo>
                <a:lnTo>
                  <a:pt x="2986534" y="1836938"/>
                </a:lnTo>
                <a:lnTo>
                  <a:pt x="2945131" y="1856871"/>
                </a:lnTo>
                <a:lnTo>
                  <a:pt x="2902682" y="1875130"/>
                </a:lnTo>
                <a:lnTo>
                  <a:pt x="2859239" y="1891665"/>
                </a:lnTo>
                <a:lnTo>
                  <a:pt x="2814852" y="1906432"/>
                </a:lnTo>
                <a:lnTo>
                  <a:pt x="2769571" y="1919382"/>
                </a:lnTo>
                <a:lnTo>
                  <a:pt x="2723448" y="1930469"/>
                </a:lnTo>
                <a:lnTo>
                  <a:pt x="2676533" y="1939646"/>
                </a:lnTo>
                <a:lnTo>
                  <a:pt x="2628876" y="1946865"/>
                </a:lnTo>
                <a:lnTo>
                  <a:pt x="2580528" y="1952079"/>
                </a:lnTo>
                <a:lnTo>
                  <a:pt x="2531539" y="1955243"/>
                </a:lnTo>
                <a:lnTo>
                  <a:pt x="2481961" y="1956308"/>
                </a:lnTo>
                <a:lnTo>
                  <a:pt x="2432382" y="1955243"/>
                </a:lnTo>
                <a:lnTo>
                  <a:pt x="2383393" y="1952079"/>
                </a:lnTo>
                <a:lnTo>
                  <a:pt x="2335045" y="1946865"/>
                </a:lnTo>
                <a:lnTo>
                  <a:pt x="2287388" y="1939646"/>
                </a:lnTo>
                <a:lnTo>
                  <a:pt x="2240473" y="1930469"/>
                </a:lnTo>
                <a:lnTo>
                  <a:pt x="2194350" y="1919382"/>
                </a:lnTo>
                <a:lnTo>
                  <a:pt x="2149069" y="1906432"/>
                </a:lnTo>
                <a:lnTo>
                  <a:pt x="2104682" y="1891665"/>
                </a:lnTo>
                <a:lnTo>
                  <a:pt x="2061239" y="1875130"/>
                </a:lnTo>
                <a:lnTo>
                  <a:pt x="2018790" y="1856871"/>
                </a:lnTo>
                <a:lnTo>
                  <a:pt x="1977387" y="1836938"/>
                </a:lnTo>
                <a:lnTo>
                  <a:pt x="1937079" y="1815376"/>
                </a:lnTo>
                <a:lnTo>
                  <a:pt x="1897918" y="1792233"/>
                </a:lnTo>
                <a:lnTo>
                  <a:pt x="1859953" y="1767555"/>
                </a:lnTo>
                <a:lnTo>
                  <a:pt x="1823236" y="1741390"/>
                </a:lnTo>
                <a:lnTo>
                  <a:pt x="1787817" y="1713785"/>
                </a:lnTo>
                <a:lnTo>
                  <a:pt x="1753746" y="1684787"/>
                </a:lnTo>
                <a:lnTo>
                  <a:pt x="1721075" y="1654442"/>
                </a:lnTo>
                <a:lnTo>
                  <a:pt x="1689853" y="1622798"/>
                </a:lnTo>
                <a:lnTo>
                  <a:pt x="1660132" y="1589902"/>
                </a:lnTo>
                <a:lnTo>
                  <a:pt x="1631962" y="1555800"/>
                </a:lnTo>
                <a:lnTo>
                  <a:pt x="1605393" y="1520541"/>
                </a:lnTo>
                <a:lnTo>
                  <a:pt x="1580476" y="1484170"/>
                </a:lnTo>
                <a:lnTo>
                  <a:pt x="1557262" y="1446735"/>
                </a:lnTo>
                <a:lnTo>
                  <a:pt x="1535801" y="1408282"/>
                </a:lnTo>
                <a:lnTo>
                  <a:pt x="1516144" y="1368860"/>
                </a:lnTo>
                <a:lnTo>
                  <a:pt x="1498342" y="1328514"/>
                </a:lnTo>
                <a:lnTo>
                  <a:pt x="1482444" y="1287292"/>
                </a:lnTo>
                <a:lnTo>
                  <a:pt x="1468502" y="1245241"/>
                </a:lnTo>
                <a:lnTo>
                  <a:pt x="1456566" y="1202407"/>
                </a:lnTo>
                <a:lnTo>
                  <a:pt x="1446687" y="1158839"/>
                </a:lnTo>
                <a:lnTo>
                  <a:pt x="1438915" y="1114582"/>
                </a:lnTo>
                <a:lnTo>
                  <a:pt x="1433301" y="1069684"/>
                </a:lnTo>
                <a:lnTo>
                  <a:pt x="1429896" y="1024193"/>
                </a:lnTo>
                <a:lnTo>
                  <a:pt x="1428750" y="97815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8547" y="208534"/>
            <a:ext cx="3664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4.1</a:t>
            </a:r>
            <a:r>
              <a:rPr dirty="0" spc="5"/>
              <a:t> </a:t>
            </a:r>
            <a:r>
              <a:rPr dirty="0" spc="-10"/>
              <a:t>The</a:t>
            </a:r>
            <a:r>
              <a:rPr dirty="0" spc="10"/>
              <a:t> </a:t>
            </a:r>
            <a:r>
              <a:rPr dirty="0" spc="-15"/>
              <a:t>requisite</a:t>
            </a:r>
            <a:r>
              <a:rPr dirty="0" spc="20"/>
              <a:t> </a:t>
            </a:r>
            <a:r>
              <a:rPr dirty="0" spc="-5"/>
              <a:t>skill</a:t>
            </a:r>
            <a:r>
              <a:rPr dirty="0" spc="-10"/>
              <a:t> 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3001" y="1482978"/>
            <a:ext cx="12814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tic  </a:t>
            </a:r>
            <a:r>
              <a:rPr dirty="0" sz="2000" spc="-5">
                <a:latin typeface="Calibri"/>
                <a:cs typeface="Calibri"/>
              </a:rPr>
              <a:t>Expertise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9488" y="1416812"/>
            <a:ext cx="13061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Calibri"/>
                <a:cs typeface="Calibri"/>
              </a:rPr>
              <a:t>Technology;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Hacking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Skill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1904" y="3358388"/>
            <a:ext cx="12249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Business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strategy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acumen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2315" y="2225039"/>
            <a:ext cx="2351532" cy="17038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01690" y="3742740"/>
            <a:ext cx="1341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Science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0444" y="1147699"/>
            <a:ext cx="3535679" cy="3191510"/>
          </a:xfrm>
          <a:custGeom>
            <a:avLst/>
            <a:gdLst/>
            <a:ahLst/>
            <a:cxnLst/>
            <a:rect l="l" t="t" r="r" b="b"/>
            <a:pathLst>
              <a:path w="3535679" h="3191510">
                <a:moveTo>
                  <a:pt x="811530" y="2219833"/>
                </a:moveTo>
                <a:lnTo>
                  <a:pt x="812680" y="2172782"/>
                </a:lnTo>
                <a:lnTo>
                  <a:pt x="816098" y="2126309"/>
                </a:lnTo>
                <a:lnTo>
                  <a:pt x="821730" y="2080464"/>
                </a:lnTo>
                <a:lnTo>
                  <a:pt x="829524" y="2035299"/>
                </a:lnTo>
                <a:lnTo>
                  <a:pt x="839428" y="1990864"/>
                </a:lnTo>
                <a:lnTo>
                  <a:pt x="851389" y="1947210"/>
                </a:lnTo>
                <a:lnTo>
                  <a:pt x="865356" y="1904388"/>
                </a:lnTo>
                <a:lnTo>
                  <a:pt x="881276" y="1862449"/>
                </a:lnTo>
                <a:lnTo>
                  <a:pt x="899097" y="1821444"/>
                </a:lnTo>
                <a:lnTo>
                  <a:pt x="918766" y="1781424"/>
                </a:lnTo>
                <a:lnTo>
                  <a:pt x="940232" y="1742439"/>
                </a:lnTo>
                <a:lnTo>
                  <a:pt x="963441" y="1704541"/>
                </a:lnTo>
                <a:lnTo>
                  <a:pt x="988343" y="1667780"/>
                </a:lnTo>
                <a:lnTo>
                  <a:pt x="1014883" y="1632207"/>
                </a:lnTo>
                <a:lnTo>
                  <a:pt x="1043011" y="1597874"/>
                </a:lnTo>
                <a:lnTo>
                  <a:pt x="1072674" y="1564830"/>
                </a:lnTo>
                <a:lnTo>
                  <a:pt x="1103820" y="1533128"/>
                </a:lnTo>
                <a:lnTo>
                  <a:pt x="1136396" y="1502817"/>
                </a:lnTo>
                <a:lnTo>
                  <a:pt x="1170350" y="1473949"/>
                </a:lnTo>
                <a:lnTo>
                  <a:pt x="1205630" y="1446575"/>
                </a:lnTo>
                <a:lnTo>
                  <a:pt x="1242184" y="1420745"/>
                </a:lnTo>
                <a:lnTo>
                  <a:pt x="1279959" y="1396510"/>
                </a:lnTo>
                <a:lnTo>
                  <a:pt x="1318903" y="1373922"/>
                </a:lnTo>
                <a:lnTo>
                  <a:pt x="1358963" y="1353031"/>
                </a:lnTo>
                <a:lnTo>
                  <a:pt x="1400089" y="1333889"/>
                </a:lnTo>
                <a:lnTo>
                  <a:pt x="1442226" y="1316545"/>
                </a:lnTo>
                <a:lnTo>
                  <a:pt x="1485324" y="1301051"/>
                </a:lnTo>
                <a:lnTo>
                  <a:pt x="1529329" y="1287457"/>
                </a:lnTo>
                <a:lnTo>
                  <a:pt x="1574190" y="1275816"/>
                </a:lnTo>
                <a:lnTo>
                  <a:pt x="1619854" y="1266177"/>
                </a:lnTo>
                <a:lnTo>
                  <a:pt x="1666268" y="1258591"/>
                </a:lnTo>
                <a:lnTo>
                  <a:pt x="1713382" y="1253110"/>
                </a:lnTo>
                <a:lnTo>
                  <a:pt x="1761142" y="1249784"/>
                </a:lnTo>
                <a:lnTo>
                  <a:pt x="1809495" y="1248664"/>
                </a:lnTo>
                <a:lnTo>
                  <a:pt x="1857860" y="1249784"/>
                </a:lnTo>
                <a:lnTo>
                  <a:pt x="1905630" y="1253110"/>
                </a:lnTo>
                <a:lnTo>
                  <a:pt x="1952753" y="1258591"/>
                </a:lnTo>
                <a:lnTo>
                  <a:pt x="1999177" y="1266177"/>
                </a:lnTo>
                <a:lnTo>
                  <a:pt x="2044849" y="1275816"/>
                </a:lnTo>
                <a:lnTo>
                  <a:pt x="2089718" y="1287457"/>
                </a:lnTo>
                <a:lnTo>
                  <a:pt x="2133731" y="1301051"/>
                </a:lnTo>
                <a:lnTo>
                  <a:pt x="2176835" y="1316545"/>
                </a:lnTo>
                <a:lnTo>
                  <a:pt x="2218979" y="1333889"/>
                </a:lnTo>
                <a:lnTo>
                  <a:pt x="2260110" y="1353031"/>
                </a:lnTo>
                <a:lnTo>
                  <a:pt x="2300176" y="1373922"/>
                </a:lnTo>
                <a:lnTo>
                  <a:pt x="2339125" y="1396510"/>
                </a:lnTo>
                <a:lnTo>
                  <a:pt x="2376904" y="1420745"/>
                </a:lnTo>
                <a:lnTo>
                  <a:pt x="2413462" y="1446575"/>
                </a:lnTo>
                <a:lnTo>
                  <a:pt x="2448746" y="1473949"/>
                </a:lnTo>
                <a:lnTo>
                  <a:pt x="2482703" y="1502817"/>
                </a:lnTo>
                <a:lnTo>
                  <a:pt x="2515282" y="1533128"/>
                </a:lnTo>
                <a:lnTo>
                  <a:pt x="2546430" y="1564830"/>
                </a:lnTo>
                <a:lnTo>
                  <a:pt x="2576096" y="1597874"/>
                </a:lnTo>
                <a:lnTo>
                  <a:pt x="2604226" y="1632207"/>
                </a:lnTo>
                <a:lnTo>
                  <a:pt x="2630768" y="1667780"/>
                </a:lnTo>
                <a:lnTo>
                  <a:pt x="2655671" y="1704541"/>
                </a:lnTo>
                <a:lnTo>
                  <a:pt x="2678882" y="1742439"/>
                </a:lnTo>
                <a:lnTo>
                  <a:pt x="2700349" y="1781424"/>
                </a:lnTo>
                <a:lnTo>
                  <a:pt x="2720019" y="1821444"/>
                </a:lnTo>
                <a:lnTo>
                  <a:pt x="2737840" y="1862449"/>
                </a:lnTo>
                <a:lnTo>
                  <a:pt x="2753761" y="1904388"/>
                </a:lnTo>
                <a:lnTo>
                  <a:pt x="2767728" y="1947210"/>
                </a:lnTo>
                <a:lnTo>
                  <a:pt x="2779690" y="1990864"/>
                </a:lnTo>
                <a:lnTo>
                  <a:pt x="2789594" y="2035299"/>
                </a:lnTo>
                <a:lnTo>
                  <a:pt x="2797388" y="2080464"/>
                </a:lnTo>
                <a:lnTo>
                  <a:pt x="2803020" y="2126309"/>
                </a:lnTo>
                <a:lnTo>
                  <a:pt x="2806438" y="2172782"/>
                </a:lnTo>
                <a:lnTo>
                  <a:pt x="2807589" y="2219833"/>
                </a:lnTo>
                <a:lnTo>
                  <a:pt x="2806438" y="2266890"/>
                </a:lnTo>
                <a:lnTo>
                  <a:pt x="2803020" y="2313368"/>
                </a:lnTo>
                <a:lnTo>
                  <a:pt x="2797388" y="2359218"/>
                </a:lnTo>
                <a:lnTo>
                  <a:pt x="2789594" y="2404388"/>
                </a:lnTo>
                <a:lnTo>
                  <a:pt x="2779690" y="2448827"/>
                </a:lnTo>
                <a:lnTo>
                  <a:pt x="2767728" y="2492484"/>
                </a:lnTo>
                <a:lnTo>
                  <a:pt x="2753761" y="2535309"/>
                </a:lnTo>
                <a:lnTo>
                  <a:pt x="2737840" y="2577251"/>
                </a:lnTo>
                <a:lnTo>
                  <a:pt x="2720019" y="2618258"/>
                </a:lnTo>
                <a:lnTo>
                  <a:pt x="2700349" y="2658280"/>
                </a:lnTo>
                <a:lnTo>
                  <a:pt x="2678882" y="2697266"/>
                </a:lnTo>
                <a:lnTo>
                  <a:pt x="2655671" y="2735165"/>
                </a:lnTo>
                <a:lnTo>
                  <a:pt x="2630768" y="2771927"/>
                </a:lnTo>
                <a:lnTo>
                  <a:pt x="2604226" y="2807500"/>
                </a:lnTo>
                <a:lnTo>
                  <a:pt x="2576096" y="2841833"/>
                </a:lnTo>
                <a:lnTo>
                  <a:pt x="2546430" y="2874877"/>
                </a:lnTo>
                <a:lnTo>
                  <a:pt x="2515282" y="2906579"/>
                </a:lnTo>
                <a:lnTo>
                  <a:pt x="2482703" y="2936889"/>
                </a:lnTo>
                <a:lnTo>
                  <a:pt x="2448746" y="2965756"/>
                </a:lnTo>
                <a:lnTo>
                  <a:pt x="2413462" y="2993129"/>
                </a:lnTo>
                <a:lnTo>
                  <a:pt x="2376904" y="3018958"/>
                </a:lnTo>
                <a:lnTo>
                  <a:pt x="2339125" y="3043191"/>
                </a:lnTo>
                <a:lnTo>
                  <a:pt x="2300176" y="3065778"/>
                </a:lnTo>
                <a:lnTo>
                  <a:pt x="2260110" y="3086668"/>
                </a:lnTo>
                <a:lnTo>
                  <a:pt x="2218979" y="3105809"/>
                </a:lnTo>
                <a:lnTo>
                  <a:pt x="2176835" y="3123152"/>
                </a:lnTo>
                <a:lnTo>
                  <a:pt x="2133731" y="3138645"/>
                </a:lnTo>
                <a:lnTo>
                  <a:pt x="2089718" y="3152237"/>
                </a:lnTo>
                <a:lnTo>
                  <a:pt x="2044849" y="3163877"/>
                </a:lnTo>
                <a:lnTo>
                  <a:pt x="1999177" y="3173516"/>
                </a:lnTo>
                <a:lnTo>
                  <a:pt x="1952753" y="3181100"/>
                </a:lnTo>
                <a:lnTo>
                  <a:pt x="1905630" y="3186581"/>
                </a:lnTo>
                <a:lnTo>
                  <a:pt x="1857860" y="3189907"/>
                </a:lnTo>
                <a:lnTo>
                  <a:pt x="1809495" y="3191027"/>
                </a:lnTo>
                <a:lnTo>
                  <a:pt x="1761142" y="3189907"/>
                </a:lnTo>
                <a:lnTo>
                  <a:pt x="1713382" y="3186581"/>
                </a:lnTo>
                <a:lnTo>
                  <a:pt x="1666268" y="3181100"/>
                </a:lnTo>
                <a:lnTo>
                  <a:pt x="1619854" y="3173516"/>
                </a:lnTo>
                <a:lnTo>
                  <a:pt x="1574190" y="3163877"/>
                </a:lnTo>
                <a:lnTo>
                  <a:pt x="1529329" y="3152237"/>
                </a:lnTo>
                <a:lnTo>
                  <a:pt x="1485324" y="3138645"/>
                </a:lnTo>
                <a:lnTo>
                  <a:pt x="1442226" y="3123152"/>
                </a:lnTo>
                <a:lnTo>
                  <a:pt x="1400089" y="3105809"/>
                </a:lnTo>
                <a:lnTo>
                  <a:pt x="1358963" y="3086668"/>
                </a:lnTo>
                <a:lnTo>
                  <a:pt x="1318903" y="3065778"/>
                </a:lnTo>
                <a:lnTo>
                  <a:pt x="1279959" y="3043191"/>
                </a:lnTo>
                <a:lnTo>
                  <a:pt x="1242184" y="3018958"/>
                </a:lnTo>
                <a:lnTo>
                  <a:pt x="1205630" y="2993129"/>
                </a:lnTo>
                <a:lnTo>
                  <a:pt x="1170350" y="2965756"/>
                </a:lnTo>
                <a:lnTo>
                  <a:pt x="1136396" y="2936889"/>
                </a:lnTo>
                <a:lnTo>
                  <a:pt x="1103820" y="2906579"/>
                </a:lnTo>
                <a:lnTo>
                  <a:pt x="1072674" y="2874877"/>
                </a:lnTo>
                <a:lnTo>
                  <a:pt x="1043011" y="2841833"/>
                </a:lnTo>
                <a:lnTo>
                  <a:pt x="1014883" y="2807500"/>
                </a:lnTo>
                <a:lnTo>
                  <a:pt x="988343" y="2771927"/>
                </a:lnTo>
                <a:lnTo>
                  <a:pt x="963441" y="2735165"/>
                </a:lnTo>
                <a:lnTo>
                  <a:pt x="940232" y="2697266"/>
                </a:lnTo>
                <a:lnTo>
                  <a:pt x="918766" y="2658280"/>
                </a:lnTo>
                <a:lnTo>
                  <a:pt x="899097" y="2618258"/>
                </a:lnTo>
                <a:lnTo>
                  <a:pt x="881276" y="2577251"/>
                </a:lnTo>
                <a:lnTo>
                  <a:pt x="865356" y="2535309"/>
                </a:lnTo>
                <a:lnTo>
                  <a:pt x="851389" y="2492484"/>
                </a:lnTo>
                <a:lnTo>
                  <a:pt x="839428" y="2448827"/>
                </a:lnTo>
                <a:lnTo>
                  <a:pt x="829524" y="2404388"/>
                </a:lnTo>
                <a:lnTo>
                  <a:pt x="821730" y="2359218"/>
                </a:lnTo>
                <a:lnTo>
                  <a:pt x="816098" y="2313368"/>
                </a:lnTo>
                <a:lnTo>
                  <a:pt x="812680" y="2266890"/>
                </a:lnTo>
                <a:lnTo>
                  <a:pt x="811530" y="2219833"/>
                </a:lnTo>
                <a:close/>
              </a:path>
              <a:path w="3535679" h="3191510">
                <a:moveTo>
                  <a:pt x="0" y="1026287"/>
                </a:moveTo>
                <a:lnTo>
                  <a:pt x="1121" y="977975"/>
                </a:lnTo>
                <a:lnTo>
                  <a:pt x="4453" y="930238"/>
                </a:lnTo>
                <a:lnTo>
                  <a:pt x="9946" y="883125"/>
                </a:lnTo>
                <a:lnTo>
                  <a:pt x="17551" y="836685"/>
                </a:lnTo>
                <a:lnTo>
                  <a:pt x="27217" y="790969"/>
                </a:lnTo>
                <a:lnTo>
                  <a:pt x="38897" y="746024"/>
                </a:lnTo>
                <a:lnTo>
                  <a:pt x="52539" y="701901"/>
                </a:lnTo>
                <a:lnTo>
                  <a:pt x="68095" y="658648"/>
                </a:lnTo>
                <a:lnTo>
                  <a:pt x="85515" y="616316"/>
                </a:lnTo>
                <a:lnTo>
                  <a:pt x="104750" y="574952"/>
                </a:lnTo>
                <a:lnTo>
                  <a:pt x="125750" y="534607"/>
                </a:lnTo>
                <a:lnTo>
                  <a:pt x="148466" y="495330"/>
                </a:lnTo>
                <a:lnTo>
                  <a:pt x="172848" y="457169"/>
                </a:lnTo>
                <a:lnTo>
                  <a:pt x="198847" y="420175"/>
                </a:lnTo>
                <a:lnTo>
                  <a:pt x="226413" y="384397"/>
                </a:lnTo>
                <a:lnTo>
                  <a:pt x="255498" y="349883"/>
                </a:lnTo>
                <a:lnTo>
                  <a:pt x="286051" y="316684"/>
                </a:lnTo>
                <a:lnTo>
                  <a:pt x="318023" y="284848"/>
                </a:lnTo>
                <a:lnTo>
                  <a:pt x="351364" y="254425"/>
                </a:lnTo>
                <a:lnTo>
                  <a:pt x="386026" y="225464"/>
                </a:lnTo>
                <a:lnTo>
                  <a:pt x="421959" y="198014"/>
                </a:lnTo>
                <a:lnTo>
                  <a:pt x="459112" y="172125"/>
                </a:lnTo>
                <a:lnTo>
                  <a:pt x="497437" y="147845"/>
                </a:lnTo>
                <a:lnTo>
                  <a:pt x="536885" y="125225"/>
                </a:lnTo>
                <a:lnTo>
                  <a:pt x="577405" y="104313"/>
                </a:lnTo>
                <a:lnTo>
                  <a:pt x="618949" y="85159"/>
                </a:lnTo>
                <a:lnTo>
                  <a:pt x="661466" y="67811"/>
                </a:lnTo>
                <a:lnTo>
                  <a:pt x="704908" y="52320"/>
                </a:lnTo>
                <a:lnTo>
                  <a:pt x="749225" y="38735"/>
                </a:lnTo>
                <a:lnTo>
                  <a:pt x="794368" y="27105"/>
                </a:lnTo>
                <a:lnTo>
                  <a:pt x="840286" y="17478"/>
                </a:lnTo>
                <a:lnTo>
                  <a:pt x="886931" y="9905"/>
                </a:lnTo>
                <a:lnTo>
                  <a:pt x="934254" y="4435"/>
                </a:lnTo>
                <a:lnTo>
                  <a:pt x="982203" y="1117"/>
                </a:lnTo>
                <a:lnTo>
                  <a:pt x="1030732" y="0"/>
                </a:lnTo>
                <a:lnTo>
                  <a:pt x="1079249" y="1117"/>
                </a:lnTo>
                <a:lnTo>
                  <a:pt x="1127190" y="4435"/>
                </a:lnTo>
                <a:lnTo>
                  <a:pt x="1174504" y="9905"/>
                </a:lnTo>
                <a:lnTo>
                  <a:pt x="1221143" y="17478"/>
                </a:lnTo>
                <a:lnTo>
                  <a:pt x="1267055" y="27105"/>
                </a:lnTo>
                <a:lnTo>
                  <a:pt x="1312193" y="38735"/>
                </a:lnTo>
                <a:lnTo>
                  <a:pt x="1356506" y="52320"/>
                </a:lnTo>
                <a:lnTo>
                  <a:pt x="1399945" y="67811"/>
                </a:lnTo>
                <a:lnTo>
                  <a:pt x="1442460" y="85159"/>
                </a:lnTo>
                <a:lnTo>
                  <a:pt x="1484002" y="104313"/>
                </a:lnTo>
                <a:lnTo>
                  <a:pt x="1524522" y="125225"/>
                </a:lnTo>
                <a:lnTo>
                  <a:pt x="1563969" y="147845"/>
                </a:lnTo>
                <a:lnTo>
                  <a:pt x="1602295" y="172125"/>
                </a:lnTo>
                <a:lnTo>
                  <a:pt x="1639450" y="198014"/>
                </a:lnTo>
                <a:lnTo>
                  <a:pt x="1675384" y="225464"/>
                </a:lnTo>
                <a:lnTo>
                  <a:pt x="1710047" y="254425"/>
                </a:lnTo>
                <a:lnTo>
                  <a:pt x="1743391" y="284848"/>
                </a:lnTo>
                <a:lnTo>
                  <a:pt x="1775366" y="316684"/>
                </a:lnTo>
                <a:lnTo>
                  <a:pt x="1805922" y="349883"/>
                </a:lnTo>
                <a:lnTo>
                  <a:pt x="1835010" y="384397"/>
                </a:lnTo>
                <a:lnTo>
                  <a:pt x="1862579" y="420175"/>
                </a:lnTo>
                <a:lnTo>
                  <a:pt x="1888582" y="457169"/>
                </a:lnTo>
                <a:lnTo>
                  <a:pt x="1912968" y="495330"/>
                </a:lnTo>
                <a:lnTo>
                  <a:pt x="1935687" y="534607"/>
                </a:lnTo>
                <a:lnTo>
                  <a:pt x="1956691" y="574952"/>
                </a:lnTo>
                <a:lnTo>
                  <a:pt x="1975929" y="616316"/>
                </a:lnTo>
                <a:lnTo>
                  <a:pt x="1993353" y="658648"/>
                </a:lnTo>
                <a:lnTo>
                  <a:pt x="2008912" y="701901"/>
                </a:lnTo>
                <a:lnTo>
                  <a:pt x="2022557" y="746024"/>
                </a:lnTo>
                <a:lnTo>
                  <a:pt x="2034239" y="790969"/>
                </a:lnTo>
                <a:lnTo>
                  <a:pt x="2043908" y="836685"/>
                </a:lnTo>
                <a:lnTo>
                  <a:pt x="2051514" y="883125"/>
                </a:lnTo>
                <a:lnTo>
                  <a:pt x="2057009" y="930238"/>
                </a:lnTo>
                <a:lnTo>
                  <a:pt x="2060342" y="977975"/>
                </a:lnTo>
                <a:lnTo>
                  <a:pt x="2061464" y="1026287"/>
                </a:lnTo>
                <a:lnTo>
                  <a:pt x="2060342" y="1074609"/>
                </a:lnTo>
                <a:lnTo>
                  <a:pt x="2057009" y="1122356"/>
                </a:lnTo>
                <a:lnTo>
                  <a:pt x="2051514" y="1169478"/>
                </a:lnTo>
                <a:lnTo>
                  <a:pt x="2043908" y="1215926"/>
                </a:lnTo>
                <a:lnTo>
                  <a:pt x="2034239" y="1261651"/>
                </a:lnTo>
                <a:lnTo>
                  <a:pt x="2022557" y="1306603"/>
                </a:lnTo>
                <a:lnTo>
                  <a:pt x="2008912" y="1350734"/>
                </a:lnTo>
                <a:lnTo>
                  <a:pt x="1993353" y="1393993"/>
                </a:lnTo>
                <a:lnTo>
                  <a:pt x="1975929" y="1436332"/>
                </a:lnTo>
                <a:lnTo>
                  <a:pt x="1956691" y="1477702"/>
                </a:lnTo>
                <a:lnTo>
                  <a:pt x="1935687" y="1518052"/>
                </a:lnTo>
                <a:lnTo>
                  <a:pt x="1912968" y="1557334"/>
                </a:lnTo>
                <a:lnTo>
                  <a:pt x="1888582" y="1595499"/>
                </a:lnTo>
                <a:lnTo>
                  <a:pt x="1862579" y="1632497"/>
                </a:lnTo>
                <a:lnTo>
                  <a:pt x="1835010" y="1668279"/>
                </a:lnTo>
                <a:lnTo>
                  <a:pt x="1805922" y="1702796"/>
                </a:lnTo>
                <a:lnTo>
                  <a:pt x="1775366" y="1735999"/>
                </a:lnTo>
                <a:lnTo>
                  <a:pt x="1743391" y="1767837"/>
                </a:lnTo>
                <a:lnTo>
                  <a:pt x="1710047" y="1798263"/>
                </a:lnTo>
                <a:lnTo>
                  <a:pt x="1675383" y="1827226"/>
                </a:lnTo>
                <a:lnTo>
                  <a:pt x="1639450" y="1854678"/>
                </a:lnTo>
                <a:lnTo>
                  <a:pt x="1602295" y="1880569"/>
                </a:lnTo>
                <a:lnTo>
                  <a:pt x="1563969" y="1904850"/>
                </a:lnTo>
                <a:lnTo>
                  <a:pt x="1524522" y="1927471"/>
                </a:lnTo>
                <a:lnTo>
                  <a:pt x="1484002" y="1948384"/>
                </a:lnTo>
                <a:lnTo>
                  <a:pt x="1442460" y="1967539"/>
                </a:lnTo>
                <a:lnTo>
                  <a:pt x="1399945" y="1984887"/>
                </a:lnTo>
                <a:lnTo>
                  <a:pt x="1356506" y="2000379"/>
                </a:lnTo>
                <a:lnTo>
                  <a:pt x="1312193" y="2013964"/>
                </a:lnTo>
                <a:lnTo>
                  <a:pt x="1267055" y="2025595"/>
                </a:lnTo>
                <a:lnTo>
                  <a:pt x="1221143" y="2035222"/>
                </a:lnTo>
                <a:lnTo>
                  <a:pt x="1174504" y="2042795"/>
                </a:lnTo>
                <a:lnTo>
                  <a:pt x="1127190" y="2048265"/>
                </a:lnTo>
                <a:lnTo>
                  <a:pt x="1079249" y="2051583"/>
                </a:lnTo>
                <a:lnTo>
                  <a:pt x="1030732" y="2052701"/>
                </a:lnTo>
                <a:lnTo>
                  <a:pt x="982203" y="2051583"/>
                </a:lnTo>
                <a:lnTo>
                  <a:pt x="934254" y="2048265"/>
                </a:lnTo>
                <a:lnTo>
                  <a:pt x="886931" y="2042795"/>
                </a:lnTo>
                <a:lnTo>
                  <a:pt x="840286" y="2035222"/>
                </a:lnTo>
                <a:lnTo>
                  <a:pt x="794368" y="2025595"/>
                </a:lnTo>
                <a:lnTo>
                  <a:pt x="749225" y="2013964"/>
                </a:lnTo>
                <a:lnTo>
                  <a:pt x="704908" y="2000379"/>
                </a:lnTo>
                <a:lnTo>
                  <a:pt x="661466" y="1984887"/>
                </a:lnTo>
                <a:lnTo>
                  <a:pt x="618949" y="1967539"/>
                </a:lnTo>
                <a:lnTo>
                  <a:pt x="577405" y="1948384"/>
                </a:lnTo>
                <a:lnTo>
                  <a:pt x="536885" y="1927471"/>
                </a:lnTo>
                <a:lnTo>
                  <a:pt x="497437" y="1904850"/>
                </a:lnTo>
                <a:lnTo>
                  <a:pt x="459112" y="1880569"/>
                </a:lnTo>
                <a:lnTo>
                  <a:pt x="421959" y="1854678"/>
                </a:lnTo>
                <a:lnTo>
                  <a:pt x="386026" y="1827226"/>
                </a:lnTo>
                <a:lnTo>
                  <a:pt x="351364" y="1798263"/>
                </a:lnTo>
                <a:lnTo>
                  <a:pt x="318023" y="1767837"/>
                </a:lnTo>
                <a:lnTo>
                  <a:pt x="286051" y="1735999"/>
                </a:lnTo>
                <a:lnTo>
                  <a:pt x="255498" y="1702796"/>
                </a:lnTo>
                <a:lnTo>
                  <a:pt x="226413" y="1668279"/>
                </a:lnTo>
                <a:lnTo>
                  <a:pt x="198847" y="1632497"/>
                </a:lnTo>
                <a:lnTo>
                  <a:pt x="172848" y="1595499"/>
                </a:lnTo>
                <a:lnTo>
                  <a:pt x="148466" y="1557334"/>
                </a:lnTo>
                <a:lnTo>
                  <a:pt x="125750" y="1518052"/>
                </a:lnTo>
                <a:lnTo>
                  <a:pt x="104750" y="1477702"/>
                </a:lnTo>
                <a:lnTo>
                  <a:pt x="85515" y="1436332"/>
                </a:lnTo>
                <a:lnTo>
                  <a:pt x="68095" y="1393993"/>
                </a:lnTo>
                <a:lnTo>
                  <a:pt x="52539" y="1350734"/>
                </a:lnTo>
                <a:lnTo>
                  <a:pt x="38897" y="1306603"/>
                </a:lnTo>
                <a:lnTo>
                  <a:pt x="27217" y="1261651"/>
                </a:lnTo>
                <a:lnTo>
                  <a:pt x="17551" y="1215926"/>
                </a:lnTo>
                <a:lnTo>
                  <a:pt x="9946" y="1169478"/>
                </a:lnTo>
                <a:lnTo>
                  <a:pt x="4453" y="1122356"/>
                </a:lnTo>
                <a:lnTo>
                  <a:pt x="1121" y="1074609"/>
                </a:lnTo>
                <a:lnTo>
                  <a:pt x="0" y="1026287"/>
                </a:lnTo>
                <a:close/>
              </a:path>
              <a:path w="3535679" h="3191510">
                <a:moveTo>
                  <a:pt x="1428622" y="978153"/>
                </a:moveTo>
                <a:lnTo>
                  <a:pt x="1429769" y="932104"/>
                </a:lnTo>
                <a:lnTo>
                  <a:pt x="1433176" y="886603"/>
                </a:lnTo>
                <a:lnTo>
                  <a:pt x="1438791" y="841697"/>
                </a:lnTo>
                <a:lnTo>
                  <a:pt x="1446565" y="797434"/>
                </a:lnTo>
                <a:lnTo>
                  <a:pt x="1456446" y="753860"/>
                </a:lnTo>
                <a:lnTo>
                  <a:pt x="1468385" y="711021"/>
                </a:lnTo>
                <a:lnTo>
                  <a:pt x="1482330" y="668966"/>
                </a:lnTo>
                <a:lnTo>
                  <a:pt x="1498232" y="627741"/>
                </a:lnTo>
                <a:lnTo>
                  <a:pt x="1516038" y="587393"/>
                </a:lnTo>
                <a:lnTo>
                  <a:pt x="1535699" y="547969"/>
                </a:lnTo>
                <a:lnTo>
                  <a:pt x="1557165" y="509516"/>
                </a:lnTo>
                <a:lnTo>
                  <a:pt x="1580384" y="472081"/>
                </a:lnTo>
                <a:lnTo>
                  <a:pt x="1605305" y="435710"/>
                </a:lnTo>
                <a:lnTo>
                  <a:pt x="1631879" y="400452"/>
                </a:lnTo>
                <a:lnTo>
                  <a:pt x="1660055" y="366352"/>
                </a:lnTo>
                <a:lnTo>
                  <a:pt x="1689782" y="333458"/>
                </a:lnTo>
                <a:lnTo>
                  <a:pt x="1721009" y="301816"/>
                </a:lnTo>
                <a:lnTo>
                  <a:pt x="1753685" y="271474"/>
                </a:lnTo>
                <a:lnTo>
                  <a:pt x="1787761" y="242479"/>
                </a:lnTo>
                <a:lnTo>
                  <a:pt x="1823186" y="214877"/>
                </a:lnTo>
                <a:lnTo>
                  <a:pt x="1859908" y="188715"/>
                </a:lnTo>
                <a:lnTo>
                  <a:pt x="1897878" y="164041"/>
                </a:lnTo>
                <a:lnTo>
                  <a:pt x="1937045" y="140902"/>
                </a:lnTo>
                <a:lnTo>
                  <a:pt x="1977357" y="119343"/>
                </a:lnTo>
                <a:lnTo>
                  <a:pt x="2018765" y="99413"/>
                </a:lnTo>
                <a:lnTo>
                  <a:pt x="2061218" y="81159"/>
                </a:lnTo>
                <a:lnTo>
                  <a:pt x="2104665" y="64626"/>
                </a:lnTo>
                <a:lnTo>
                  <a:pt x="2149056" y="49863"/>
                </a:lnTo>
                <a:lnTo>
                  <a:pt x="2194340" y="36915"/>
                </a:lnTo>
                <a:lnTo>
                  <a:pt x="2240466" y="25831"/>
                </a:lnTo>
                <a:lnTo>
                  <a:pt x="2287384" y="16657"/>
                </a:lnTo>
                <a:lnTo>
                  <a:pt x="2335043" y="9440"/>
                </a:lnTo>
                <a:lnTo>
                  <a:pt x="2383392" y="4226"/>
                </a:lnTo>
                <a:lnTo>
                  <a:pt x="2432382" y="1064"/>
                </a:lnTo>
                <a:lnTo>
                  <a:pt x="2481960" y="0"/>
                </a:lnTo>
                <a:lnTo>
                  <a:pt x="2531539" y="1064"/>
                </a:lnTo>
                <a:lnTo>
                  <a:pt x="2580528" y="4226"/>
                </a:lnTo>
                <a:lnTo>
                  <a:pt x="2628876" y="9440"/>
                </a:lnTo>
                <a:lnTo>
                  <a:pt x="2676533" y="16657"/>
                </a:lnTo>
                <a:lnTo>
                  <a:pt x="2723448" y="25831"/>
                </a:lnTo>
                <a:lnTo>
                  <a:pt x="2769571" y="36915"/>
                </a:lnTo>
                <a:lnTo>
                  <a:pt x="2814852" y="49863"/>
                </a:lnTo>
                <a:lnTo>
                  <a:pt x="2859239" y="64626"/>
                </a:lnTo>
                <a:lnTo>
                  <a:pt x="2902682" y="81159"/>
                </a:lnTo>
                <a:lnTo>
                  <a:pt x="2945131" y="99413"/>
                </a:lnTo>
                <a:lnTo>
                  <a:pt x="2986534" y="119343"/>
                </a:lnTo>
                <a:lnTo>
                  <a:pt x="3026842" y="140902"/>
                </a:lnTo>
                <a:lnTo>
                  <a:pt x="3066003" y="164041"/>
                </a:lnTo>
                <a:lnTo>
                  <a:pt x="3103968" y="188715"/>
                </a:lnTo>
                <a:lnTo>
                  <a:pt x="3140685" y="214877"/>
                </a:lnTo>
                <a:lnTo>
                  <a:pt x="3176104" y="242479"/>
                </a:lnTo>
                <a:lnTo>
                  <a:pt x="3210175" y="271474"/>
                </a:lnTo>
                <a:lnTo>
                  <a:pt x="3242846" y="301816"/>
                </a:lnTo>
                <a:lnTo>
                  <a:pt x="3274068" y="333458"/>
                </a:lnTo>
                <a:lnTo>
                  <a:pt x="3303789" y="366352"/>
                </a:lnTo>
                <a:lnTo>
                  <a:pt x="3331959" y="400452"/>
                </a:lnTo>
                <a:lnTo>
                  <a:pt x="3358528" y="435710"/>
                </a:lnTo>
                <a:lnTo>
                  <a:pt x="3383445" y="472081"/>
                </a:lnTo>
                <a:lnTo>
                  <a:pt x="3406659" y="509516"/>
                </a:lnTo>
                <a:lnTo>
                  <a:pt x="3428120" y="547969"/>
                </a:lnTo>
                <a:lnTo>
                  <a:pt x="3447777" y="587393"/>
                </a:lnTo>
                <a:lnTo>
                  <a:pt x="3465579" y="627741"/>
                </a:lnTo>
                <a:lnTo>
                  <a:pt x="3481477" y="668966"/>
                </a:lnTo>
                <a:lnTo>
                  <a:pt x="3495419" y="711021"/>
                </a:lnTo>
                <a:lnTo>
                  <a:pt x="3507355" y="753860"/>
                </a:lnTo>
                <a:lnTo>
                  <a:pt x="3517234" y="797434"/>
                </a:lnTo>
                <a:lnTo>
                  <a:pt x="3525006" y="841697"/>
                </a:lnTo>
                <a:lnTo>
                  <a:pt x="3530620" y="886603"/>
                </a:lnTo>
                <a:lnTo>
                  <a:pt x="3534025" y="932104"/>
                </a:lnTo>
                <a:lnTo>
                  <a:pt x="3535172" y="978153"/>
                </a:lnTo>
                <a:lnTo>
                  <a:pt x="3534025" y="1024193"/>
                </a:lnTo>
                <a:lnTo>
                  <a:pt x="3530620" y="1069684"/>
                </a:lnTo>
                <a:lnTo>
                  <a:pt x="3525006" y="1114582"/>
                </a:lnTo>
                <a:lnTo>
                  <a:pt x="3517234" y="1158839"/>
                </a:lnTo>
                <a:lnTo>
                  <a:pt x="3507355" y="1202407"/>
                </a:lnTo>
                <a:lnTo>
                  <a:pt x="3495419" y="1245241"/>
                </a:lnTo>
                <a:lnTo>
                  <a:pt x="3481477" y="1287292"/>
                </a:lnTo>
                <a:lnTo>
                  <a:pt x="3465579" y="1328514"/>
                </a:lnTo>
                <a:lnTo>
                  <a:pt x="3447777" y="1368860"/>
                </a:lnTo>
                <a:lnTo>
                  <a:pt x="3428120" y="1408282"/>
                </a:lnTo>
                <a:lnTo>
                  <a:pt x="3406659" y="1446735"/>
                </a:lnTo>
                <a:lnTo>
                  <a:pt x="3383445" y="1484170"/>
                </a:lnTo>
                <a:lnTo>
                  <a:pt x="3358528" y="1520541"/>
                </a:lnTo>
                <a:lnTo>
                  <a:pt x="3331959" y="1555800"/>
                </a:lnTo>
                <a:lnTo>
                  <a:pt x="3303789" y="1589902"/>
                </a:lnTo>
                <a:lnTo>
                  <a:pt x="3274068" y="1622798"/>
                </a:lnTo>
                <a:lnTo>
                  <a:pt x="3242846" y="1654442"/>
                </a:lnTo>
                <a:lnTo>
                  <a:pt x="3210175" y="1684787"/>
                </a:lnTo>
                <a:lnTo>
                  <a:pt x="3176104" y="1713785"/>
                </a:lnTo>
                <a:lnTo>
                  <a:pt x="3140685" y="1741390"/>
                </a:lnTo>
                <a:lnTo>
                  <a:pt x="3103968" y="1767555"/>
                </a:lnTo>
                <a:lnTo>
                  <a:pt x="3066003" y="1792233"/>
                </a:lnTo>
                <a:lnTo>
                  <a:pt x="3026842" y="1815376"/>
                </a:lnTo>
                <a:lnTo>
                  <a:pt x="2986534" y="1836938"/>
                </a:lnTo>
                <a:lnTo>
                  <a:pt x="2945131" y="1856871"/>
                </a:lnTo>
                <a:lnTo>
                  <a:pt x="2902682" y="1875130"/>
                </a:lnTo>
                <a:lnTo>
                  <a:pt x="2859239" y="1891665"/>
                </a:lnTo>
                <a:lnTo>
                  <a:pt x="2814852" y="1906432"/>
                </a:lnTo>
                <a:lnTo>
                  <a:pt x="2769571" y="1919382"/>
                </a:lnTo>
                <a:lnTo>
                  <a:pt x="2723448" y="1930469"/>
                </a:lnTo>
                <a:lnTo>
                  <a:pt x="2676533" y="1939646"/>
                </a:lnTo>
                <a:lnTo>
                  <a:pt x="2628876" y="1946865"/>
                </a:lnTo>
                <a:lnTo>
                  <a:pt x="2580528" y="1952079"/>
                </a:lnTo>
                <a:lnTo>
                  <a:pt x="2531539" y="1955243"/>
                </a:lnTo>
                <a:lnTo>
                  <a:pt x="2481960" y="1956308"/>
                </a:lnTo>
                <a:lnTo>
                  <a:pt x="2432382" y="1955243"/>
                </a:lnTo>
                <a:lnTo>
                  <a:pt x="2383392" y="1952079"/>
                </a:lnTo>
                <a:lnTo>
                  <a:pt x="2335043" y="1946865"/>
                </a:lnTo>
                <a:lnTo>
                  <a:pt x="2287384" y="1939646"/>
                </a:lnTo>
                <a:lnTo>
                  <a:pt x="2240466" y="1930469"/>
                </a:lnTo>
                <a:lnTo>
                  <a:pt x="2194340" y="1919382"/>
                </a:lnTo>
                <a:lnTo>
                  <a:pt x="2149056" y="1906432"/>
                </a:lnTo>
                <a:lnTo>
                  <a:pt x="2104665" y="1891665"/>
                </a:lnTo>
                <a:lnTo>
                  <a:pt x="2061218" y="1875130"/>
                </a:lnTo>
                <a:lnTo>
                  <a:pt x="2018765" y="1856871"/>
                </a:lnTo>
                <a:lnTo>
                  <a:pt x="1977357" y="1836938"/>
                </a:lnTo>
                <a:lnTo>
                  <a:pt x="1937045" y="1815376"/>
                </a:lnTo>
                <a:lnTo>
                  <a:pt x="1897878" y="1792233"/>
                </a:lnTo>
                <a:lnTo>
                  <a:pt x="1859908" y="1767555"/>
                </a:lnTo>
                <a:lnTo>
                  <a:pt x="1823186" y="1741390"/>
                </a:lnTo>
                <a:lnTo>
                  <a:pt x="1787761" y="1713785"/>
                </a:lnTo>
                <a:lnTo>
                  <a:pt x="1753685" y="1684787"/>
                </a:lnTo>
                <a:lnTo>
                  <a:pt x="1721009" y="1654442"/>
                </a:lnTo>
                <a:lnTo>
                  <a:pt x="1689782" y="1622798"/>
                </a:lnTo>
                <a:lnTo>
                  <a:pt x="1660055" y="1589902"/>
                </a:lnTo>
                <a:lnTo>
                  <a:pt x="1631879" y="1555800"/>
                </a:lnTo>
                <a:lnTo>
                  <a:pt x="1605305" y="1520541"/>
                </a:lnTo>
                <a:lnTo>
                  <a:pt x="1580384" y="1484170"/>
                </a:lnTo>
                <a:lnTo>
                  <a:pt x="1557165" y="1446735"/>
                </a:lnTo>
                <a:lnTo>
                  <a:pt x="1535699" y="1408282"/>
                </a:lnTo>
                <a:lnTo>
                  <a:pt x="1516038" y="1368860"/>
                </a:lnTo>
                <a:lnTo>
                  <a:pt x="1498232" y="1328514"/>
                </a:lnTo>
                <a:lnTo>
                  <a:pt x="1482330" y="1287292"/>
                </a:lnTo>
                <a:lnTo>
                  <a:pt x="1468385" y="1245241"/>
                </a:lnTo>
                <a:lnTo>
                  <a:pt x="1456446" y="1202407"/>
                </a:lnTo>
                <a:lnTo>
                  <a:pt x="1446565" y="1158839"/>
                </a:lnTo>
                <a:lnTo>
                  <a:pt x="1438791" y="1114582"/>
                </a:lnTo>
                <a:lnTo>
                  <a:pt x="1433176" y="1069684"/>
                </a:lnTo>
                <a:lnTo>
                  <a:pt x="1429769" y="1024193"/>
                </a:lnTo>
                <a:lnTo>
                  <a:pt x="1428622" y="97815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389" y="385648"/>
            <a:ext cx="36664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4.1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15"/>
              <a:t>requisite</a:t>
            </a:r>
            <a:r>
              <a:rPr dirty="0" spc="25"/>
              <a:t> </a:t>
            </a:r>
            <a:r>
              <a:rPr dirty="0" spc="-5"/>
              <a:t>skill</a:t>
            </a:r>
            <a:r>
              <a:rPr dirty="0" spc="10"/>
              <a:t> </a:t>
            </a:r>
            <a:r>
              <a:rPr dirty="0" spc="-15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09645" y="1482978"/>
            <a:ext cx="12814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3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tic  </a:t>
            </a:r>
            <a:r>
              <a:rPr dirty="0" sz="2000" spc="-5">
                <a:latin typeface="Calibri"/>
                <a:cs typeface="Calibri"/>
              </a:rPr>
              <a:t>Expertise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6259" y="1416812"/>
            <a:ext cx="13061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Calibri"/>
                <a:cs typeface="Calibri"/>
              </a:rPr>
              <a:t>Technology;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Hacking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Skill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8421" y="3358388"/>
            <a:ext cx="12249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Business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strategy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acumen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9976" y="2225039"/>
            <a:ext cx="2350007" cy="17038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28079" y="3742740"/>
            <a:ext cx="1341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Science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385648"/>
            <a:ext cx="2872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Learning</a:t>
            </a:r>
            <a:r>
              <a:rPr dirty="0" spc="-50"/>
              <a:t> </a:t>
            </a:r>
            <a:r>
              <a:rPr dirty="0" spc="-5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8767" y="968594"/>
            <a:ext cx="7346315" cy="33597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latin typeface="Calibri"/>
                <a:cs typeface="Calibri"/>
              </a:rPr>
              <a:t>Define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importance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Define</a:t>
            </a:r>
            <a:r>
              <a:rPr dirty="0" sz="2000" spc="-15">
                <a:latin typeface="Calibri"/>
                <a:cs typeface="Calibri"/>
              </a:rPr>
              <a:t> data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Explain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why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10">
                <a:latin typeface="Calibri"/>
                <a:cs typeface="Calibri"/>
              </a:rPr>
              <a:t>important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20">
                <a:latin typeface="Calibri"/>
                <a:cs typeface="Calibri"/>
              </a:rPr>
              <a:t>today’s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business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Explain how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statistics,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science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interrelated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Why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python?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Explain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four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different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9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>
                <a:latin typeface="Calibri"/>
                <a:cs typeface="Calibri"/>
              </a:rPr>
              <a:t>Nominal</a:t>
            </a:r>
            <a:endParaRPr sz="15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 spc="-10">
                <a:latin typeface="Calibri"/>
                <a:cs typeface="Calibri"/>
              </a:rPr>
              <a:t>Ordinal</a:t>
            </a:r>
            <a:endParaRPr sz="15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 spc="-10">
                <a:latin typeface="Calibri"/>
                <a:cs typeface="Calibri"/>
              </a:rPr>
              <a:t>Interval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endParaRPr sz="15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 spc="-5">
                <a:latin typeface="Calibri"/>
                <a:cs typeface="Calibri"/>
              </a:rPr>
              <a:t>Ratio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35" y="385648"/>
            <a:ext cx="8123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4.2</a:t>
            </a:r>
            <a:r>
              <a:rPr dirty="0" spc="15"/>
              <a:t> </a:t>
            </a:r>
            <a:r>
              <a:rPr dirty="0" spc="-15"/>
              <a:t>Difference</a:t>
            </a:r>
            <a:r>
              <a:rPr dirty="0" spc="30"/>
              <a:t> </a:t>
            </a:r>
            <a:r>
              <a:rPr dirty="0" spc="-10"/>
              <a:t>between</a:t>
            </a:r>
            <a:r>
              <a:rPr dirty="0" spc="20"/>
              <a:t> </a:t>
            </a:r>
            <a:r>
              <a:rPr dirty="0" spc="-20"/>
              <a:t>Data</a:t>
            </a:r>
            <a:r>
              <a:rPr dirty="0" spc="15"/>
              <a:t> </a:t>
            </a:r>
            <a:r>
              <a:rPr dirty="0" spc="-15"/>
              <a:t>analyst</a:t>
            </a:r>
            <a:r>
              <a:rPr dirty="0" spc="2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15"/>
              <a:t>Data</a:t>
            </a:r>
            <a:r>
              <a:rPr dirty="0" spc="15"/>
              <a:t> </a:t>
            </a:r>
            <a:r>
              <a:rPr dirty="0" spc="-10"/>
              <a:t>Scientist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1421891"/>
            <a:ext cx="6031992" cy="8458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2488" y="1333627"/>
            <a:ext cx="5217160" cy="78041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410"/>
              </a:spcBef>
            </a:pPr>
            <a:r>
              <a:rPr dirty="0" sz="2000">
                <a:latin typeface="Calibri"/>
                <a:cs typeface="Calibri"/>
              </a:rPr>
              <a:t>Business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Administration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200" spc="-5">
                <a:latin typeface="Calibri"/>
                <a:cs typeface="Calibri"/>
              </a:rPr>
              <a:t>Domain specific responsibility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Example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marketing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analyst,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Financial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analyst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6088" y="2122932"/>
            <a:ext cx="6032500" cy="1941830"/>
            <a:chOff x="1466088" y="2122932"/>
            <a:chExt cx="6032500" cy="1941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088" y="2122932"/>
              <a:ext cx="6031992" cy="7056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088" y="2743200"/>
              <a:ext cx="6031992" cy="7056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088" y="3358896"/>
              <a:ext cx="6031992" cy="70561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08351" y="2260473"/>
            <a:ext cx="4347210" cy="156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exploration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insight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Advance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algorithms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product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2289" y="1529588"/>
            <a:ext cx="773430" cy="1179195"/>
          </a:xfrm>
          <a:custGeom>
            <a:avLst/>
            <a:gdLst/>
            <a:ahLst/>
            <a:cxnLst/>
            <a:rect l="l" t="t" r="r" b="b"/>
            <a:pathLst>
              <a:path w="773430" h="1179195">
                <a:moveTo>
                  <a:pt x="772947" y="1178687"/>
                </a:moveTo>
                <a:lnTo>
                  <a:pt x="695084" y="1177378"/>
                </a:lnTo>
                <a:lnTo>
                  <a:pt x="622553" y="1173626"/>
                </a:lnTo>
                <a:lnTo>
                  <a:pt x="556911" y="1167690"/>
                </a:lnTo>
                <a:lnTo>
                  <a:pt x="499713" y="1159827"/>
                </a:lnTo>
                <a:lnTo>
                  <a:pt x="452516" y="1150298"/>
                </a:lnTo>
                <a:lnTo>
                  <a:pt x="394353" y="1127274"/>
                </a:lnTo>
                <a:lnTo>
                  <a:pt x="386499" y="1114298"/>
                </a:lnTo>
                <a:lnTo>
                  <a:pt x="386499" y="653669"/>
                </a:lnTo>
                <a:lnTo>
                  <a:pt x="378646" y="640692"/>
                </a:lnTo>
                <a:lnTo>
                  <a:pt x="320492" y="617668"/>
                </a:lnTo>
                <a:lnTo>
                  <a:pt x="273297" y="608139"/>
                </a:lnTo>
                <a:lnTo>
                  <a:pt x="216097" y="600276"/>
                </a:lnTo>
                <a:lnTo>
                  <a:pt x="150444" y="594340"/>
                </a:lnTo>
                <a:lnTo>
                  <a:pt x="77894" y="590588"/>
                </a:lnTo>
                <a:lnTo>
                  <a:pt x="0" y="589280"/>
                </a:lnTo>
                <a:lnTo>
                  <a:pt x="77894" y="587971"/>
                </a:lnTo>
                <a:lnTo>
                  <a:pt x="150444" y="584219"/>
                </a:lnTo>
                <a:lnTo>
                  <a:pt x="216097" y="578283"/>
                </a:lnTo>
                <a:lnTo>
                  <a:pt x="273297" y="570420"/>
                </a:lnTo>
                <a:lnTo>
                  <a:pt x="320492" y="560891"/>
                </a:lnTo>
                <a:lnTo>
                  <a:pt x="378646" y="537867"/>
                </a:lnTo>
                <a:lnTo>
                  <a:pt x="386499" y="524891"/>
                </a:lnTo>
                <a:lnTo>
                  <a:pt x="386499" y="64388"/>
                </a:lnTo>
                <a:lnTo>
                  <a:pt x="394353" y="51412"/>
                </a:lnTo>
                <a:lnTo>
                  <a:pt x="452516" y="28388"/>
                </a:lnTo>
                <a:lnTo>
                  <a:pt x="499713" y="18859"/>
                </a:lnTo>
                <a:lnTo>
                  <a:pt x="556911" y="10996"/>
                </a:lnTo>
                <a:lnTo>
                  <a:pt x="622553" y="5060"/>
                </a:lnTo>
                <a:lnTo>
                  <a:pt x="695084" y="1308"/>
                </a:lnTo>
                <a:lnTo>
                  <a:pt x="772947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8155" y="1296542"/>
            <a:ext cx="530225" cy="1726564"/>
          </a:xfrm>
          <a:prstGeom prst="rect">
            <a:avLst/>
          </a:prstGeom>
          <a:solidFill>
            <a:srgbClr val="4AACC5"/>
          </a:solidFill>
          <a:ln w="25400">
            <a:solidFill>
              <a:srgbClr val="357C91"/>
            </a:solidFill>
          </a:ln>
        </p:spPr>
        <p:txBody>
          <a:bodyPr wrap="square" lIns="0" tIns="112395" rIns="0" bIns="0" rtlCol="0" vert="vert270">
            <a:spAutoFit/>
          </a:bodyPr>
          <a:lstStyle/>
          <a:p>
            <a:pPr marL="521970">
              <a:lnSpc>
                <a:spcPct val="100000"/>
              </a:lnSpc>
              <a:spcBef>
                <a:spcPts val="88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Analyst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1043" y="1940458"/>
            <a:ext cx="530225" cy="2165350"/>
          </a:xfrm>
          <a:prstGeom prst="rect">
            <a:avLst/>
          </a:prstGeom>
          <a:solidFill>
            <a:srgbClr val="9BBA58"/>
          </a:solidFill>
          <a:ln w="25400">
            <a:solidFill>
              <a:srgbClr val="70883E"/>
            </a:solidFill>
          </a:ln>
        </p:spPr>
        <p:txBody>
          <a:bodyPr wrap="square" lIns="0" tIns="113664" rIns="0" bIns="0" rtlCol="0" vert="vert270">
            <a:spAutoFit/>
          </a:bodyPr>
          <a:lstStyle/>
          <a:p>
            <a:pPr marL="450215">
              <a:lnSpc>
                <a:spcPct val="100000"/>
              </a:lnSpc>
              <a:spcBef>
                <a:spcPts val="894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Scientist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5594" y="1147406"/>
            <a:ext cx="8676005" cy="2844800"/>
            <a:chOff x="115594" y="1147406"/>
            <a:chExt cx="8676005" cy="2844800"/>
          </a:xfrm>
        </p:grpSpPr>
        <p:sp>
          <p:nvSpPr>
            <p:cNvPr id="14" name="object 14"/>
            <p:cNvSpPr/>
            <p:nvPr/>
          </p:nvSpPr>
          <p:spPr>
            <a:xfrm>
              <a:off x="7491095" y="2187447"/>
              <a:ext cx="558165" cy="1799589"/>
            </a:xfrm>
            <a:custGeom>
              <a:avLst/>
              <a:gdLst/>
              <a:ahLst/>
              <a:cxnLst/>
              <a:rect l="l" t="t" r="r" b="b"/>
              <a:pathLst>
                <a:path w="558165" h="1799589">
                  <a:moveTo>
                    <a:pt x="0" y="0"/>
                  </a:moveTo>
                  <a:lnTo>
                    <a:pt x="74158" y="1661"/>
                  </a:lnTo>
                  <a:lnTo>
                    <a:pt x="140805" y="6350"/>
                  </a:lnTo>
                  <a:lnTo>
                    <a:pt x="197278" y="13620"/>
                  </a:lnTo>
                  <a:lnTo>
                    <a:pt x="240914" y="23029"/>
                  </a:lnTo>
                  <a:lnTo>
                    <a:pt x="279019" y="46481"/>
                  </a:lnTo>
                  <a:lnTo>
                    <a:pt x="279019" y="818388"/>
                  </a:lnTo>
                  <a:lnTo>
                    <a:pt x="288979" y="830738"/>
                  </a:lnTo>
                  <a:lnTo>
                    <a:pt x="360695" y="851249"/>
                  </a:lnTo>
                  <a:lnTo>
                    <a:pt x="417138" y="858519"/>
                  </a:lnTo>
                  <a:lnTo>
                    <a:pt x="483762" y="863208"/>
                  </a:lnTo>
                  <a:lnTo>
                    <a:pt x="557910" y="864869"/>
                  </a:lnTo>
                  <a:lnTo>
                    <a:pt x="483762" y="866531"/>
                  </a:lnTo>
                  <a:lnTo>
                    <a:pt x="417138" y="871219"/>
                  </a:lnTo>
                  <a:lnTo>
                    <a:pt x="360695" y="878490"/>
                  </a:lnTo>
                  <a:lnTo>
                    <a:pt x="317090" y="887899"/>
                  </a:lnTo>
                  <a:lnTo>
                    <a:pt x="279019" y="911351"/>
                  </a:lnTo>
                  <a:lnTo>
                    <a:pt x="279019" y="1753057"/>
                  </a:lnTo>
                  <a:lnTo>
                    <a:pt x="269048" y="1765417"/>
                  </a:lnTo>
                  <a:lnTo>
                    <a:pt x="240914" y="1776524"/>
                  </a:lnTo>
                  <a:lnTo>
                    <a:pt x="197278" y="1785934"/>
                  </a:lnTo>
                  <a:lnTo>
                    <a:pt x="140805" y="1793204"/>
                  </a:lnTo>
                  <a:lnTo>
                    <a:pt x="74158" y="1797891"/>
                  </a:lnTo>
                  <a:lnTo>
                    <a:pt x="0" y="179955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5224" y="1147406"/>
              <a:ext cx="775881" cy="7758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94" y="3022917"/>
              <a:ext cx="642810" cy="64281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357618" y="4452924"/>
            <a:ext cx="17113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Source: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://datajobs.com/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385648"/>
            <a:ext cx="2357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5.</a:t>
            </a:r>
            <a:r>
              <a:rPr dirty="0" spc="-25"/>
              <a:t> Why </a:t>
            </a:r>
            <a:r>
              <a:rPr dirty="0" spc="-5"/>
              <a:t>python?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8844" y="1159763"/>
            <a:ext cx="6719570" cy="2860675"/>
            <a:chOff x="1418844" y="1159763"/>
            <a:chExt cx="6719570" cy="2860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844" y="1159763"/>
              <a:ext cx="6719316" cy="2860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4472" y="1528445"/>
              <a:ext cx="2514600" cy="2084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44472" y="1528445"/>
              <a:ext cx="2514600" cy="2085339"/>
            </a:xfrm>
            <a:custGeom>
              <a:avLst/>
              <a:gdLst/>
              <a:ahLst/>
              <a:cxnLst/>
              <a:rect l="l" t="t" r="r" b="b"/>
              <a:pathLst>
                <a:path w="2514600" h="2085339">
                  <a:moveTo>
                    <a:pt x="0" y="208406"/>
                  </a:moveTo>
                  <a:lnTo>
                    <a:pt x="5506" y="160633"/>
                  </a:lnTo>
                  <a:lnTo>
                    <a:pt x="21192" y="116771"/>
                  </a:lnTo>
                  <a:lnTo>
                    <a:pt x="45806" y="78075"/>
                  </a:lnTo>
                  <a:lnTo>
                    <a:pt x="78098" y="45796"/>
                  </a:lnTo>
                  <a:lnTo>
                    <a:pt x="116817" y="21189"/>
                  </a:lnTo>
                  <a:lnTo>
                    <a:pt x="160713" y="5506"/>
                  </a:lnTo>
                  <a:lnTo>
                    <a:pt x="208533" y="0"/>
                  </a:lnTo>
                  <a:lnTo>
                    <a:pt x="2306192" y="0"/>
                  </a:lnTo>
                  <a:lnTo>
                    <a:pt x="2353966" y="5506"/>
                  </a:lnTo>
                  <a:lnTo>
                    <a:pt x="2397828" y="21189"/>
                  </a:lnTo>
                  <a:lnTo>
                    <a:pt x="2436524" y="45796"/>
                  </a:lnTo>
                  <a:lnTo>
                    <a:pt x="2468803" y="78075"/>
                  </a:lnTo>
                  <a:lnTo>
                    <a:pt x="2493410" y="116771"/>
                  </a:lnTo>
                  <a:lnTo>
                    <a:pt x="2509093" y="160633"/>
                  </a:lnTo>
                  <a:lnTo>
                    <a:pt x="2514600" y="208406"/>
                  </a:lnTo>
                  <a:lnTo>
                    <a:pt x="2514600" y="1876297"/>
                  </a:lnTo>
                  <a:lnTo>
                    <a:pt x="2509093" y="1924118"/>
                  </a:lnTo>
                  <a:lnTo>
                    <a:pt x="2493410" y="1968014"/>
                  </a:lnTo>
                  <a:lnTo>
                    <a:pt x="2468803" y="2006733"/>
                  </a:lnTo>
                  <a:lnTo>
                    <a:pt x="2436524" y="2039025"/>
                  </a:lnTo>
                  <a:lnTo>
                    <a:pt x="2397828" y="2063639"/>
                  </a:lnTo>
                  <a:lnTo>
                    <a:pt x="2353966" y="2079325"/>
                  </a:lnTo>
                  <a:lnTo>
                    <a:pt x="2306192" y="2084831"/>
                  </a:lnTo>
                  <a:lnTo>
                    <a:pt x="208533" y="2084831"/>
                  </a:lnTo>
                  <a:lnTo>
                    <a:pt x="160713" y="2079325"/>
                  </a:lnTo>
                  <a:lnTo>
                    <a:pt x="116817" y="2063639"/>
                  </a:lnTo>
                  <a:lnTo>
                    <a:pt x="78098" y="2039025"/>
                  </a:lnTo>
                  <a:lnTo>
                    <a:pt x="45806" y="2006733"/>
                  </a:lnTo>
                  <a:lnTo>
                    <a:pt x="21192" y="1968014"/>
                  </a:lnTo>
                  <a:lnTo>
                    <a:pt x="5506" y="1924118"/>
                  </a:lnTo>
                  <a:lnTo>
                    <a:pt x="0" y="1876297"/>
                  </a:lnTo>
                  <a:lnTo>
                    <a:pt x="0" y="20840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93819" y="1302511"/>
            <a:ext cx="2921000" cy="231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9C090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endParaRPr sz="18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Freeware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Open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Interpreted</a:t>
            </a:r>
            <a:endParaRPr sz="18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Dynamically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Typed</a:t>
            </a:r>
            <a:endParaRPr sz="18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Extensible</a:t>
            </a:r>
            <a:endParaRPr sz="18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Embedded</a:t>
            </a:r>
            <a:endParaRPr sz="18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Extensive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385648"/>
            <a:ext cx="2357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5.</a:t>
            </a:r>
            <a:r>
              <a:rPr dirty="0" spc="-25"/>
              <a:t> Why </a:t>
            </a:r>
            <a:r>
              <a:rPr dirty="0" spc="-5"/>
              <a:t>python?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8844" y="1159763"/>
            <a:ext cx="6719570" cy="2860675"/>
            <a:chOff x="1418844" y="1159763"/>
            <a:chExt cx="6719570" cy="2860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844" y="1159763"/>
              <a:ext cx="6719316" cy="2860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4472" y="1528445"/>
              <a:ext cx="2514600" cy="2084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44472" y="1528445"/>
              <a:ext cx="2514600" cy="2085339"/>
            </a:xfrm>
            <a:custGeom>
              <a:avLst/>
              <a:gdLst/>
              <a:ahLst/>
              <a:cxnLst/>
              <a:rect l="l" t="t" r="r" b="b"/>
              <a:pathLst>
                <a:path w="2514600" h="2085339">
                  <a:moveTo>
                    <a:pt x="0" y="208406"/>
                  </a:moveTo>
                  <a:lnTo>
                    <a:pt x="5506" y="160633"/>
                  </a:lnTo>
                  <a:lnTo>
                    <a:pt x="21192" y="116771"/>
                  </a:lnTo>
                  <a:lnTo>
                    <a:pt x="45806" y="78075"/>
                  </a:lnTo>
                  <a:lnTo>
                    <a:pt x="78098" y="45796"/>
                  </a:lnTo>
                  <a:lnTo>
                    <a:pt x="116817" y="21189"/>
                  </a:lnTo>
                  <a:lnTo>
                    <a:pt x="160713" y="5506"/>
                  </a:lnTo>
                  <a:lnTo>
                    <a:pt x="208533" y="0"/>
                  </a:lnTo>
                  <a:lnTo>
                    <a:pt x="2306192" y="0"/>
                  </a:lnTo>
                  <a:lnTo>
                    <a:pt x="2353966" y="5506"/>
                  </a:lnTo>
                  <a:lnTo>
                    <a:pt x="2397828" y="21189"/>
                  </a:lnTo>
                  <a:lnTo>
                    <a:pt x="2436524" y="45796"/>
                  </a:lnTo>
                  <a:lnTo>
                    <a:pt x="2468803" y="78075"/>
                  </a:lnTo>
                  <a:lnTo>
                    <a:pt x="2493410" y="116771"/>
                  </a:lnTo>
                  <a:lnTo>
                    <a:pt x="2509093" y="160633"/>
                  </a:lnTo>
                  <a:lnTo>
                    <a:pt x="2514600" y="208406"/>
                  </a:lnTo>
                  <a:lnTo>
                    <a:pt x="2514600" y="1876297"/>
                  </a:lnTo>
                  <a:lnTo>
                    <a:pt x="2509093" y="1924118"/>
                  </a:lnTo>
                  <a:lnTo>
                    <a:pt x="2493410" y="1968014"/>
                  </a:lnTo>
                  <a:lnTo>
                    <a:pt x="2468803" y="2006733"/>
                  </a:lnTo>
                  <a:lnTo>
                    <a:pt x="2436524" y="2039025"/>
                  </a:lnTo>
                  <a:lnTo>
                    <a:pt x="2397828" y="2063639"/>
                  </a:lnTo>
                  <a:lnTo>
                    <a:pt x="2353966" y="2079325"/>
                  </a:lnTo>
                  <a:lnTo>
                    <a:pt x="2306192" y="2084831"/>
                  </a:lnTo>
                  <a:lnTo>
                    <a:pt x="208533" y="2084831"/>
                  </a:lnTo>
                  <a:lnTo>
                    <a:pt x="160713" y="2079325"/>
                  </a:lnTo>
                  <a:lnTo>
                    <a:pt x="116817" y="2063639"/>
                  </a:lnTo>
                  <a:lnTo>
                    <a:pt x="78098" y="2039025"/>
                  </a:lnTo>
                  <a:lnTo>
                    <a:pt x="45806" y="2006733"/>
                  </a:lnTo>
                  <a:lnTo>
                    <a:pt x="21192" y="1968014"/>
                  </a:lnTo>
                  <a:lnTo>
                    <a:pt x="5506" y="1924118"/>
                  </a:lnTo>
                  <a:lnTo>
                    <a:pt x="0" y="1876297"/>
                  </a:lnTo>
                  <a:lnTo>
                    <a:pt x="0" y="20840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93819" y="1302511"/>
            <a:ext cx="3509010" cy="2529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9C090"/>
                </a:solidFill>
                <a:latin typeface="Calibri"/>
                <a:cs typeface="Calibri"/>
              </a:rPr>
              <a:t>Usability</a:t>
            </a:r>
            <a:endParaRPr sz="24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spcBef>
                <a:spcPts val="25"/>
              </a:spcBef>
              <a:buSzPct val="90000"/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Desktop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applications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(Data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Science)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IoT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Games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961" y="385648"/>
            <a:ext cx="3654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Companies</a:t>
            </a:r>
            <a:r>
              <a:rPr dirty="0" spc="-5"/>
              <a:t> using</a:t>
            </a:r>
            <a:r>
              <a:rPr dirty="0" spc="-20"/>
              <a:t> </a:t>
            </a:r>
            <a:r>
              <a:rPr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5504" y="3402253"/>
            <a:ext cx="914399" cy="914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872" y="3402253"/>
            <a:ext cx="914526" cy="914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872" y="1028446"/>
            <a:ext cx="914526" cy="914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9407" y="1028700"/>
            <a:ext cx="914399" cy="91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1880" y="1028572"/>
            <a:ext cx="914400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43808" y="2171319"/>
            <a:ext cx="914400" cy="914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0" y="3402380"/>
            <a:ext cx="914400" cy="914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96789" y="2171319"/>
            <a:ext cx="914400" cy="9144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385648"/>
            <a:ext cx="3592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Why</a:t>
            </a:r>
            <a:r>
              <a:rPr dirty="0" spc="-30"/>
              <a:t> </a:t>
            </a:r>
            <a:r>
              <a:rPr dirty="0" spc="-10"/>
              <a:t>Jupyter NoteBook?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2727" y="1269491"/>
            <a:ext cx="6719570" cy="2863850"/>
            <a:chOff x="1252727" y="1269491"/>
            <a:chExt cx="6719570" cy="2863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727" y="1269491"/>
              <a:ext cx="6719316" cy="28635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811" y="1944115"/>
              <a:ext cx="1513077" cy="14745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5811" y="1944115"/>
              <a:ext cx="1513205" cy="1475105"/>
            </a:xfrm>
            <a:custGeom>
              <a:avLst/>
              <a:gdLst/>
              <a:ahLst/>
              <a:cxnLst/>
              <a:rect l="l" t="t" r="r" b="b"/>
              <a:pathLst>
                <a:path w="1513205" h="1475104">
                  <a:moveTo>
                    <a:pt x="0" y="147446"/>
                  </a:moveTo>
                  <a:lnTo>
                    <a:pt x="7519" y="100852"/>
                  </a:lnTo>
                  <a:lnTo>
                    <a:pt x="28456" y="60377"/>
                  </a:lnTo>
                  <a:lnTo>
                    <a:pt x="60377" y="28456"/>
                  </a:lnTo>
                  <a:lnTo>
                    <a:pt x="100852" y="7519"/>
                  </a:lnTo>
                  <a:lnTo>
                    <a:pt x="147446" y="0"/>
                  </a:lnTo>
                  <a:lnTo>
                    <a:pt x="1365631" y="0"/>
                  </a:lnTo>
                  <a:lnTo>
                    <a:pt x="1412225" y="7519"/>
                  </a:lnTo>
                  <a:lnTo>
                    <a:pt x="1452700" y="28456"/>
                  </a:lnTo>
                  <a:lnTo>
                    <a:pt x="1484621" y="60377"/>
                  </a:lnTo>
                  <a:lnTo>
                    <a:pt x="1505558" y="100852"/>
                  </a:lnTo>
                  <a:lnTo>
                    <a:pt x="1513077" y="147446"/>
                  </a:lnTo>
                  <a:lnTo>
                    <a:pt x="1513077" y="1327150"/>
                  </a:lnTo>
                  <a:lnTo>
                    <a:pt x="1505558" y="1373744"/>
                  </a:lnTo>
                  <a:lnTo>
                    <a:pt x="1484621" y="1414219"/>
                  </a:lnTo>
                  <a:lnTo>
                    <a:pt x="1452700" y="1446140"/>
                  </a:lnTo>
                  <a:lnTo>
                    <a:pt x="1412225" y="1467077"/>
                  </a:lnTo>
                  <a:lnTo>
                    <a:pt x="1365631" y="1474596"/>
                  </a:lnTo>
                  <a:lnTo>
                    <a:pt x="147446" y="1474596"/>
                  </a:lnTo>
                  <a:lnTo>
                    <a:pt x="100852" y="1467077"/>
                  </a:lnTo>
                  <a:lnTo>
                    <a:pt x="60377" y="1446140"/>
                  </a:lnTo>
                  <a:lnTo>
                    <a:pt x="28456" y="1414219"/>
                  </a:lnTo>
                  <a:lnTo>
                    <a:pt x="7519" y="1373744"/>
                  </a:lnTo>
                  <a:lnTo>
                    <a:pt x="0" y="1327150"/>
                  </a:lnTo>
                  <a:lnTo>
                    <a:pt x="0" y="147446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188333" y="1659127"/>
            <a:ext cx="3147695" cy="191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9C090"/>
                </a:solidFill>
                <a:latin typeface="Calibri"/>
                <a:cs typeface="Calibri"/>
              </a:rPr>
              <a:t>Why?</a:t>
            </a:r>
            <a:endParaRPr sz="24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spcBef>
                <a:spcPts val="30"/>
              </a:spcBef>
              <a:buSzPct val="90000"/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Server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documentation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demonstration</a:t>
            </a:r>
            <a:endParaRPr sz="200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User-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1858" y="1645462"/>
            <a:ext cx="1275842" cy="98432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5" y="385648"/>
            <a:ext cx="6169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6.</a:t>
            </a:r>
            <a:r>
              <a:rPr dirty="0" spc="5"/>
              <a:t> </a:t>
            </a:r>
            <a:r>
              <a:rPr dirty="0" spc="-5"/>
              <a:t>Explain</a:t>
            </a:r>
            <a:r>
              <a:rPr dirty="0" spc="2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15"/>
              <a:t>four</a:t>
            </a:r>
            <a:r>
              <a:rPr dirty="0" spc="15"/>
              <a:t> </a:t>
            </a:r>
            <a:r>
              <a:rPr dirty="0" spc="-20"/>
              <a:t>different</a:t>
            </a:r>
            <a:r>
              <a:rPr dirty="0" spc="30"/>
              <a:t> </a:t>
            </a:r>
            <a:r>
              <a:rPr dirty="0" spc="-15"/>
              <a:t>levels</a:t>
            </a:r>
            <a:r>
              <a:rPr dirty="0" spc="2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2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5245735" cy="27997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0">
                <a:latin typeface="Calibri"/>
                <a:cs typeface="Calibri"/>
              </a:rPr>
              <a:t>Types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Levels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Measurement</a:t>
            </a:r>
            <a:endParaRPr sz="2000">
              <a:latin typeface="Calibri"/>
              <a:cs typeface="Calibri"/>
            </a:endParaRPr>
          </a:p>
          <a:p>
            <a:pPr marL="355600" marR="589915" indent="-342900">
              <a:lnSpc>
                <a:spcPts val="216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Compare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four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different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Data: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Nominal</a:t>
            </a:r>
            <a:endParaRPr sz="2000">
              <a:latin typeface="Calibri"/>
              <a:cs typeface="Calibri"/>
            </a:endParaRPr>
          </a:p>
          <a:p>
            <a:pPr marL="355600" marR="3648710">
              <a:lnSpc>
                <a:spcPts val="2160"/>
              </a:lnSpc>
            </a:pPr>
            <a:r>
              <a:rPr dirty="0" sz="2000" spc="-10">
                <a:latin typeface="Calibri"/>
                <a:cs typeface="Calibri"/>
              </a:rPr>
              <a:t>Ordinal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Interval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Ratio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Usage </a:t>
            </a:r>
            <a:r>
              <a:rPr dirty="0" sz="2000" spc="-10">
                <a:latin typeface="Calibri"/>
                <a:cs typeface="Calibri"/>
              </a:rPr>
              <a:t>Potential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20">
                <a:latin typeface="Calibri"/>
                <a:cs typeface="Calibri"/>
              </a:rPr>
              <a:t>Various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10">
                <a:latin typeface="Calibri"/>
                <a:cs typeface="Calibri"/>
              </a:rPr>
              <a:t> Level,</a:t>
            </a:r>
            <a:r>
              <a:rPr dirty="0" sz="2000" spc="-5">
                <a:latin typeface="Calibri"/>
                <a:cs typeface="Calibri"/>
              </a:rPr>
              <a:t> Operations,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Statistical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117" y="179654"/>
            <a:ext cx="3227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6.1 </a:t>
            </a:r>
            <a:r>
              <a:rPr dirty="0" spc="-25"/>
              <a:t>Types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2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835525" y="3057017"/>
            <a:ext cx="1837055" cy="272415"/>
          </a:xfrm>
          <a:custGeom>
            <a:avLst/>
            <a:gdLst/>
            <a:ahLst/>
            <a:cxnLst/>
            <a:rect l="l" t="t" r="r" b="b"/>
            <a:pathLst>
              <a:path w="1837054" h="272414">
                <a:moveTo>
                  <a:pt x="1836927" y="272160"/>
                </a:moveTo>
                <a:lnTo>
                  <a:pt x="1836927" y="186562"/>
                </a:lnTo>
                <a:lnTo>
                  <a:pt x="972058" y="186562"/>
                </a:lnTo>
                <a:lnTo>
                  <a:pt x="972058" y="0"/>
                </a:lnTo>
              </a:path>
              <a:path w="1837054" h="272414">
                <a:moveTo>
                  <a:pt x="0" y="271018"/>
                </a:moveTo>
                <a:lnTo>
                  <a:pt x="0" y="185419"/>
                </a:lnTo>
                <a:lnTo>
                  <a:pt x="972058" y="185419"/>
                </a:lnTo>
                <a:lnTo>
                  <a:pt x="972058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0458" y="1942845"/>
            <a:ext cx="2396490" cy="491490"/>
          </a:xfrm>
          <a:custGeom>
            <a:avLst/>
            <a:gdLst/>
            <a:ahLst/>
            <a:cxnLst/>
            <a:rect l="l" t="t" r="r" b="b"/>
            <a:pathLst>
              <a:path w="2396490" h="491489">
                <a:moveTo>
                  <a:pt x="2396490" y="462661"/>
                </a:moveTo>
                <a:lnTo>
                  <a:pt x="2396490" y="348361"/>
                </a:lnTo>
                <a:lnTo>
                  <a:pt x="1241552" y="348361"/>
                </a:lnTo>
                <a:lnTo>
                  <a:pt x="1241552" y="0"/>
                </a:lnTo>
              </a:path>
              <a:path w="2396490" h="491489">
                <a:moveTo>
                  <a:pt x="0" y="490981"/>
                </a:moveTo>
                <a:lnTo>
                  <a:pt x="86613" y="490981"/>
                </a:lnTo>
                <a:lnTo>
                  <a:pt x="86613" y="353822"/>
                </a:lnTo>
                <a:lnTo>
                  <a:pt x="1270380" y="353822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30269" y="1260132"/>
            <a:ext cx="1467485" cy="68326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wrap="square" lIns="0" tIns="189230" rIns="0" bIns="0" rtlCol="0" vert="horz">
            <a:spAutoFit/>
          </a:bodyPr>
          <a:lstStyle/>
          <a:p>
            <a:pPr algn="ctr" marR="13970">
              <a:lnSpc>
                <a:spcPct val="100000"/>
              </a:lnSpc>
              <a:spcBef>
                <a:spcPts val="1490"/>
              </a:spcBef>
            </a:pPr>
            <a:r>
              <a:rPr dirty="0" sz="1800" spc="-10" b="1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9760" y="2405430"/>
            <a:ext cx="1522095" cy="651510"/>
          </a:xfrm>
          <a:custGeom>
            <a:avLst/>
            <a:gdLst/>
            <a:ahLst/>
            <a:cxnLst/>
            <a:rect l="l" t="t" r="r" b="b"/>
            <a:pathLst>
              <a:path w="1522095" h="651510">
                <a:moveTo>
                  <a:pt x="1521840" y="0"/>
                </a:moveTo>
                <a:lnTo>
                  <a:pt x="0" y="0"/>
                </a:lnTo>
                <a:lnTo>
                  <a:pt x="0" y="650951"/>
                </a:lnTo>
                <a:lnTo>
                  <a:pt x="1521840" y="650951"/>
                </a:lnTo>
                <a:lnTo>
                  <a:pt x="1521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59760" y="2405430"/>
            <a:ext cx="1522095" cy="65151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1100"/>
              </a:spcBef>
            </a:pPr>
            <a:r>
              <a:rPr dirty="0" sz="1800" spc="-10" b="1">
                <a:latin typeface="Calibri"/>
                <a:cs typeface="Calibri"/>
              </a:rPr>
              <a:t>Categorical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7421" y="2405430"/>
            <a:ext cx="1559560" cy="65151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wrap="square" lIns="0" tIns="173355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365"/>
              </a:spcBef>
            </a:pPr>
            <a:r>
              <a:rPr dirty="0" sz="1800" spc="-5" b="1">
                <a:latin typeface="Calibri"/>
                <a:cs typeface="Calibri"/>
              </a:rPr>
              <a:t>Numerical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1452" y="3328085"/>
            <a:ext cx="1146175" cy="43497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509"/>
              </a:spcBef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Discrete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9004" y="3328085"/>
            <a:ext cx="1328420" cy="43497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52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7579" y="3124580"/>
            <a:ext cx="5899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E</a:t>
            </a:r>
            <a:r>
              <a:rPr dirty="0" sz="1050" spc="-5" b="1">
                <a:latin typeface="Calibri"/>
                <a:cs typeface="Calibri"/>
              </a:rPr>
              <a:t>xa</a:t>
            </a:r>
            <a:r>
              <a:rPr dirty="0" sz="1050" b="1">
                <a:latin typeface="Calibri"/>
                <a:cs typeface="Calibri"/>
              </a:rPr>
              <a:t>mple</a:t>
            </a:r>
            <a:r>
              <a:rPr dirty="0" sz="1050" spc="-5" b="1">
                <a:latin typeface="Calibri"/>
                <a:cs typeface="Calibri"/>
              </a:rPr>
              <a:t>s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7579" y="3347618"/>
            <a:ext cx="1068070" cy="5397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229"/>
              </a:spcBef>
              <a:buSzPct val="57142"/>
              <a:buFont typeface="Wingdings"/>
              <a:buChar char=""/>
              <a:tabLst>
                <a:tab pos="269875" algn="l"/>
                <a:tab pos="270510" algn="l"/>
              </a:tabLst>
            </a:pPr>
            <a:r>
              <a:rPr dirty="0" sz="1050" spc="5" b="1">
                <a:latin typeface="Calibri"/>
                <a:cs typeface="Calibri"/>
              </a:rPr>
              <a:t>M</a:t>
            </a:r>
            <a:r>
              <a:rPr dirty="0" sz="1050" spc="-5" b="1">
                <a:latin typeface="Calibri"/>
                <a:cs typeface="Calibri"/>
              </a:rPr>
              <a:t>ari</a:t>
            </a:r>
            <a:r>
              <a:rPr dirty="0" sz="1050" spc="5" b="1">
                <a:latin typeface="Calibri"/>
                <a:cs typeface="Calibri"/>
              </a:rPr>
              <a:t>t</a:t>
            </a:r>
            <a:r>
              <a:rPr dirty="0" sz="1050" spc="-5" b="1">
                <a:latin typeface="Calibri"/>
                <a:cs typeface="Calibri"/>
              </a:rPr>
              <a:t>a</a:t>
            </a:r>
            <a:r>
              <a:rPr dirty="0" sz="1050" b="1">
                <a:latin typeface="Calibri"/>
                <a:cs typeface="Calibri"/>
              </a:rPr>
              <a:t>l</a:t>
            </a:r>
            <a:r>
              <a:rPr dirty="0" sz="1050" spc="-3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St</a:t>
            </a:r>
            <a:r>
              <a:rPr dirty="0" sz="1050" spc="-5" b="1">
                <a:latin typeface="Calibri"/>
                <a:cs typeface="Calibri"/>
              </a:rPr>
              <a:t>a</a:t>
            </a:r>
            <a:r>
              <a:rPr dirty="0" sz="1050" b="1">
                <a:latin typeface="Calibri"/>
                <a:cs typeface="Calibri"/>
              </a:rPr>
              <a:t>tus</a:t>
            </a:r>
            <a:endParaRPr sz="105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35"/>
              </a:spcBef>
              <a:buSzPct val="57142"/>
              <a:buFont typeface="Wingdings"/>
              <a:buChar char=""/>
              <a:tabLst>
                <a:tab pos="269875" algn="l"/>
                <a:tab pos="270510" algn="l"/>
              </a:tabLst>
            </a:pPr>
            <a:r>
              <a:rPr dirty="0" sz="1050" spc="-5" b="1">
                <a:latin typeface="Calibri"/>
                <a:cs typeface="Calibri"/>
              </a:rPr>
              <a:t>Pol</a:t>
            </a:r>
            <a:r>
              <a:rPr dirty="0" sz="1050" spc="5" b="1">
                <a:latin typeface="Calibri"/>
                <a:cs typeface="Calibri"/>
              </a:rPr>
              <a:t>i</a:t>
            </a:r>
            <a:r>
              <a:rPr dirty="0" sz="1050" b="1">
                <a:latin typeface="Calibri"/>
                <a:cs typeface="Calibri"/>
              </a:rPr>
              <a:t>ti</a:t>
            </a:r>
            <a:r>
              <a:rPr dirty="0" sz="1050" spc="-5" b="1">
                <a:latin typeface="Calibri"/>
                <a:cs typeface="Calibri"/>
              </a:rPr>
              <a:t>ca</a:t>
            </a:r>
            <a:r>
              <a:rPr dirty="0" sz="1050" b="1">
                <a:latin typeface="Calibri"/>
                <a:cs typeface="Calibri"/>
              </a:rPr>
              <a:t>l</a:t>
            </a:r>
            <a:r>
              <a:rPr dirty="0" sz="1050" spc="-35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Party</a:t>
            </a:r>
            <a:endParaRPr sz="105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SzPct val="57142"/>
              <a:buFont typeface="Wingdings"/>
              <a:buChar char=""/>
              <a:tabLst>
                <a:tab pos="269875" algn="l"/>
                <a:tab pos="270510" algn="l"/>
              </a:tabLst>
            </a:pPr>
            <a:r>
              <a:rPr dirty="0" sz="1050" b="1">
                <a:latin typeface="Calibri"/>
                <a:cs typeface="Calibri"/>
              </a:rPr>
              <a:t>Eye</a:t>
            </a:r>
            <a:r>
              <a:rPr dirty="0" sz="1050" spc="-5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Color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935" y="3876243"/>
            <a:ext cx="11480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(Defined</a:t>
            </a:r>
            <a:r>
              <a:rPr dirty="0" sz="105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categories</a:t>
            </a:r>
            <a:r>
              <a:rPr dirty="0" sz="1050" spc="-5" b="1">
                <a:solidFill>
                  <a:srgbClr val="EDEBE0"/>
                </a:solidFill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2270" y="3698544"/>
            <a:ext cx="1377315" cy="85661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050" b="1">
                <a:latin typeface="Calibri"/>
                <a:cs typeface="Calibri"/>
              </a:rPr>
              <a:t>Examples:</a:t>
            </a:r>
            <a:endParaRPr sz="105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625"/>
              </a:spcBef>
              <a:buSzPct val="57142"/>
              <a:buFont typeface="Wingdings"/>
              <a:buChar char=""/>
              <a:tabLst>
                <a:tab pos="269875" algn="l"/>
                <a:tab pos="270510" algn="l"/>
              </a:tabLst>
            </a:pPr>
            <a:r>
              <a:rPr dirty="0" sz="1050" b="1">
                <a:latin typeface="Calibri"/>
                <a:cs typeface="Calibri"/>
              </a:rPr>
              <a:t>Number</a:t>
            </a:r>
            <a:r>
              <a:rPr dirty="0" sz="1050" spc="-6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of</a:t>
            </a:r>
            <a:r>
              <a:rPr dirty="0" sz="1050" spc="-45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Children</a:t>
            </a:r>
            <a:endParaRPr sz="1050">
              <a:latin typeface="Calibri"/>
              <a:cs typeface="Calibri"/>
            </a:endParaRPr>
          </a:p>
          <a:p>
            <a:pPr marL="193675" marR="174625" indent="-181610">
              <a:lnSpc>
                <a:spcPct val="109500"/>
              </a:lnSpc>
              <a:spcBef>
                <a:spcPts val="10"/>
              </a:spcBef>
              <a:buSzPct val="57142"/>
              <a:buFont typeface="Wingdings"/>
              <a:buChar char=""/>
              <a:tabLst>
                <a:tab pos="269875" algn="l"/>
                <a:tab pos="270510" algn="l"/>
              </a:tabLst>
            </a:pPr>
            <a:r>
              <a:rPr dirty="0"/>
              <a:t>	</a:t>
            </a:r>
            <a:r>
              <a:rPr dirty="0" sz="1050" spc="-5" b="1">
                <a:latin typeface="Calibri"/>
                <a:cs typeface="Calibri"/>
              </a:rPr>
              <a:t>Defects</a:t>
            </a:r>
            <a:r>
              <a:rPr dirty="0" sz="1050" spc="-45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per</a:t>
            </a:r>
            <a:r>
              <a:rPr dirty="0" sz="1050" spc="-4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hour </a:t>
            </a:r>
            <a:r>
              <a:rPr dirty="0" sz="1050" spc="-220" b="1"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(Counted</a:t>
            </a:r>
            <a:r>
              <a:rPr dirty="0" sz="105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items)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9154" y="3777183"/>
            <a:ext cx="5899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E</a:t>
            </a:r>
            <a:r>
              <a:rPr dirty="0" sz="1050" spc="-5" b="1">
                <a:latin typeface="Calibri"/>
                <a:cs typeface="Calibri"/>
              </a:rPr>
              <a:t>xa</a:t>
            </a:r>
            <a:r>
              <a:rPr dirty="0" sz="1050" b="1">
                <a:latin typeface="Calibri"/>
                <a:cs typeface="Calibri"/>
              </a:rPr>
              <a:t>mple</a:t>
            </a:r>
            <a:r>
              <a:rPr dirty="0" sz="1050" spc="-5" b="1">
                <a:latin typeface="Calibri"/>
                <a:cs typeface="Calibri"/>
              </a:rPr>
              <a:t>s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9154" y="4000906"/>
            <a:ext cx="1617980" cy="55435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70510" indent="-257810">
              <a:lnSpc>
                <a:spcPct val="100000"/>
              </a:lnSpc>
              <a:spcBef>
                <a:spcPts val="229"/>
              </a:spcBef>
              <a:buSzPct val="57142"/>
              <a:buFont typeface="Wingdings"/>
              <a:buChar char=""/>
              <a:tabLst>
                <a:tab pos="269875" algn="l"/>
                <a:tab pos="270510" algn="l"/>
              </a:tabLst>
            </a:pPr>
            <a:r>
              <a:rPr dirty="0" sz="1050" b="1">
                <a:latin typeface="Calibri"/>
                <a:cs typeface="Calibri"/>
              </a:rPr>
              <a:t>Weight</a:t>
            </a:r>
            <a:endParaRPr sz="1050">
              <a:latin typeface="Calibri"/>
              <a:cs typeface="Calibri"/>
            </a:endParaRPr>
          </a:p>
          <a:p>
            <a:pPr marL="270510" indent="-257810">
              <a:lnSpc>
                <a:spcPct val="100000"/>
              </a:lnSpc>
              <a:spcBef>
                <a:spcPts val="130"/>
              </a:spcBef>
              <a:buSzPct val="57142"/>
              <a:buFont typeface="Wingdings"/>
              <a:buChar char=""/>
              <a:tabLst>
                <a:tab pos="269875" algn="l"/>
                <a:tab pos="270510" algn="l"/>
              </a:tabLst>
            </a:pPr>
            <a:r>
              <a:rPr dirty="0" sz="1050" b="1">
                <a:latin typeface="Calibri"/>
                <a:cs typeface="Calibri"/>
              </a:rPr>
              <a:t>Voltage</a:t>
            </a:r>
            <a:endParaRPr sz="1050">
              <a:latin typeface="Calibri"/>
              <a:cs typeface="Calibri"/>
            </a:endParaRPr>
          </a:p>
          <a:p>
            <a:pPr marL="133350">
              <a:lnSpc>
                <a:spcPct val="100000"/>
              </a:lnSpc>
              <a:spcBef>
                <a:spcPts val="12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(Measured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characteristics)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60" y="567639"/>
            <a:ext cx="4780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6.2</a:t>
            </a:r>
            <a:r>
              <a:rPr dirty="0" spc="5"/>
              <a:t> </a:t>
            </a:r>
            <a:r>
              <a:rPr dirty="0" spc="-10"/>
              <a:t>Levels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15"/>
              <a:t>Data</a:t>
            </a:r>
            <a:r>
              <a:rPr dirty="0" spc="5"/>
              <a:t> </a:t>
            </a:r>
            <a:r>
              <a:rPr dirty="0" spc="-15"/>
              <a:t>Measurement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12470" y="1509815"/>
            <a:ext cx="4620895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Nominal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—</a:t>
            </a:r>
            <a:r>
              <a:rPr dirty="0" sz="2000" spc="-15">
                <a:latin typeface="Calibri"/>
                <a:cs typeface="Calibri"/>
              </a:rPr>
              <a:t> Lowest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measurement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Ordinal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Interval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Ratio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—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Highest</a:t>
            </a:r>
            <a:r>
              <a:rPr dirty="0" sz="2000" spc="-10">
                <a:latin typeface="Calibri"/>
                <a:cs typeface="Calibri"/>
              </a:rPr>
              <a:t> level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measurement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419176"/>
            <a:ext cx="17957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6.3.1</a:t>
            </a:r>
            <a:r>
              <a:rPr dirty="0" sz="2400" spc="-85"/>
              <a:t> </a:t>
            </a:r>
            <a:r>
              <a:rPr dirty="0" sz="2400"/>
              <a:t>Nominal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224533"/>
            <a:ext cx="8025130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nominal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scale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classifies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ranking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implied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Example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10">
                <a:latin typeface="Times New Roman"/>
                <a:cs typeface="Times New Roman"/>
              </a:rPr>
              <a:t>Gender,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Marital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Status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8391" y="2319527"/>
            <a:ext cx="2127504" cy="15179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990" y="420700"/>
            <a:ext cx="24466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6.3.2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Ordinal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24533"/>
            <a:ext cx="7964170" cy="18649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2350"/>
              </a:lnSpc>
              <a:spcBef>
                <a:spcPts val="2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b="1">
                <a:latin typeface="Times New Roman"/>
                <a:cs typeface="Times New Roman"/>
              </a:rPr>
              <a:t>ordinal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scale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classifies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implied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1F487C"/>
                </a:solidFill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500">
                <a:solidFill>
                  <a:srgbClr val="1F487C"/>
                </a:solidFill>
                <a:latin typeface="Arial MT"/>
                <a:cs typeface="Arial MT"/>
              </a:rPr>
              <a:t>Product</a:t>
            </a:r>
            <a:r>
              <a:rPr dirty="0" sz="1500" spc="-2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1F487C"/>
                </a:solidFill>
                <a:latin typeface="Arial MT"/>
                <a:cs typeface="Arial MT"/>
              </a:rPr>
              <a:t>satisfaction</a:t>
            </a:r>
            <a:r>
              <a:rPr dirty="0" sz="1500" spc="-2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dirty="0" sz="1500" spc="3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F487C"/>
                </a:solidFill>
                <a:latin typeface="Arial MT"/>
                <a:cs typeface="Arial MT"/>
              </a:rPr>
              <a:t>Satisfied,</a:t>
            </a:r>
            <a:r>
              <a:rPr dirty="0" sz="1500" spc="-3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87C"/>
                </a:solidFill>
                <a:latin typeface="Arial MT"/>
                <a:cs typeface="Arial MT"/>
              </a:rPr>
              <a:t>Neutral,</a:t>
            </a:r>
            <a:r>
              <a:rPr dirty="0" sz="1500" spc="-1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87C"/>
                </a:solidFill>
                <a:latin typeface="Arial MT"/>
                <a:cs typeface="Arial MT"/>
              </a:rPr>
              <a:t>Unsatisfied</a:t>
            </a:r>
            <a:endParaRPr sz="15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500" spc="-5">
                <a:solidFill>
                  <a:srgbClr val="1F487C"/>
                </a:solidFill>
                <a:latin typeface="Arial MT"/>
                <a:cs typeface="Arial MT"/>
              </a:rPr>
              <a:t>Faculty</a:t>
            </a:r>
            <a:r>
              <a:rPr dirty="0" sz="1500" spc="-1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87C"/>
                </a:solidFill>
                <a:latin typeface="Arial MT"/>
                <a:cs typeface="Arial MT"/>
              </a:rPr>
              <a:t>rank</a:t>
            </a:r>
            <a:r>
              <a:rPr dirty="0" sz="1500" spc="2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dirty="0" sz="1500" spc="5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1F487C"/>
                </a:solidFill>
                <a:latin typeface="Arial MT"/>
                <a:cs typeface="Arial MT"/>
              </a:rPr>
              <a:t>Professor,</a:t>
            </a:r>
            <a:r>
              <a:rPr dirty="0" sz="1600" spc="-6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Associate</a:t>
            </a:r>
            <a:r>
              <a:rPr dirty="0" sz="1600" spc="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1F487C"/>
                </a:solidFill>
                <a:latin typeface="Arial MT"/>
                <a:cs typeface="Arial MT"/>
              </a:rPr>
              <a:t>Professor,</a:t>
            </a:r>
            <a:r>
              <a:rPr dirty="0" sz="1600" spc="-6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Assistant</a:t>
            </a:r>
            <a:r>
              <a:rPr dirty="0" sz="1600" spc="2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Professor</a:t>
            </a:r>
            <a:endParaRPr sz="1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Student</a:t>
            </a:r>
            <a:r>
              <a:rPr dirty="0" sz="160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Grades</a:t>
            </a:r>
            <a:r>
              <a:rPr dirty="0" sz="1600" spc="2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dirty="0" sz="1600" spc="-5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A,</a:t>
            </a:r>
            <a:r>
              <a:rPr dirty="0" sz="1600" spc="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B,</a:t>
            </a:r>
            <a:r>
              <a:rPr dirty="0" sz="1600" spc="-1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C,</a:t>
            </a:r>
            <a:r>
              <a:rPr dirty="0" sz="1600" spc="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D,</a:t>
            </a:r>
            <a:r>
              <a:rPr dirty="0" sz="1600" spc="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F487C"/>
                </a:solidFill>
                <a:latin typeface="Arial MT"/>
                <a:cs typeface="Arial MT"/>
              </a:rPr>
              <a:t>F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164" y="385648"/>
            <a:ext cx="4979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</a:t>
            </a:r>
            <a:r>
              <a:rPr dirty="0"/>
              <a:t> </a:t>
            </a:r>
            <a:r>
              <a:rPr dirty="0" spc="-10"/>
              <a:t>Define</a:t>
            </a:r>
            <a:r>
              <a:rPr dirty="0" spc="5"/>
              <a:t> </a:t>
            </a:r>
            <a:r>
              <a:rPr dirty="0" spc="-20"/>
              <a:t>Data</a:t>
            </a:r>
            <a:r>
              <a:rPr dirty="0" spc="5"/>
              <a:t> </a:t>
            </a:r>
            <a:r>
              <a:rPr dirty="0" spc="-5"/>
              <a:t>and its</a:t>
            </a:r>
            <a:r>
              <a:rPr dirty="0" spc="10"/>
              <a:t> </a:t>
            </a:r>
            <a:r>
              <a:rPr dirty="0" spc="-5"/>
              <a:t>importance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36370"/>
            <a:ext cx="4147820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Variable,</a:t>
            </a:r>
            <a:r>
              <a:rPr dirty="0" sz="2000" spc="-5">
                <a:latin typeface="Calibri"/>
                <a:cs typeface="Calibri"/>
              </a:rPr>
              <a:t> Measurement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Data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What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generating</a:t>
            </a:r>
            <a:r>
              <a:rPr dirty="0" sz="2000" spc="-5">
                <a:latin typeface="Calibri"/>
                <a:cs typeface="Calibri"/>
              </a:rPr>
              <a:t> so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much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add</a:t>
            </a:r>
            <a:r>
              <a:rPr dirty="0" sz="2000" spc="-10">
                <a:latin typeface="Calibri"/>
                <a:cs typeface="Calibri"/>
              </a:rPr>
              <a:t> value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business?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Why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10">
                <a:latin typeface="Calibri"/>
                <a:cs typeface="Calibri"/>
              </a:rPr>
              <a:t>important?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957" y="388696"/>
            <a:ext cx="2957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6.3.3.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Interval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scale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4533"/>
            <a:ext cx="8032115" cy="1858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b="1">
                <a:latin typeface="Times New Roman"/>
                <a:cs typeface="Times New Roman"/>
              </a:rPr>
              <a:t>interval scale </a:t>
            </a:r>
            <a:r>
              <a:rPr dirty="0" sz="2000">
                <a:latin typeface="Times New Roman"/>
                <a:cs typeface="Times New Roman"/>
              </a:rPr>
              <a:t>is an ordered </a:t>
            </a:r>
            <a:r>
              <a:rPr dirty="0" sz="2000" spc="-5">
                <a:latin typeface="Times New Roman"/>
                <a:cs typeface="Times New Roman"/>
              </a:rPr>
              <a:t>scale </a:t>
            </a:r>
            <a:r>
              <a:rPr dirty="0" sz="2000">
                <a:latin typeface="Times New Roman"/>
                <a:cs typeface="Times New Roman"/>
              </a:rPr>
              <a:t>in which the </a:t>
            </a:r>
            <a:r>
              <a:rPr dirty="0" sz="2000" spc="-5">
                <a:latin typeface="Times New Roman"/>
                <a:cs typeface="Times New Roman"/>
              </a:rPr>
              <a:t>difference </a:t>
            </a:r>
            <a:r>
              <a:rPr dirty="0" sz="2000">
                <a:latin typeface="Times New Roman"/>
                <a:cs typeface="Times New Roman"/>
              </a:rPr>
              <a:t>between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measurements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meaningful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measurements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zero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 spc="-15">
                <a:latin typeface="Times New Roman"/>
                <a:cs typeface="Times New Roman"/>
              </a:rPr>
              <a:t>Temperature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Fahrenheit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and</a:t>
            </a:r>
            <a:r>
              <a:rPr dirty="0" sz="1500" spc="3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Celsius</a:t>
            </a:r>
            <a:endParaRPr sz="1500">
              <a:latin typeface="Times New Roman"/>
              <a:cs typeface="Times New Roman"/>
            </a:endParaRPr>
          </a:p>
          <a:p>
            <a:pPr lvl="1" marL="797560" indent="-328295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797560" algn="l"/>
                <a:tab pos="798195" algn="l"/>
              </a:tabLst>
            </a:pPr>
            <a:r>
              <a:rPr dirty="0" sz="1500" spc="-45">
                <a:latin typeface="Times New Roman"/>
                <a:cs typeface="Times New Roman"/>
              </a:rPr>
              <a:t>Year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23079" y="2168359"/>
            <a:ext cx="4207510" cy="1963420"/>
            <a:chOff x="4323079" y="2168359"/>
            <a:chExt cx="4207510" cy="1963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4180" y="2168359"/>
              <a:ext cx="2255901" cy="18670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3079" y="2168461"/>
              <a:ext cx="1951101" cy="19630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273" y="388696"/>
            <a:ext cx="2474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6.3.4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Ratio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scale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24533"/>
            <a:ext cx="7831455" cy="2132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ratio scale </a:t>
            </a:r>
            <a:r>
              <a:rPr dirty="0" sz="2000">
                <a:latin typeface="Times New Roman"/>
                <a:cs typeface="Times New Roman"/>
              </a:rPr>
              <a:t>is an ordered </a:t>
            </a:r>
            <a:r>
              <a:rPr dirty="0" sz="2000" spc="-5">
                <a:latin typeface="Times New Roman"/>
                <a:cs typeface="Times New Roman"/>
              </a:rPr>
              <a:t>scale </a:t>
            </a:r>
            <a:r>
              <a:rPr dirty="0" sz="2000">
                <a:latin typeface="Times New Roman"/>
                <a:cs typeface="Times New Roman"/>
              </a:rPr>
              <a:t>in which the </a:t>
            </a:r>
            <a:r>
              <a:rPr dirty="0" sz="2000" spc="-5">
                <a:latin typeface="Times New Roman"/>
                <a:cs typeface="Times New Roman"/>
              </a:rPr>
              <a:t>difference </a:t>
            </a:r>
            <a:r>
              <a:rPr dirty="0" sz="2000">
                <a:latin typeface="Times New Roman"/>
                <a:cs typeface="Times New Roman"/>
              </a:rPr>
              <a:t>between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measurements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meaningful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measurements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zero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 spc="-25">
                <a:latin typeface="Times New Roman"/>
                <a:cs typeface="Times New Roman"/>
              </a:rPr>
              <a:t>Weight</a:t>
            </a:r>
            <a:endParaRPr sz="15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 spc="-5">
                <a:latin typeface="Times New Roman"/>
                <a:cs typeface="Times New Roman"/>
              </a:rPr>
              <a:t>Age</a:t>
            </a:r>
            <a:endParaRPr sz="15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500" spc="-5">
                <a:latin typeface="Times New Roman"/>
                <a:cs typeface="Times New Roman"/>
              </a:rPr>
              <a:t>Salary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235" y="392429"/>
            <a:ext cx="44405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89355" marR="5080" indent="-117729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6.4</a:t>
            </a:r>
            <a:r>
              <a:rPr dirty="0" spc="5"/>
              <a:t> </a:t>
            </a:r>
            <a:r>
              <a:rPr dirty="0" spc="-10"/>
              <a:t>Usage</a:t>
            </a:r>
            <a:r>
              <a:rPr dirty="0"/>
              <a:t> </a:t>
            </a:r>
            <a:r>
              <a:rPr dirty="0" spc="-20"/>
              <a:t>Potential</a:t>
            </a:r>
            <a:r>
              <a:rPr dirty="0" spc="25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25"/>
              <a:t>Various </a:t>
            </a:r>
            <a:r>
              <a:rPr dirty="0" spc="-615"/>
              <a:t> </a:t>
            </a:r>
            <a:r>
              <a:rPr dirty="0" spc="-10"/>
              <a:t>Levels</a:t>
            </a:r>
            <a:r>
              <a:rPr dirty="0" spc="10"/>
              <a:t> </a:t>
            </a:r>
            <a:r>
              <a:rPr dirty="0" spc="-5"/>
              <a:t>of </a:t>
            </a:r>
            <a:r>
              <a:rPr dirty="0" spc="-20"/>
              <a:t>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195826" y="2441917"/>
            <a:ext cx="758190" cy="70294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R="3175"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dirty="0" sz="1400" spc="15">
                <a:latin typeface="Arial MT"/>
                <a:cs typeface="Arial MT"/>
              </a:rPr>
              <a:t>Nom</a:t>
            </a:r>
            <a:r>
              <a:rPr dirty="0" sz="1400" spc="-5">
                <a:latin typeface="Arial MT"/>
                <a:cs typeface="Arial MT"/>
              </a:rPr>
              <a:t>i</a:t>
            </a:r>
            <a:r>
              <a:rPr dirty="0" sz="1400" spc="10">
                <a:latin typeface="Arial MT"/>
                <a:cs typeface="Arial MT"/>
              </a:rPr>
              <a:t>nal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176" y="2177707"/>
            <a:ext cx="1240790" cy="1231265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331470">
              <a:lnSpc>
                <a:spcPct val="100000"/>
              </a:lnSpc>
              <a:spcBef>
                <a:spcPts val="150"/>
              </a:spcBef>
            </a:pPr>
            <a:r>
              <a:rPr dirty="0" sz="1400" spc="10">
                <a:latin typeface="Arial MT"/>
                <a:cs typeface="Arial MT"/>
              </a:rPr>
              <a:t>Ordinal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113" y="1913382"/>
            <a:ext cx="1741170" cy="1760220"/>
          </a:xfrm>
          <a:prstGeom prst="rect">
            <a:avLst/>
          </a:prstGeom>
          <a:solidFill>
            <a:srgbClr val="5183B8"/>
          </a:solidFill>
          <a:ln w="1905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581025">
              <a:lnSpc>
                <a:spcPct val="100000"/>
              </a:lnSpc>
              <a:spcBef>
                <a:spcPts val="160"/>
              </a:spcBef>
            </a:pPr>
            <a:r>
              <a:rPr dirty="0" sz="1400" spc="5">
                <a:latin typeface="Arial MT"/>
                <a:cs typeface="Arial MT"/>
              </a:rPr>
              <a:t>Interval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5825" y="1625593"/>
            <a:ext cx="2285365" cy="2335530"/>
          </a:xfrm>
          <a:prstGeom prst="rect">
            <a:avLst/>
          </a:prstGeom>
          <a:solidFill>
            <a:srgbClr val="FFFFCC"/>
          </a:solidFill>
          <a:ln w="68199">
            <a:solidFill>
              <a:srgbClr val="F6BE69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335"/>
              </a:spcBef>
            </a:pPr>
            <a:r>
              <a:rPr dirty="0" sz="1400" spc="10">
                <a:latin typeface="Arial MT"/>
                <a:cs typeface="Arial MT"/>
              </a:rPr>
              <a:t>Ratio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19" y="567639"/>
            <a:ext cx="63334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6.5</a:t>
            </a:r>
            <a:r>
              <a:rPr dirty="0" spc="15"/>
              <a:t> </a:t>
            </a:r>
            <a:r>
              <a:rPr dirty="0" spc="-5"/>
              <a:t>Impact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choice</a:t>
            </a:r>
            <a:r>
              <a:rPr dirty="0" spc="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5"/>
              <a:t>measurement</a:t>
            </a:r>
            <a:r>
              <a:rPr dirty="0" spc="35"/>
              <a:t> </a:t>
            </a:r>
            <a:r>
              <a:rPr dirty="0" spc="-5"/>
              <a:t>scale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4426" y="1484375"/>
            <a:ext cx="1031875" cy="517525"/>
            <a:chOff x="1884426" y="1484375"/>
            <a:chExt cx="1031875" cy="517525"/>
          </a:xfrm>
        </p:grpSpPr>
        <p:sp>
          <p:nvSpPr>
            <p:cNvPr id="4" name="object 4"/>
            <p:cNvSpPr/>
            <p:nvPr/>
          </p:nvSpPr>
          <p:spPr>
            <a:xfrm>
              <a:off x="1890776" y="1490725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1019175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1019175" y="504825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90776" y="1490725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0" y="504825"/>
                  </a:moveTo>
                  <a:lnTo>
                    <a:pt x="1019175" y="504825"/>
                  </a:lnTo>
                  <a:lnTo>
                    <a:pt x="1019175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51101" y="1584452"/>
            <a:ext cx="897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D</a:t>
            </a:r>
            <a:r>
              <a:rPr dirty="0" sz="1600" spc="-15" b="1">
                <a:latin typeface="Calibri"/>
                <a:cs typeface="Calibri"/>
              </a:rPr>
              <a:t>a</a:t>
            </a:r>
            <a:r>
              <a:rPr dirty="0" sz="1600" spc="-20" b="1">
                <a:latin typeface="Calibri"/>
                <a:cs typeface="Calibri"/>
              </a:rPr>
              <a:t>t</a:t>
            </a:r>
            <a:r>
              <a:rPr dirty="0" sz="1600" spc="-5" b="1">
                <a:latin typeface="Calibri"/>
                <a:cs typeface="Calibri"/>
              </a:rPr>
              <a:t>a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L</a:t>
            </a:r>
            <a:r>
              <a:rPr dirty="0" sz="1600" spc="-20" b="1">
                <a:latin typeface="Calibri"/>
                <a:cs typeface="Calibri"/>
              </a:rPr>
              <a:t>ev</a:t>
            </a:r>
            <a:r>
              <a:rPr dirty="0" sz="1600" spc="-10" b="1">
                <a:latin typeface="Calibri"/>
                <a:cs typeface="Calibri"/>
              </a:rPr>
              <a:t>el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4426" y="1998662"/>
            <a:ext cx="1031875" cy="2574925"/>
            <a:chOff x="1884426" y="1998662"/>
            <a:chExt cx="1031875" cy="2574925"/>
          </a:xfrm>
        </p:grpSpPr>
        <p:sp>
          <p:nvSpPr>
            <p:cNvPr id="8" name="object 8"/>
            <p:cNvSpPr/>
            <p:nvPr/>
          </p:nvSpPr>
          <p:spPr>
            <a:xfrm>
              <a:off x="1890776" y="2005012"/>
              <a:ext cx="1019175" cy="2562225"/>
            </a:xfrm>
            <a:custGeom>
              <a:avLst/>
              <a:gdLst/>
              <a:ahLst/>
              <a:cxnLst/>
              <a:rect l="l" t="t" r="r" b="b"/>
              <a:pathLst>
                <a:path w="1019175" h="2562225">
                  <a:moveTo>
                    <a:pt x="1019175" y="0"/>
                  </a:moveTo>
                  <a:lnTo>
                    <a:pt x="0" y="0"/>
                  </a:lnTo>
                  <a:lnTo>
                    <a:pt x="0" y="2562225"/>
                  </a:lnTo>
                  <a:lnTo>
                    <a:pt x="1019175" y="2562225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90776" y="2005012"/>
              <a:ext cx="1019175" cy="2562225"/>
            </a:xfrm>
            <a:custGeom>
              <a:avLst/>
              <a:gdLst/>
              <a:ahLst/>
              <a:cxnLst/>
              <a:rect l="l" t="t" r="r" b="b"/>
              <a:pathLst>
                <a:path w="1019175" h="2562225">
                  <a:moveTo>
                    <a:pt x="0" y="2562225"/>
                  </a:moveTo>
                  <a:lnTo>
                    <a:pt x="1019175" y="2562225"/>
                  </a:lnTo>
                  <a:lnTo>
                    <a:pt x="1019175" y="0"/>
                  </a:lnTo>
                  <a:lnTo>
                    <a:pt x="0" y="0"/>
                  </a:lnTo>
                  <a:lnTo>
                    <a:pt x="0" y="2562225"/>
                  </a:lnTo>
                  <a:close/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015108" y="2117597"/>
            <a:ext cx="7232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9900"/>
                </a:solidFill>
                <a:latin typeface="Calibri"/>
                <a:cs typeface="Calibri"/>
              </a:rPr>
              <a:t>Nom</a:t>
            </a:r>
            <a:r>
              <a:rPr dirty="0" sz="1600">
                <a:solidFill>
                  <a:srgbClr val="FF9900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n</a:t>
            </a:r>
            <a:r>
              <a:rPr dirty="0" sz="1600" spc="-5">
                <a:solidFill>
                  <a:srgbClr val="FF9900"/>
                </a:solidFill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108" y="2605531"/>
            <a:ext cx="631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00080"/>
                </a:solidFill>
                <a:latin typeface="Calibri"/>
                <a:cs typeface="Calibri"/>
              </a:rPr>
              <a:t>O</a:t>
            </a:r>
            <a:r>
              <a:rPr dirty="0" sz="1600" spc="-35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dirty="0" sz="1600" spc="-10">
                <a:solidFill>
                  <a:srgbClr val="800080"/>
                </a:solidFill>
                <a:latin typeface="Calibri"/>
                <a:cs typeface="Calibri"/>
              </a:rPr>
              <a:t>d</a:t>
            </a:r>
            <a:r>
              <a:rPr dirty="0" sz="1600" spc="-5">
                <a:solidFill>
                  <a:srgbClr val="800080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dirty="0" sz="1600" spc="-5">
                <a:solidFill>
                  <a:srgbClr val="800080"/>
                </a:solidFill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5108" y="3093211"/>
            <a:ext cx="6540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9900"/>
                </a:solidFill>
                <a:latin typeface="Calibri"/>
                <a:cs typeface="Calibri"/>
              </a:rPr>
              <a:t>Interval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108" y="3901236"/>
            <a:ext cx="453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1600" spc="-2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tio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13126" y="1484375"/>
            <a:ext cx="2689225" cy="517525"/>
            <a:chOff x="2913126" y="1484375"/>
            <a:chExt cx="2689225" cy="517525"/>
          </a:xfrm>
        </p:grpSpPr>
        <p:sp>
          <p:nvSpPr>
            <p:cNvPr id="15" name="object 15"/>
            <p:cNvSpPr/>
            <p:nvPr/>
          </p:nvSpPr>
          <p:spPr>
            <a:xfrm>
              <a:off x="2919476" y="1490725"/>
              <a:ext cx="2676525" cy="504825"/>
            </a:xfrm>
            <a:custGeom>
              <a:avLst/>
              <a:gdLst/>
              <a:ahLst/>
              <a:cxnLst/>
              <a:rect l="l" t="t" r="r" b="b"/>
              <a:pathLst>
                <a:path w="2676525" h="504825">
                  <a:moveTo>
                    <a:pt x="2676525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2676525" y="504825"/>
                  </a:lnTo>
                  <a:lnTo>
                    <a:pt x="26765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19476" y="1490725"/>
              <a:ext cx="2676525" cy="504825"/>
            </a:xfrm>
            <a:custGeom>
              <a:avLst/>
              <a:gdLst/>
              <a:ahLst/>
              <a:cxnLst/>
              <a:rect l="l" t="t" r="r" b="b"/>
              <a:pathLst>
                <a:path w="2676525" h="504825">
                  <a:moveTo>
                    <a:pt x="0" y="504825"/>
                  </a:moveTo>
                  <a:lnTo>
                    <a:pt x="2676525" y="504825"/>
                  </a:lnTo>
                  <a:lnTo>
                    <a:pt x="2676525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71265" y="1584452"/>
            <a:ext cx="1972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Meaningful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Operations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13126" y="1998662"/>
            <a:ext cx="2689225" cy="2574925"/>
            <a:chOff x="2913126" y="1998662"/>
            <a:chExt cx="2689225" cy="2574925"/>
          </a:xfrm>
        </p:grpSpPr>
        <p:sp>
          <p:nvSpPr>
            <p:cNvPr id="19" name="object 19"/>
            <p:cNvSpPr/>
            <p:nvPr/>
          </p:nvSpPr>
          <p:spPr>
            <a:xfrm>
              <a:off x="2919476" y="2005012"/>
              <a:ext cx="2676525" cy="2562225"/>
            </a:xfrm>
            <a:custGeom>
              <a:avLst/>
              <a:gdLst/>
              <a:ahLst/>
              <a:cxnLst/>
              <a:rect l="l" t="t" r="r" b="b"/>
              <a:pathLst>
                <a:path w="2676525" h="2562225">
                  <a:moveTo>
                    <a:pt x="2676525" y="0"/>
                  </a:moveTo>
                  <a:lnTo>
                    <a:pt x="0" y="0"/>
                  </a:lnTo>
                  <a:lnTo>
                    <a:pt x="0" y="2562225"/>
                  </a:lnTo>
                  <a:lnTo>
                    <a:pt x="2676525" y="2562225"/>
                  </a:lnTo>
                  <a:lnTo>
                    <a:pt x="2676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19476" y="2005012"/>
              <a:ext cx="2676525" cy="2562225"/>
            </a:xfrm>
            <a:custGeom>
              <a:avLst/>
              <a:gdLst/>
              <a:ahLst/>
              <a:cxnLst/>
              <a:rect l="l" t="t" r="r" b="b"/>
              <a:pathLst>
                <a:path w="2676525" h="2562225">
                  <a:moveTo>
                    <a:pt x="0" y="2562225"/>
                  </a:moveTo>
                  <a:lnTo>
                    <a:pt x="2676525" y="2562225"/>
                  </a:lnTo>
                  <a:lnTo>
                    <a:pt x="2676525" y="0"/>
                  </a:lnTo>
                  <a:lnTo>
                    <a:pt x="0" y="0"/>
                  </a:lnTo>
                  <a:lnTo>
                    <a:pt x="0" y="2562225"/>
                  </a:lnTo>
                  <a:close/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044189" y="2117597"/>
            <a:ext cx="2029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9900"/>
                </a:solidFill>
                <a:latin typeface="Calibri"/>
                <a:cs typeface="Calibri"/>
              </a:rPr>
              <a:t>Classifying</a:t>
            </a:r>
            <a:r>
              <a:rPr dirty="0" sz="1600" spc="-45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9900"/>
                </a:solidFill>
                <a:latin typeface="Calibri"/>
                <a:cs typeface="Calibri"/>
              </a:rPr>
              <a:t>and</a:t>
            </a: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 Counting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4189" y="2605531"/>
            <a:ext cx="2404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00080"/>
                </a:solidFill>
                <a:latin typeface="Calibri"/>
                <a:cs typeface="Calibri"/>
              </a:rPr>
              <a:t>All</a:t>
            </a:r>
            <a:r>
              <a:rPr dirty="0" sz="1600" spc="-2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dirty="0" sz="1600" spc="-15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80008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00080"/>
                </a:solidFill>
                <a:latin typeface="Calibri"/>
                <a:cs typeface="Calibri"/>
              </a:rPr>
              <a:t>above</a:t>
            </a:r>
            <a:r>
              <a:rPr dirty="0" sz="1600" spc="-5">
                <a:solidFill>
                  <a:srgbClr val="800080"/>
                </a:solidFill>
                <a:latin typeface="Calibri"/>
                <a:cs typeface="Calibri"/>
              </a:rPr>
              <a:t> plus</a:t>
            </a:r>
            <a:r>
              <a:rPr dirty="0" sz="1600" spc="-1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800080"/>
                </a:solidFill>
                <a:latin typeface="Calibri"/>
                <a:cs typeface="Calibri"/>
              </a:rPr>
              <a:t>Ranking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4189" y="3093211"/>
            <a:ext cx="17792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9900"/>
                </a:solidFill>
                <a:latin typeface="Calibri"/>
                <a:cs typeface="Calibri"/>
              </a:rPr>
              <a:t>All</a:t>
            </a:r>
            <a:r>
              <a:rPr dirty="0" sz="1600" spc="-2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9900"/>
                </a:solidFill>
                <a:latin typeface="Calibri"/>
                <a:cs typeface="Calibri"/>
              </a:rPr>
              <a:t>of</a:t>
            </a:r>
            <a:r>
              <a:rPr dirty="0" sz="1600" spc="-15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9900"/>
                </a:solidFill>
                <a:latin typeface="Calibri"/>
                <a:cs typeface="Calibri"/>
              </a:rPr>
              <a:t>the </a:t>
            </a:r>
            <a:r>
              <a:rPr dirty="0" sz="1600" spc="-10">
                <a:solidFill>
                  <a:srgbClr val="009900"/>
                </a:solidFill>
                <a:latin typeface="Calibri"/>
                <a:cs typeface="Calibri"/>
              </a:rPr>
              <a:t>above</a:t>
            </a:r>
            <a:r>
              <a:rPr dirty="0" sz="1600" spc="-5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9900"/>
                </a:solidFill>
                <a:latin typeface="Calibri"/>
                <a:cs typeface="Calibri"/>
              </a:rPr>
              <a:t>plus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9900"/>
                </a:solidFill>
                <a:latin typeface="Calibri"/>
                <a:cs typeface="Calibri"/>
              </a:rPr>
              <a:t>Addition,</a:t>
            </a:r>
            <a:r>
              <a:rPr dirty="0" sz="1600" spc="-4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9900"/>
                </a:solidFill>
                <a:latin typeface="Calibri"/>
                <a:cs typeface="Calibri"/>
              </a:rPr>
              <a:t>Subtraction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4189" y="3825036"/>
            <a:ext cx="21926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16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16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F5F5F"/>
                </a:solidFill>
                <a:latin typeface="Calibri"/>
                <a:cs typeface="Calibri"/>
              </a:rPr>
              <a:t>above</a:t>
            </a:r>
            <a:r>
              <a:rPr dirty="0" sz="16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F5F5F"/>
                </a:solidFill>
                <a:latin typeface="Calibri"/>
                <a:cs typeface="Calibri"/>
              </a:rPr>
              <a:t>plus </a:t>
            </a: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F5F5F"/>
                </a:solidFill>
                <a:latin typeface="Calibri"/>
                <a:cs typeface="Calibri"/>
              </a:rPr>
              <a:t>multiplication</a:t>
            </a:r>
            <a:r>
              <a:rPr dirty="0" sz="16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16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F5F5F"/>
                </a:solidFill>
                <a:latin typeface="Calibri"/>
                <a:cs typeface="Calibri"/>
              </a:rPr>
              <a:t>division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42026" y="1484375"/>
            <a:ext cx="1831975" cy="517525"/>
            <a:chOff x="5542026" y="1484375"/>
            <a:chExt cx="1831975" cy="517525"/>
          </a:xfrm>
        </p:grpSpPr>
        <p:sp>
          <p:nvSpPr>
            <p:cNvPr id="26" name="object 26"/>
            <p:cNvSpPr/>
            <p:nvPr/>
          </p:nvSpPr>
          <p:spPr>
            <a:xfrm>
              <a:off x="5548376" y="1490725"/>
              <a:ext cx="1819275" cy="504825"/>
            </a:xfrm>
            <a:custGeom>
              <a:avLst/>
              <a:gdLst/>
              <a:ahLst/>
              <a:cxnLst/>
              <a:rect l="l" t="t" r="r" b="b"/>
              <a:pathLst>
                <a:path w="1819275" h="504825">
                  <a:moveTo>
                    <a:pt x="1819275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1819275" y="50482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48376" y="1490725"/>
              <a:ext cx="1819275" cy="504825"/>
            </a:xfrm>
            <a:custGeom>
              <a:avLst/>
              <a:gdLst/>
              <a:ahLst/>
              <a:cxnLst/>
              <a:rect l="l" t="t" r="r" b="b"/>
              <a:pathLst>
                <a:path w="1819275" h="504825">
                  <a:moveTo>
                    <a:pt x="0" y="504825"/>
                  </a:moveTo>
                  <a:lnTo>
                    <a:pt x="1819275" y="504825"/>
                  </a:lnTo>
                  <a:lnTo>
                    <a:pt x="1819275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036055" y="1474723"/>
            <a:ext cx="843280" cy="488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Statistical</a:t>
            </a:r>
            <a:endParaRPr sz="1600">
              <a:latin typeface="Calibri"/>
              <a:cs typeface="Calibri"/>
            </a:endParaRPr>
          </a:p>
          <a:p>
            <a:pPr marL="44450">
              <a:lnSpc>
                <a:spcPts val="1825"/>
              </a:lnSpc>
            </a:pPr>
            <a:r>
              <a:rPr dirty="0" sz="1600" spc="-10" b="1">
                <a:latin typeface="Calibri"/>
                <a:cs typeface="Calibri"/>
              </a:rPr>
              <a:t>Methods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542026" y="1998663"/>
            <a:ext cx="1831975" cy="2574925"/>
            <a:chOff x="5542026" y="1998663"/>
            <a:chExt cx="1831975" cy="2574925"/>
          </a:xfrm>
        </p:grpSpPr>
        <p:sp>
          <p:nvSpPr>
            <p:cNvPr id="30" name="object 30"/>
            <p:cNvSpPr/>
            <p:nvPr/>
          </p:nvSpPr>
          <p:spPr>
            <a:xfrm>
              <a:off x="5548375" y="2005012"/>
              <a:ext cx="1819275" cy="2562225"/>
            </a:xfrm>
            <a:custGeom>
              <a:avLst/>
              <a:gdLst/>
              <a:ahLst/>
              <a:cxnLst/>
              <a:rect l="l" t="t" r="r" b="b"/>
              <a:pathLst>
                <a:path w="1819275" h="2562225">
                  <a:moveTo>
                    <a:pt x="1819275" y="0"/>
                  </a:moveTo>
                  <a:lnTo>
                    <a:pt x="0" y="0"/>
                  </a:lnTo>
                  <a:lnTo>
                    <a:pt x="0" y="2562225"/>
                  </a:lnTo>
                  <a:lnTo>
                    <a:pt x="1819275" y="256222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548375" y="2005012"/>
              <a:ext cx="1819275" cy="2562225"/>
            </a:xfrm>
            <a:custGeom>
              <a:avLst/>
              <a:gdLst/>
              <a:ahLst/>
              <a:cxnLst/>
              <a:rect l="l" t="t" r="r" b="b"/>
              <a:pathLst>
                <a:path w="1819275" h="2562225">
                  <a:moveTo>
                    <a:pt x="0" y="2562225"/>
                  </a:moveTo>
                  <a:lnTo>
                    <a:pt x="1819275" y="2562225"/>
                  </a:lnTo>
                  <a:lnTo>
                    <a:pt x="1819275" y="0"/>
                  </a:lnTo>
                  <a:lnTo>
                    <a:pt x="0" y="0"/>
                  </a:lnTo>
                  <a:lnTo>
                    <a:pt x="0" y="2562225"/>
                  </a:lnTo>
                  <a:close/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673344" y="2117597"/>
            <a:ext cx="1269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9900"/>
                </a:solidFill>
                <a:latin typeface="Calibri"/>
                <a:cs typeface="Calibri"/>
              </a:rPr>
              <a:t>Nonparametric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5673344" y="2605531"/>
            <a:ext cx="1269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00080"/>
                </a:solidFill>
                <a:latin typeface="Calibri"/>
                <a:cs typeface="Calibri"/>
              </a:rPr>
              <a:t>Nonparametric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73344" y="3093211"/>
            <a:ext cx="9188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009900"/>
                </a:solidFill>
                <a:latin typeface="Calibri"/>
                <a:cs typeface="Calibri"/>
              </a:rPr>
              <a:t>Parametric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73344" y="4068876"/>
            <a:ext cx="9188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5F5F5F"/>
                </a:solidFill>
                <a:latin typeface="Calibri"/>
                <a:cs typeface="Calibri"/>
              </a:rPr>
              <a:t>Parametric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295" y="2108403"/>
            <a:ext cx="1548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353B5F"/>
                </a:solidFill>
              </a:rPr>
              <a:t>Thank</a:t>
            </a:r>
            <a:r>
              <a:rPr dirty="0" spc="-45">
                <a:solidFill>
                  <a:srgbClr val="353B5F"/>
                </a:solidFill>
              </a:rPr>
              <a:t> </a:t>
            </a:r>
            <a:r>
              <a:rPr dirty="0" spc="-80">
                <a:solidFill>
                  <a:srgbClr val="353B5F"/>
                </a:solidFill>
              </a:rPr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517" y="385648"/>
            <a:ext cx="5441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1.1</a:t>
            </a:r>
            <a:r>
              <a:rPr dirty="0" spc="10"/>
              <a:t> </a:t>
            </a:r>
            <a:r>
              <a:rPr dirty="0" spc="-20"/>
              <a:t>Variable,</a:t>
            </a:r>
            <a:r>
              <a:rPr dirty="0" spc="20"/>
              <a:t> </a:t>
            </a:r>
            <a:r>
              <a:rPr dirty="0" spc="-15"/>
              <a:t>Measurement</a:t>
            </a:r>
            <a:r>
              <a:rPr dirty="0" spc="35"/>
              <a:t> </a:t>
            </a:r>
            <a:r>
              <a:rPr dirty="0" spc="-5"/>
              <a:t>and </a:t>
            </a:r>
            <a:r>
              <a:rPr dirty="0" spc="-15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15"/>
              <a:t>Variables</a:t>
            </a:r>
            <a:r>
              <a:rPr dirty="0" spc="25"/>
              <a:t> </a:t>
            </a:r>
            <a:r>
              <a:rPr dirty="0"/>
              <a:t>–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40"/>
              <a:t> </a:t>
            </a:r>
            <a:r>
              <a:rPr dirty="0" spc="-5"/>
              <a:t>characteristic</a:t>
            </a:r>
            <a:r>
              <a:rPr dirty="0" spc="75"/>
              <a:t> </a:t>
            </a:r>
            <a:r>
              <a:rPr dirty="0" spc="-5"/>
              <a:t>of</a:t>
            </a:r>
            <a:r>
              <a:rPr dirty="0" spc="30"/>
              <a:t> </a:t>
            </a:r>
            <a:r>
              <a:rPr dirty="0" spc="-15"/>
              <a:t>any</a:t>
            </a:r>
            <a:r>
              <a:rPr dirty="0" spc="30"/>
              <a:t> </a:t>
            </a:r>
            <a:r>
              <a:rPr dirty="0" spc="-5"/>
              <a:t>entity</a:t>
            </a:r>
            <a:r>
              <a:rPr dirty="0" spc="30"/>
              <a:t> </a:t>
            </a:r>
            <a:r>
              <a:rPr dirty="0" spc="-5"/>
              <a:t>being</a:t>
            </a:r>
            <a:r>
              <a:rPr dirty="0" spc="35"/>
              <a:t> </a:t>
            </a:r>
            <a:r>
              <a:rPr dirty="0" spc="-5"/>
              <a:t>studied</a:t>
            </a:r>
            <a:r>
              <a:rPr dirty="0" spc="35"/>
              <a:t> </a:t>
            </a:r>
            <a:r>
              <a:rPr dirty="0" spc="-5"/>
              <a:t>that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20"/>
              <a:t> </a:t>
            </a:r>
            <a:r>
              <a:rPr dirty="0"/>
              <a:t>capable</a:t>
            </a:r>
            <a:r>
              <a:rPr dirty="0" spc="25"/>
              <a:t> </a:t>
            </a:r>
            <a:r>
              <a:rPr dirty="0" spc="-5"/>
              <a:t>of </a:t>
            </a:r>
            <a:r>
              <a:rPr dirty="0" spc="-440"/>
              <a:t> </a:t>
            </a:r>
            <a:r>
              <a:rPr dirty="0" spc="-5"/>
              <a:t>taking</a:t>
            </a:r>
            <a:r>
              <a:rPr dirty="0" spc="-10"/>
              <a:t> </a:t>
            </a:r>
            <a:r>
              <a:rPr dirty="0" spc="-5"/>
              <a:t>on </a:t>
            </a:r>
            <a:r>
              <a:rPr dirty="0" spc="-15"/>
              <a:t>different</a:t>
            </a:r>
            <a:r>
              <a:rPr dirty="0" spc="5"/>
              <a:t> </a:t>
            </a:r>
            <a:r>
              <a:rPr dirty="0" spc="-5"/>
              <a:t>values</a:t>
            </a: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Measurements</a:t>
            </a:r>
            <a:r>
              <a:rPr dirty="0" spc="105"/>
              <a:t> </a:t>
            </a:r>
            <a:r>
              <a:rPr dirty="0"/>
              <a:t>–</a:t>
            </a:r>
            <a:r>
              <a:rPr dirty="0" spc="100"/>
              <a:t> </a:t>
            </a:r>
            <a:r>
              <a:rPr dirty="0" spc="-5"/>
              <a:t>is</a:t>
            </a:r>
            <a:r>
              <a:rPr dirty="0" spc="95"/>
              <a:t> </a:t>
            </a:r>
            <a:r>
              <a:rPr dirty="0"/>
              <a:t>when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10"/>
              <a:t>standard</a:t>
            </a:r>
            <a:r>
              <a:rPr dirty="0" spc="100"/>
              <a:t> </a:t>
            </a:r>
            <a:r>
              <a:rPr dirty="0" spc="-10"/>
              <a:t>process</a:t>
            </a:r>
            <a:r>
              <a:rPr dirty="0" spc="95"/>
              <a:t> </a:t>
            </a:r>
            <a:r>
              <a:rPr dirty="0" spc="-5"/>
              <a:t>is</a:t>
            </a:r>
            <a:r>
              <a:rPr dirty="0" spc="100"/>
              <a:t> </a:t>
            </a:r>
            <a:r>
              <a:rPr dirty="0" spc="-5"/>
              <a:t>used</a:t>
            </a:r>
            <a:r>
              <a:rPr dirty="0" spc="100"/>
              <a:t> </a:t>
            </a:r>
            <a:r>
              <a:rPr dirty="0" spc="-15"/>
              <a:t>to</a:t>
            </a:r>
            <a:r>
              <a:rPr dirty="0" spc="105"/>
              <a:t> </a:t>
            </a:r>
            <a:r>
              <a:rPr dirty="0"/>
              <a:t>assign</a:t>
            </a:r>
            <a:r>
              <a:rPr dirty="0" spc="105"/>
              <a:t> </a:t>
            </a:r>
            <a:r>
              <a:rPr dirty="0" spc="-10"/>
              <a:t>numbers</a:t>
            </a:r>
            <a:r>
              <a:rPr dirty="0" spc="95"/>
              <a:t> </a:t>
            </a:r>
            <a:r>
              <a:rPr dirty="0" spc="-15"/>
              <a:t>to </a:t>
            </a:r>
            <a:r>
              <a:rPr dirty="0" spc="-434"/>
              <a:t> </a:t>
            </a:r>
            <a:r>
              <a:rPr dirty="0" spc="-5"/>
              <a:t>particular</a:t>
            </a:r>
            <a:r>
              <a:rPr dirty="0" spc="20"/>
              <a:t> </a:t>
            </a:r>
            <a:r>
              <a:rPr dirty="0" spc="-10"/>
              <a:t>attributes</a:t>
            </a:r>
            <a:r>
              <a:rPr dirty="0" spc="15"/>
              <a:t> </a:t>
            </a:r>
            <a:r>
              <a:rPr dirty="0" spc="-5"/>
              <a:t>or</a:t>
            </a:r>
            <a:r>
              <a:rPr dirty="0"/>
              <a:t> </a:t>
            </a:r>
            <a:r>
              <a:rPr dirty="0" spc="-10"/>
              <a:t>characteristic</a:t>
            </a:r>
            <a:r>
              <a:rPr dirty="0" spc="3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variable</a:t>
            </a: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15"/>
              <a:t>Data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15"/>
              <a:t>data</a:t>
            </a:r>
            <a:r>
              <a:rPr dirty="0" spc="10"/>
              <a:t> </a:t>
            </a:r>
            <a:r>
              <a:rPr dirty="0" spc="-10"/>
              <a:t>are recorded</a:t>
            </a:r>
            <a:r>
              <a:rPr dirty="0" spc="-20"/>
              <a:t> </a:t>
            </a:r>
            <a:r>
              <a:rPr dirty="0" spc="-5"/>
              <a:t>measurements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129" y="385648"/>
            <a:ext cx="5554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1.2</a:t>
            </a:r>
            <a:r>
              <a:rPr dirty="0" spc="15"/>
              <a:t> </a:t>
            </a:r>
            <a:r>
              <a:rPr dirty="0" spc="-15"/>
              <a:t>What</a:t>
            </a:r>
            <a:r>
              <a:rPr dirty="0" spc="15"/>
              <a:t> </a:t>
            </a:r>
            <a:r>
              <a:rPr dirty="0" spc="-5"/>
              <a:t>is</a:t>
            </a:r>
            <a:r>
              <a:rPr dirty="0" spc="10"/>
              <a:t> </a:t>
            </a:r>
            <a:r>
              <a:rPr dirty="0" spc="-20"/>
              <a:t>generating</a:t>
            </a:r>
            <a:r>
              <a:rPr dirty="0" spc="20"/>
              <a:t> </a:t>
            </a:r>
            <a:r>
              <a:rPr dirty="0" spc="-5"/>
              <a:t>so</a:t>
            </a:r>
            <a:r>
              <a:rPr dirty="0" spc="-10"/>
              <a:t> </a:t>
            </a:r>
            <a:r>
              <a:rPr dirty="0" spc="-5"/>
              <a:t>much</a:t>
            </a:r>
            <a:r>
              <a:rPr dirty="0"/>
              <a:t> </a:t>
            </a:r>
            <a:r>
              <a:rPr dirty="0" spc="-15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37209"/>
            <a:ext cx="7721600" cy="23704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generated</a:t>
            </a:r>
            <a:r>
              <a:rPr dirty="0" sz="2400" spc="-10">
                <a:latin typeface="Calibri"/>
                <a:cs typeface="Calibri"/>
              </a:rPr>
              <a:t> by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Humans,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Machines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Humans-machines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combines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5">
                <a:latin typeface="Calibri"/>
                <a:cs typeface="Calibri"/>
              </a:rPr>
              <a:t> be </a:t>
            </a:r>
            <a:r>
              <a:rPr dirty="0" sz="2400" spc="-15">
                <a:latin typeface="Calibri"/>
                <a:cs typeface="Calibri"/>
              </a:rPr>
              <a:t>generated</a:t>
            </a:r>
            <a:r>
              <a:rPr dirty="0" sz="2400" spc="-10">
                <a:latin typeface="Calibri"/>
                <a:cs typeface="Calibri"/>
              </a:rPr>
              <a:t> anywhere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where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generated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stored</a:t>
            </a:r>
            <a:r>
              <a:rPr dirty="0" sz="2400">
                <a:latin typeface="Calibri"/>
                <a:cs typeface="Calibri"/>
              </a:rPr>
              <a:t> in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unstructured</a:t>
            </a:r>
            <a:r>
              <a:rPr dirty="0" sz="2400" spc="-15">
                <a:latin typeface="Calibri"/>
                <a:cs typeface="Calibri"/>
              </a:rPr>
              <a:t> formats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376" y="385648"/>
            <a:ext cx="54000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1.3</a:t>
            </a:r>
            <a:r>
              <a:rPr dirty="0" spc="5"/>
              <a:t> </a:t>
            </a:r>
            <a:r>
              <a:rPr dirty="0" spc="-5"/>
              <a:t>How </a:t>
            </a:r>
            <a:r>
              <a:rPr dirty="0" spc="-15"/>
              <a:t>data</a:t>
            </a:r>
            <a:r>
              <a:rPr dirty="0" spc="5"/>
              <a:t> </a:t>
            </a:r>
            <a:r>
              <a:rPr dirty="0" spc="-5"/>
              <a:t>add </a:t>
            </a:r>
            <a:r>
              <a:rPr dirty="0" spc="-10"/>
              <a:t>value</a:t>
            </a:r>
            <a:r>
              <a:rPr dirty="0"/>
              <a:t> </a:t>
            </a:r>
            <a:r>
              <a:rPr dirty="0" spc="-15"/>
              <a:t>to</a:t>
            </a:r>
            <a:r>
              <a:rPr dirty="0" spc="-5"/>
              <a:t> business?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4219" y="984503"/>
            <a:ext cx="4399915" cy="1208405"/>
            <a:chOff x="2514219" y="984503"/>
            <a:chExt cx="4399915" cy="1208405"/>
          </a:xfrm>
        </p:grpSpPr>
        <p:sp>
          <p:nvSpPr>
            <p:cNvPr id="4" name="object 4"/>
            <p:cNvSpPr/>
            <p:nvPr/>
          </p:nvSpPr>
          <p:spPr>
            <a:xfrm>
              <a:off x="2526919" y="1420494"/>
              <a:ext cx="4374515" cy="759460"/>
            </a:xfrm>
            <a:custGeom>
              <a:avLst/>
              <a:gdLst/>
              <a:ahLst/>
              <a:cxnLst/>
              <a:rect l="l" t="t" r="r" b="b"/>
              <a:pathLst>
                <a:path w="4374515" h="759460">
                  <a:moveTo>
                    <a:pt x="2187067" y="0"/>
                  </a:moveTo>
                  <a:lnTo>
                    <a:pt x="2187067" y="379602"/>
                  </a:lnTo>
                  <a:lnTo>
                    <a:pt x="4374133" y="379602"/>
                  </a:lnTo>
                  <a:lnTo>
                    <a:pt x="4374133" y="759205"/>
                  </a:lnTo>
                </a:path>
                <a:path w="4374515" h="759460">
                  <a:moveTo>
                    <a:pt x="2187067" y="0"/>
                  </a:moveTo>
                  <a:lnTo>
                    <a:pt x="2187067" y="379602"/>
                  </a:lnTo>
                  <a:lnTo>
                    <a:pt x="0" y="379602"/>
                  </a:lnTo>
                  <a:lnTo>
                    <a:pt x="0" y="759205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072" y="984503"/>
              <a:ext cx="3703320" cy="6324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1241" y="1061974"/>
            <a:ext cx="1743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 b="1">
                <a:latin typeface="Calibri"/>
                <a:cs typeface="Calibri"/>
              </a:rPr>
              <a:t>Data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warehouse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131" y="2156460"/>
            <a:ext cx="3729228" cy="9250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5687" y="2180737"/>
            <a:ext cx="3438525" cy="7245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675"/>
              </a:spcBef>
            </a:pPr>
            <a:r>
              <a:rPr dirty="0" sz="1400" spc="-5" b="1">
                <a:latin typeface="Calibri"/>
                <a:cs typeface="Calibri"/>
              </a:rPr>
              <a:t>Development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Data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Product</a:t>
            </a:r>
            <a:endParaRPr sz="1400">
              <a:latin typeface="Calibri"/>
              <a:cs typeface="Calibri"/>
            </a:endParaRPr>
          </a:p>
          <a:p>
            <a:pPr algn="ctr" marL="12700" marR="5080">
              <a:lnSpc>
                <a:spcPts val="1320"/>
              </a:lnSpc>
              <a:spcBef>
                <a:spcPts val="630"/>
              </a:spcBef>
            </a:pPr>
            <a:r>
              <a:rPr dirty="0" sz="1200" spc="-5">
                <a:latin typeface="Calibri"/>
                <a:cs typeface="Calibri"/>
              </a:rPr>
              <a:t>Algorithm solutions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production,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marketing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sales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etc.(e.g. Recommendation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Engines)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9011" y="2156460"/>
            <a:ext cx="3703320" cy="10469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81853" y="2241419"/>
            <a:ext cx="2438400" cy="7245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400" spc="-5" b="1">
                <a:latin typeface="Calibri"/>
                <a:cs typeface="Calibri"/>
              </a:rPr>
              <a:t>Discovery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Data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Insight</a:t>
            </a:r>
            <a:endParaRPr sz="1400">
              <a:latin typeface="Calibri"/>
              <a:cs typeface="Calibri"/>
            </a:endParaRPr>
          </a:p>
          <a:p>
            <a:pPr algn="ctr" marL="12700" marR="5080">
              <a:lnSpc>
                <a:spcPts val="1320"/>
              </a:lnSpc>
              <a:spcBef>
                <a:spcPts val="630"/>
              </a:spcBef>
            </a:pPr>
            <a:r>
              <a:rPr dirty="0" sz="1200" spc="-5">
                <a:latin typeface="Calibri"/>
                <a:cs typeface="Calibri"/>
              </a:rPr>
              <a:t>Quantitative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analysis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steer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strategic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business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decision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03320" y="3264408"/>
            <a:ext cx="2257425" cy="847725"/>
            <a:chOff x="3703320" y="3264408"/>
            <a:chExt cx="2257425" cy="8477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320" y="3264408"/>
              <a:ext cx="2173224" cy="7894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69944" y="3405505"/>
              <a:ext cx="2085975" cy="701675"/>
            </a:xfrm>
            <a:custGeom>
              <a:avLst/>
              <a:gdLst/>
              <a:ahLst/>
              <a:cxnLst/>
              <a:rect l="l" t="t" r="r" b="b"/>
              <a:pathLst>
                <a:path w="2085975" h="701675">
                  <a:moveTo>
                    <a:pt x="2015616" y="0"/>
                  </a:moveTo>
                  <a:lnTo>
                    <a:pt x="70230" y="0"/>
                  </a:lnTo>
                  <a:lnTo>
                    <a:pt x="42916" y="5526"/>
                  </a:lnTo>
                  <a:lnTo>
                    <a:pt x="20589" y="20589"/>
                  </a:lnTo>
                  <a:lnTo>
                    <a:pt x="5526" y="42916"/>
                  </a:lnTo>
                  <a:lnTo>
                    <a:pt x="0" y="70231"/>
                  </a:lnTo>
                  <a:lnTo>
                    <a:pt x="0" y="631215"/>
                  </a:lnTo>
                  <a:lnTo>
                    <a:pt x="5526" y="658514"/>
                  </a:lnTo>
                  <a:lnTo>
                    <a:pt x="20589" y="680805"/>
                  </a:lnTo>
                  <a:lnTo>
                    <a:pt x="42916" y="695834"/>
                  </a:lnTo>
                  <a:lnTo>
                    <a:pt x="70230" y="701344"/>
                  </a:lnTo>
                  <a:lnTo>
                    <a:pt x="2015616" y="701344"/>
                  </a:lnTo>
                  <a:lnTo>
                    <a:pt x="2042912" y="695834"/>
                  </a:lnTo>
                  <a:lnTo>
                    <a:pt x="2065194" y="680805"/>
                  </a:lnTo>
                  <a:lnTo>
                    <a:pt x="2080214" y="658514"/>
                  </a:lnTo>
                  <a:lnTo>
                    <a:pt x="2085720" y="631215"/>
                  </a:lnTo>
                  <a:lnTo>
                    <a:pt x="2085720" y="70231"/>
                  </a:lnTo>
                  <a:lnTo>
                    <a:pt x="2080214" y="42916"/>
                  </a:lnTo>
                  <a:lnTo>
                    <a:pt x="2065194" y="20589"/>
                  </a:lnTo>
                  <a:lnTo>
                    <a:pt x="2042912" y="5526"/>
                  </a:lnTo>
                  <a:lnTo>
                    <a:pt x="20156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9944" y="3405505"/>
              <a:ext cx="2085975" cy="701675"/>
            </a:xfrm>
            <a:custGeom>
              <a:avLst/>
              <a:gdLst/>
              <a:ahLst/>
              <a:cxnLst/>
              <a:rect l="l" t="t" r="r" b="b"/>
              <a:pathLst>
                <a:path w="2085975" h="701675">
                  <a:moveTo>
                    <a:pt x="0" y="70231"/>
                  </a:moveTo>
                  <a:lnTo>
                    <a:pt x="5526" y="42916"/>
                  </a:lnTo>
                  <a:lnTo>
                    <a:pt x="20589" y="20589"/>
                  </a:lnTo>
                  <a:lnTo>
                    <a:pt x="42916" y="5526"/>
                  </a:lnTo>
                  <a:lnTo>
                    <a:pt x="70230" y="0"/>
                  </a:lnTo>
                  <a:lnTo>
                    <a:pt x="2015616" y="0"/>
                  </a:lnTo>
                  <a:lnTo>
                    <a:pt x="2042912" y="5526"/>
                  </a:lnTo>
                  <a:lnTo>
                    <a:pt x="2065194" y="20589"/>
                  </a:lnTo>
                  <a:lnTo>
                    <a:pt x="2080214" y="42916"/>
                  </a:lnTo>
                  <a:lnTo>
                    <a:pt x="2085720" y="70231"/>
                  </a:lnTo>
                  <a:lnTo>
                    <a:pt x="2085720" y="631215"/>
                  </a:lnTo>
                  <a:lnTo>
                    <a:pt x="2080214" y="658514"/>
                  </a:lnTo>
                  <a:lnTo>
                    <a:pt x="2065194" y="680805"/>
                  </a:lnTo>
                  <a:lnTo>
                    <a:pt x="2042912" y="695834"/>
                  </a:lnTo>
                  <a:lnTo>
                    <a:pt x="2015616" y="701344"/>
                  </a:lnTo>
                  <a:lnTo>
                    <a:pt x="70230" y="701344"/>
                  </a:lnTo>
                  <a:lnTo>
                    <a:pt x="42916" y="695834"/>
                  </a:lnTo>
                  <a:lnTo>
                    <a:pt x="20589" y="680805"/>
                  </a:lnTo>
                  <a:lnTo>
                    <a:pt x="5526" y="658514"/>
                  </a:lnTo>
                  <a:lnTo>
                    <a:pt x="0" y="631215"/>
                  </a:lnTo>
                  <a:lnTo>
                    <a:pt x="0" y="70231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52646" y="3560826"/>
            <a:ext cx="1522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Business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55976" y="3086100"/>
            <a:ext cx="3747770" cy="661670"/>
            <a:chOff x="2855976" y="3086100"/>
            <a:chExt cx="3747770" cy="6616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5976" y="3151631"/>
              <a:ext cx="1107948" cy="5958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98013" y="3171317"/>
              <a:ext cx="853440" cy="367665"/>
            </a:xfrm>
            <a:custGeom>
              <a:avLst/>
              <a:gdLst/>
              <a:ahLst/>
              <a:cxnLst/>
              <a:rect l="l" t="t" r="r" b="b"/>
              <a:pathLst>
                <a:path w="853439" h="367664">
                  <a:moveTo>
                    <a:pt x="745229" y="319845"/>
                  </a:moveTo>
                  <a:lnTo>
                    <a:pt x="684149" y="329945"/>
                  </a:lnTo>
                  <a:lnTo>
                    <a:pt x="668527" y="351789"/>
                  </a:lnTo>
                  <a:lnTo>
                    <a:pt x="671173" y="358876"/>
                  </a:lnTo>
                  <a:lnTo>
                    <a:pt x="676163" y="364188"/>
                  </a:lnTo>
                  <a:lnTo>
                    <a:pt x="682797" y="367238"/>
                  </a:lnTo>
                  <a:lnTo>
                    <a:pt x="690372" y="367538"/>
                  </a:lnTo>
                  <a:lnTo>
                    <a:pt x="827074" y="344931"/>
                  </a:lnTo>
                  <a:lnTo>
                    <a:pt x="811022" y="344931"/>
                  </a:lnTo>
                  <a:lnTo>
                    <a:pt x="745229" y="319845"/>
                  </a:lnTo>
                  <a:close/>
                </a:path>
                <a:path w="853439" h="367664">
                  <a:moveTo>
                    <a:pt x="782527" y="313677"/>
                  </a:moveTo>
                  <a:lnTo>
                    <a:pt x="745229" y="319845"/>
                  </a:lnTo>
                  <a:lnTo>
                    <a:pt x="811022" y="344931"/>
                  </a:lnTo>
                  <a:lnTo>
                    <a:pt x="813254" y="339089"/>
                  </a:lnTo>
                  <a:lnTo>
                    <a:pt x="803021" y="339089"/>
                  </a:lnTo>
                  <a:lnTo>
                    <a:pt x="782527" y="313677"/>
                  </a:lnTo>
                  <a:close/>
                </a:path>
                <a:path w="853439" h="367664">
                  <a:moveTo>
                    <a:pt x="736854" y="205168"/>
                  </a:moveTo>
                  <a:lnTo>
                    <a:pt x="729571" y="205803"/>
                  </a:lnTo>
                  <a:lnTo>
                    <a:pt x="722884" y="209295"/>
                  </a:lnTo>
                  <a:lnTo>
                    <a:pt x="718016" y="215108"/>
                  </a:lnTo>
                  <a:lnTo>
                    <a:pt x="715851" y="222075"/>
                  </a:lnTo>
                  <a:lnTo>
                    <a:pt x="716472" y="229352"/>
                  </a:lnTo>
                  <a:lnTo>
                    <a:pt x="719963" y="236093"/>
                  </a:lnTo>
                  <a:lnTo>
                    <a:pt x="758816" y="284274"/>
                  </a:lnTo>
                  <a:lnTo>
                    <a:pt x="824611" y="309371"/>
                  </a:lnTo>
                  <a:lnTo>
                    <a:pt x="811022" y="344931"/>
                  </a:lnTo>
                  <a:lnTo>
                    <a:pt x="827074" y="344931"/>
                  </a:lnTo>
                  <a:lnTo>
                    <a:pt x="853186" y="340613"/>
                  </a:lnTo>
                  <a:lnTo>
                    <a:pt x="749681" y="212089"/>
                  </a:lnTo>
                  <a:lnTo>
                    <a:pt x="743850" y="207295"/>
                  </a:lnTo>
                  <a:lnTo>
                    <a:pt x="736854" y="205168"/>
                  </a:lnTo>
                  <a:close/>
                </a:path>
                <a:path w="853439" h="367664">
                  <a:moveTo>
                    <a:pt x="814704" y="308356"/>
                  </a:moveTo>
                  <a:lnTo>
                    <a:pt x="782527" y="313677"/>
                  </a:lnTo>
                  <a:lnTo>
                    <a:pt x="803021" y="339089"/>
                  </a:lnTo>
                  <a:lnTo>
                    <a:pt x="814704" y="308356"/>
                  </a:lnTo>
                  <a:close/>
                </a:path>
                <a:path w="853439" h="367664">
                  <a:moveTo>
                    <a:pt x="821947" y="308356"/>
                  </a:moveTo>
                  <a:lnTo>
                    <a:pt x="814704" y="308356"/>
                  </a:lnTo>
                  <a:lnTo>
                    <a:pt x="803021" y="339089"/>
                  </a:lnTo>
                  <a:lnTo>
                    <a:pt x="813254" y="339089"/>
                  </a:lnTo>
                  <a:lnTo>
                    <a:pt x="824611" y="309371"/>
                  </a:lnTo>
                  <a:lnTo>
                    <a:pt x="821947" y="308356"/>
                  </a:lnTo>
                  <a:close/>
                </a:path>
                <a:path w="853439" h="367664">
                  <a:moveTo>
                    <a:pt x="13588" y="0"/>
                  </a:moveTo>
                  <a:lnTo>
                    <a:pt x="0" y="35687"/>
                  </a:lnTo>
                  <a:lnTo>
                    <a:pt x="745229" y="319845"/>
                  </a:lnTo>
                  <a:lnTo>
                    <a:pt x="782527" y="313677"/>
                  </a:lnTo>
                  <a:lnTo>
                    <a:pt x="758816" y="284274"/>
                  </a:lnTo>
                  <a:lnTo>
                    <a:pt x="13588" y="0"/>
                  </a:lnTo>
                  <a:close/>
                </a:path>
                <a:path w="853439" h="367664">
                  <a:moveTo>
                    <a:pt x="758816" y="284274"/>
                  </a:moveTo>
                  <a:lnTo>
                    <a:pt x="782527" y="313677"/>
                  </a:lnTo>
                  <a:lnTo>
                    <a:pt x="814704" y="308356"/>
                  </a:lnTo>
                  <a:lnTo>
                    <a:pt x="821947" y="308356"/>
                  </a:lnTo>
                  <a:lnTo>
                    <a:pt x="758816" y="28427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9176" y="3086100"/>
              <a:ext cx="1004316" cy="5958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10885" y="3106293"/>
              <a:ext cx="749935" cy="360045"/>
            </a:xfrm>
            <a:custGeom>
              <a:avLst/>
              <a:gdLst/>
              <a:ahLst/>
              <a:cxnLst/>
              <a:rect l="l" t="t" r="r" b="b"/>
              <a:pathLst>
                <a:path w="749934" h="360045">
                  <a:moveTo>
                    <a:pt x="109997" y="199580"/>
                  </a:moveTo>
                  <a:lnTo>
                    <a:pt x="103129" y="202037"/>
                  </a:lnTo>
                  <a:lnTo>
                    <a:pt x="97536" y="207137"/>
                  </a:lnTo>
                  <a:lnTo>
                    <a:pt x="0" y="340232"/>
                  </a:lnTo>
                  <a:lnTo>
                    <a:pt x="163829" y="359663"/>
                  </a:lnTo>
                  <a:lnTo>
                    <a:pt x="171356" y="359009"/>
                  </a:lnTo>
                  <a:lnTo>
                    <a:pt x="177847" y="355663"/>
                  </a:lnTo>
                  <a:lnTo>
                    <a:pt x="182600" y="350127"/>
                  </a:lnTo>
                  <a:lnTo>
                    <a:pt x="184912" y="342900"/>
                  </a:lnTo>
                  <a:lnTo>
                    <a:pt x="184891" y="342645"/>
                  </a:lnTo>
                  <a:lnTo>
                    <a:pt x="42163" y="342645"/>
                  </a:lnTo>
                  <a:lnTo>
                    <a:pt x="27050" y="307594"/>
                  </a:lnTo>
                  <a:lnTo>
                    <a:pt x="91754" y="279469"/>
                  </a:lnTo>
                  <a:lnTo>
                    <a:pt x="128269" y="229615"/>
                  </a:lnTo>
                  <a:lnTo>
                    <a:pt x="131437" y="222807"/>
                  </a:lnTo>
                  <a:lnTo>
                    <a:pt x="131698" y="215534"/>
                  </a:lnTo>
                  <a:lnTo>
                    <a:pt x="129198" y="208666"/>
                  </a:lnTo>
                  <a:lnTo>
                    <a:pt x="124078" y="203073"/>
                  </a:lnTo>
                  <a:lnTo>
                    <a:pt x="117270" y="199886"/>
                  </a:lnTo>
                  <a:lnTo>
                    <a:pt x="109997" y="199580"/>
                  </a:lnTo>
                  <a:close/>
                </a:path>
                <a:path w="749934" h="360045">
                  <a:moveTo>
                    <a:pt x="91754" y="279469"/>
                  </a:moveTo>
                  <a:lnTo>
                    <a:pt x="27050" y="307594"/>
                  </a:lnTo>
                  <a:lnTo>
                    <a:pt x="42163" y="342645"/>
                  </a:lnTo>
                  <a:lnTo>
                    <a:pt x="56477" y="336423"/>
                  </a:lnTo>
                  <a:lnTo>
                    <a:pt x="50037" y="336423"/>
                  </a:lnTo>
                  <a:lnTo>
                    <a:pt x="36829" y="306196"/>
                  </a:lnTo>
                  <a:lnTo>
                    <a:pt x="72177" y="306196"/>
                  </a:lnTo>
                  <a:lnTo>
                    <a:pt x="91754" y="279469"/>
                  </a:lnTo>
                  <a:close/>
                </a:path>
                <a:path w="749934" h="360045">
                  <a:moveTo>
                    <a:pt x="106857" y="314519"/>
                  </a:moveTo>
                  <a:lnTo>
                    <a:pt x="42163" y="342645"/>
                  </a:lnTo>
                  <a:lnTo>
                    <a:pt x="184891" y="342645"/>
                  </a:lnTo>
                  <a:lnTo>
                    <a:pt x="106857" y="314519"/>
                  </a:lnTo>
                  <a:close/>
                </a:path>
                <a:path w="749934" h="360045">
                  <a:moveTo>
                    <a:pt x="36829" y="306196"/>
                  </a:moveTo>
                  <a:lnTo>
                    <a:pt x="50037" y="336423"/>
                  </a:lnTo>
                  <a:lnTo>
                    <a:pt x="69346" y="310061"/>
                  </a:lnTo>
                  <a:lnTo>
                    <a:pt x="36829" y="306196"/>
                  </a:lnTo>
                  <a:close/>
                </a:path>
                <a:path w="749934" h="360045">
                  <a:moveTo>
                    <a:pt x="69346" y="310061"/>
                  </a:moveTo>
                  <a:lnTo>
                    <a:pt x="50037" y="336423"/>
                  </a:lnTo>
                  <a:lnTo>
                    <a:pt x="56477" y="336423"/>
                  </a:lnTo>
                  <a:lnTo>
                    <a:pt x="106857" y="314519"/>
                  </a:lnTo>
                  <a:lnTo>
                    <a:pt x="69346" y="310061"/>
                  </a:lnTo>
                  <a:close/>
                </a:path>
                <a:path w="749934" h="360045">
                  <a:moveTo>
                    <a:pt x="734694" y="0"/>
                  </a:moveTo>
                  <a:lnTo>
                    <a:pt x="91754" y="279469"/>
                  </a:lnTo>
                  <a:lnTo>
                    <a:pt x="69346" y="310061"/>
                  </a:lnTo>
                  <a:lnTo>
                    <a:pt x="106857" y="314519"/>
                  </a:lnTo>
                  <a:lnTo>
                    <a:pt x="749935" y="34925"/>
                  </a:lnTo>
                  <a:lnTo>
                    <a:pt x="734694" y="0"/>
                  </a:lnTo>
                  <a:close/>
                </a:path>
                <a:path w="749934" h="360045">
                  <a:moveTo>
                    <a:pt x="72177" y="306196"/>
                  </a:moveTo>
                  <a:lnTo>
                    <a:pt x="36829" y="306196"/>
                  </a:lnTo>
                  <a:lnTo>
                    <a:pt x="69346" y="310061"/>
                  </a:lnTo>
                  <a:lnTo>
                    <a:pt x="72177" y="30619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341869" y="4409338"/>
            <a:ext cx="17113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Source: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://datajobs.com/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385648"/>
            <a:ext cx="20948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Data</a:t>
            </a:r>
            <a:r>
              <a:rPr dirty="0" spc="-60"/>
              <a:t> </a:t>
            </a:r>
            <a:r>
              <a:rPr dirty="0" spc="-10"/>
              <a:t>Products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527" y="1101852"/>
            <a:ext cx="8340090" cy="2188845"/>
            <a:chOff x="414527" y="1101852"/>
            <a:chExt cx="8340090" cy="2188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7" y="1101852"/>
              <a:ext cx="3445764" cy="2188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726" y="1297178"/>
              <a:ext cx="28575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027" y="1120140"/>
              <a:ext cx="2674620" cy="21518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7973" y="1314704"/>
              <a:ext cx="2086610" cy="15650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2337" y="1314704"/>
              <a:ext cx="2501899" cy="156502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IITR</dc:creator>
  <dc:title>Slide 1</dc:title>
  <dcterms:created xsi:type="dcterms:W3CDTF">2024-02-01T08:37:05Z</dcterms:created>
  <dcterms:modified xsi:type="dcterms:W3CDTF">2024-02-01T08:37:05Z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2024-02-01T00:00:00Z</vt:filetime>
  </property>
</Properties>
</file>