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normAutofit fontScale="90000"/>
          </a:bodyPr>
          <a:lstStyle/>
          <a:p>
            <a:r>
              <a:rPr lang="en-US" dirty="0" smtClean="0">
                <a:latin typeface="Times New Roman" pitchFamily="18" charset="0"/>
                <a:cs typeface="Times New Roman" pitchFamily="18" charset="0"/>
              </a:rPr>
              <a:t>CLASSIFICATION IN BUSINESS INTELLIGENCE ANALYTICS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4572000"/>
            <a:ext cx="6400800" cy="1752600"/>
          </a:xfrm>
        </p:spPr>
        <p:txBody>
          <a:bodyPr/>
          <a:lstStyle/>
          <a:p>
            <a:r>
              <a:rPr lang="en-US" dirty="0" smtClean="0">
                <a:solidFill>
                  <a:schemeClr val="tx1"/>
                </a:solidFill>
                <a:latin typeface="Times New Roman" pitchFamily="18" charset="0"/>
                <a:cs typeface="Times New Roman" pitchFamily="18" charset="0"/>
              </a:rPr>
              <a:t>Created by,</a:t>
            </a:r>
            <a:br>
              <a:rPr lang="en-US" dirty="0" smtClean="0">
                <a:solidFill>
                  <a:schemeClr val="tx1"/>
                </a:solidFill>
                <a:latin typeface="Times New Roman" pitchFamily="18" charset="0"/>
                <a:cs typeface="Times New Roman" pitchFamily="18" charset="0"/>
              </a:rPr>
            </a:br>
            <a:r>
              <a:rPr lang="en-US" dirty="0" err="1" smtClean="0">
                <a:solidFill>
                  <a:schemeClr val="tx1"/>
                </a:solidFill>
                <a:latin typeface="Times New Roman" pitchFamily="18" charset="0"/>
                <a:cs typeface="Times New Roman" pitchFamily="18" charset="0"/>
              </a:rPr>
              <a:t>Tathagata</a:t>
            </a:r>
            <a:r>
              <a:rPr lang="en-US" dirty="0" smtClean="0">
                <a:solidFill>
                  <a:schemeClr val="tx1"/>
                </a:solidFill>
                <a:latin typeface="Times New Roman" pitchFamily="18" charset="0"/>
                <a:cs typeface="Times New Roman" pitchFamily="18" charset="0"/>
              </a:rPr>
              <a:t> Roy </a:t>
            </a:r>
            <a:r>
              <a:rPr lang="en-US" dirty="0" err="1" smtClean="0">
                <a:solidFill>
                  <a:schemeClr val="tx1"/>
                </a:solidFill>
                <a:latin typeface="Times New Roman" pitchFamily="18" charset="0"/>
                <a:cs typeface="Times New Roman" pitchFamily="18" charset="0"/>
              </a:rPr>
              <a:t>Chowdhury</a:t>
            </a:r>
            <a:endParaRPr lang="en-US" dirty="0">
              <a:solidFill>
                <a:schemeClr val="tx1"/>
              </a:solidFill>
              <a:latin typeface="Times New Roman" pitchFamily="18" charset="0"/>
              <a:cs typeface="Times New Roman" pitchFamily="18" charset="0"/>
            </a:endParaRPr>
          </a:p>
        </p:txBody>
      </p:sp>
      <p:pic>
        <p:nvPicPr>
          <p:cNvPr id="4" name="Picture 3" descr="Skill-India-removebg-preview.png"/>
          <p:cNvPicPr>
            <a:picLocks noChangeAspect="1"/>
          </p:cNvPicPr>
          <p:nvPr/>
        </p:nvPicPr>
        <p:blipFill>
          <a:blip r:embed="rId2"/>
          <a:stretch>
            <a:fillRect/>
          </a:stretch>
        </p:blipFill>
        <p:spPr>
          <a:xfrm>
            <a:off x="2743200" y="1981200"/>
            <a:ext cx="3553947" cy="2667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latin typeface="Times New Roman" pitchFamily="18" charset="0"/>
                <a:cs typeface="Times New Roman" pitchFamily="18" charset="0"/>
              </a:rPr>
              <a:t>Case Study: Real-world Application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rmAutofit fontScale="62500" lnSpcReduction="20000"/>
          </a:bodyPr>
          <a:lstStyle/>
          <a:p>
            <a:r>
              <a:rPr lang="en-US" dirty="0" smtClean="0">
                <a:latin typeface="Times New Roman" pitchFamily="18" charset="0"/>
                <a:cs typeface="Times New Roman" pitchFamily="18" charset="0"/>
              </a:rPr>
              <a:t>The company implemented a predictive maintenance system that utilized classification algorithms and sensor data from its machinery. Here's how it worked:</a:t>
            </a:r>
          </a:p>
          <a:p>
            <a:r>
              <a:rPr lang="en-US" b="1" dirty="0" smtClean="0">
                <a:latin typeface="Times New Roman" pitchFamily="18" charset="0"/>
                <a:cs typeface="Times New Roman" pitchFamily="18" charset="0"/>
              </a:rPr>
              <a:t>Data Collection:</a:t>
            </a:r>
            <a:r>
              <a:rPr lang="en-US" dirty="0" smtClean="0">
                <a:latin typeface="Times New Roman" pitchFamily="18" charset="0"/>
                <a:cs typeface="Times New Roman" pitchFamily="18" charset="0"/>
              </a:rPr>
              <a:t> Sensors were installed on key machinery to collect real-time data on various parameters, such as temperature, vibration, and oil quality.</a:t>
            </a:r>
          </a:p>
          <a:p>
            <a:r>
              <a:rPr lang="en-US" b="1" dirty="0" smtClean="0">
                <a:latin typeface="Times New Roman" pitchFamily="18" charset="0"/>
                <a:cs typeface="Times New Roman" pitchFamily="18" charset="0"/>
              </a:rPr>
              <a:t>Data Preprocessing:</a:t>
            </a:r>
            <a:r>
              <a:rPr lang="en-US" dirty="0" smtClean="0">
                <a:latin typeface="Times New Roman" pitchFamily="18" charset="0"/>
                <a:cs typeface="Times New Roman" pitchFamily="18" charset="0"/>
              </a:rPr>
              <a:t> The collected data was cleaned, transformed, and aggregated to create a comprehensive dataset suitable for predictive modeling.</a:t>
            </a:r>
          </a:p>
          <a:p>
            <a:r>
              <a:rPr lang="en-US" b="1" dirty="0" smtClean="0">
                <a:latin typeface="Times New Roman" pitchFamily="18" charset="0"/>
                <a:cs typeface="Times New Roman" pitchFamily="18" charset="0"/>
              </a:rPr>
              <a:t>Classification Model:</a:t>
            </a:r>
            <a:r>
              <a:rPr lang="en-US" dirty="0" smtClean="0">
                <a:latin typeface="Times New Roman" pitchFamily="18" charset="0"/>
                <a:cs typeface="Times New Roman" pitchFamily="18" charset="0"/>
              </a:rPr>
              <a:t> A classification model (Random Forest) was trained using historical data that included instances of both equipment failures and normal operations. The model learned to classify the machinery's current state as "healthy" or "at risk."</a:t>
            </a:r>
          </a:p>
          <a:p>
            <a:r>
              <a:rPr lang="en-US" b="1" dirty="0" smtClean="0">
                <a:latin typeface="Times New Roman" pitchFamily="18" charset="0"/>
                <a:cs typeface="Times New Roman" pitchFamily="18" charset="0"/>
              </a:rPr>
              <a:t>Real-time Monitoring:</a:t>
            </a:r>
            <a:r>
              <a:rPr lang="en-US" dirty="0" smtClean="0">
                <a:latin typeface="Times New Roman" pitchFamily="18" charset="0"/>
                <a:cs typeface="Times New Roman" pitchFamily="18" charset="0"/>
              </a:rPr>
              <a:t> The trained model was deployed to monitor equipment in real-time. It continuously analyzed sensor data and provided predictions about the likelihood of a failure occurring in the near future.</a:t>
            </a:r>
          </a:p>
          <a:p>
            <a:r>
              <a:rPr lang="en-US" b="1" dirty="0" smtClean="0">
                <a:latin typeface="Times New Roman" pitchFamily="18" charset="0"/>
                <a:cs typeface="Times New Roman" pitchFamily="18" charset="0"/>
              </a:rPr>
              <a:t>Alerts and Maintenance Planning:</a:t>
            </a:r>
            <a:r>
              <a:rPr lang="en-US" dirty="0" smtClean="0">
                <a:latin typeface="Times New Roman" pitchFamily="18" charset="0"/>
                <a:cs typeface="Times New Roman" pitchFamily="18" charset="0"/>
              </a:rPr>
              <a:t> When the model detected a high risk of equipment failure, it triggered automatic alerts to maintenance teams. The system also recommended specific maintenance actions based on the nature of the detected </a:t>
            </a:r>
            <a:r>
              <a:rPr lang="en-US" dirty="0" smtClean="0">
                <a:latin typeface="Times New Roman" pitchFamily="18" charset="0"/>
                <a:cs typeface="Times New Roman" pitchFamily="18" charset="0"/>
              </a:rPr>
              <a:t>risk</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305800" cy="5257800"/>
          </a:xfrm>
        </p:spPr>
        <p:txBody>
          <a:bodyPr>
            <a:normAutofit fontScale="77500" lnSpcReduction="20000"/>
          </a:bodyPr>
          <a:lstStyle/>
          <a:p>
            <a:pPr>
              <a:buNone/>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implementation of the predictive maintenance system yielded significant results:</a:t>
            </a:r>
          </a:p>
          <a:p>
            <a:r>
              <a:rPr lang="en-US" b="1" dirty="0" smtClean="0">
                <a:latin typeface="Times New Roman" pitchFamily="18" charset="0"/>
                <a:cs typeface="Times New Roman" pitchFamily="18" charset="0"/>
              </a:rPr>
              <a:t>Reduced Downtime:</a:t>
            </a:r>
            <a:r>
              <a:rPr lang="en-US" dirty="0" smtClean="0">
                <a:latin typeface="Times New Roman" pitchFamily="18" charset="0"/>
                <a:cs typeface="Times New Roman" pitchFamily="18" charset="0"/>
              </a:rPr>
              <a:t> Unplanned downtime due to equipment failures was reduced by 40%, leading to improved production schedules and reduced financial losses.</a:t>
            </a:r>
          </a:p>
          <a:p>
            <a:r>
              <a:rPr lang="en-US" b="1" dirty="0" smtClean="0">
                <a:latin typeface="Times New Roman" pitchFamily="18" charset="0"/>
                <a:cs typeface="Times New Roman" pitchFamily="18" charset="0"/>
              </a:rPr>
              <a:t>Cost Savings:</a:t>
            </a:r>
            <a:r>
              <a:rPr lang="en-US" dirty="0" smtClean="0">
                <a:latin typeface="Times New Roman" pitchFamily="18" charset="0"/>
                <a:cs typeface="Times New Roman" pitchFamily="18" charset="0"/>
              </a:rPr>
              <a:t> Maintenance costs were optimized as maintenance activities were only performed when needed, eliminating unnecessary scheduled maintenance.</a:t>
            </a:r>
          </a:p>
          <a:p>
            <a:r>
              <a:rPr lang="en-US" b="1" dirty="0" smtClean="0">
                <a:latin typeface="Times New Roman" pitchFamily="18" charset="0"/>
                <a:cs typeface="Times New Roman" pitchFamily="18" charset="0"/>
              </a:rPr>
              <a:t>Improved Efficiency:</a:t>
            </a:r>
            <a:r>
              <a:rPr lang="en-US" dirty="0" smtClean="0">
                <a:latin typeface="Times New Roman" pitchFamily="18" charset="0"/>
                <a:cs typeface="Times New Roman" pitchFamily="18" charset="0"/>
              </a:rPr>
              <a:t> Overall equipment effectiveness (OEE) increased by 15%, indicating more efficient machinery utilization.</a:t>
            </a:r>
          </a:p>
          <a:p>
            <a:r>
              <a:rPr lang="en-US" b="1" dirty="0" smtClean="0">
                <a:latin typeface="Times New Roman" pitchFamily="18" charset="0"/>
                <a:cs typeface="Times New Roman" pitchFamily="18" charset="0"/>
              </a:rPr>
              <a:t>Enhanced Safety:</a:t>
            </a:r>
            <a:r>
              <a:rPr lang="en-US" dirty="0" smtClean="0">
                <a:latin typeface="Times New Roman" pitchFamily="18" charset="0"/>
                <a:cs typeface="Times New Roman" pitchFamily="18" charset="0"/>
              </a:rPr>
              <a:t> Predictive maintenance improved workplace safety by minimizing the occurrence of unexpected equipment failures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Best Practices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smtClean="0">
                <a:latin typeface="Times New Roman" pitchFamily="18" charset="0"/>
                <a:cs typeface="Times New Roman" pitchFamily="18" charset="0"/>
              </a:rPr>
              <a:t>Data Preparation and Feature Engineering</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Discuss best practices for data preparation, feature selection, and engineering to improve classification model performance.</a:t>
            </a:r>
          </a:p>
          <a:p>
            <a:r>
              <a:rPr lang="en-US" b="1" dirty="0" smtClean="0">
                <a:latin typeface="Times New Roman" pitchFamily="18" charset="0"/>
                <a:cs typeface="Times New Roman" pitchFamily="18" charset="0"/>
              </a:rPr>
              <a:t>Model Selection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Provide guidance on selecting the most suitable classification algorithm for a given BI task.</a:t>
            </a:r>
          </a:p>
          <a:p>
            <a:r>
              <a:rPr lang="en-US" b="1" dirty="0" smtClean="0">
                <a:latin typeface="Times New Roman" pitchFamily="18" charset="0"/>
                <a:cs typeface="Times New Roman" pitchFamily="18" charset="0"/>
              </a:rPr>
              <a:t>Cross-Validation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Explain the importance of cross-validation in model evaluation and parameter tuning.</a:t>
            </a:r>
          </a:p>
          <a:p>
            <a:r>
              <a:rPr lang="en-US" b="1" dirty="0" smtClean="0">
                <a:latin typeface="Times New Roman" pitchFamily="18" charset="0"/>
                <a:cs typeface="Times New Roman" pitchFamily="18" charset="0"/>
              </a:rPr>
              <a:t>Interpretability vs. Accuracy</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Address the trade-off between model interpretability and accuracy, especially in business-critical applications.</a:t>
            </a:r>
          </a:p>
          <a:p>
            <a:r>
              <a:rPr lang="en-US" b="1" dirty="0" smtClean="0">
                <a:latin typeface="Times New Roman" pitchFamily="18" charset="0"/>
                <a:cs typeface="Times New Roman" pitchFamily="18" charset="0"/>
              </a:rPr>
              <a:t>Model Deployment and Monitoring</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Describe best practices for deploying classification models into production environments and monitoring their performance over time.</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lstStyle/>
          <a:p>
            <a:r>
              <a:rPr lang="en-US" dirty="0" smtClean="0">
                <a:latin typeface="Times New Roman" pitchFamily="18" charset="0"/>
                <a:cs typeface="Times New Roman" pitchFamily="18" charset="0"/>
              </a:rPr>
              <a:t>Try the questions from the file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Agenda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Introduction to Business Intelligence (</a:t>
            </a:r>
            <a:r>
              <a:rPr lang="en-US" dirty="0" smtClean="0">
                <a:latin typeface="Times New Roman" pitchFamily="18" charset="0"/>
                <a:cs typeface="Times New Roman" pitchFamily="18" charset="0"/>
              </a:rPr>
              <a:t>BI)</a:t>
            </a:r>
          </a:p>
          <a:p>
            <a:r>
              <a:rPr lang="en-US" dirty="0" smtClean="0">
                <a:latin typeface="Times New Roman" pitchFamily="18" charset="0"/>
                <a:cs typeface="Times New Roman" pitchFamily="18" charset="0"/>
              </a:rPr>
              <a:t>What </a:t>
            </a:r>
            <a:r>
              <a:rPr lang="en-US" dirty="0" smtClean="0">
                <a:latin typeface="Times New Roman" pitchFamily="18" charset="0"/>
                <a:cs typeface="Times New Roman" pitchFamily="18" charset="0"/>
              </a:rPr>
              <a:t>is </a:t>
            </a:r>
            <a:r>
              <a:rPr lang="en-US" dirty="0" smtClean="0">
                <a:latin typeface="Times New Roman" pitchFamily="18" charset="0"/>
                <a:cs typeface="Times New Roman" pitchFamily="18" charset="0"/>
              </a:rPr>
              <a:t>Classification?</a:t>
            </a:r>
          </a:p>
          <a:p>
            <a:r>
              <a:rPr lang="en-US" dirty="0" smtClean="0">
                <a:latin typeface="Times New Roman" pitchFamily="18" charset="0"/>
                <a:cs typeface="Times New Roman" pitchFamily="18" charset="0"/>
              </a:rPr>
              <a:t>Importance </a:t>
            </a:r>
            <a:r>
              <a:rPr lang="en-US" dirty="0" smtClean="0">
                <a:latin typeface="Times New Roman" pitchFamily="18" charset="0"/>
                <a:cs typeface="Times New Roman" pitchFamily="18" charset="0"/>
              </a:rPr>
              <a:t>of Classification in </a:t>
            </a:r>
            <a:r>
              <a:rPr lang="en-US" dirty="0" smtClean="0">
                <a:latin typeface="Times New Roman" pitchFamily="18" charset="0"/>
                <a:cs typeface="Times New Roman" pitchFamily="18" charset="0"/>
              </a:rPr>
              <a:t>BI</a:t>
            </a:r>
          </a:p>
          <a:p>
            <a:r>
              <a:rPr lang="en-US" dirty="0" smtClean="0">
                <a:latin typeface="Times New Roman" pitchFamily="18" charset="0"/>
                <a:cs typeface="Times New Roman" pitchFamily="18" charset="0"/>
              </a:rPr>
              <a:t>Classification Algorithms</a:t>
            </a:r>
          </a:p>
          <a:p>
            <a:r>
              <a:rPr lang="en-US" dirty="0" smtClean="0">
                <a:latin typeface="Times New Roman" pitchFamily="18" charset="0"/>
                <a:cs typeface="Times New Roman" pitchFamily="18" charset="0"/>
              </a:rPr>
              <a:t>Use </a:t>
            </a:r>
            <a:r>
              <a:rPr lang="en-US" dirty="0" smtClean="0">
                <a:latin typeface="Times New Roman" pitchFamily="18" charset="0"/>
                <a:cs typeface="Times New Roman" pitchFamily="18" charset="0"/>
              </a:rPr>
              <a:t>Cases of Classification in </a:t>
            </a:r>
            <a:r>
              <a:rPr lang="en-US" dirty="0" smtClean="0">
                <a:latin typeface="Times New Roman" pitchFamily="18" charset="0"/>
                <a:cs typeface="Times New Roman" pitchFamily="18" charset="0"/>
              </a:rPr>
              <a:t>BI</a:t>
            </a:r>
          </a:p>
          <a:p>
            <a:r>
              <a:rPr lang="en-US" dirty="0" smtClean="0">
                <a:latin typeface="Times New Roman" pitchFamily="18" charset="0"/>
                <a:cs typeface="Times New Roman" pitchFamily="18" charset="0"/>
              </a:rPr>
              <a:t>Challenges </a:t>
            </a:r>
            <a:r>
              <a:rPr lang="en-US" dirty="0" smtClean="0">
                <a:latin typeface="Times New Roman" pitchFamily="18" charset="0"/>
                <a:cs typeface="Times New Roman" pitchFamily="18" charset="0"/>
              </a:rPr>
              <a:t>and </a:t>
            </a:r>
            <a:r>
              <a:rPr lang="en-US" dirty="0" smtClean="0">
                <a:latin typeface="Times New Roman" pitchFamily="18" charset="0"/>
                <a:cs typeface="Times New Roman" pitchFamily="18" charset="0"/>
              </a:rPr>
              <a:t>Considerations</a:t>
            </a:r>
          </a:p>
          <a:p>
            <a:r>
              <a:rPr lang="en-US" dirty="0" smtClean="0">
                <a:latin typeface="Times New Roman" pitchFamily="18" charset="0"/>
                <a:cs typeface="Times New Roman" pitchFamily="18" charset="0"/>
              </a:rPr>
              <a:t>Case </a:t>
            </a:r>
            <a:r>
              <a:rPr lang="en-US" dirty="0" smtClean="0">
                <a:latin typeface="Times New Roman" pitchFamily="18" charset="0"/>
                <a:cs typeface="Times New Roman" pitchFamily="18" charset="0"/>
              </a:rPr>
              <a:t>Study: Real-world </a:t>
            </a:r>
            <a:r>
              <a:rPr lang="en-US" dirty="0" smtClean="0">
                <a:latin typeface="Times New Roman" pitchFamily="18" charset="0"/>
                <a:cs typeface="Times New Roman" pitchFamily="18" charset="0"/>
              </a:rPr>
              <a:t>Application</a:t>
            </a:r>
          </a:p>
          <a:p>
            <a:r>
              <a:rPr lang="en-US" dirty="0" smtClean="0">
                <a:latin typeface="Times New Roman" pitchFamily="18" charset="0"/>
                <a:cs typeface="Times New Roman" pitchFamily="18" charset="0"/>
              </a:rPr>
              <a:t>Best Practices</a:t>
            </a:r>
          </a:p>
          <a:p>
            <a:r>
              <a:rPr lang="en-US"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Q&amp;A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latin typeface="Times New Roman" pitchFamily="18" charset="0"/>
                <a:cs typeface="Times New Roman" pitchFamily="18" charset="0"/>
              </a:rPr>
              <a:t>Introduction to Business </a:t>
            </a:r>
            <a:r>
              <a:rPr lang="en-US" b="1" dirty="0" smtClean="0">
                <a:latin typeface="Times New Roman" pitchFamily="18" charset="0"/>
                <a:cs typeface="Times New Roman" pitchFamily="18" charset="0"/>
              </a:rPr>
              <a:t>Intelligence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normAutofit fontScale="77500" lnSpcReduction="20000"/>
          </a:bodyPr>
          <a:lstStyle/>
          <a:p>
            <a:r>
              <a:rPr lang="en-US" b="1" dirty="0" smtClean="0">
                <a:latin typeface="Times New Roman" pitchFamily="18" charset="0"/>
                <a:cs typeface="Times New Roman" pitchFamily="18" charset="0"/>
              </a:rPr>
              <a:t>Definition of Business Intelligence (BI)</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Business Intelligence (BI) refers to the technology-driven process of collecting, analyzing, and presenting business data to support better decision-making within organizations.</a:t>
            </a:r>
          </a:p>
          <a:p>
            <a:r>
              <a:rPr lang="en-US" b="1" dirty="0" smtClean="0">
                <a:latin typeface="Times New Roman" pitchFamily="18" charset="0"/>
                <a:cs typeface="Times New Roman" pitchFamily="18" charset="0"/>
              </a:rPr>
              <a:t>Purpose and Objectives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 primary purpose of BI is to transform raw data into actionable insights that can inform strategic and tactical business decisions.</a:t>
            </a:r>
          </a:p>
          <a:p>
            <a:r>
              <a:rPr lang="en-US" b="1" dirty="0" smtClean="0">
                <a:latin typeface="Times New Roman" pitchFamily="18" charset="0"/>
                <a:cs typeface="Times New Roman" pitchFamily="18" charset="0"/>
              </a:rPr>
              <a:t>Role of Data in BI</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Data is at the core of BI, serving as the foundation for generating insights. It includes structured and unstructured data from various sources.</a:t>
            </a:r>
          </a:p>
          <a:p>
            <a:r>
              <a:rPr lang="en-US" b="1" dirty="0" smtClean="0">
                <a:latin typeface="Times New Roman" pitchFamily="18" charset="0"/>
                <a:cs typeface="Times New Roman" pitchFamily="18" charset="0"/>
              </a:rPr>
              <a:t>Benefits of BI</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BI provides several benefits, including improved decision-making, enhanced operational efficiency, competitive advantage, and a data-driven organizational culture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What is Classification?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b="1" dirty="0" smtClean="0">
                <a:latin typeface="Times New Roman" pitchFamily="18" charset="0"/>
                <a:cs typeface="Times New Roman" pitchFamily="18" charset="0"/>
              </a:rPr>
              <a:t>Definition of Classification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Classification is a supervised machine learning technique that involves categorizing data points into predefined classes or categories based on their features or attributes.</a:t>
            </a:r>
          </a:p>
          <a:p>
            <a:r>
              <a:rPr lang="en-US" b="1" dirty="0" smtClean="0">
                <a:latin typeface="Times New Roman" pitchFamily="18" charset="0"/>
                <a:cs typeface="Times New Roman" pitchFamily="18" charset="0"/>
              </a:rPr>
              <a:t>Classification vs. Clustering</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Classification assigns data points to specific categories, whereas clustering groups data points into clusters based on similarity.</a:t>
            </a:r>
          </a:p>
          <a:p>
            <a:r>
              <a:rPr lang="en-US" b="1" dirty="0" smtClean="0">
                <a:latin typeface="Times New Roman" pitchFamily="18" charset="0"/>
                <a:cs typeface="Times New Roman" pitchFamily="18" charset="0"/>
              </a:rPr>
              <a:t>Types of Classification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Classification tasks can be binary (two classes) or multiclass (more than two classes), depending on the number of categories being predicted.</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Importance of Classification in BI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smtClean="0">
                <a:latin typeface="Times New Roman" pitchFamily="18" charset="0"/>
                <a:cs typeface="Times New Roman" pitchFamily="18" charset="0"/>
              </a:rPr>
              <a:t>Decision-Making Process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Classification plays a crucial role in the decision-making process by providing predictive insights that guide business choices.</a:t>
            </a:r>
          </a:p>
          <a:p>
            <a:r>
              <a:rPr lang="en-US" b="1" dirty="0" smtClean="0">
                <a:latin typeface="Times New Roman" pitchFamily="18" charset="0"/>
                <a:cs typeface="Times New Roman" pitchFamily="18" charset="0"/>
              </a:rPr>
              <a:t>Predictive Analytics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It enables predictive analytics, allowing organizations to forecast outcomes, trends, and future events based on historical data.</a:t>
            </a:r>
          </a:p>
          <a:p>
            <a:r>
              <a:rPr lang="en-US" b="1" dirty="0" smtClean="0">
                <a:latin typeface="Times New Roman" pitchFamily="18" charset="0"/>
                <a:cs typeface="Times New Roman" pitchFamily="18" charset="0"/>
              </a:rPr>
              <a:t>Customer Segmentation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Classification helps segment customers into distinct groups, enabling tailored marketing strategies and personalized customer experiences.</a:t>
            </a:r>
          </a:p>
          <a:p>
            <a:r>
              <a:rPr lang="en-US" b="1" dirty="0" smtClean="0">
                <a:latin typeface="Times New Roman" pitchFamily="18" charset="0"/>
                <a:cs typeface="Times New Roman" pitchFamily="18" charset="0"/>
              </a:rPr>
              <a:t>Fraud Detection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In fraud detection, classification models identify suspicious transactions or activities by flagging anomalies.</a:t>
            </a:r>
          </a:p>
          <a:p>
            <a:r>
              <a:rPr lang="en-US" b="1" dirty="0" smtClean="0">
                <a:latin typeface="Times New Roman" pitchFamily="18" charset="0"/>
                <a:cs typeface="Times New Roman" pitchFamily="18" charset="0"/>
              </a:rPr>
              <a:t>Market Basket Analysis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Market basket analysis uses classification to understand customer purchasing patterns, facilitating cross-selling and </a:t>
            </a:r>
            <a:r>
              <a:rPr lang="en-US" dirty="0" err="1" smtClean="0">
                <a:latin typeface="Times New Roman" pitchFamily="18" charset="0"/>
                <a:cs typeface="Times New Roman" pitchFamily="18" charset="0"/>
              </a:rPr>
              <a:t>upselling</a:t>
            </a:r>
            <a:r>
              <a:rPr lang="en-US" dirty="0" smtClean="0">
                <a:latin typeface="Times New Roman" pitchFamily="18" charset="0"/>
                <a:cs typeface="Times New Roman" pitchFamily="18" charset="0"/>
              </a:rPr>
              <a:t> strategies.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Classification Algorithms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2057400"/>
            <a:ext cx="8229600" cy="4525963"/>
          </a:xfrm>
        </p:spPr>
        <p:txBody>
          <a:bodyPr/>
          <a:lstStyle/>
          <a:p>
            <a:r>
              <a:rPr lang="en-US" dirty="0" smtClean="0">
                <a:latin typeface="Times New Roman" pitchFamily="18" charset="0"/>
                <a:cs typeface="Times New Roman" pitchFamily="18" charset="0"/>
              </a:rPr>
              <a:t>Decision Trees</a:t>
            </a:r>
          </a:p>
          <a:p>
            <a:r>
              <a:rPr lang="en-US" dirty="0" smtClean="0">
                <a:latin typeface="Times New Roman" pitchFamily="18" charset="0"/>
                <a:cs typeface="Times New Roman" pitchFamily="18" charset="0"/>
              </a:rPr>
              <a:t>Logistic Regression</a:t>
            </a:r>
          </a:p>
          <a:p>
            <a:r>
              <a:rPr lang="en-US" dirty="0" smtClean="0">
                <a:latin typeface="Times New Roman" pitchFamily="18" charset="0"/>
                <a:cs typeface="Times New Roman" pitchFamily="18" charset="0"/>
              </a:rPr>
              <a:t>Naïve </a:t>
            </a:r>
            <a:r>
              <a:rPr lang="en-US" dirty="0" err="1" smtClean="0">
                <a:latin typeface="Times New Roman" pitchFamily="18" charset="0"/>
                <a:cs typeface="Times New Roman" pitchFamily="18" charset="0"/>
              </a:rPr>
              <a:t>Bayes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Support Vector Machines (SVM)</a:t>
            </a:r>
          </a:p>
          <a:p>
            <a:r>
              <a:rPr lang="en-US" dirty="0" smtClean="0">
                <a:latin typeface="Times New Roman" pitchFamily="18" charset="0"/>
                <a:cs typeface="Times New Roman" pitchFamily="18" charset="0"/>
              </a:rPr>
              <a:t>K-Nearest Neighbors (K-NN)</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Use Cases of Classification in BI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b="1" dirty="0" smtClean="0">
                <a:latin typeface="Times New Roman" pitchFamily="18" charset="0"/>
                <a:cs typeface="Times New Roman" pitchFamily="18" charset="0"/>
              </a:rPr>
              <a:t>Customer Churn Prediction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Explain how classification models can predict customer churn, helping businesses retain valuable customers.</a:t>
            </a:r>
          </a:p>
          <a:p>
            <a:r>
              <a:rPr lang="en-US" b="1" dirty="0" smtClean="0">
                <a:latin typeface="Times New Roman" pitchFamily="18" charset="0"/>
                <a:cs typeface="Times New Roman" pitchFamily="18" charset="0"/>
              </a:rPr>
              <a:t>Credit Scoring</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Describe how classification is used for credit risk assessment, aiding in loan approvals and interest rate determination.</a:t>
            </a:r>
          </a:p>
          <a:p>
            <a:r>
              <a:rPr lang="en-US" b="1" dirty="0" smtClean="0">
                <a:latin typeface="Times New Roman" pitchFamily="18" charset="0"/>
                <a:cs typeface="Times New Roman" pitchFamily="18" charset="0"/>
              </a:rPr>
              <a:t>Email Spam Detection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Discuss the role of classification in identifying and filtering out spam emails to enhance user experience.</a:t>
            </a:r>
          </a:p>
          <a:p>
            <a:r>
              <a:rPr lang="en-US" b="1" dirty="0" smtClean="0">
                <a:latin typeface="Times New Roman" pitchFamily="18" charset="0"/>
                <a:cs typeface="Times New Roman" pitchFamily="18" charset="0"/>
              </a:rPr>
              <a:t>Sentiment Analysis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Highlight how sentiment analysis uses classification to determine public sentiment toward products, services, or brands.</a:t>
            </a:r>
          </a:p>
          <a:p>
            <a:r>
              <a:rPr lang="en-US" b="1" dirty="0" smtClean="0">
                <a:latin typeface="Times New Roman" pitchFamily="18" charset="0"/>
                <a:cs typeface="Times New Roman" pitchFamily="18" charset="0"/>
              </a:rPr>
              <a:t>Product Recommendation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Explain how classification algorithms power personalized product recommendations, boosting sales and customer satisfaction.</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Challenges and Considerations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754563"/>
          </a:xfrm>
        </p:spPr>
        <p:txBody>
          <a:bodyPr>
            <a:normAutofit fontScale="70000" lnSpcReduction="20000"/>
          </a:bodyPr>
          <a:lstStyle/>
          <a:p>
            <a:r>
              <a:rPr lang="en-US" b="1" dirty="0" smtClean="0">
                <a:latin typeface="Times New Roman" pitchFamily="18" charset="0"/>
                <a:cs typeface="Times New Roman" pitchFamily="18" charset="0"/>
              </a:rPr>
              <a:t>Data Quality and Preprocessing</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Discuss the importance of data quality and preprocessing techniques in preparing data for classification.</a:t>
            </a:r>
          </a:p>
          <a:p>
            <a:r>
              <a:rPr lang="en-US" b="1" dirty="0" err="1" smtClean="0">
                <a:latin typeface="Times New Roman" pitchFamily="18" charset="0"/>
                <a:cs typeface="Times New Roman" pitchFamily="18" charset="0"/>
              </a:rPr>
              <a:t>Overfitting</a:t>
            </a:r>
            <a:r>
              <a:rPr lang="en-US" b="1" dirty="0" smtClean="0">
                <a:latin typeface="Times New Roman" pitchFamily="18" charset="0"/>
                <a:cs typeface="Times New Roman" pitchFamily="18" charset="0"/>
              </a:rPr>
              <a:t> and Bias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Explain the risks associated with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 and bias in classification models and methods to mitigate them.</a:t>
            </a:r>
          </a:p>
          <a:p>
            <a:r>
              <a:rPr lang="en-US" b="1" dirty="0" smtClean="0">
                <a:latin typeface="Times New Roman" pitchFamily="18" charset="0"/>
                <a:cs typeface="Times New Roman" pitchFamily="18" charset="0"/>
              </a:rPr>
              <a:t>Imbalanced Datasets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Address the challenges posed by imbalanced datasets and strategies for handling them.</a:t>
            </a:r>
          </a:p>
          <a:p>
            <a:r>
              <a:rPr lang="en-US" b="1" dirty="0" smtClean="0">
                <a:latin typeface="Times New Roman" pitchFamily="18" charset="0"/>
                <a:cs typeface="Times New Roman" pitchFamily="18" charset="0"/>
              </a:rPr>
              <a:t>Model Evaluation Metrics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Present commonly used evaluation metrics, such as accuracy, precision, recall, F1-score, and ROC-AUC.</a:t>
            </a:r>
          </a:p>
          <a:p>
            <a:r>
              <a:rPr lang="en-US" b="1" dirty="0" smtClean="0">
                <a:latin typeface="Times New Roman" pitchFamily="18" charset="0"/>
                <a:cs typeface="Times New Roman" pitchFamily="18" charset="0"/>
              </a:rPr>
              <a:t>Scalability</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Discuss the scalability challenges when applying classification in large-scale BI systems and potential solutions.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Case Study: Real-world Application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Predictive Maintenance in </a:t>
            </a:r>
            <a:r>
              <a:rPr lang="en-US" b="1" dirty="0" smtClean="0">
                <a:latin typeface="Times New Roman" pitchFamily="18" charset="0"/>
                <a:cs typeface="Times New Roman" pitchFamily="18" charset="0"/>
              </a:rPr>
              <a:t>Manufacturing</a:t>
            </a:r>
          </a:p>
          <a:p>
            <a:r>
              <a:rPr lang="en-US" b="1" dirty="0" smtClean="0">
                <a:latin typeface="Times New Roman" pitchFamily="18" charset="0"/>
                <a:cs typeface="Times New Roman" pitchFamily="18" charset="0"/>
              </a:rPr>
              <a:t>Problem Statement:</a:t>
            </a:r>
            <a:r>
              <a:rPr lang="en-US" dirty="0" smtClean="0">
                <a:latin typeface="Times New Roman" pitchFamily="18" charset="0"/>
                <a:cs typeface="Times New Roman" pitchFamily="18" charset="0"/>
              </a:rPr>
              <a:t> The primary challenge was to develop a predictive maintenance solution that could identify potential equipment failures before they occurred. The goal was to minimize unplanned downtime, reduce maintenance costs, and ensure smoother production operations.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1003</Words>
  <Application>Microsoft Office PowerPoint</Application>
  <PresentationFormat>On-screen Show (4:3)</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CLASSIFICATION IN BUSINESS INTELLIGENCE ANALYTICS</vt:lpstr>
      <vt:lpstr>Agenda </vt:lpstr>
      <vt:lpstr>Introduction to Business Intelligence</vt:lpstr>
      <vt:lpstr>What is Classification?</vt:lpstr>
      <vt:lpstr>Importance of Classification in BI</vt:lpstr>
      <vt:lpstr>Classification Algorithms</vt:lpstr>
      <vt:lpstr>Use Cases of Classification in BI</vt:lpstr>
      <vt:lpstr>Challenges and Considerations</vt:lpstr>
      <vt:lpstr>Case Study: Real-world Application</vt:lpstr>
      <vt:lpstr>Case Study: Real-world Application</vt:lpstr>
      <vt:lpstr>Results</vt:lpstr>
      <vt:lpstr>Best Practices</vt:lpstr>
      <vt:lpstr>Try the questions from the file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IN BUSINESS INTELLIGENCE ANALYTICS</dc:title>
  <dc:creator>Coder&amp;Designer</dc:creator>
  <cp:lastModifiedBy>Coder&amp;Designer</cp:lastModifiedBy>
  <cp:revision>6</cp:revision>
  <dcterms:created xsi:type="dcterms:W3CDTF">2006-08-16T00:00:00Z</dcterms:created>
  <dcterms:modified xsi:type="dcterms:W3CDTF">2023-09-26T11:27:08Z</dcterms:modified>
</cp:coreProperties>
</file>