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D7A6-A03D-FF28-22AD-9200A6CB2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B33A1-6927-EF84-3879-66DF540B4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1780B-2985-3DC1-AA90-D54B6656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827D0-96A5-2D30-699C-9E08DA41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DA3EC-2EA9-354D-B014-D5E1E606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90373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79BF-F94A-0BD5-3D59-9DD21473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3DBC4-ED4B-0FA4-A798-EC3F95D2D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31AB0-3EA4-76B0-BA14-465C6B49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8B052-1DF5-5760-5C1D-8C750D9E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0EAEF-7B53-84EB-BC80-532229F6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341476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CB442-39D4-5982-6FBA-DD61D7ADD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6F41F-83F4-7457-403D-8FC2A62D9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3841A-0AF5-43A8-2782-5A52ADFF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BD9DF-03DC-7B75-9F1E-94EF0F68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6011-F73F-DC3E-D8E6-32C44FC1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428111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90952" y="1495755"/>
            <a:ext cx="4562094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922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4075251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922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17628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62F9-EFD1-55E7-6E10-091AE117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ED650-395E-637A-7A4B-830BC251B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5BD63-0C63-92DD-6D27-70D9B614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F5CA8-F527-84BC-D6E9-E0A4B6C4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37224-0FDE-978A-5DB7-4078D61D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35362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66CB-DA21-57B5-15B2-91DB71FB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2BAD8-E245-7A62-1014-B04614EE2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9BAA-BD4B-D992-6359-BA160FE7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50102-30DD-81A5-7C63-02EA50B1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1D5B7-9485-ACB1-F337-E3DF3FCF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153101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B549-4CB5-B33A-1645-05563828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E3F6-8419-07FE-671F-C1371141C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3B7DA-B5E7-1877-DA9E-954B09E5D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9321C-F688-29AC-E40B-55911CF4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A017-C870-5CDF-0A5F-57C4819B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AC092-5DC7-FCF3-58DF-E3389538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252615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12E1-4CDC-A7A2-C8A1-7D82CA32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40420-60D5-77AC-8761-6A7389F1E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2331E-DF43-4A63-DC77-C1A3681AF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5C7A3-1ED2-637D-0468-DABB4AEE3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9E4F3-11B5-AE24-2B65-9C2E3B4D2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7B129-FF26-5569-7855-BAC1AFC1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C0EF9-F8F3-6D3B-3D89-C8F84982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EA36E-7816-4951-A972-DF0DE538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150255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3507-03C2-02C6-32B5-D49E0C2F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39A41-24BB-8D12-1D6C-B788F406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68E4E-E215-C820-925C-C3F9F19E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C84AE-B3B7-B28F-BB52-7C60E340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392168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3457E-DE4E-95BF-08C0-702E5291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C6868-769D-3AE2-5FA2-F2EBD0A2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1D47D-C344-EEA4-B3FB-68A74DA6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45253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2F57-A9FF-4431-17E3-2F3A0E94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63FF-613F-F443-E347-59870F1AB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5BEFD-CDC2-C477-2A9D-64DF7ADB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8BD77-2D52-B08B-F823-5100614D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EAFBB-3B60-EAE0-F247-9672A4F4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F2511-4C00-DB5D-BECF-7DBD3354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76241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FD58-1483-42D4-7427-BA35C0B4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D3D38-77F0-81A0-6A28-DE9CBBB79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31B5A-1C60-62B9-E351-8046E592E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01DF6-3DF8-5D38-FAC8-5BB84306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F6483-0177-3711-AC84-162B377F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1BD53-080E-DD97-93B3-70AFB139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257283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E8D3B-7F70-D944-2463-D9A2ECD2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56DBE-3CE3-D588-119B-74B03C77F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67A83-2E9C-1A99-3804-143041C06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44F84-1D57-F2CC-871C-D17121B02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A5773-8AEC-FC3C-4AF6-1376B1074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0922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56797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Lecture</a:t>
            </a:r>
            <a:r>
              <a:rPr sz="2000" spc="-45" dirty="0"/>
              <a:t> </a:t>
            </a:r>
            <a:r>
              <a:rPr sz="2000" dirty="0"/>
              <a:t>4:</a:t>
            </a:r>
            <a:r>
              <a:rPr sz="2000" spc="-35" dirty="0"/>
              <a:t> </a:t>
            </a:r>
            <a:r>
              <a:rPr sz="2000" spc="-10" dirty="0"/>
              <a:t>Central</a:t>
            </a:r>
            <a:r>
              <a:rPr sz="2000" spc="-30" dirty="0"/>
              <a:t> </a:t>
            </a:r>
            <a:r>
              <a:rPr sz="2000" spc="-20" dirty="0"/>
              <a:t>Tendency</a:t>
            </a:r>
            <a:r>
              <a:rPr sz="2000" spc="-55" dirty="0"/>
              <a:t> </a:t>
            </a:r>
            <a:r>
              <a:rPr sz="2000" dirty="0"/>
              <a:t>and</a:t>
            </a:r>
            <a:r>
              <a:rPr sz="2000" spc="-35" dirty="0"/>
              <a:t> </a:t>
            </a:r>
            <a:r>
              <a:rPr sz="2000" spc="-10" dirty="0"/>
              <a:t>Dispersion</a:t>
            </a:r>
            <a:endParaRPr sz="2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4877" y="385648"/>
            <a:ext cx="2713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Weighted</a:t>
            </a:r>
            <a:r>
              <a:rPr spc="-105" dirty="0"/>
              <a:t> </a:t>
            </a:r>
            <a:r>
              <a:rPr spc="-10" dirty="0"/>
              <a:t>Average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50506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Sometimes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wish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average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numbers,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more </a:t>
            </a:r>
            <a:r>
              <a:rPr sz="2000" dirty="0">
                <a:latin typeface="Calibri"/>
                <a:cs typeface="Calibri"/>
              </a:rPr>
              <a:t>importance,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weight,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5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average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weighted</a:t>
            </a:r>
            <a:r>
              <a:rPr sz="2000" b="1" i="1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average.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497965">
              <a:lnSpc>
                <a:spcPct val="100000"/>
              </a:lnSpc>
              <a:spcBef>
                <a:spcPts val="95"/>
              </a:spcBef>
            </a:pPr>
            <a:r>
              <a:rPr dirty="0"/>
              <a:t>Formula</a:t>
            </a:r>
            <a:r>
              <a:rPr spc="-120" dirty="0"/>
              <a:t> </a:t>
            </a:r>
            <a:r>
              <a:rPr dirty="0"/>
              <a:t>for</a:t>
            </a:r>
            <a:r>
              <a:rPr spc="-110" dirty="0"/>
              <a:t> </a:t>
            </a:r>
            <a:r>
              <a:rPr spc="-20" dirty="0"/>
              <a:t>Weighted</a:t>
            </a:r>
            <a:r>
              <a:rPr spc="-90" dirty="0"/>
              <a:t> </a:t>
            </a:r>
            <a:r>
              <a:rPr spc="-10" dirty="0"/>
              <a:t>Average</a:t>
            </a:r>
          </a:p>
        </p:txBody>
      </p:sp>
      <p:sp>
        <p:nvSpPr>
          <p:cNvPr id="3" name="object 3"/>
          <p:cNvSpPr/>
          <p:nvPr/>
        </p:nvSpPr>
        <p:spPr>
          <a:xfrm>
            <a:off x="6034721" y="2015771"/>
            <a:ext cx="1007110" cy="0"/>
          </a:xfrm>
          <a:custGeom>
            <a:avLst/>
            <a:gdLst/>
            <a:ahLst/>
            <a:cxnLst/>
            <a:rect l="l" t="t" r="r" b="b"/>
            <a:pathLst>
              <a:path w="1007109">
                <a:moveTo>
                  <a:pt x="0" y="0"/>
                </a:moveTo>
                <a:lnTo>
                  <a:pt x="1006812" y="0"/>
                </a:lnTo>
              </a:path>
            </a:pathLst>
          </a:custGeom>
          <a:ln w="24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68577" y="1641239"/>
            <a:ext cx="520065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2077085" algn="l"/>
              </a:tabLst>
            </a:pPr>
            <a:r>
              <a:rPr sz="3800" i="1" spc="-10" dirty="0">
                <a:latin typeface="Times New Roman"/>
                <a:cs typeface="Times New Roman"/>
              </a:rPr>
              <a:t>Weighted</a:t>
            </a:r>
            <a:r>
              <a:rPr sz="3800" i="1" dirty="0">
                <a:latin typeface="Times New Roman"/>
                <a:cs typeface="Times New Roman"/>
              </a:rPr>
              <a:t>	</a:t>
            </a:r>
            <a:r>
              <a:rPr sz="3800" i="1" spc="-10" dirty="0">
                <a:latin typeface="Times New Roman"/>
                <a:cs typeface="Times New Roman"/>
              </a:rPr>
              <a:t>Average</a:t>
            </a:r>
            <a:r>
              <a:rPr sz="3800" i="1" spc="-17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Symbol"/>
                <a:cs typeface="Symbol"/>
              </a:rPr>
              <a:t></a:t>
            </a:r>
            <a:r>
              <a:rPr sz="3800" spc="165" dirty="0">
                <a:latin typeface="Times New Roman"/>
                <a:cs typeface="Times New Roman"/>
              </a:rPr>
              <a:t> </a:t>
            </a:r>
            <a:r>
              <a:rPr sz="5700" baseline="35087" dirty="0">
                <a:latin typeface="Symbol"/>
                <a:cs typeface="Symbol"/>
              </a:rPr>
              <a:t></a:t>
            </a:r>
            <a:r>
              <a:rPr sz="5700" spc="-367" baseline="35087" dirty="0">
                <a:latin typeface="Times New Roman"/>
                <a:cs typeface="Times New Roman"/>
              </a:rPr>
              <a:t> </a:t>
            </a:r>
            <a:r>
              <a:rPr sz="5700" i="1" spc="-37" baseline="35087" dirty="0">
                <a:latin typeface="Times New Roman"/>
                <a:cs typeface="Times New Roman"/>
              </a:rPr>
              <a:t>xw</a:t>
            </a:r>
            <a:endParaRPr sz="5700" baseline="3508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8093" y="2018712"/>
            <a:ext cx="75755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Symbol"/>
                <a:cs typeface="Symbol"/>
              </a:rPr>
              <a:t></a:t>
            </a:r>
            <a:r>
              <a:rPr sz="3800" spc="-365" dirty="0">
                <a:latin typeface="Times New Roman"/>
                <a:cs typeface="Times New Roman"/>
              </a:rPr>
              <a:t> </a:t>
            </a:r>
            <a:r>
              <a:rPr sz="3800" i="1" spc="-50" dirty="0">
                <a:latin typeface="Times New Roman"/>
                <a:cs typeface="Times New Roman"/>
              </a:rPr>
              <a:t>w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5723" y="1360424"/>
            <a:ext cx="5320030" cy="1314450"/>
          </a:xfrm>
          <a:custGeom>
            <a:avLst/>
            <a:gdLst/>
            <a:ahLst/>
            <a:cxnLst/>
            <a:rect l="l" t="t" r="r" b="b"/>
            <a:pathLst>
              <a:path w="5320030" h="1314450">
                <a:moveTo>
                  <a:pt x="0" y="1314450"/>
                </a:moveTo>
                <a:lnTo>
                  <a:pt x="5319776" y="1314450"/>
                </a:lnTo>
                <a:lnTo>
                  <a:pt x="5319776" y="0"/>
                </a:lnTo>
                <a:lnTo>
                  <a:pt x="0" y="0"/>
                </a:lnTo>
                <a:lnTo>
                  <a:pt x="0" y="1314450"/>
                </a:lnTo>
                <a:close/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46375" y="3182937"/>
            <a:ext cx="3195955" cy="1346200"/>
          </a:xfrm>
          <a:prstGeom prst="rect">
            <a:avLst/>
          </a:prstGeom>
          <a:ln w="34925">
            <a:solidFill>
              <a:srgbClr val="00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610">
              <a:lnSpc>
                <a:spcPts val="2085"/>
              </a:lnSpc>
            </a:pPr>
            <a:r>
              <a:rPr sz="1750" i="1" dirty="0">
                <a:latin typeface="Times New Roman"/>
                <a:cs typeface="Times New Roman"/>
              </a:rPr>
              <a:t>where</a:t>
            </a:r>
            <a:r>
              <a:rPr sz="1750" i="1" spc="23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x</a:t>
            </a:r>
            <a:r>
              <a:rPr sz="1750" i="1" spc="29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is</a:t>
            </a:r>
            <a:r>
              <a:rPr sz="1750" i="1" spc="19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a</a:t>
            </a:r>
            <a:r>
              <a:rPr sz="1750" i="1" spc="19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data</a:t>
            </a:r>
            <a:r>
              <a:rPr sz="1750" i="1" spc="16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value</a:t>
            </a:r>
            <a:r>
              <a:rPr sz="1750" i="1" spc="14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and</a:t>
            </a:r>
            <a:r>
              <a:rPr sz="1750" i="1" spc="36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w</a:t>
            </a:r>
            <a:r>
              <a:rPr sz="1750" i="1" spc="50" dirty="0">
                <a:latin typeface="Times New Roman"/>
                <a:cs typeface="Times New Roman"/>
              </a:rPr>
              <a:t> </a:t>
            </a:r>
            <a:r>
              <a:rPr sz="1750" i="1" spc="-25" dirty="0">
                <a:latin typeface="Times New Roman"/>
                <a:cs typeface="Times New Roman"/>
              </a:rPr>
              <a:t>is</a:t>
            </a:r>
            <a:endParaRPr sz="1750">
              <a:latin typeface="Times New Roman"/>
              <a:cs typeface="Times New Roman"/>
            </a:endParaRPr>
          </a:p>
          <a:p>
            <a:pPr marL="47625" indent="-3175">
              <a:lnSpc>
                <a:spcPct val="100000"/>
              </a:lnSpc>
              <a:spcBef>
                <a:spcPts val="560"/>
              </a:spcBef>
            </a:pPr>
            <a:r>
              <a:rPr sz="1750" i="1" dirty="0">
                <a:latin typeface="Times New Roman"/>
                <a:cs typeface="Times New Roman"/>
              </a:rPr>
              <a:t>the</a:t>
            </a:r>
            <a:r>
              <a:rPr sz="1750" i="1" spc="19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weight</a:t>
            </a:r>
            <a:r>
              <a:rPr sz="1750" i="1" spc="27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assigned</a:t>
            </a:r>
            <a:r>
              <a:rPr sz="1750" i="1" spc="28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to</a:t>
            </a:r>
            <a:r>
              <a:rPr sz="1750" i="1" spc="-6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that</a:t>
            </a:r>
            <a:r>
              <a:rPr sz="1750" i="1" spc="270" dirty="0">
                <a:latin typeface="Times New Roman"/>
                <a:cs typeface="Times New Roman"/>
              </a:rPr>
              <a:t> </a:t>
            </a:r>
            <a:r>
              <a:rPr sz="1750" i="1" spc="-20" dirty="0">
                <a:latin typeface="Times New Roman"/>
                <a:cs typeface="Times New Roman"/>
              </a:rPr>
              <a:t>data</a:t>
            </a:r>
            <a:endParaRPr sz="1750">
              <a:latin typeface="Times New Roman"/>
              <a:cs typeface="Times New Roman"/>
            </a:endParaRPr>
          </a:p>
          <a:p>
            <a:pPr marL="51435" marR="212090" indent="-3810">
              <a:lnSpc>
                <a:spcPct val="126699"/>
              </a:lnSpc>
            </a:pPr>
            <a:r>
              <a:rPr sz="1750" i="1" spc="-10" dirty="0">
                <a:latin typeface="Times New Roman"/>
                <a:cs typeface="Times New Roman"/>
              </a:rPr>
              <a:t>value</a:t>
            </a:r>
            <a:r>
              <a:rPr sz="1750" spc="-10" dirty="0">
                <a:latin typeface="Times New Roman"/>
                <a:cs typeface="Times New Roman"/>
              </a:rPr>
              <a:t>.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The</a:t>
            </a:r>
            <a:r>
              <a:rPr sz="1750" i="1" spc="18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sum</a:t>
            </a:r>
            <a:r>
              <a:rPr sz="1750" i="1" spc="10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is</a:t>
            </a:r>
            <a:r>
              <a:rPr sz="1750" i="1" spc="14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taken</a:t>
            </a:r>
            <a:r>
              <a:rPr sz="1750" i="1" spc="13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over</a:t>
            </a:r>
            <a:r>
              <a:rPr sz="1750" i="1" spc="250" dirty="0">
                <a:latin typeface="Times New Roman"/>
                <a:cs typeface="Times New Roman"/>
              </a:rPr>
              <a:t> </a:t>
            </a:r>
            <a:r>
              <a:rPr sz="1750" i="1" spc="-25" dirty="0">
                <a:latin typeface="Times New Roman"/>
                <a:cs typeface="Times New Roman"/>
              </a:rPr>
              <a:t>all </a:t>
            </a:r>
            <a:r>
              <a:rPr sz="1750" i="1" dirty="0">
                <a:latin typeface="Times New Roman"/>
                <a:cs typeface="Times New Roman"/>
              </a:rPr>
              <a:t>data</a:t>
            </a:r>
            <a:r>
              <a:rPr sz="1750" i="1" spc="170" dirty="0">
                <a:latin typeface="Times New Roman"/>
                <a:cs typeface="Times New Roman"/>
              </a:rPr>
              <a:t> </a:t>
            </a:r>
            <a:r>
              <a:rPr sz="1750" i="1" spc="-10" dirty="0">
                <a:latin typeface="Times New Roman"/>
                <a:cs typeface="Times New Roman"/>
              </a:rPr>
              <a:t>values</a:t>
            </a:r>
            <a:r>
              <a:rPr sz="1750" spc="-10" dirty="0">
                <a:latin typeface="Times New Roman"/>
                <a:cs typeface="Times New Roman"/>
              </a:rPr>
              <a:t>.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31197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631780" y="3425969"/>
            <a:ext cx="681355" cy="0"/>
          </a:xfrm>
          <a:custGeom>
            <a:avLst/>
            <a:gdLst/>
            <a:ahLst/>
            <a:cxnLst/>
            <a:rect l="l" t="t" r="r" b="b"/>
            <a:pathLst>
              <a:path w="681354">
                <a:moveTo>
                  <a:pt x="0" y="0"/>
                </a:moveTo>
                <a:lnTo>
                  <a:pt x="680945" y="0"/>
                </a:lnTo>
              </a:path>
            </a:pathLst>
          </a:custGeom>
          <a:ln w="94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03168" y="3418352"/>
            <a:ext cx="14033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5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0934" y="3242615"/>
            <a:ext cx="157289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800" dirty="0">
                <a:latin typeface="Symbol"/>
                <a:cs typeface="Symbol"/>
              </a:rPr>
              <a:t>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2700" spc="-30" baseline="33950" dirty="0">
                <a:latin typeface="Times New Roman"/>
                <a:cs typeface="Times New Roman"/>
              </a:rPr>
              <a:t>32</a:t>
            </a:r>
            <a:r>
              <a:rPr sz="2700" spc="-157" baseline="33950" dirty="0">
                <a:latin typeface="Times New Roman"/>
                <a:cs typeface="Times New Roman"/>
              </a:rPr>
              <a:t> </a:t>
            </a:r>
            <a:r>
              <a:rPr sz="2700" baseline="33950" dirty="0">
                <a:latin typeface="Symbol"/>
                <a:cs typeface="Symbol"/>
              </a:rPr>
              <a:t></a:t>
            </a:r>
            <a:r>
              <a:rPr sz="2700" spc="-209" baseline="33950" dirty="0">
                <a:latin typeface="Times New Roman"/>
                <a:cs typeface="Times New Roman"/>
              </a:rPr>
              <a:t> </a:t>
            </a:r>
            <a:r>
              <a:rPr sz="2700" baseline="33950" dirty="0">
                <a:latin typeface="Times New Roman"/>
                <a:cs typeface="Times New Roman"/>
              </a:rPr>
              <a:t>57</a:t>
            </a:r>
            <a:r>
              <a:rPr sz="2700" spc="209" baseline="339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90.2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051" y="1051306"/>
            <a:ext cx="7840345" cy="2057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Suppose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midterm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83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95.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weights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40%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midterm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60%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weighted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average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scores.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minimum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average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is</a:t>
            </a:r>
            <a:r>
              <a:rPr sz="2000" spc="50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90,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earn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A?</a:t>
            </a:r>
            <a:endParaRPr sz="2000">
              <a:latin typeface="Calibri"/>
              <a:cs typeface="Calibri"/>
            </a:endParaRPr>
          </a:p>
          <a:p>
            <a:pPr marL="1092200">
              <a:lnSpc>
                <a:spcPct val="100000"/>
              </a:lnSpc>
              <a:spcBef>
                <a:spcPts val="1190"/>
              </a:spcBef>
            </a:pPr>
            <a:r>
              <a:rPr sz="2700" i="1" baseline="-33950" dirty="0">
                <a:latin typeface="Times New Roman"/>
                <a:cs typeface="Times New Roman"/>
              </a:rPr>
              <a:t>Weighted</a:t>
            </a:r>
            <a:r>
              <a:rPr sz="2700" i="1" spc="322" baseline="-33950" dirty="0">
                <a:latin typeface="Times New Roman"/>
                <a:cs typeface="Times New Roman"/>
              </a:rPr>
              <a:t> </a:t>
            </a:r>
            <a:r>
              <a:rPr sz="2700" i="1" spc="-15" baseline="-33950" dirty="0">
                <a:latin typeface="Times New Roman"/>
                <a:cs typeface="Times New Roman"/>
              </a:rPr>
              <a:t>Average</a:t>
            </a:r>
            <a:r>
              <a:rPr sz="2700" i="1" spc="-135" baseline="-33950" dirty="0">
                <a:latin typeface="Times New Roman"/>
                <a:cs typeface="Times New Roman"/>
              </a:rPr>
              <a:t> </a:t>
            </a:r>
            <a:r>
              <a:rPr sz="2700" baseline="-33950" dirty="0">
                <a:latin typeface="Symbol"/>
                <a:cs typeface="Symbol"/>
              </a:rPr>
              <a:t></a:t>
            </a:r>
            <a:r>
              <a:rPr sz="2700" spc="202" baseline="-33950" dirty="0">
                <a:latin typeface="Times New Roman"/>
                <a:cs typeface="Times New Roman"/>
              </a:rPr>
              <a:t> </a:t>
            </a:r>
            <a:r>
              <a:rPr sz="2350" u="sng" spc="-3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83</a:t>
            </a:r>
            <a:r>
              <a:rPr sz="2350" u="sng" spc="-3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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0.40</a:t>
            </a:r>
            <a:r>
              <a:rPr sz="2350" u="sng" spc="-3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350" u="sng" spc="-3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95</a:t>
            </a:r>
            <a:r>
              <a:rPr sz="2350" u="sng" spc="-3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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0.60</a:t>
            </a:r>
            <a:r>
              <a:rPr sz="2350" u="sng" spc="-3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endParaRPr sz="2350">
              <a:latin typeface="Symbol"/>
              <a:cs typeface="Symbol"/>
            </a:endParaRPr>
          </a:p>
          <a:p>
            <a:pPr marL="3530600">
              <a:lnSpc>
                <a:spcPct val="100000"/>
              </a:lnSpc>
              <a:spcBef>
                <a:spcPts val="220"/>
              </a:spcBef>
            </a:pPr>
            <a:r>
              <a:rPr sz="1800" spc="-20" dirty="0">
                <a:latin typeface="Times New Roman"/>
                <a:cs typeface="Times New Roman"/>
              </a:rPr>
              <a:t>0.40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0.60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06105" y="2485783"/>
            <a:ext cx="4070350" cy="1242695"/>
            <a:chOff x="1606105" y="2485783"/>
            <a:chExt cx="4070350" cy="1242695"/>
          </a:xfrm>
        </p:grpSpPr>
        <p:sp>
          <p:nvSpPr>
            <p:cNvPr id="8" name="object 8"/>
            <p:cNvSpPr/>
            <p:nvPr/>
          </p:nvSpPr>
          <p:spPr>
            <a:xfrm>
              <a:off x="1623567" y="2503246"/>
              <a:ext cx="4035425" cy="1207770"/>
            </a:xfrm>
            <a:custGeom>
              <a:avLst/>
              <a:gdLst/>
              <a:ahLst/>
              <a:cxnLst/>
              <a:rect l="l" t="t" r="r" b="b"/>
              <a:pathLst>
                <a:path w="4035425" h="1207770">
                  <a:moveTo>
                    <a:pt x="0" y="1207693"/>
                  </a:moveTo>
                  <a:lnTo>
                    <a:pt x="4035425" y="1207693"/>
                  </a:lnTo>
                  <a:lnTo>
                    <a:pt x="4035425" y="0"/>
                  </a:lnTo>
                  <a:lnTo>
                    <a:pt x="0" y="0"/>
                  </a:lnTo>
                  <a:lnTo>
                    <a:pt x="0" y="1207693"/>
                  </a:lnTo>
                  <a:close/>
                </a:path>
              </a:pathLst>
            </a:custGeom>
            <a:ln w="349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07991" y="305752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285750"/>
                  </a:moveTo>
                  <a:lnTo>
                    <a:pt x="3742" y="239419"/>
                  </a:lnTo>
                  <a:lnTo>
                    <a:pt x="14575" y="195462"/>
                  </a:lnTo>
                  <a:lnTo>
                    <a:pt x="31910" y="154467"/>
                  </a:lnTo>
                  <a:lnTo>
                    <a:pt x="55156" y="117024"/>
                  </a:lnTo>
                  <a:lnTo>
                    <a:pt x="83724" y="83724"/>
                  </a:lnTo>
                  <a:lnTo>
                    <a:pt x="117024" y="55156"/>
                  </a:lnTo>
                  <a:lnTo>
                    <a:pt x="154467" y="31910"/>
                  </a:lnTo>
                  <a:lnTo>
                    <a:pt x="195462" y="14575"/>
                  </a:lnTo>
                  <a:lnTo>
                    <a:pt x="239419" y="3742"/>
                  </a:lnTo>
                  <a:lnTo>
                    <a:pt x="285750" y="0"/>
                  </a:lnTo>
                  <a:lnTo>
                    <a:pt x="332111" y="3742"/>
                  </a:lnTo>
                  <a:lnTo>
                    <a:pt x="376086" y="14575"/>
                  </a:lnTo>
                  <a:lnTo>
                    <a:pt x="417088" y="31910"/>
                  </a:lnTo>
                  <a:lnTo>
                    <a:pt x="454529" y="55156"/>
                  </a:lnTo>
                  <a:lnTo>
                    <a:pt x="487822" y="83724"/>
                  </a:lnTo>
                  <a:lnTo>
                    <a:pt x="516379" y="117024"/>
                  </a:lnTo>
                  <a:lnTo>
                    <a:pt x="539613" y="154467"/>
                  </a:lnTo>
                  <a:lnTo>
                    <a:pt x="556936" y="195462"/>
                  </a:lnTo>
                  <a:lnTo>
                    <a:pt x="567761" y="239419"/>
                  </a:lnTo>
                  <a:lnTo>
                    <a:pt x="571500" y="285750"/>
                  </a:lnTo>
                  <a:lnTo>
                    <a:pt x="567761" y="332111"/>
                  </a:lnTo>
                  <a:lnTo>
                    <a:pt x="556936" y="376086"/>
                  </a:lnTo>
                  <a:lnTo>
                    <a:pt x="539613" y="417088"/>
                  </a:lnTo>
                  <a:lnTo>
                    <a:pt x="516379" y="454529"/>
                  </a:lnTo>
                  <a:lnTo>
                    <a:pt x="487822" y="487822"/>
                  </a:lnTo>
                  <a:lnTo>
                    <a:pt x="454529" y="516379"/>
                  </a:lnTo>
                  <a:lnTo>
                    <a:pt x="417088" y="539613"/>
                  </a:lnTo>
                  <a:lnTo>
                    <a:pt x="376086" y="556936"/>
                  </a:lnTo>
                  <a:lnTo>
                    <a:pt x="332111" y="567761"/>
                  </a:lnTo>
                  <a:lnTo>
                    <a:pt x="285750" y="571500"/>
                  </a:lnTo>
                  <a:lnTo>
                    <a:pt x="239419" y="567761"/>
                  </a:lnTo>
                  <a:lnTo>
                    <a:pt x="195462" y="556936"/>
                  </a:lnTo>
                  <a:lnTo>
                    <a:pt x="154467" y="539613"/>
                  </a:lnTo>
                  <a:lnTo>
                    <a:pt x="117024" y="516379"/>
                  </a:lnTo>
                  <a:lnTo>
                    <a:pt x="83724" y="487822"/>
                  </a:lnTo>
                  <a:lnTo>
                    <a:pt x="55156" y="454529"/>
                  </a:lnTo>
                  <a:lnTo>
                    <a:pt x="31910" y="417088"/>
                  </a:lnTo>
                  <a:lnTo>
                    <a:pt x="14575" y="376086"/>
                  </a:lnTo>
                  <a:lnTo>
                    <a:pt x="3742" y="332111"/>
                  </a:lnTo>
                  <a:lnTo>
                    <a:pt x="0" y="285750"/>
                  </a:lnTo>
                  <a:close/>
                </a:path>
              </a:pathLst>
            </a:custGeom>
            <a:ln w="3492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78041" y="3446145"/>
            <a:ext cx="19411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latin typeface="Calibri"/>
                <a:cs typeface="Calibri"/>
              </a:rPr>
              <a:t>You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earn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A!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31781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Median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384530" y="939774"/>
            <a:ext cx="8229600" cy="3394710"/>
          </a:xfrm>
          <a:custGeom>
            <a:avLst/>
            <a:gdLst/>
            <a:ahLst/>
            <a:cxnLst/>
            <a:rect l="l" t="t" r="r" b="b"/>
            <a:pathLst>
              <a:path w="8229600" h="3394710">
                <a:moveTo>
                  <a:pt x="8229600" y="0"/>
                </a:moveTo>
                <a:lnTo>
                  <a:pt x="0" y="0"/>
                </a:lnTo>
                <a:lnTo>
                  <a:pt x="0" y="3394455"/>
                </a:lnTo>
                <a:lnTo>
                  <a:pt x="8229600" y="3394455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9927" y="1163269"/>
            <a:ext cx="6320155" cy="2343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ordered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Applicable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ordinal,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interval,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ratio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Not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applicable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nominal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Unaffected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extremely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extremely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6976" y="385648"/>
            <a:ext cx="5210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8430" algn="l"/>
              </a:tabLst>
            </a:pPr>
            <a:r>
              <a:rPr spc="-10" dirty="0"/>
              <a:t>Median:</a:t>
            </a:r>
            <a:r>
              <a:rPr dirty="0"/>
              <a:t>	</a:t>
            </a:r>
            <a:r>
              <a:rPr spc="-10" dirty="0"/>
              <a:t>Computational</a:t>
            </a:r>
            <a:r>
              <a:rPr spc="-105" dirty="0"/>
              <a:t> </a:t>
            </a:r>
            <a:r>
              <a:rPr spc="-10" dirty="0"/>
              <a:t>Procedure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345173" y="1063256"/>
            <a:ext cx="8341995" cy="3531870"/>
          </a:xfrm>
          <a:custGeom>
            <a:avLst/>
            <a:gdLst/>
            <a:ahLst/>
            <a:cxnLst/>
            <a:rect l="l" t="t" r="r" b="b"/>
            <a:pathLst>
              <a:path w="8341995" h="3531870">
                <a:moveTo>
                  <a:pt x="8341614" y="0"/>
                </a:moveTo>
                <a:lnTo>
                  <a:pt x="0" y="0"/>
                </a:lnTo>
                <a:lnTo>
                  <a:pt x="0" y="3531362"/>
                </a:lnTo>
                <a:lnTo>
                  <a:pt x="8341614" y="3531362"/>
                </a:lnTo>
                <a:lnTo>
                  <a:pt x="83416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0304" y="1007211"/>
            <a:ext cx="8152765" cy="28301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25425" indent="-21272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25425" algn="l"/>
              </a:tabLst>
            </a:pP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Procedure</a:t>
            </a:r>
            <a:endParaRPr sz="2000">
              <a:latin typeface="Calibri"/>
              <a:cs typeface="Calibri"/>
            </a:endParaRPr>
          </a:p>
          <a:p>
            <a:pPr marL="610870" lvl="1" indent="-25527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610870" algn="l"/>
              </a:tabLst>
            </a:pPr>
            <a:r>
              <a:rPr sz="2000" dirty="0">
                <a:latin typeface="Calibri"/>
                <a:cs typeface="Calibri"/>
              </a:rPr>
              <a:t>Arrange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observations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ordered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endParaRPr sz="2000">
              <a:latin typeface="Calibri"/>
              <a:cs typeface="Calibri"/>
            </a:endParaRPr>
          </a:p>
          <a:p>
            <a:pPr marL="610235" marR="5080" lvl="1" indent="-25527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61341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odd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terms,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	</a:t>
            </a:r>
            <a:r>
              <a:rPr sz="2000" dirty="0">
                <a:latin typeface="Calibri"/>
                <a:cs typeface="Calibri"/>
              </a:rPr>
              <a:t>ordered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array</a:t>
            </a:r>
            <a:endParaRPr sz="2000">
              <a:latin typeface="Calibri"/>
              <a:cs typeface="Calibri"/>
            </a:endParaRPr>
          </a:p>
          <a:p>
            <a:pPr marL="610235" marR="431800" lvl="1" indent="-25527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61341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average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	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terms</a:t>
            </a:r>
            <a:endParaRPr sz="2000">
              <a:latin typeface="Calibri"/>
              <a:cs typeface="Calibri"/>
            </a:endParaRPr>
          </a:p>
          <a:p>
            <a:pPr marL="225425" indent="-21272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25425" algn="l"/>
              </a:tabLst>
            </a:pPr>
            <a:r>
              <a:rPr sz="2000" dirty="0">
                <a:latin typeface="Calibri"/>
                <a:cs typeface="Calibri"/>
              </a:rPr>
              <a:t>Second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Procedure</a:t>
            </a:r>
            <a:endParaRPr sz="2000">
              <a:latin typeface="Calibri"/>
              <a:cs typeface="Calibri"/>
            </a:endParaRPr>
          </a:p>
          <a:p>
            <a:pPr marL="610870" lvl="1" indent="-25527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61087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median’s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position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ordered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(n+1)/2.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7232" y="385648"/>
            <a:ext cx="7207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8430" algn="l"/>
              </a:tabLst>
            </a:pPr>
            <a:r>
              <a:rPr spc="-10" dirty="0"/>
              <a:t>Median:</a:t>
            </a:r>
            <a:r>
              <a:rPr dirty="0"/>
              <a:t>	Example</a:t>
            </a:r>
            <a:r>
              <a:rPr spc="-65" dirty="0"/>
              <a:t> </a:t>
            </a:r>
            <a:r>
              <a:rPr dirty="0"/>
              <a:t>with</a:t>
            </a:r>
            <a:r>
              <a:rPr spc="-55" dirty="0"/>
              <a:t> </a:t>
            </a:r>
            <a:r>
              <a:rPr dirty="0"/>
              <a:t>an</a:t>
            </a:r>
            <a:r>
              <a:rPr spc="-55" dirty="0"/>
              <a:t> </a:t>
            </a:r>
            <a:r>
              <a:rPr dirty="0"/>
              <a:t>Odd</a:t>
            </a:r>
            <a:r>
              <a:rPr spc="-70" dirty="0"/>
              <a:t> </a:t>
            </a:r>
            <a:r>
              <a:rPr dirty="0"/>
              <a:t>Number</a:t>
            </a:r>
            <a:r>
              <a:rPr spc="-4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Terms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457200" y="1200162"/>
            <a:ext cx="8229600" cy="3394710"/>
          </a:xfrm>
          <a:custGeom>
            <a:avLst/>
            <a:gdLst/>
            <a:ahLst/>
            <a:cxnLst/>
            <a:rect l="l" t="t" r="r" b="b"/>
            <a:pathLst>
              <a:path w="8229600" h="3394710">
                <a:moveTo>
                  <a:pt x="8229600" y="0"/>
                </a:moveTo>
                <a:lnTo>
                  <a:pt x="0" y="0"/>
                </a:lnTo>
                <a:lnTo>
                  <a:pt x="0" y="3394455"/>
                </a:lnTo>
                <a:lnTo>
                  <a:pt x="8229600" y="3394455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470" y="1127259"/>
            <a:ext cx="5800090" cy="279971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dirty="0">
                <a:latin typeface="Calibri"/>
                <a:cs typeface="Calibri"/>
              </a:rPr>
              <a:t>Ordered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Array</a:t>
            </a:r>
            <a:endParaRPr sz="2000">
              <a:latin typeface="Calibri"/>
              <a:cs typeface="Calibri"/>
            </a:endParaRPr>
          </a:p>
          <a:p>
            <a:pPr marL="12700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11 14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15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16 17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19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19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20 21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22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17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ordered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Position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(n+1)/2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(17+1)/2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9th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15.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22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replaced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15.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replaced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103,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15.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376" y="466090"/>
            <a:ext cx="7286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8430" algn="l"/>
              </a:tabLst>
            </a:pPr>
            <a:r>
              <a:rPr spc="-10" dirty="0"/>
              <a:t>Median:</a:t>
            </a:r>
            <a:r>
              <a:rPr dirty="0"/>
              <a:t>	</a:t>
            </a:r>
            <a:r>
              <a:rPr spc="-10" dirty="0"/>
              <a:t>Example</a:t>
            </a:r>
            <a:r>
              <a:rPr spc="-70" dirty="0"/>
              <a:t> </a:t>
            </a:r>
            <a:r>
              <a:rPr dirty="0"/>
              <a:t>with</a:t>
            </a:r>
            <a:r>
              <a:rPr spc="-50" dirty="0"/>
              <a:t> </a:t>
            </a:r>
            <a:r>
              <a:rPr dirty="0"/>
              <a:t>an</a:t>
            </a:r>
            <a:r>
              <a:rPr spc="-65" dirty="0"/>
              <a:t> </a:t>
            </a:r>
            <a:r>
              <a:rPr dirty="0"/>
              <a:t>Even</a:t>
            </a:r>
            <a:r>
              <a:rPr spc="-75" dirty="0"/>
              <a:t> </a:t>
            </a:r>
            <a:r>
              <a:rPr dirty="0"/>
              <a:t>Number</a:t>
            </a:r>
            <a:r>
              <a:rPr spc="-5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10" dirty="0"/>
              <a:t>Terms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532891" y="949223"/>
            <a:ext cx="7757795" cy="3543300"/>
          </a:xfrm>
          <a:custGeom>
            <a:avLst/>
            <a:gdLst/>
            <a:ahLst/>
            <a:cxnLst/>
            <a:rect l="l" t="t" r="r" b="b"/>
            <a:pathLst>
              <a:path w="7757795" h="3543300">
                <a:moveTo>
                  <a:pt x="7757286" y="0"/>
                </a:moveTo>
                <a:lnTo>
                  <a:pt x="0" y="0"/>
                </a:lnTo>
                <a:lnTo>
                  <a:pt x="0" y="3543300"/>
                </a:lnTo>
                <a:lnTo>
                  <a:pt x="7757286" y="3543300"/>
                </a:lnTo>
                <a:lnTo>
                  <a:pt x="7757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8060" y="898651"/>
            <a:ext cx="6055995" cy="3479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Ordered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Array</a:t>
            </a:r>
            <a:endParaRPr sz="2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3 4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5 7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8 9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11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14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15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17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19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19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21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20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5"/>
              </a:spcBef>
              <a:buChar char="•"/>
              <a:tabLst>
                <a:tab pos="269875" algn="l"/>
              </a:tabLst>
            </a:pP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ordered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endParaRPr sz="20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1680"/>
              </a:spcBef>
              <a:buChar char="•"/>
              <a:tabLst>
                <a:tab pos="269875" algn="l"/>
              </a:tabLst>
            </a:pPr>
            <a:r>
              <a:rPr sz="2000" dirty="0">
                <a:latin typeface="Calibri"/>
                <a:cs typeface="Calibri"/>
              </a:rPr>
              <a:t>Position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(n+1)/2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(16+1)/2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8.5</a:t>
            </a:r>
            <a:endParaRPr sz="20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1680"/>
              </a:spcBef>
              <a:buChar char="•"/>
              <a:tabLst>
                <a:tab pos="26987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8th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terms,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14.5</a:t>
            </a:r>
            <a:endParaRPr sz="20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1680"/>
              </a:spcBef>
              <a:buChar char="•"/>
              <a:tabLst>
                <a:tab pos="26987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21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replaced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14.5</a:t>
            </a:r>
            <a:endParaRPr sz="20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1685"/>
              </a:spcBef>
              <a:buChar char="•"/>
              <a:tabLst>
                <a:tab pos="26987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replaced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88,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14.5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913255">
              <a:lnSpc>
                <a:spcPct val="100000"/>
              </a:lnSpc>
              <a:spcBef>
                <a:spcPts val="95"/>
              </a:spcBef>
            </a:pPr>
            <a:r>
              <a:rPr dirty="0"/>
              <a:t>Median</a:t>
            </a:r>
            <a:r>
              <a:rPr spc="-6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Grouped</a:t>
            </a:r>
            <a:r>
              <a:rPr spc="-60" dirty="0"/>
              <a:t> </a:t>
            </a:r>
            <a:r>
              <a:rPr spc="-20" dirty="0"/>
              <a:t>Data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1314069" y="1562404"/>
            <a:ext cx="6516370" cy="2442210"/>
            <a:chOff x="1314069" y="1562404"/>
            <a:chExt cx="6516370" cy="2442210"/>
          </a:xfrm>
        </p:grpSpPr>
        <p:sp>
          <p:nvSpPr>
            <p:cNvPr id="4" name="object 4"/>
            <p:cNvSpPr/>
            <p:nvPr/>
          </p:nvSpPr>
          <p:spPr>
            <a:xfrm>
              <a:off x="1314069" y="1562404"/>
              <a:ext cx="6516370" cy="2442210"/>
            </a:xfrm>
            <a:custGeom>
              <a:avLst/>
              <a:gdLst/>
              <a:ahLst/>
              <a:cxnLst/>
              <a:rect l="l" t="t" r="r" b="b"/>
              <a:pathLst>
                <a:path w="6516370" h="2442210">
                  <a:moveTo>
                    <a:pt x="6515861" y="0"/>
                  </a:moveTo>
                  <a:lnTo>
                    <a:pt x="0" y="0"/>
                  </a:lnTo>
                  <a:lnTo>
                    <a:pt x="0" y="2441956"/>
                  </a:lnTo>
                  <a:lnTo>
                    <a:pt x="6515861" y="2441956"/>
                  </a:lnTo>
                  <a:lnTo>
                    <a:pt x="65158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07547" y="1816546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335" y="0"/>
                  </a:lnTo>
                </a:path>
              </a:pathLst>
            </a:custGeom>
            <a:ln w="4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13947" y="2025983"/>
            <a:ext cx="307340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i="1" spc="95" dirty="0">
                <a:latin typeface="Times New Roman"/>
                <a:cs typeface="Times New Roman"/>
              </a:rPr>
              <a:t>f</a:t>
            </a:r>
            <a:r>
              <a:rPr sz="850" i="1" spc="95" dirty="0">
                <a:latin typeface="Times New Roman"/>
                <a:cs typeface="Times New Roman"/>
              </a:rPr>
              <a:t>med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8069" y="1661870"/>
            <a:ext cx="71691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250" i="1" spc="390" baseline="33333" dirty="0">
                <a:latin typeface="Times New Roman"/>
                <a:cs typeface="Times New Roman"/>
              </a:rPr>
              <a:t>N</a:t>
            </a:r>
            <a:r>
              <a:rPr sz="2250" i="1" spc="419" baseline="33333" dirty="0">
                <a:latin typeface="Times New Roman"/>
                <a:cs typeface="Times New Roman"/>
              </a:rPr>
              <a:t> </a:t>
            </a:r>
            <a:r>
              <a:rPr sz="1500" spc="204" dirty="0">
                <a:latin typeface="Symbol"/>
                <a:cs typeface="Symbol"/>
              </a:rPr>
              <a:t>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i="1" spc="100" dirty="0">
                <a:latin typeface="Times New Roman"/>
                <a:cs typeface="Times New Roman"/>
              </a:rPr>
              <a:t>cf</a:t>
            </a:r>
            <a:r>
              <a:rPr sz="850" i="1" spc="100" dirty="0">
                <a:latin typeface="Times New Roman"/>
                <a:cs typeface="Times New Roman"/>
              </a:rPr>
              <a:t>p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8509" y="1819119"/>
            <a:ext cx="254952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073275" algn="l"/>
              </a:tabLst>
            </a:pPr>
            <a:r>
              <a:rPr sz="1500" i="1" spc="190" dirty="0">
                <a:latin typeface="Times New Roman"/>
                <a:cs typeface="Times New Roman"/>
              </a:rPr>
              <a:t>Median</a:t>
            </a:r>
            <a:r>
              <a:rPr sz="1500" i="1" spc="60" dirty="0">
                <a:latin typeface="Times New Roman"/>
                <a:cs typeface="Times New Roman"/>
              </a:rPr>
              <a:t> </a:t>
            </a:r>
            <a:r>
              <a:rPr sz="1500" spc="204" dirty="0">
                <a:latin typeface="Symbol"/>
                <a:cs typeface="Symbol"/>
              </a:rPr>
              <a:t>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i="1" spc="204" dirty="0">
                <a:latin typeface="Times New Roman"/>
                <a:cs typeface="Times New Roman"/>
              </a:rPr>
              <a:t>L</a:t>
            </a:r>
            <a:r>
              <a:rPr sz="1500" i="1" spc="-40" dirty="0">
                <a:latin typeface="Times New Roman"/>
                <a:cs typeface="Times New Roman"/>
              </a:rPr>
              <a:t> </a:t>
            </a:r>
            <a:r>
              <a:rPr sz="1500" spc="204" dirty="0">
                <a:latin typeface="Symbol"/>
                <a:cs typeface="Symbol"/>
              </a:rPr>
              <a:t>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2250" u="sng" spc="292" baseline="203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spc="202" baseline="203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250" u="sng" baseline="203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250" spc="-127" baseline="20370" dirty="0">
                <a:latin typeface="Times New Roman"/>
                <a:cs typeface="Times New Roman"/>
              </a:rPr>
              <a:t> </a:t>
            </a:r>
            <a:r>
              <a:rPr sz="2925" spc="187" baseline="-2849" dirty="0">
                <a:latin typeface="Symbol"/>
                <a:cs typeface="Symbol"/>
              </a:rPr>
              <a:t></a:t>
            </a:r>
            <a:r>
              <a:rPr sz="1500" i="1" spc="125" dirty="0">
                <a:latin typeface="Times New Roman"/>
                <a:cs typeface="Times New Roman"/>
              </a:rPr>
              <a:t>W</a:t>
            </a:r>
            <a:r>
              <a:rPr sz="1500" i="1" spc="45" dirty="0">
                <a:latin typeface="Times New Roman"/>
                <a:cs typeface="Times New Roman"/>
              </a:rPr>
              <a:t> </a:t>
            </a:r>
            <a:r>
              <a:rPr sz="2925" baseline="-2849" dirty="0">
                <a:latin typeface="Symbol"/>
                <a:cs typeface="Symbol"/>
              </a:rPr>
              <a:t></a:t>
            </a:r>
            <a:endParaRPr sz="2925" baseline="-2849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2794" y="2249763"/>
            <a:ext cx="6287770" cy="172973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0"/>
              </a:spcBef>
            </a:pPr>
            <a:r>
              <a:rPr sz="1500" i="1" spc="190" dirty="0">
                <a:latin typeface="Times New Roman"/>
                <a:cs typeface="Times New Roman"/>
              </a:rPr>
              <a:t>Where</a:t>
            </a:r>
            <a:r>
              <a:rPr sz="1500" i="1" spc="-9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:</a:t>
            </a:r>
            <a:endParaRPr sz="150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  <a:spcBef>
                <a:spcPts val="434"/>
              </a:spcBef>
            </a:pPr>
            <a:r>
              <a:rPr sz="1500" spc="235" dirty="0">
                <a:latin typeface="Times New Roman"/>
                <a:cs typeface="Times New Roman"/>
              </a:rPr>
              <a:t>L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204" dirty="0">
                <a:latin typeface="Symbol"/>
                <a:cs typeface="Symbol"/>
              </a:rPr>
              <a:t>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the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lower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135" dirty="0">
                <a:latin typeface="Times New Roman"/>
                <a:cs typeface="Times New Roman"/>
              </a:rPr>
              <a:t>limit</a:t>
            </a:r>
            <a:r>
              <a:rPr sz="1500" spc="110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of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the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175" dirty="0">
                <a:latin typeface="Times New Roman"/>
                <a:cs typeface="Times New Roman"/>
              </a:rPr>
              <a:t>median</a:t>
            </a:r>
            <a:r>
              <a:rPr sz="1500" spc="10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class</a:t>
            </a:r>
            <a:endParaRPr sz="1500">
              <a:latin typeface="Times New Roman"/>
              <a:cs typeface="Times New Roman"/>
            </a:endParaRPr>
          </a:p>
          <a:p>
            <a:pPr marL="248920" marR="5080" indent="60960">
              <a:lnSpc>
                <a:spcPts val="2240"/>
              </a:lnSpc>
              <a:spcBef>
                <a:spcPts val="140"/>
              </a:spcBef>
            </a:pPr>
            <a:r>
              <a:rPr sz="1500" spc="125" dirty="0">
                <a:latin typeface="Times New Roman"/>
                <a:cs typeface="Times New Roman"/>
              </a:rPr>
              <a:t>cf</a:t>
            </a:r>
            <a:r>
              <a:rPr sz="850" spc="125" dirty="0">
                <a:latin typeface="Times New Roman"/>
                <a:cs typeface="Times New Roman"/>
              </a:rPr>
              <a:t>p</a:t>
            </a:r>
            <a:r>
              <a:rPr sz="850" spc="270" dirty="0">
                <a:latin typeface="Times New Roman"/>
                <a:cs typeface="Times New Roman"/>
              </a:rPr>
              <a:t> </a:t>
            </a:r>
            <a:r>
              <a:rPr sz="1500" spc="210" dirty="0">
                <a:latin typeface="Times New Roman"/>
                <a:cs typeface="Times New Roman"/>
              </a:rPr>
              <a:t>=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cumulative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frequency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of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135" dirty="0">
                <a:latin typeface="Times New Roman"/>
                <a:cs typeface="Times New Roman"/>
              </a:rPr>
              <a:t>class</a:t>
            </a:r>
            <a:r>
              <a:rPr sz="1500" spc="110" dirty="0">
                <a:latin typeface="Times New Roman"/>
                <a:cs typeface="Times New Roman"/>
              </a:rPr>
              <a:t> </a:t>
            </a:r>
            <a:r>
              <a:rPr sz="1500" spc="160" dirty="0">
                <a:latin typeface="Times New Roman"/>
                <a:cs typeface="Times New Roman"/>
              </a:rPr>
              <a:t>preceding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the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175" dirty="0">
                <a:latin typeface="Times New Roman"/>
                <a:cs typeface="Times New Roman"/>
              </a:rPr>
              <a:t>median</a:t>
            </a:r>
            <a:r>
              <a:rPr sz="1500" spc="1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class </a:t>
            </a:r>
            <a:r>
              <a:rPr sz="1500" spc="120" dirty="0">
                <a:latin typeface="Times New Roman"/>
                <a:cs typeface="Times New Roman"/>
              </a:rPr>
              <a:t>f</a:t>
            </a:r>
            <a:r>
              <a:rPr sz="850" spc="120" dirty="0">
                <a:latin typeface="Times New Roman"/>
                <a:cs typeface="Times New Roman"/>
              </a:rPr>
              <a:t>med</a:t>
            </a:r>
            <a:r>
              <a:rPr sz="850" spc="260" dirty="0">
                <a:latin typeface="Times New Roman"/>
                <a:cs typeface="Times New Roman"/>
              </a:rPr>
              <a:t> </a:t>
            </a:r>
            <a:r>
              <a:rPr sz="1500" spc="210" dirty="0">
                <a:latin typeface="Times New Roman"/>
                <a:cs typeface="Times New Roman"/>
              </a:rPr>
              <a:t>=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frequency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of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the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175" dirty="0">
                <a:latin typeface="Times New Roman"/>
                <a:cs typeface="Times New Roman"/>
              </a:rPr>
              <a:t>median</a:t>
            </a:r>
            <a:r>
              <a:rPr sz="1500" spc="1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class</a:t>
            </a:r>
            <a:endParaRPr sz="1500">
              <a:latin typeface="Times New Roman"/>
              <a:cs typeface="Times New Roman"/>
            </a:endParaRPr>
          </a:p>
          <a:p>
            <a:pPr marL="390525" marR="3029585" indent="-52705">
              <a:lnSpc>
                <a:spcPts val="2230"/>
              </a:lnSpc>
            </a:pPr>
            <a:r>
              <a:rPr sz="1500" spc="365" dirty="0">
                <a:latin typeface="Times New Roman"/>
                <a:cs typeface="Times New Roman"/>
              </a:rPr>
              <a:t>W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210" dirty="0">
                <a:latin typeface="Times New Roman"/>
                <a:cs typeface="Times New Roman"/>
              </a:rPr>
              <a:t>=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170" dirty="0">
                <a:latin typeface="Times New Roman"/>
                <a:cs typeface="Times New Roman"/>
              </a:rPr>
              <a:t>width</a:t>
            </a:r>
            <a:r>
              <a:rPr sz="1500" spc="105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of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the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175" dirty="0">
                <a:latin typeface="Times New Roman"/>
                <a:cs typeface="Times New Roman"/>
              </a:rPr>
              <a:t>median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class </a:t>
            </a:r>
            <a:r>
              <a:rPr sz="1500" spc="270" dirty="0">
                <a:latin typeface="Times New Roman"/>
                <a:cs typeface="Times New Roman"/>
              </a:rPr>
              <a:t>N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210" dirty="0">
                <a:latin typeface="Times New Roman"/>
                <a:cs typeface="Times New Roman"/>
              </a:rPr>
              <a:t>=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135" dirty="0">
                <a:latin typeface="Times New Roman"/>
                <a:cs typeface="Times New Roman"/>
              </a:rPr>
              <a:t>total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of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140" dirty="0">
                <a:latin typeface="Times New Roman"/>
                <a:cs typeface="Times New Roman"/>
              </a:rPr>
              <a:t>frequencies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7719" y="1556054"/>
            <a:ext cx="6529070" cy="2454910"/>
          </a:xfrm>
          <a:custGeom>
            <a:avLst/>
            <a:gdLst/>
            <a:ahLst/>
            <a:cxnLst/>
            <a:rect l="l" t="t" r="r" b="b"/>
            <a:pathLst>
              <a:path w="6529070" h="2454910">
                <a:moveTo>
                  <a:pt x="0" y="2454656"/>
                </a:moveTo>
                <a:lnTo>
                  <a:pt x="6528561" y="2454656"/>
                </a:lnTo>
                <a:lnTo>
                  <a:pt x="6528561" y="0"/>
                </a:lnTo>
                <a:lnTo>
                  <a:pt x="0" y="0"/>
                </a:lnTo>
                <a:lnTo>
                  <a:pt x="0" y="245465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096010">
              <a:lnSpc>
                <a:spcPct val="100000"/>
              </a:lnSpc>
              <a:spcBef>
                <a:spcPts val="95"/>
              </a:spcBef>
            </a:pPr>
            <a:r>
              <a:rPr dirty="0"/>
              <a:t>Median</a:t>
            </a:r>
            <a:r>
              <a:rPr spc="-5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Grouped</a:t>
            </a:r>
            <a:r>
              <a:rPr spc="-4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20" dirty="0"/>
              <a:t>-</a:t>
            </a:r>
            <a:r>
              <a:rPr dirty="0"/>
              <a:t>-</a:t>
            </a:r>
            <a:r>
              <a:rPr spc="-4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2671" y="1155572"/>
            <a:ext cx="4921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4915" algn="l"/>
              </a:tabLst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Times New Roman"/>
                <a:cs typeface="Times New Roman"/>
              </a:rPr>
              <a:t>Cumulative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37740" algn="l"/>
                <a:tab pos="3865245" algn="l"/>
              </a:tabLst>
            </a:pPr>
            <a:r>
              <a:rPr sz="1800" b="1" dirty="0">
                <a:latin typeface="Times New Roman"/>
                <a:cs typeface="Times New Roman"/>
              </a:rPr>
              <a:t>Class</a:t>
            </a:r>
            <a:r>
              <a:rPr sz="1800" b="1" spc="-10" dirty="0">
                <a:latin typeface="Times New Roman"/>
                <a:cs typeface="Times New Roman"/>
              </a:rPr>
              <a:t> Interval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Times New Roman"/>
                <a:cs typeface="Times New Roman"/>
              </a:rPr>
              <a:t>Frequency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Times New Roman"/>
                <a:cs typeface="Times New Roman"/>
              </a:rPr>
              <a:t>Frequency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5422" y="1705991"/>
          <a:ext cx="4968240" cy="1933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20-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2326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ts val="2045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30-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265" algn="r">
                        <a:lnSpc>
                          <a:spcPts val="204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ts val="2045"/>
                        </a:lnSpc>
                      </a:pPr>
                      <a:r>
                        <a:rPr sz="1800" b="1" spc="-25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ts val="2045"/>
                        </a:lnSpc>
                      </a:pPr>
                      <a:r>
                        <a:rPr sz="1800" b="1" spc="-1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5330" algn="r">
                        <a:lnSpc>
                          <a:spcPts val="2045"/>
                        </a:lnSpc>
                      </a:pPr>
                      <a:r>
                        <a:rPr sz="1800" b="1" spc="-25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ts val="2045"/>
                        </a:lnSpc>
                      </a:pPr>
                      <a:r>
                        <a:rPr sz="1800" b="1" spc="-25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35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50-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60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5330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46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ts val="2045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60-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70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265" algn="r">
                        <a:lnSpc>
                          <a:spcPts val="2045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ts val="204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49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ts val="2045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70-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2630" algn="r">
                        <a:lnSpc>
                          <a:spcPts val="2045"/>
                        </a:lnSpc>
                      </a:pPr>
                      <a:r>
                        <a:rPr sz="1800" b="1" u="sng" spc="46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u="sng" spc="-6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ts val="204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9610" algn="r">
                        <a:lnSpc>
                          <a:spcPts val="1975"/>
                        </a:lnSpc>
                      </a:pPr>
                      <a:r>
                        <a:rPr sz="1800" b="1" dirty="0">
                          <a:solidFill>
                            <a:srgbClr val="00A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="1" spc="-15" dirty="0">
                          <a:solidFill>
                            <a:srgbClr val="00A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00AD00"/>
                          </a:solidFill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800" b="1" spc="-25" dirty="0">
                          <a:solidFill>
                            <a:srgbClr val="00AD00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175251" y="1680682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4">
                <a:moveTo>
                  <a:pt x="0" y="0"/>
                </a:moveTo>
                <a:lnTo>
                  <a:pt x="191075" y="0"/>
                </a:lnTo>
              </a:path>
            </a:pathLst>
          </a:custGeom>
          <a:ln w="5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56197" y="2590037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689" y="0"/>
                </a:lnTo>
              </a:path>
            </a:pathLst>
          </a:custGeom>
          <a:ln w="5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44594" y="2842590"/>
            <a:ext cx="233679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-30" dirty="0">
                <a:latin typeface="Times New Roman"/>
                <a:cs typeface="Times New Roman"/>
              </a:rPr>
              <a:t>11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9821" y="3128611"/>
            <a:ext cx="75946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-70" dirty="0">
                <a:latin typeface="Symbol"/>
                <a:cs typeface="Symbol"/>
              </a:rPr>
              <a:t>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Times New Roman"/>
                <a:cs typeface="Times New Roman"/>
              </a:rPr>
              <a:t>40.909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59681" y="1498288"/>
            <a:ext cx="64198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625" i="1" baseline="34920" dirty="0">
                <a:latin typeface="Times New Roman"/>
                <a:cs typeface="Times New Roman"/>
              </a:rPr>
              <a:t>N</a:t>
            </a:r>
            <a:r>
              <a:rPr sz="2625" i="1" spc="82" baseline="34920" dirty="0">
                <a:latin typeface="Times New Roman"/>
                <a:cs typeface="Times New Roman"/>
              </a:rPr>
              <a:t> </a:t>
            </a:r>
            <a:r>
              <a:rPr sz="1750" spc="-75" dirty="0">
                <a:latin typeface="Symbol"/>
                <a:cs typeface="Symbol"/>
              </a:rPr>
              <a:t></a:t>
            </a:r>
            <a:r>
              <a:rPr sz="1750" spc="-190" dirty="0">
                <a:latin typeface="Times New Roman"/>
                <a:cs typeface="Times New Roman"/>
              </a:rPr>
              <a:t> </a:t>
            </a:r>
            <a:r>
              <a:rPr sz="1750" i="1" spc="-25" dirty="0">
                <a:latin typeface="Times New Roman"/>
                <a:cs typeface="Times New Roman"/>
              </a:rPr>
              <a:t>cf</a:t>
            </a:r>
            <a:r>
              <a:rPr sz="1000" i="1" spc="-25" dirty="0">
                <a:latin typeface="Times New Roman"/>
                <a:cs typeface="Times New Roman"/>
              </a:rPr>
              <a:t>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1062" y="1686285"/>
            <a:ext cx="189357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476375" algn="l"/>
              </a:tabLst>
            </a:pPr>
            <a:r>
              <a:rPr sz="1750" i="1" dirty="0">
                <a:latin typeface="Times New Roman"/>
                <a:cs typeface="Times New Roman"/>
              </a:rPr>
              <a:t>Md</a:t>
            </a:r>
            <a:r>
              <a:rPr sz="1750" i="1" spc="-8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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i="1" spc="-75" dirty="0">
                <a:latin typeface="Times New Roman"/>
                <a:cs typeface="Times New Roman"/>
              </a:rPr>
              <a:t>L</a:t>
            </a:r>
            <a:r>
              <a:rPr sz="1750" i="1" spc="-150" dirty="0">
                <a:latin typeface="Times New Roman"/>
                <a:cs typeface="Times New Roman"/>
              </a:rPr>
              <a:t> </a:t>
            </a:r>
            <a:r>
              <a:rPr sz="1750" spc="-20" dirty="0">
                <a:latin typeface="Symbol"/>
                <a:cs typeface="Symbol"/>
              </a:rPr>
              <a:t></a:t>
            </a:r>
            <a:r>
              <a:rPr sz="1750" spc="-114" dirty="0">
                <a:latin typeface="Times New Roman"/>
                <a:cs typeface="Times New Roman"/>
              </a:rPr>
              <a:t> </a:t>
            </a:r>
            <a:r>
              <a:rPr sz="2625" u="sng" spc="7" baseline="2063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25" u="sng" spc="-75" baseline="2063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625" u="sng" baseline="2063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625" spc="-307" baseline="20634" dirty="0">
                <a:latin typeface="Times New Roman"/>
                <a:cs typeface="Times New Roman"/>
              </a:rPr>
              <a:t> </a:t>
            </a:r>
            <a:r>
              <a:rPr sz="3450" spc="-270" baseline="-3623" dirty="0">
                <a:latin typeface="Symbol"/>
                <a:cs typeface="Symbol"/>
              </a:rPr>
              <a:t></a:t>
            </a:r>
            <a:r>
              <a:rPr sz="1750" i="1" spc="-180" dirty="0">
                <a:latin typeface="Times New Roman"/>
                <a:cs typeface="Times New Roman"/>
              </a:rPr>
              <a:t>W</a:t>
            </a:r>
            <a:r>
              <a:rPr sz="1750" i="1" spc="-105" dirty="0">
                <a:latin typeface="Times New Roman"/>
                <a:cs typeface="Times New Roman"/>
              </a:rPr>
              <a:t> </a:t>
            </a:r>
            <a:r>
              <a:rPr sz="3450" baseline="-3623" dirty="0">
                <a:latin typeface="Symbol"/>
                <a:cs typeface="Symbol"/>
              </a:rPr>
              <a:t></a:t>
            </a:r>
            <a:endParaRPr sz="3450" baseline="-3623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4766" y="1933234"/>
            <a:ext cx="689610" cy="7715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130"/>
              </a:spcBef>
            </a:pPr>
            <a:r>
              <a:rPr sz="1750" i="1" spc="-20" dirty="0">
                <a:latin typeface="Times New Roman"/>
                <a:cs typeface="Times New Roman"/>
              </a:rPr>
              <a:t>f</a:t>
            </a:r>
            <a:r>
              <a:rPr sz="1000" i="1" spc="-20" dirty="0">
                <a:latin typeface="Times New Roman"/>
                <a:cs typeface="Times New Roman"/>
              </a:rPr>
              <a:t>med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625" spc="-104" baseline="34920" dirty="0">
                <a:latin typeface="Times New Roman"/>
                <a:cs typeface="Times New Roman"/>
              </a:rPr>
              <a:t>50</a:t>
            </a:r>
            <a:r>
              <a:rPr sz="2625" spc="-75" baseline="34920" dirty="0">
                <a:latin typeface="Times New Roman"/>
                <a:cs typeface="Times New Roman"/>
              </a:rPr>
              <a:t> </a:t>
            </a:r>
            <a:r>
              <a:rPr sz="1750" spc="-75" dirty="0">
                <a:latin typeface="Symbol"/>
                <a:cs typeface="Symbol"/>
              </a:rPr>
              <a:t></a:t>
            </a:r>
            <a:r>
              <a:rPr sz="1750" spc="-150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24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44421" y="2595641"/>
            <a:ext cx="165481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236980" algn="l"/>
              </a:tabLst>
            </a:pPr>
            <a:r>
              <a:rPr sz="1750" spc="-70" dirty="0">
                <a:latin typeface="Symbol"/>
                <a:cs typeface="Symbol"/>
              </a:rPr>
              <a:t>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-70" dirty="0">
                <a:latin typeface="Times New Roman"/>
                <a:cs typeface="Times New Roman"/>
              </a:rPr>
              <a:t>40</a:t>
            </a:r>
            <a:r>
              <a:rPr sz="1750" spc="-19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</a:t>
            </a:r>
            <a:r>
              <a:rPr sz="1750" spc="-110" dirty="0">
                <a:latin typeface="Times New Roman"/>
                <a:cs typeface="Times New Roman"/>
              </a:rPr>
              <a:t> </a:t>
            </a:r>
            <a:r>
              <a:rPr sz="2625" u="sng" spc="179" baseline="2063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25" u="sng" spc="-75" baseline="2063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625" u="sng" baseline="2063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625" spc="-315" baseline="20634" dirty="0">
                <a:latin typeface="Times New Roman"/>
                <a:cs typeface="Times New Roman"/>
              </a:rPr>
              <a:t> </a:t>
            </a:r>
            <a:r>
              <a:rPr sz="3450" spc="-112" baseline="-3623" dirty="0">
                <a:latin typeface="Symbol"/>
                <a:cs typeface="Symbol"/>
              </a:rPr>
              <a:t></a:t>
            </a:r>
            <a:r>
              <a:rPr sz="1750" spc="-75" dirty="0">
                <a:latin typeface="Times New Roman"/>
                <a:cs typeface="Times New Roman"/>
              </a:rPr>
              <a:t>10</a:t>
            </a:r>
            <a:r>
              <a:rPr sz="3450" spc="-112" baseline="-3623" dirty="0">
                <a:latin typeface="Symbol"/>
                <a:cs typeface="Symbol"/>
              </a:rPr>
              <a:t></a:t>
            </a:r>
            <a:endParaRPr sz="3450" baseline="-3623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330962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457200" y="1200162"/>
            <a:ext cx="8229600" cy="3394710"/>
          </a:xfrm>
          <a:custGeom>
            <a:avLst/>
            <a:gdLst/>
            <a:ahLst/>
            <a:cxnLst/>
            <a:rect l="l" t="t" r="r" b="b"/>
            <a:pathLst>
              <a:path w="8229600" h="3394710">
                <a:moveTo>
                  <a:pt x="8229600" y="0"/>
                </a:moveTo>
                <a:lnTo>
                  <a:pt x="0" y="0"/>
                </a:lnTo>
                <a:lnTo>
                  <a:pt x="0" y="3394455"/>
                </a:lnTo>
                <a:lnTo>
                  <a:pt x="8229600" y="3394455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470" y="1309496"/>
            <a:ext cx="7733030" cy="234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frequently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occurring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set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Applicable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levels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measurement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(nominal,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ordinal,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interval,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ratio)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Bimodal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Multimodal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contain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409825">
              <a:lnSpc>
                <a:spcPct val="100000"/>
              </a:lnSpc>
              <a:spcBef>
                <a:spcPts val="95"/>
              </a:spcBef>
            </a:pPr>
            <a:r>
              <a:rPr dirty="0"/>
              <a:t>Lecture</a:t>
            </a:r>
            <a:r>
              <a:rPr spc="-12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6563"/>
            <a:ext cx="279082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Central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tendency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Measures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Dispersion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00162"/>
            <a:ext cx="8229600" cy="3394710"/>
          </a:xfrm>
          <a:custGeom>
            <a:avLst/>
            <a:gdLst/>
            <a:ahLst/>
            <a:cxnLst/>
            <a:rect l="l" t="t" r="r" b="b"/>
            <a:pathLst>
              <a:path w="8229600" h="3394710">
                <a:moveTo>
                  <a:pt x="8229600" y="0"/>
                </a:moveTo>
                <a:lnTo>
                  <a:pt x="0" y="0"/>
                </a:lnTo>
                <a:lnTo>
                  <a:pt x="0" y="3394455"/>
                </a:lnTo>
                <a:lnTo>
                  <a:pt x="8229600" y="3394455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1143986"/>
            <a:ext cx="2416175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44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44s</a:t>
            </a:r>
            <a:endParaRPr sz="20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than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62550" y="1504950"/>
            <a:ext cx="2076450" cy="3105150"/>
            <a:chOff x="5162550" y="1504950"/>
            <a:chExt cx="2076450" cy="3105150"/>
          </a:xfrm>
        </p:grpSpPr>
        <p:sp>
          <p:nvSpPr>
            <p:cNvPr id="5" name="object 5"/>
            <p:cNvSpPr/>
            <p:nvPr/>
          </p:nvSpPr>
          <p:spPr>
            <a:xfrm>
              <a:off x="5162550" y="1504950"/>
              <a:ext cx="2076450" cy="3105150"/>
            </a:xfrm>
            <a:custGeom>
              <a:avLst/>
              <a:gdLst/>
              <a:ahLst/>
              <a:cxnLst/>
              <a:rect l="l" t="t" r="r" b="b"/>
              <a:pathLst>
                <a:path w="2076450" h="3105150">
                  <a:moveTo>
                    <a:pt x="2076450" y="0"/>
                  </a:moveTo>
                  <a:lnTo>
                    <a:pt x="0" y="0"/>
                  </a:lnTo>
                  <a:lnTo>
                    <a:pt x="0" y="3105150"/>
                  </a:lnTo>
                  <a:lnTo>
                    <a:pt x="2076450" y="3105150"/>
                  </a:lnTo>
                  <a:lnTo>
                    <a:pt x="2076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35193" y="1600212"/>
              <a:ext cx="1904364" cy="2857500"/>
            </a:xfrm>
            <a:custGeom>
              <a:avLst/>
              <a:gdLst/>
              <a:ahLst/>
              <a:cxnLst/>
              <a:rect l="l" t="t" r="r" b="b"/>
              <a:pathLst>
                <a:path w="1904365" h="2857500">
                  <a:moveTo>
                    <a:pt x="0" y="263131"/>
                  </a:moveTo>
                  <a:lnTo>
                    <a:pt x="320281" y="263131"/>
                  </a:lnTo>
                  <a:lnTo>
                    <a:pt x="320281" y="0"/>
                  </a:lnTo>
                  <a:lnTo>
                    <a:pt x="0" y="0"/>
                  </a:lnTo>
                  <a:lnTo>
                    <a:pt x="0" y="263131"/>
                  </a:lnTo>
                  <a:close/>
                </a:path>
                <a:path w="1904365" h="2857500">
                  <a:moveTo>
                    <a:pt x="0" y="781037"/>
                  </a:moveTo>
                  <a:lnTo>
                    <a:pt x="320281" y="781037"/>
                  </a:lnTo>
                  <a:lnTo>
                    <a:pt x="320281" y="517905"/>
                  </a:lnTo>
                  <a:lnTo>
                    <a:pt x="0" y="517905"/>
                  </a:lnTo>
                  <a:lnTo>
                    <a:pt x="0" y="781037"/>
                  </a:lnTo>
                  <a:close/>
                </a:path>
                <a:path w="1904365" h="2857500">
                  <a:moveTo>
                    <a:pt x="0" y="1298943"/>
                  </a:moveTo>
                  <a:lnTo>
                    <a:pt x="320281" y="1298943"/>
                  </a:lnTo>
                  <a:lnTo>
                    <a:pt x="320281" y="1035811"/>
                  </a:lnTo>
                  <a:lnTo>
                    <a:pt x="0" y="1035811"/>
                  </a:lnTo>
                  <a:lnTo>
                    <a:pt x="0" y="1298943"/>
                  </a:lnTo>
                  <a:close/>
                </a:path>
                <a:path w="1904365" h="2857500">
                  <a:moveTo>
                    <a:pt x="0" y="1819262"/>
                  </a:moveTo>
                  <a:lnTo>
                    <a:pt x="320281" y="1819262"/>
                  </a:lnTo>
                  <a:lnTo>
                    <a:pt x="320281" y="1556130"/>
                  </a:lnTo>
                  <a:lnTo>
                    <a:pt x="0" y="1556130"/>
                  </a:lnTo>
                  <a:lnTo>
                    <a:pt x="0" y="1819262"/>
                  </a:lnTo>
                  <a:close/>
                </a:path>
                <a:path w="1904365" h="2857500">
                  <a:moveTo>
                    <a:pt x="0" y="2337180"/>
                  </a:moveTo>
                  <a:lnTo>
                    <a:pt x="320281" y="2337180"/>
                  </a:lnTo>
                  <a:lnTo>
                    <a:pt x="320281" y="2074049"/>
                  </a:lnTo>
                  <a:lnTo>
                    <a:pt x="0" y="2074049"/>
                  </a:lnTo>
                  <a:lnTo>
                    <a:pt x="0" y="2337180"/>
                  </a:lnTo>
                  <a:close/>
                </a:path>
                <a:path w="1904365" h="2857500">
                  <a:moveTo>
                    <a:pt x="0" y="2857487"/>
                  </a:moveTo>
                  <a:lnTo>
                    <a:pt x="320281" y="2857487"/>
                  </a:lnTo>
                  <a:lnTo>
                    <a:pt x="320281" y="2594355"/>
                  </a:lnTo>
                  <a:lnTo>
                    <a:pt x="0" y="2594355"/>
                  </a:lnTo>
                  <a:lnTo>
                    <a:pt x="0" y="2857487"/>
                  </a:lnTo>
                  <a:close/>
                </a:path>
                <a:path w="1904365" h="2857500">
                  <a:moveTo>
                    <a:pt x="559561" y="263131"/>
                  </a:moveTo>
                  <a:lnTo>
                    <a:pt x="879843" y="263131"/>
                  </a:lnTo>
                  <a:lnTo>
                    <a:pt x="879843" y="0"/>
                  </a:lnTo>
                  <a:lnTo>
                    <a:pt x="559561" y="0"/>
                  </a:lnTo>
                  <a:lnTo>
                    <a:pt x="559561" y="263131"/>
                  </a:lnTo>
                  <a:close/>
                </a:path>
                <a:path w="1904365" h="2857500">
                  <a:moveTo>
                    <a:pt x="559561" y="781037"/>
                  </a:moveTo>
                  <a:lnTo>
                    <a:pt x="879843" y="781037"/>
                  </a:lnTo>
                  <a:lnTo>
                    <a:pt x="879843" y="517905"/>
                  </a:lnTo>
                  <a:lnTo>
                    <a:pt x="559561" y="517905"/>
                  </a:lnTo>
                  <a:lnTo>
                    <a:pt x="559561" y="781037"/>
                  </a:lnTo>
                  <a:close/>
                </a:path>
                <a:path w="1904365" h="2857500">
                  <a:moveTo>
                    <a:pt x="559561" y="1298943"/>
                  </a:moveTo>
                  <a:lnTo>
                    <a:pt x="879843" y="1298943"/>
                  </a:lnTo>
                  <a:lnTo>
                    <a:pt x="879843" y="1035811"/>
                  </a:lnTo>
                  <a:lnTo>
                    <a:pt x="559561" y="1035811"/>
                  </a:lnTo>
                  <a:lnTo>
                    <a:pt x="559561" y="1298943"/>
                  </a:lnTo>
                  <a:close/>
                </a:path>
                <a:path w="1904365" h="2857500">
                  <a:moveTo>
                    <a:pt x="559561" y="1819262"/>
                  </a:moveTo>
                  <a:lnTo>
                    <a:pt x="879843" y="1819262"/>
                  </a:lnTo>
                  <a:lnTo>
                    <a:pt x="879843" y="1556130"/>
                  </a:lnTo>
                  <a:lnTo>
                    <a:pt x="559561" y="1556130"/>
                  </a:lnTo>
                  <a:lnTo>
                    <a:pt x="559561" y="1819262"/>
                  </a:lnTo>
                  <a:close/>
                </a:path>
                <a:path w="1904365" h="2857500">
                  <a:moveTo>
                    <a:pt x="559561" y="2337180"/>
                  </a:moveTo>
                  <a:lnTo>
                    <a:pt x="879843" y="2337180"/>
                  </a:lnTo>
                  <a:lnTo>
                    <a:pt x="879843" y="2074049"/>
                  </a:lnTo>
                  <a:lnTo>
                    <a:pt x="559561" y="2074049"/>
                  </a:lnTo>
                  <a:lnTo>
                    <a:pt x="559561" y="2337180"/>
                  </a:lnTo>
                  <a:close/>
                </a:path>
                <a:path w="1904365" h="2857500">
                  <a:moveTo>
                    <a:pt x="559561" y="2857487"/>
                  </a:moveTo>
                  <a:lnTo>
                    <a:pt x="879843" y="2857487"/>
                  </a:lnTo>
                  <a:lnTo>
                    <a:pt x="879843" y="2594355"/>
                  </a:lnTo>
                  <a:lnTo>
                    <a:pt x="559561" y="2594355"/>
                  </a:lnTo>
                  <a:lnTo>
                    <a:pt x="559561" y="2857487"/>
                  </a:lnTo>
                  <a:close/>
                </a:path>
                <a:path w="1904365" h="2857500">
                  <a:moveTo>
                    <a:pt x="1060830" y="263131"/>
                  </a:moveTo>
                  <a:lnTo>
                    <a:pt x="1381112" y="263131"/>
                  </a:lnTo>
                  <a:lnTo>
                    <a:pt x="1381112" y="0"/>
                  </a:lnTo>
                  <a:lnTo>
                    <a:pt x="1060830" y="0"/>
                  </a:lnTo>
                  <a:lnTo>
                    <a:pt x="1060830" y="263131"/>
                  </a:lnTo>
                  <a:close/>
                </a:path>
                <a:path w="1904365" h="2857500">
                  <a:moveTo>
                    <a:pt x="1060830" y="781037"/>
                  </a:moveTo>
                  <a:lnTo>
                    <a:pt x="1381112" y="781037"/>
                  </a:lnTo>
                  <a:lnTo>
                    <a:pt x="1381112" y="517905"/>
                  </a:lnTo>
                  <a:lnTo>
                    <a:pt x="1060830" y="517905"/>
                  </a:lnTo>
                  <a:lnTo>
                    <a:pt x="1060830" y="781037"/>
                  </a:lnTo>
                  <a:close/>
                </a:path>
                <a:path w="1904365" h="2857500">
                  <a:moveTo>
                    <a:pt x="1060830" y="1298943"/>
                  </a:moveTo>
                  <a:lnTo>
                    <a:pt x="1381112" y="1298943"/>
                  </a:lnTo>
                  <a:lnTo>
                    <a:pt x="1381112" y="1035811"/>
                  </a:lnTo>
                  <a:lnTo>
                    <a:pt x="1060830" y="1035811"/>
                  </a:lnTo>
                  <a:lnTo>
                    <a:pt x="1060830" y="1298943"/>
                  </a:lnTo>
                  <a:close/>
                </a:path>
                <a:path w="1904365" h="2857500">
                  <a:moveTo>
                    <a:pt x="1060830" y="1819262"/>
                  </a:moveTo>
                  <a:lnTo>
                    <a:pt x="1381112" y="1819262"/>
                  </a:lnTo>
                  <a:lnTo>
                    <a:pt x="1381112" y="1556130"/>
                  </a:lnTo>
                  <a:lnTo>
                    <a:pt x="1060830" y="1556130"/>
                  </a:lnTo>
                  <a:lnTo>
                    <a:pt x="1060830" y="1819262"/>
                  </a:lnTo>
                  <a:close/>
                </a:path>
                <a:path w="1904365" h="2857500">
                  <a:moveTo>
                    <a:pt x="1060830" y="2337180"/>
                  </a:moveTo>
                  <a:lnTo>
                    <a:pt x="1381112" y="2337180"/>
                  </a:lnTo>
                  <a:lnTo>
                    <a:pt x="1381112" y="2074049"/>
                  </a:lnTo>
                  <a:lnTo>
                    <a:pt x="1060830" y="2074049"/>
                  </a:lnTo>
                  <a:lnTo>
                    <a:pt x="1060830" y="2337180"/>
                  </a:lnTo>
                  <a:close/>
                </a:path>
                <a:path w="1904365" h="2857500">
                  <a:moveTo>
                    <a:pt x="1060830" y="2857487"/>
                  </a:moveTo>
                  <a:lnTo>
                    <a:pt x="1381112" y="2857487"/>
                  </a:lnTo>
                  <a:lnTo>
                    <a:pt x="1381112" y="2594355"/>
                  </a:lnTo>
                  <a:lnTo>
                    <a:pt x="1060830" y="2594355"/>
                  </a:lnTo>
                  <a:lnTo>
                    <a:pt x="1060830" y="2857487"/>
                  </a:lnTo>
                  <a:close/>
                </a:path>
                <a:path w="1904365" h="2857500">
                  <a:moveTo>
                    <a:pt x="1583562" y="263131"/>
                  </a:moveTo>
                  <a:lnTo>
                    <a:pt x="1903844" y="263131"/>
                  </a:lnTo>
                  <a:lnTo>
                    <a:pt x="1903844" y="0"/>
                  </a:lnTo>
                  <a:lnTo>
                    <a:pt x="1583562" y="0"/>
                  </a:lnTo>
                  <a:lnTo>
                    <a:pt x="1583562" y="263131"/>
                  </a:lnTo>
                  <a:close/>
                </a:path>
                <a:path w="1904365" h="2857500">
                  <a:moveTo>
                    <a:pt x="1583562" y="781037"/>
                  </a:moveTo>
                  <a:lnTo>
                    <a:pt x="1903844" y="781037"/>
                  </a:lnTo>
                  <a:lnTo>
                    <a:pt x="1903844" y="517905"/>
                  </a:lnTo>
                  <a:lnTo>
                    <a:pt x="1583562" y="517905"/>
                  </a:lnTo>
                  <a:lnTo>
                    <a:pt x="1583562" y="781037"/>
                  </a:lnTo>
                  <a:close/>
                </a:path>
                <a:path w="1904365" h="2857500">
                  <a:moveTo>
                    <a:pt x="1583562" y="1298943"/>
                  </a:moveTo>
                  <a:lnTo>
                    <a:pt x="1903844" y="1298943"/>
                  </a:lnTo>
                  <a:lnTo>
                    <a:pt x="1903844" y="1035811"/>
                  </a:lnTo>
                  <a:lnTo>
                    <a:pt x="1583562" y="1035811"/>
                  </a:lnTo>
                  <a:lnTo>
                    <a:pt x="1583562" y="1298943"/>
                  </a:lnTo>
                  <a:close/>
                </a:path>
                <a:path w="1904365" h="2857500">
                  <a:moveTo>
                    <a:pt x="1583562" y="1819262"/>
                  </a:moveTo>
                  <a:lnTo>
                    <a:pt x="1903844" y="1819262"/>
                  </a:lnTo>
                  <a:lnTo>
                    <a:pt x="1903844" y="1556130"/>
                  </a:lnTo>
                  <a:lnTo>
                    <a:pt x="1583562" y="1556130"/>
                  </a:lnTo>
                  <a:lnTo>
                    <a:pt x="1583562" y="1819262"/>
                  </a:lnTo>
                  <a:close/>
                </a:path>
                <a:path w="1904365" h="2857500">
                  <a:moveTo>
                    <a:pt x="1583562" y="2337180"/>
                  </a:moveTo>
                  <a:lnTo>
                    <a:pt x="1903844" y="2337180"/>
                  </a:lnTo>
                  <a:lnTo>
                    <a:pt x="1903844" y="2074049"/>
                  </a:lnTo>
                  <a:lnTo>
                    <a:pt x="1583562" y="2074049"/>
                  </a:lnTo>
                  <a:lnTo>
                    <a:pt x="1583562" y="2337180"/>
                  </a:lnTo>
                  <a:close/>
                </a:path>
                <a:path w="1904365" h="2857500">
                  <a:moveTo>
                    <a:pt x="1583562" y="2857487"/>
                  </a:moveTo>
                  <a:lnTo>
                    <a:pt x="1903844" y="2857487"/>
                  </a:lnTo>
                  <a:lnTo>
                    <a:pt x="1903844" y="2594355"/>
                  </a:lnTo>
                  <a:lnTo>
                    <a:pt x="1583562" y="2594355"/>
                  </a:lnTo>
                  <a:lnTo>
                    <a:pt x="1583562" y="2857487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149850" y="1504950"/>
          <a:ext cx="2178050" cy="3102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35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28575">
                      <a:solidFill>
                        <a:srgbClr val="F79546"/>
                      </a:solidFill>
                      <a:prstDash val="solid"/>
                    </a:lnL>
                    <a:lnT w="28575">
                      <a:solidFill>
                        <a:srgbClr val="F795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T w="28575">
                      <a:solidFill>
                        <a:srgbClr val="F795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T w="28575">
                      <a:solidFill>
                        <a:srgbClr val="F795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37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28575">
                      <a:solidFill>
                        <a:srgbClr val="F7954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R w="28575">
                      <a:solidFill>
                        <a:srgbClr val="F7954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37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28575">
                      <a:solidFill>
                        <a:srgbClr val="F7954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R w="28575">
                      <a:solidFill>
                        <a:srgbClr val="F7954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39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F7954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748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74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R w="28575">
                      <a:solidFill>
                        <a:srgbClr val="F7954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40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28575">
                      <a:solidFill>
                        <a:srgbClr val="F7954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R w="28575">
                      <a:solidFill>
                        <a:srgbClr val="F7954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40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F79546"/>
                      </a:solidFill>
                      <a:prstDash val="solid"/>
                    </a:lnL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48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R w="28575">
                      <a:solidFill>
                        <a:srgbClr val="F79546"/>
                      </a:solidFill>
                      <a:prstDash val="solid"/>
                    </a:lnR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492375">
              <a:lnSpc>
                <a:spcPct val="100000"/>
              </a:lnSpc>
              <a:spcBef>
                <a:spcPts val="95"/>
              </a:spcBef>
            </a:pPr>
            <a:r>
              <a:rPr dirty="0"/>
              <a:t>Mode</a:t>
            </a:r>
            <a:r>
              <a:rPr spc="-40" dirty="0"/>
              <a:t> </a:t>
            </a:r>
            <a:r>
              <a:rPr spc="-20" dirty="0"/>
              <a:t>-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044700">
              <a:lnSpc>
                <a:spcPct val="100000"/>
              </a:lnSpc>
              <a:spcBef>
                <a:spcPts val="95"/>
              </a:spcBef>
            </a:pPr>
            <a:r>
              <a:rPr dirty="0"/>
              <a:t>Mode</a:t>
            </a:r>
            <a:r>
              <a:rPr spc="-7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Grouped</a:t>
            </a:r>
            <a:r>
              <a:rPr spc="-55" dirty="0"/>
              <a:t> </a:t>
            </a:r>
            <a:r>
              <a:rPr spc="-20" dirty="0"/>
              <a:t>Data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181673" y="2247074"/>
            <a:ext cx="4463415" cy="2006600"/>
          </a:xfrm>
          <a:custGeom>
            <a:avLst/>
            <a:gdLst/>
            <a:ahLst/>
            <a:cxnLst/>
            <a:rect l="l" t="t" r="r" b="b"/>
            <a:pathLst>
              <a:path w="4463415" h="2006600">
                <a:moveTo>
                  <a:pt x="4462907" y="0"/>
                </a:moveTo>
                <a:lnTo>
                  <a:pt x="0" y="0"/>
                </a:lnTo>
                <a:lnTo>
                  <a:pt x="0" y="2006219"/>
                </a:lnTo>
                <a:lnTo>
                  <a:pt x="4462907" y="2006219"/>
                </a:lnTo>
                <a:lnTo>
                  <a:pt x="44629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6931" y="927328"/>
            <a:ext cx="4752975" cy="16338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711835" indent="-3435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711835" algn="l"/>
              </a:tabLst>
            </a:pPr>
            <a:r>
              <a:rPr sz="2000" dirty="0">
                <a:latin typeface="Calibri"/>
                <a:cs typeface="Calibri"/>
              </a:rPr>
              <a:t>Midpoint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  <a:p>
            <a:pPr marL="711835" indent="-3435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711835" algn="l"/>
              </a:tabLst>
            </a:pPr>
            <a:r>
              <a:rPr sz="2000" dirty="0">
                <a:latin typeface="Calibri"/>
                <a:cs typeface="Calibri"/>
              </a:rPr>
              <a:t>Modal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greatest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frequency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9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237740" algn="l"/>
                <a:tab pos="4338955" algn="l"/>
              </a:tabLst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Interval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Frequency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3902" y="2572765"/>
          <a:ext cx="3204210" cy="1678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525">
                <a:tc>
                  <a:txBody>
                    <a:bodyPr/>
                    <a:lstStyle/>
                    <a:p>
                      <a:pPr marL="65405">
                        <a:lnSpc>
                          <a:spcPts val="1964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20-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64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5405">
                        <a:lnSpc>
                          <a:spcPts val="2050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1800" b="1" spc="-10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70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65405">
                        <a:lnSpc>
                          <a:spcPts val="2045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40-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04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5405">
                        <a:lnSpc>
                          <a:spcPts val="2045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50-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60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04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5405">
                        <a:lnSpc>
                          <a:spcPts val="2045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60-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70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45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L="65405"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70-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50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117367" y="2813905"/>
            <a:ext cx="892175" cy="0"/>
          </a:xfrm>
          <a:custGeom>
            <a:avLst/>
            <a:gdLst/>
            <a:ahLst/>
            <a:cxnLst/>
            <a:rect l="l" t="t" r="r" b="b"/>
            <a:pathLst>
              <a:path w="892175">
                <a:moveTo>
                  <a:pt x="0" y="0"/>
                </a:moveTo>
                <a:lnTo>
                  <a:pt x="891804" y="0"/>
                </a:lnTo>
              </a:path>
            </a:pathLst>
          </a:custGeom>
          <a:ln w="10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04801" y="3555459"/>
            <a:ext cx="765175" cy="0"/>
          </a:xfrm>
          <a:custGeom>
            <a:avLst/>
            <a:gdLst/>
            <a:ahLst/>
            <a:cxnLst/>
            <a:rect l="l" t="t" r="r" b="b"/>
            <a:pathLst>
              <a:path w="765175">
                <a:moveTo>
                  <a:pt x="0" y="0"/>
                </a:moveTo>
                <a:lnTo>
                  <a:pt x="765092" y="0"/>
                </a:lnTo>
              </a:path>
            </a:pathLst>
          </a:custGeom>
          <a:ln w="10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01700" y="3212597"/>
            <a:ext cx="34607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300" dirty="0">
                <a:latin typeface="Times New Roman"/>
                <a:cs typeface="Times New Roman"/>
              </a:rPr>
              <a:t>12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9156" y="2783054"/>
            <a:ext cx="2717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204" dirty="0">
                <a:latin typeface="Times New Roman"/>
                <a:cs typeface="Times New Roman"/>
              </a:rPr>
              <a:t>Mo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5608" y="2470567"/>
            <a:ext cx="32385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50" i="1" spc="200" dirty="0">
                <a:latin typeface="Times New Roman"/>
                <a:cs typeface="Times New Roman"/>
              </a:rPr>
              <a:t>d</a:t>
            </a:r>
            <a:r>
              <a:rPr sz="1650" spc="300" baseline="-25252" dirty="0">
                <a:latin typeface="Times New Roman"/>
                <a:cs typeface="Times New Roman"/>
              </a:rPr>
              <a:t>1</a:t>
            </a:r>
            <a:endParaRPr sz="1650" baseline="-2525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8570" y="2622056"/>
            <a:ext cx="126619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i="1" spc="375" dirty="0">
                <a:latin typeface="Times New Roman"/>
                <a:cs typeface="Times New Roman"/>
              </a:rPr>
              <a:t>Mode</a:t>
            </a:r>
            <a:r>
              <a:rPr sz="1850" i="1" spc="114" dirty="0">
                <a:latin typeface="Times New Roman"/>
                <a:cs typeface="Times New Roman"/>
              </a:rPr>
              <a:t> </a:t>
            </a:r>
            <a:r>
              <a:rPr sz="1850" spc="360" dirty="0">
                <a:latin typeface="Symbol"/>
                <a:cs typeface="Symbol"/>
              </a:rPr>
              <a:t></a:t>
            </a:r>
            <a:r>
              <a:rPr sz="1850" spc="195" dirty="0">
                <a:latin typeface="Times New Roman"/>
                <a:cs typeface="Times New Roman"/>
              </a:rPr>
              <a:t> </a:t>
            </a:r>
            <a:r>
              <a:rPr sz="1850" i="1" spc="325" dirty="0">
                <a:latin typeface="Times New Roman"/>
                <a:cs typeface="Times New Roman"/>
              </a:rPr>
              <a:t>L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81665" y="2454277"/>
            <a:ext cx="42481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775" spc="540" baseline="-39039" dirty="0">
                <a:latin typeface="Symbol"/>
                <a:cs typeface="Symbol"/>
              </a:rPr>
              <a:t></a:t>
            </a:r>
            <a:r>
              <a:rPr sz="2775" spc="-112" baseline="-39039" dirty="0">
                <a:latin typeface="Times New Roman"/>
                <a:cs typeface="Times New Roman"/>
              </a:rPr>
              <a:t> </a:t>
            </a:r>
            <a:r>
              <a:rPr sz="1850" spc="204" dirty="0">
                <a:latin typeface="Symbol"/>
                <a:cs typeface="Symbol"/>
              </a:rPr>
              <a:t>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17981" y="2622056"/>
            <a:ext cx="70358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775" spc="382" baseline="39039" dirty="0">
                <a:latin typeface="Symbol"/>
                <a:cs typeface="Symbol"/>
              </a:rPr>
              <a:t></a:t>
            </a:r>
            <a:r>
              <a:rPr sz="2775" spc="-150" baseline="39039" dirty="0">
                <a:latin typeface="Times New Roman"/>
                <a:cs typeface="Times New Roman"/>
              </a:rPr>
              <a:t> </a:t>
            </a:r>
            <a:r>
              <a:rPr sz="1850" i="1" spc="445" dirty="0">
                <a:latin typeface="Times New Roman"/>
                <a:cs typeface="Times New Roman"/>
              </a:rPr>
              <a:t>w</a:t>
            </a:r>
            <a:r>
              <a:rPr sz="1850" i="1" spc="70" dirty="0">
                <a:latin typeface="Times New Roman"/>
                <a:cs typeface="Times New Roman"/>
              </a:rPr>
              <a:t> </a:t>
            </a:r>
            <a:r>
              <a:rPr sz="1850" spc="310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6972" y="2673822"/>
            <a:ext cx="43053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50" spc="254" dirty="0">
                <a:latin typeface="Symbol"/>
                <a:cs typeface="Symbol"/>
              </a:rPr>
              <a:t></a:t>
            </a:r>
            <a:r>
              <a:rPr sz="1850" spc="90" dirty="0">
                <a:latin typeface="Times New Roman"/>
                <a:cs typeface="Times New Roman"/>
              </a:rPr>
              <a:t> </a:t>
            </a:r>
            <a:r>
              <a:rPr sz="2775" i="1" spc="419" baseline="-31531" dirty="0">
                <a:latin typeface="Times New Roman"/>
                <a:cs typeface="Times New Roman"/>
              </a:rPr>
              <a:t>d</a:t>
            </a:r>
            <a:endParaRPr sz="2775" baseline="-3153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43381" y="2673822"/>
            <a:ext cx="14859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04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45424" y="2808506"/>
            <a:ext cx="42100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360" dirty="0">
                <a:latin typeface="Symbol"/>
                <a:cs typeface="Symbol"/>
              </a:rPr>
              <a:t>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i="1" spc="280" dirty="0">
                <a:latin typeface="Times New Roman"/>
                <a:cs typeface="Times New Roman"/>
              </a:rPr>
              <a:t>d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32372" y="2871781"/>
            <a:ext cx="125984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9410" algn="l"/>
                <a:tab pos="934719" algn="l"/>
              </a:tabLst>
            </a:pPr>
            <a:r>
              <a:rPr sz="1850" spc="204" dirty="0">
                <a:latin typeface="Symbol"/>
                <a:cs typeface="Symbol"/>
              </a:rPr>
              <a:t>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100" spc="130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180" dirty="0">
                <a:latin typeface="Times New Roman"/>
                <a:cs typeface="Times New Roman"/>
              </a:rPr>
              <a:t>2</a:t>
            </a:r>
            <a:r>
              <a:rPr sz="1100" spc="470" dirty="0">
                <a:latin typeface="Times New Roman"/>
                <a:cs typeface="Times New Roman"/>
              </a:rPr>
              <a:t> </a:t>
            </a:r>
            <a:r>
              <a:rPr sz="1850" spc="204" dirty="0">
                <a:latin typeface="Symbol"/>
                <a:cs typeface="Symbol"/>
              </a:rPr>
              <a:t>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20418" y="3230335"/>
            <a:ext cx="113284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96315" algn="l"/>
              </a:tabLst>
            </a:pPr>
            <a:r>
              <a:rPr sz="1850" spc="204" dirty="0">
                <a:latin typeface="Symbol"/>
                <a:cs typeface="Symbol"/>
              </a:rPr>
              <a:t>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spc="204" dirty="0">
                <a:latin typeface="Symbol"/>
                <a:cs typeface="Symbol"/>
              </a:rPr>
              <a:t>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98382" y="3363591"/>
            <a:ext cx="314007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50" spc="330" dirty="0">
                <a:latin typeface="Times New Roman"/>
                <a:cs typeface="Times New Roman"/>
              </a:rPr>
              <a:t>30</a:t>
            </a:r>
            <a:r>
              <a:rPr sz="1850" spc="-70" dirty="0">
                <a:latin typeface="Times New Roman"/>
                <a:cs typeface="Times New Roman"/>
              </a:rPr>
              <a:t> </a:t>
            </a:r>
            <a:r>
              <a:rPr sz="1850" spc="360" dirty="0">
                <a:latin typeface="Symbol"/>
                <a:cs typeface="Symbol"/>
              </a:rPr>
              <a:t></a:t>
            </a:r>
            <a:r>
              <a:rPr sz="1850" spc="-70" dirty="0">
                <a:latin typeface="Times New Roman"/>
                <a:cs typeface="Times New Roman"/>
              </a:rPr>
              <a:t> </a:t>
            </a:r>
            <a:r>
              <a:rPr sz="2775" spc="382" baseline="-15015" dirty="0">
                <a:latin typeface="Symbol"/>
                <a:cs typeface="Symbol"/>
              </a:rPr>
              <a:t></a:t>
            </a:r>
            <a:r>
              <a:rPr sz="2775" spc="-277" baseline="-15015" dirty="0">
                <a:latin typeface="Times New Roman"/>
                <a:cs typeface="Times New Roman"/>
              </a:rPr>
              <a:t> </a:t>
            </a:r>
            <a:r>
              <a:rPr sz="2775" spc="494" baseline="-43543" dirty="0">
                <a:latin typeface="Times New Roman"/>
                <a:cs typeface="Times New Roman"/>
              </a:rPr>
              <a:t>12</a:t>
            </a:r>
            <a:r>
              <a:rPr sz="2775" spc="-97" baseline="-43543" dirty="0">
                <a:latin typeface="Times New Roman"/>
                <a:cs typeface="Times New Roman"/>
              </a:rPr>
              <a:t> </a:t>
            </a:r>
            <a:r>
              <a:rPr sz="2775" spc="540" baseline="-43543" dirty="0">
                <a:latin typeface="Symbol"/>
                <a:cs typeface="Symbol"/>
              </a:rPr>
              <a:t></a:t>
            </a:r>
            <a:r>
              <a:rPr sz="2775" spc="-52" baseline="-43543" dirty="0">
                <a:latin typeface="Times New Roman"/>
                <a:cs typeface="Times New Roman"/>
              </a:rPr>
              <a:t> </a:t>
            </a:r>
            <a:r>
              <a:rPr sz="2775" spc="494" baseline="-43543" dirty="0">
                <a:latin typeface="Times New Roman"/>
                <a:cs typeface="Times New Roman"/>
              </a:rPr>
              <a:t>7</a:t>
            </a:r>
            <a:r>
              <a:rPr sz="2775" spc="75" baseline="-43543" dirty="0">
                <a:latin typeface="Times New Roman"/>
                <a:cs typeface="Times New Roman"/>
              </a:rPr>
              <a:t> </a:t>
            </a:r>
            <a:r>
              <a:rPr sz="2775" spc="480" baseline="-15015" dirty="0">
                <a:latin typeface="Symbol"/>
                <a:cs typeface="Symbol"/>
              </a:rPr>
              <a:t></a:t>
            </a:r>
            <a:r>
              <a:rPr sz="1850" spc="320" dirty="0">
                <a:latin typeface="Times New Roman"/>
                <a:cs typeface="Times New Roman"/>
              </a:rPr>
              <a:t>10</a:t>
            </a:r>
            <a:r>
              <a:rPr sz="1850" spc="100" dirty="0">
                <a:latin typeface="Times New Roman"/>
                <a:cs typeface="Times New Roman"/>
              </a:rPr>
              <a:t> </a:t>
            </a:r>
            <a:r>
              <a:rPr sz="1850" spc="360" dirty="0">
                <a:latin typeface="Symbol"/>
                <a:cs typeface="Symbol"/>
              </a:rPr>
              <a:t>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spc="285" dirty="0">
                <a:latin typeface="Times New Roman"/>
                <a:cs typeface="Times New Roman"/>
              </a:rPr>
              <a:t>36.31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20418" y="3578825"/>
            <a:ext cx="14859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04" dirty="0">
                <a:latin typeface="Symbol"/>
                <a:cs typeface="Symbol"/>
              </a:rPr>
              <a:t>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04689" y="3578825"/>
            <a:ext cx="14859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04" dirty="0">
                <a:latin typeface="Symbol"/>
                <a:cs typeface="Symbol"/>
              </a:rPr>
              <a:t></a:t>
            </a:r>
            <a:endParaRPr sz="18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1834" y="385648"/>
            <a:ext cx="16408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Percentiles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381508" y="1063180"/>
            <a:ext cx="8078470" cy="3442335"/>
          </a:xfrm>
          <a:custGeom>
            <a:avLst/>
            <a:gdLst/>
            <a:ahLst/>
            <a:cxnLst/>
            <a:rect l="l" t="t" r="r" b="b"/>
            <a:pathLst>
              <a:path w="8078470" h="3442335">
                <a:moveTo>
                  <a:pt x="8078216" y="0"/>
                </a:moveTo>
                <a:lnTo>
                  <a:pt x="0" y="0"/>
                </a:lnTo>
                <a:lnTo>
                  <a:pt x="0" y="3442208"/>
                </a:lnTo>
                <a:lnTo>
                  <a:pt x="8078216" y="3442208"/>
                </a:lnTo>
                <a:lnTo>
                  <a:pt x="80782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6880" y="1172718"/>
            <a:ext cx="7718425" cy="2861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Measures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central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tendency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divide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group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parts</a:t>
            </a:r>
            <a:endParaRPr sz="2000">
              <a:latin typeface="Calibri"/>
              <a:cs typeface="Calibri"/>
            </a:endParaRPr>
          </a:p>
          <a:p>
            <a:pPr marL="355600" marR="445134" indent="-342900">
              <a:lnSpc>
                <a:spcPct val="150100"/>
              </a:lnSpc>
              <a:spcBef>
                <a:spcPts val="4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Example: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90th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percentile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indicates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90%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lie </a:t>
            </a:r>
            <a:r>
              <a:rPr sz="2000" dirty="0">
                <a:latin typeface="Calibri"/>
                <a:cs typeface="Calibri"/>
              </a:rPr>
              <a:t>below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10%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50th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percentile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Applicable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ordinal,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interval,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ratio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Not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applicable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nominal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151" y="195148"/>
            <a:ext cx="5614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Percentiles:</a:t>
            </a:r>
            <a:r>
              <a:rPr spc="-100" dirty="0"/>
              <a:t> </a:t>
            </a:r>
            <a:r>
              <a:rPr spc="-10" dirty="0"/>
              <a:t>Computational</a:t>
            </a:r>
            <a:r>
              <a:rPr spc="-100" dirty="0"/>
              <a:t> </a:t>
            </a:r>
            <a:r>
              <a:rPr spc="-10" dirty="0"/>
              <a:t>Procedure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218008" y="857224"/>
            <a:ext cx="8229600" cy="3509010"/>
          </a:xfrm>
          <a:custGeom>
            <a:avLst/>
            <a:gdLst/>
            <a:ahLst/>
            <a:cxnLst/>
            <a:rect l="l" t="t" r="r" b="b"/>
            <a:pathLst>
              <a:path w="8229600" h="3509010">
                <a:moveTo>
                  <a:pt x="8229600" y="0"/>
                </a:moveTo>
                <a:lnTo>
                  <a:pt x="0" y="0"/>
                </a:lnTo>
                <a:lnTo>
                  <a:pt x="0" y="3508883"/>
                </a:lnTo>
                <a:lnTo>
                  <a:pt x="8229600" y="3508883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3202" y="2556510"/>
            <a:ext cx="8078470" cy="137033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marR="5080" indent="-342900">
              <a:lnSpc>
                <a:spcPct val="70100"/>
              </a:lnSpc>
              <a:spcBef>
                <a:spcPts val="850"/>
              </a:spcBef>
              <a:buFont typeface="Arial MT"/>
              <a:buChar char="•"/>
              <a:tabLst>
                <a:tab pos="355600" algn="l"/>
              </a:tabLst>
            </a:pPr>
            <a:r>
              <a:rPr sz="2100" dirty="0">
                <a:latin typeface="Calibri"/>
                <a:cs typeface="Calibri"/>
              </a:rPr>
              <a:t>If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</a:t>
            </a:r>
            <a:r>
              <a:rPr sz="2100" spc="4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whole</a:t>
            </a:r>
            <a:r>
              <a:rPr sz="2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sz="2100" spc="-20" dirty="0">
                <a:latin typeface="Calibri"/>
                <a:cs typeface="Calibri"/>
              </a:rPr>
              <a:t>,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percentile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average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values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at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the </a:t>
            </a:r>
            <a:r>
              <a:rPr sz="2100" dirty="0">
                <a:latin typeface="Calibri"/>
                <a:cs typeface="Calibri"/>
              </a:rPr>
              <a:t>i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(i+1)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positions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marL="355600" marR="176530" indent="-342900">
              <a:lnSpc>
                <a:spcPct val="70000"/>
              </a:lnSpc>
              <a:buFont typeface="Arial MT"/>
              <a:buChar char="•"/>
              <a:tabLst>
                <a:tab pos="355600" algn="l"/>
              </a:tabLst>
            </a:pPr>
            <a:r>
              <a:rPr sz="2100" dirty="0">
                <a:latin typeface="Calibri"/>
                <a:cs typeface="Calibri"/>
              </a:rPr>
              <a:t>If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</a:t>
            </a:r>
            <a:r>
              <a:rPr sz="2100" spc="4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2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1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whole</a:t>
            </a:r>
            <a:r>
              <a:rPr sz="2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sz="2100" spc="-25" dirty="0">
                <a:latin typeface="Calibri"/>
                <a:cs typeface="Calibri"/>
              </a:rPr>
              <a:t>,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percentile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at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(i+1)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position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the </a:t>
            </a:r>
            <a:r>
              <a:rPr sz="2100" dirty="0">
                <a:latin typeface="Calibri"/>
                <a:cs typeface="Calibri"/>
              </a:rPr>
              <a:t>ordered</a:t>
            </a:r>
            <a:r>
              <a:rPr sz="2100" spc="-114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array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29551" y="1783396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5127" y="0"/>
                </a:lnTo>
              </a:path>
            </a:pathLst>
          </a:custGeom>
          <a:ln w="10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3202" y="1777194"/>
            <a:ext cx="5670550" cy="549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877569" algn="r">
              <a:lnSpc>
                <a:spcPts val="1775"/>
              </a:lnSpc>
              <a:spcBef>
                <a:spcPts val="130"/>
              </a:spcBef>
            </a:pPr>
            <a:r>
              <a:rPr sz="1650" spc="30" dirty="0">
                <a:latin typeface="Times New Roman"/>
                <a:cs typeface="Times New Roman"/>
              </a:rPr>
              <a:t>100</a:t>
            </a:r>
            <a:endParaRPr sz="1650">
              <a:latin typeface="Times New Roman"/>
              <a:cs typeface="Times New Roman"/>
            </a:endParaRPr>
          </a:p>
          <a:p>
            <a:pPr marL="354965" indent="-342265">
              <a:lnSpc>
                <a:spcPts val="2315"/>
              </a:lnSpc>
              <a:buFont typeface="Arial MT"/>
              <a:buChar char="•"/>
              <a:tabLst>
                <a:tab pos="354965" algn="l"/>
              </a:tabLst>
            </a:pPr>
            <a:r>
              <a:rPr sz="2100" dirty="0">
                <a:latin typeface="Calibri"/>
                <a:cs typeface="Calibri"/>
              </a:rPr>
              <a:t>Determine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percentile’s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location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its</a:t>
            </a:r>
            <a:r>
              <a:rPr sz="2100" spc="-6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value.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802" y="779145"/>
            <a:ext cx="5838825" cy="1113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indent="-342265">
              <a:lnSpc>
                <a:spcPts val="2395"/>
              </a:lnSpc>
              <a:spcBef>
                <a:spcPts val="100"/>
              </a:spcBef>
              <a:buFont typeface="Arial MT"/>
              <a:buChar char="•"/>
              <a:tabLst>
                <a:tab pos="380365" algn="l"/>
              </a:tabLst>
            </a:pPr>
            <a:r>
              <a:rPr sz="2100" spc="-10" dirty="0">
                <a:latin typeface="Calibri"/>
                <a:cs typeface="Calibri"/>
              </a:rPr>
              <a:t>Organize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data</a:t>
            </a:r>
            <a:r>
              <a:rPr sz="2100" spc="-6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into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ascending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ordered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array</a:t>
            </a:r>
            <a:endParaRPr sz="2100">
              <a:latin typeface="Calibri"/>
              <a:cs typeface="Calibri"/>
            </a:endParaRPr>
          </a:p>
          <a:p>
            <a:pPr marL="380365" indent="-342265">
              <a:lnSpc>
                <a:spcPts val="2395"/>
              </a:lnSpc>
              <a:buFont typeface="Arial MT"/>
              <a:buChar char="•"/>
              <a:tabLst>
                <a:tab pos="380365" algn="l"/>
              </a:tabLst>
            </a:pPr>
            <a:r>
              <a:rPr sz="2100" spc="-10" dirty="0">
                <a:latin typeface="Calibri"/>
                <a:cs typeface="Calibri"/>
              </a:rPr>
              <a:t>Calculate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7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percentile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location:</a:t>
            </a:r>
            <a:endParaRPr sz="2100">
              <a:latin typeface="Calibri"/>
              <a:cs typeface="Calibri"/>
            </a:endParaRPr>
          </a:p>
          <a:p>
            <a:pPr marR="706755" algn="r">
              <a:lnSpc>
                <a:spcPct val="100000"/>
              </a:lnSpc>
              <a:spcBef>
                <a:spcPts val="1790"/>
              </a:spcBef>
              <a:tabLst>
                <a:tab pos="401955" algn="l"/>
                <a:tab pos="669925" algn="l"/>
              </a:tabLst>
            </a:pPr>
            <a:r>
              <a:rPr sz="1650" i="1" dirty="0">
                <a:latin typeface="Times New Roman"/>
                <a:cs typeface="Times New Roman"/>
              </a:rPr>
              <a:t>i</a:t>
            </a:r>
            <a:r>
              <a:rPr sz="1650" i="1" spc="6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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2475" i="1" spc="15" baseline="35353" dirty="0">
                <a:latin typeface="Times New Roman"/>
                <a:cs typeface="Times New Roman"/>
              </a:rPr>
              <a:t>P</a:t>
            </a:r>
            <a:r>
              <a:rPr sz="2475" i="1" baseline="35353" dirty="0">
                <a:latin typeface="Times New Roman"/>
                <a:cs typeface="Times New Roman"/>
              </a:rPr>
              <a:t>	</a:t>
            </a:r>
            <a:r>
              <a:rPr sz="1650" spc="40" dirty="0">
                <a:latin typeface="Times New Roman"/>
                <a:cs typeface="Times New Roman"/>
              </a:rPr>
              <a:t>(</a:t>
            </a:r>
            <a:r>
              <a:rPr sz="1650" i="1" spc="40" dirty="0">
                <a:latin typeface="Times New Roman"/>
                <a:cs typeface="Times New Roman"/>
              </a:rPr>
              <a:t>n</a:t>
            </a:r>
            <a:r>
              <a:rPr sz="1650" spc="40" dirty="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153" rIns="0" bIns="0" rtlCol="0">
            <a:spAutoFit/>
          </a:bodyPr>
          <a:lstStyle/>
          <a:p>
            <a:pPr marL="22491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Percentiles:</a:t>
            </a:r>
            <a:r>
              <a:rPr spc="-10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29259" y="3045079"/>
            <a:ext cx="6899909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number;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i+1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2.4+1=3.4;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portion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3;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30th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percentile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3rd </a:t>
            </a:r>
            <a:r>
              <a:rPr sz="2000" dirty="0">
                <a:latin typeface="Calibri"/>
                <a:cs typeface="Calibri"/>
              </a:rPr>
              <a:t>location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array;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30th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percentile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13.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4201" y="2544802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183" y="0"/>
                </a:lnTo>
              </a:path>
            </a:pathLst>
          </a:custGeom>
          <a:ln w="100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90942" y="2538212"/>
            <a:ext cx="37147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95" dirty="0">
                <a:latin typeface="Times New Roman"/>
                <a:cs typeface="Times New Roman"/>
              </a:rPr>
              <a:t>100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559" y="972351"/>
            <a:ext cx="4818380" cy="167576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</a:tabLst>
            </a:pPr>
            <a:r>
              <a:rPr sz="2000" dirty="0">
                <a:latin typeface="Calibri"/>
                <a:cs typeface="Calibri"/>
              </a:rPr>
              <a:t>Raw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Data: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19,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23,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13,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28,</a:t>
            </a:r>
            <a:r>
              <a:rPr sz="2000" spc="-25" dirty="0">
                <a:latin typeface="Calibri"/>
                <a:cs typeface="Calibri"/>
              </a:rPr>
              <a:t> 17</a:t>
            </a:r>
            <a:endParaRPr sz="2000">
              <a:latin typeface="Calibri"/>
              <a:cs typeface="Calibri"/>
            </a:endParaRPr>
          </a:p>
          <a:p>
            <a:pPr marL="3676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67665" algn="l"/>
              </a:tabLst>
            </a:pPr>
            <a:r>
              <a:rPr sz="2000" dirty="0">
                <a:latin typeface="Calibri"/>
                <a:cs typeface="Calibri"/>
              </a:rPr>
              <a:t>Ordered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Array: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13,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17,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19,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23,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28</a:t>
            </a:r>
            <a:endParaRPr sz="2000">
              <a:latin typeface="Calibri"/>
              <a:cs typeface="Calibri"/>
            </a:endParaRPr>
          </a:p>
          <a:p>
            <a:pPr marL="3676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67665" algn="l"/>
              </a:tabLst>
            </a:pPr>
            <a:r>
              <a:rPr sz="2000" dirty="0">
                <a:latin typeface="Calibri"/>
                <a:cs typeface="Calibri"/>
              </a:rPr>
              <a:t>Location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30th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percentile: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Calibri"/>
              <a:cs typeface="Calibri"/>
            </a:endParaRPr>
          </a:p>
          <a:p>
            <a:pPr marL="2190750">
              <a:lnSpc>
                <a:spcPct val="100000"/>
              </a:lnSpc>
            </a:pPr>
            <a:r>
              <a:rPr sz="1550" i="1" spc="75" dirty="0">
                <a:latin typeface="Times New Roman"/>
                <a:cs typeface="Times New Roman"/>
              </a:rPr>
              <a:t>i </a:t>
            </a:r>
            <a:r>
              <a:rPr sz="1550" spc="135" dirty="0">
                <a:latin typeface="Symbol"/>
                <a:cs typeface="Symbol"/>
              </a:rPr>
              <a:t></a:t>
            </a:r>
            <a:r>
              <a:rPr sz="1550" spc="60" dirty="0">
                <a:latin typeface="Times New Roman"/>
                <a:cs typeface="Times New Roman"/>
              </a:rPr>
              <a:t>  </a:t>
            </a:r>
            <a:r>
              <a:rPr sz="2325" spc="179" baseline="35842" dirty="0">
                <a:latin typeface="Times New Roman"/>
                <a:cs typeface="Times New Roman"/>
              </a:rPr>
              <a:t>30</a:t>
            </a:r>
            <a:r>
              <a:rPr sz="2325" spc="532" baseline="35842" dirty="0">
                <a:latin typeface="Times New Roman"/>
                <a:cs typeface="Times New Roman"/>
              </a:rPr>
              <a:t> </a:t>
            </a:r>
            <a:r>
              <a:rPr sz="1550" spc="75" dirty="0">
                <a:latin typeface="Times New Roman"/>
                <a:cs typeface="Times New Roman"/>
              </a:rPr>
              <a:t>(8)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35" dirty="0">
                <a:latin typeface="Symbol"/>
                <a:cs typeface="Symbol"/>
              </a:rPr>
              <a:t>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80" dirty="0">
                <a:latin typeface="Times New Roman"/>
                <a:cs typeface="Times New Roman"/>
              </a:rPr>
              <a:t>2.4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9692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Dispersion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70280"/>
            <a:ext cx="7703820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Measures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variability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describe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spread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dispersion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Reliability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measure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central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tendency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9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compare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dispersion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samples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3200" y="1244600"/>
            <a:ext cx="6130925" cy="3216275"/>
            <a:chOff x="1473200" y="1244600"/>
            <a:chExt cx="6130925" cy="3216275"/>
          </a:xfrm>
        </p:grpSpPr>
        <p:sp>
          <p:nvSpPr>
            <p:cNvPr id="3" name="object 3"/>
            <p:cNvSpPr/>
            <p:nvPr/>
          </p:nvSpPr>
          <p:spPr>
            <a:xfrm>
              <a:off x="1485900" y="1257300"/>
              <a:ext cx="6105525" cy="3190875"/>
            </a:xfrm>
            <a:custGeom>
              <a:avLst/>
              <a:gdLst/>
              <a:ahLst/>
              <a:cxnLst/>
              <a:rect l="l" t="t" r="r" b="b"/>
              <a:pathLst>
                <a:path w="6105525" h="3190875">
                  <a:moveTo>
                    <a:pt x="6105525" y="0"/>
                  </a:moveTo>
                  <a:lnTo>
                    <a:pt x="0" y="0"/>
                  </a:lnTo>
                  <a:lnTo>
                    <a:pt x="0" y="3190875"/>
                  </a:lnTo>
                  <a:lnTo>
                    <a:pt x="6105525" y="3190875"/>
                  </a:lnTo>
                  <a:lnTo>
                    <a:pt x="6105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5900" y="1257300"/>
              <a:ext cx="6105525" cy="3190875"/>
            </a:xfrm>
            <a:custGeom>
              <a:avLst/>
              <a:gdLst/>
              <a:ahLst/>
              <a:cxnLst/>
              <a:rect l="l" t="t" r="r" b="b"/>
              <a:pathLst>
                <a:path w="6105525" h="3190875">
                  <a:moveTo>
                    <a:pt x="0" y="3190875"/>
                  </a:moveTo>
                  <a:lnTo>
                    <a:pt x="6105525" y="3190875"/>
                  </a:lnTo>
                  <a:lnTo>
                    <a:pt x="6105525" y="0"/>
                  </a:lnTo>
                  <a:lnTo>
                    <a:pt x="0" y="0"/>
                  </a:lnTo>
                  <a:lnTo>
                    <a:pt x="0" y="3190875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04643" y="1738093"/>
              <a:ext cx="799465" cy="704215"/>
            </a:xfrm>
            <a:custGeom>
              <a:avLst/>
              <a:gdLst/>
              <a:ahLst/>
              <a:cxnLst/>
              <a:rect l="l" t="t" r="r" b="b"/>
              <a:pathLst>
                <a:path w="799465" h="704214">
                  <a:moveTo>
                    <a:pt x="744204" y="0"/>
                  </a:moveTo>
                  <a:lnTo>
                    <a:pt x="543097" y="34584"/>
                  </a:lnTo>
                  <a:lnTo>
                    <a:pt x="545797" y="0"/>
                  </a:lnTo>
                  <a:lnTo>
                    <a:pt x="380212" y="0"/>
                  </a:lnTo>
                  <a:lnTo>
                    <a:pt x="380212" y="36885"/>
                  </a:lnTo>
                  <a:lnTo>
                    <a:pt x="224652" y="0"/>
                  </a:lnTo>
                  <a:lnTo>
                    <a:pt x="226969" y="31893"/>
                  </a:lnTo>
                  <a:lnTo>
                    <a:pt x="96495" y="7303"/>
                  </a:lnTo>
                  <a:lnTo>
                    <a:pt x="279075" y="197865"/>
                  </a:lnTo>
                  <a:lnTo>
                    <a:pt x="248196" y="204018"/>
                  </a:lnTo>
                  <a:lnTo>
                    <a:pt x="198791" y="217083"/>
                  </a:lnTo>
                  <a:lnTo>
                    <a:pt x="153244" y="235902"/>
                  </a:lnTo>
                  <a:lnTo>
                    <a:pt x="118115" y="255120"/>
                  </a:lnTo>
                  <a:lnTo>
                    <a:pt x="84533" y="281621"/>
                  </a:lnTo>
                  <a:lnTo>
                    <a:pt x="33581" y="338106"/>
                  </a:lnTo>
                  <a:lnTo>
                    <a:pt x="6175" y="404955"/>
                  </a:lnTo>
                  <a:lnTo>
                    <a:pt x="0" y="457977"/>
                  </a:lnTo>
                  <a:lnTo>
                    <a:pt x="2701" y="480647"/>
                  </a:lnTo>
                  <a:lnTo>
                    <a:pt x="15439" y="525216"/>
                  </a:lnTo>
                  <a:lnTo>
                    <a:pt x="50565" y="583232"/>
                  </a:lnTo>
                  <a:lnTo>
                    <a:pt x="98429" y="627796"/>
                  </a:lnTo>
                  <a:lnTo>
                    <a:pt x="135100" y="652001"/>
                  </a:lnTo>
                  <a:lnTo>
                    <a:pt x="176788" y="671595"/>
                  </a:lnTo>
                  <a:lnTo>
                    <a:pt x="219635" y="686195"/>
                  </a:lnTo>
                  <a:lnTo>
                    <a:pt x="262089" y="696185"/>
                  </a:lnTo>
                  <a:lnTo>
                    <a:pt x="324239" y="703869"/>
                  </a:lnTo>
                  <a:lnTo>
                    <a:pt x="462038" y="703869"/>
                  </a:lnTo>
                  <a:lnTo>
                    <a:pt x="523411" y="698105"/>
                  </a:lnTo>
                  <a:lnTo>
                    <a:pt x="574751" y="686964"/>
                  </a:lnTo>
                  <a:lnTo>
                    <a:pt x="625698" y="668522"/>
                  </a:lnTo>
                  <a:lnTo>
                    <a:pt x="683213" y="639322"/>
                  </a:lnTo>
                  <a:lnTo>
                    <a:pt x="739187" y="592446"/>
                  </a:lnTo>
                  <a:lnTo>
                    <a:pt x="774316" y="545575"/>
                  </a:lnTo>
                  <a:lnTo>
                    <a:pt x="791292" y="503697"/>
                  </a:lnTo>
                  <a:lnTo>
                    <a:pt x="799402" y="447223"/>
                  </a:lnTo>
                  <a:lnTo>
                    <a:pt x="797860" y="417250"/>
                  </a:lnTo>
                  <a:lnTo>
                    <a:pt x="783575" y="370380"/>
                  </a:lnTo>
                  <a:lnTo>
                    <a:pt x="754621" y="321579"/>
                  </a:lnTo>
                  <a:lnTo>
                    <a:pt x="718343" y="284313"/>
                  </a:lnTo>
                  <a:lnTo>
                    <a:pt x="667386" y="247817"/>
                  </a:lnTo>
                  <a:lnTo>
                    <a:pt x="610646" y="222456"/>
                  </a:lnTo>
                  <a:lnTo>
                    <a:pt x="551973" y="204788"/>
                  </a:lnTo>
                  <a:lnTo>
                    <a:pt x="501026" y="197485"/>
                  </a:lnTo>
                  <a:lnTo>
                    <a:pt x="744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04643" y="1738093"/>
              <a:ext cx="799465" cy="704215"/>
            </a:xfrm>
            <a:custGeom>
              <a:avLst/>
              <a:gdLst/>
              <a:ahLst/>
              <a:cxnLst/>
              <a:rect l="l" t="t" r="r" b="b"/>
              <a:pathLst>
                <a:path w="799465" h="704214">
                  <a:moveTo>
                    <a:pt x="96495" y="7303"/>
                  </a:moveTo>
                  <a:lnTo>
                    <a:pt x="226969" y="31893"/>
                  </a:lnTo>
                  <a:lnTo>
                    <a:pt x="224652" y="0"/>
                  </a:lnTo>
                  <a:lnTo>
                    <a:pt x="380212" y="36885"/>
                  </a:lnTo>
                  <a:lnTo>
                    <a:pt x="380212" y="0"/>
                  </a:lnTo>
                  <a:lnTo>
                    <a:pt x="545797" y="0"/>
                  </a:lnTo>
                  <a:lnTo>
                    <a:pt x="543097" y="34584"/>
                  </a:lnTo>
                  <a:lnTo>
                    <a:pt x="744204" y="0"/>
                  </a:lnTo>
                  <a:lnTo>
                    <a:pt x="501026" y="197485"/>
                  </a:lnTo>
                  <a:lnTo>
                    <a:pt x="524570" y="199406"/>
                  </a:lnTo>
                  <a:lnTo>
                    <a:pt x="551973" y="204788"/>
                  </a:lnTo>
                  <a:lnTo>
                    <a:pt x="610646" y="222456"/>
                  </a:lnTo>
                  <a:lnTo>
                    <a:pt x="667386" y="247817"/>
                  </a:lnTo>
                  <a:lnTo>
                    <a:pt x="718343" y="284313"/>
                  </a:lnTo>
                  <a:lnTo>
                    <a:pt x="754621" y="321579"/>
                  </a:lnTo>
                  <a:lnTo>
                    <a:pt x="783575" y="370380"/>
                  </a:lnTo>
                  <a:lnTo>
                    <a:pt x="797860" y="417250"/>
                  </a:lnTo>
                  <a:lnTo>
                    <a:pt x="799402" y="447223"/>
                  </a:lnTo>
                  <a:lnTo>
                    <a:pt x="797860" y="478726"/>
                  </a:lnTo>
                  <a:lnTo>
                    <a:pt x="783958" y="525597"/>
                  </a:lnTo>
                  <a:lnTo>
                    <a:pt x="759255" y="567855"/>
                  </a:lnTo>
                  <a:lnTo>
                    <a:pt x="713325" y="617807"/>
                  </a:lnTo>
                  <a:lnTo>
                    <a:pt x="652718" y="656611"/>
                  </a:lnTo>
                  <a:lnTo>
                    <a:pt x="600612" y="678895"/>
                  </a:lnTo>
                  <a:lnTo>
                    <a:pt x="547348" y="693880"/>
                  </a:lnTo>
                  <a:lnTo>
                    <a:pt x="489057" y="701948"/>
                  </a:lnTo>
                  <a:lnTo>
                    <a:pt x="462038" y="703869"/>
                  </a:lnTo>
                  <a:lnTo>
                    <a:pt x="324239" y="703869"/>
                  </a:lnTo>
                  <a:lnTo>
                    <a:pt x="262089" y="696185"/>
                  </a:lnTo>
                  <a:lnTo>
                    <a:pt x="219635" y="686195"/>
                  </a:lnTo>
                  <a:lnTo>
                    <a:pt x="176788" y="671595"/>
                  </a:lnTo>
                  <a:lnTo>
                    <a:pt x="135100" y="652001"/>
                  </a:lnTo>
                  <a:lnTo>
                    <a:pt x="98429" y="627796"/>
                  </a:lnTo>
                  <a:lnTo>
                    <a:pt x="50565" y="583232"/>
                  </a:lnTo>
                  <a:lnTo>
                    <a:pt x="15439" y="525216"/>
                  </a:lnTo>
                  <a:lnTo>
                    <a:pt x="2701" y="480647"/>
                  </a:lnTo>
                  <a:lnTo>
                    <a:pt x="0" y="457977"/>
                  </a:lnTo>
                  <a:lnTo>
                    <a:pt x="1157" y="437229"/>
                  </a:lnTo>
                  <a:lnTo>
                    <a:pt x="16597" y="371910"/>
                  </a:lnTo>
                  <a:lnTo>
                    <a:pt x="58285" y="307372"/>
                  </a:lnTo>
                  <a:lnTo>
                    <a:pt x="118115" y="255120"/>
                  </a:lnTo>
                  <a:lnTo>
                    <a:pt x="153244" y="235902"/>
                  </a:lnTo>
                  <a:lnTo>
                    <a:pt x="198791" y="217083"/>
                  </a:lnTo>
                  <a:lnTo>
                    <a:pt x="248196" y="204018"/>
                  </a:lnTo>
                  <a:lnTo>
                    <a:pt x="279075" y="197865"/>
                  </a:lnTo>
                  <a:lnTo>
                    <a:pt x="96495" y="73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00704" y="1965541"/>
              <a:ext cx="201295" cy="418465"/>
            </a:xfrm>
            <a:custGeom>
              <a:avLst/>
              <a:gdLst/>
              <a:ahLst/>
              <a:cxnLst/>
              <a:rect l="l" t="t" r="r" b="b"/>
              <a:pathLst>
                <a:path w="201295" h="418464">
                  <a:moveTo>
                    <a:pt x="148225" y="0"/>
                  </a:moveTo>
                  <a:lnTo>
                    <a:pt x="124681" y="0"/>
                  </a:lnTo>
                  <a:lnTo>
                    <a:pt x="124681" y="40727"/>
                  </a:lnTo>
                  <a:lnTo>
                    <a:pt x="77200" y="40727"/>
                  </a:lnTo>
                  <a:lnTo>
                    <a:pt x="77200" y="0"/>
                  </a:lnTo>
                  <a:lnTo>
                    <a:pt x="53264" y="0"/>
                  </a:lnTo>
                  <a:lnTo>
                    <a:pt x="53264" y="40727"/>
                  </a:lnTo>
                  <a:lnTo>
                    <a:pt x="0" y="92980"/>
                  </a:lnTo>
                  <a:lnTo>
                    <a:pt x="0" y="192112"/>
                  </a:lnTo>
                  <a:lnTo>
                    <a:pt x="53264" y="243975"/>
                  </a:lnTo>
                  <a:lnTo>
                    <a:pt x="135874" y="243975"/>
                  </a:lnTo>
                  <a:lnTo>
                    <a:pt x="135874" y="319278"/>
                  </a:lnTo>
                  <a:lnTo>
                    <a:pt x="71408" y="319278"/>
                  </a:lnTo>
                  <a:lnTo>
                    <a:pt x="71408" y="278550"/>
                  </a:lnTo>
                  <a:lnTo>
                    <a:pt x="0" y="278550"/>
                  </a:lnTo>
                  <a:lnTo>
                    <a:pt x="0" y="325040"/>
                  </a:lnTo>
                  <a:lnTo>
                    <a:pt x="53264" y="377293"/>
                  </a:lnTo>
                  <a:lnTo>
                    <a:pt x="53264" y="418021"/>
                  </a:lnTo>
                  <a:lnTo>
                    <a:pt x="77200" y="418021"/>
                  </a:lnTo>
                  <a:lnTo>
                    <a:pt x="77200" y="377293"/>
                  </a:lnTo>
                  <a:lnTo>
                    <a:pt x="124681" y="377293"/>
                  </a:lnTo>
                  <a:lnTo>
                    <a:pt x="124681" y="418021"/>
                  </a:lnTo>
                  <a:lnTo>
                    <a:pt x="148225" y="418021"/>
                  </a:lnTo>
                  <a:lnTo>
                    <a:pt x="148225" y="377293"/>
                  </a:lnTo>
                  <a:lnTo>
                    <a:pt x="201106" y="325040"/>
                  </a:lnTo>
                  <a:lnTo>
                    <a:pt x="201106" y="226687"/>
                  </a:lnTo>
                  <a:lnTo>
                    <a:pt x="154008" y="180197"/>
                  </a:lnTo>
                  <a:lnTo>
                    <a:pt x="71408" y="180197"/>
                  </a:lnTo>
                  <a:lnTo>
                    <a:pt x="71408" y="104505"/>
                  </a:lnTo>
                  <a:lnTo>
                    <a:pt x="135874" y="104505"/>
                  </a:lnTo>
                  <a:lnTo>
                    <a:pt x="135874" y="151385"/>
                  </a:lnTo>
                  <a:lnTo>
                    <a:pt x="201106" y="151385"/>
                  </a:lnTo>
                  <a:lnTo>
                    <a:pt x="201106" y="92980"/>
                  </a:lnTo>
                  <a:lnTo>
                    <a:pt x="148225" y="40727"/>
                  </a:lnTo>
                  <a:lnTo>
                    <a:pt x="14822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954" rIns="0" bIns="0" rtlCol="0">
            <a:spAutoFit/>
          </a:bodyPr>
          <a:lstStyle/>
          <a:p>
            <a:pPr marL="30251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Variability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6754368" y="1347673"/>
            <a:ext cx="62230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solidFill>
                  <a:srgbClr val="FF0000"/>
                </a:solidFill>
                <a:latin typeface="Times New Roman"/>
                <a:cs typeface="Times New Roman"/>
              </a:rPr>
              <a:t>Mean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38350" y="1309624"/>
            <a:ext cx="4074795" cy="1163320"/>
            <a:chOff x="1538350" y="1309624"/>
            <a:chExt cx="4074795" cy="1163320"/>
          </a:xfrm>
        </p:grpSpPr>
        <p:sp>
          <p:nvSpPr>
            <p:cNvPr id="11" name="object 11"/>
            <p:cNvSpPr/>
            <p:nvPr/>
          </p:nvSpPr>
          <p:spPr>
            <a:xfrm>
              <a:off x="1538350" y="1753806"/>
              <a:ext cx="817244" cy="719455"/>
            </a:xfrm>
            <a:custGeom>
              <a:avLst/>
              <a:gdLst/>
              <a:ahLst/>
              <a:cxnLst/>
              <a:rect l="l" t="t" r="r" b="b"/>
              <a:pathLst>
                <a:path w="817244" h="719455">
                  <a:moveTo>
                    <a:pt x="816775" y="0"/>
                  </a:moveTo>
                  <a:lnTo>
                    <a:pt x="0" y="0"/>
                  </a:lnTo>
                  <a:lnTo>
                    <a:pt x="0" y="719137"/>
                  </a:lnTo>
                  <a:lnTo>
                    <a:pt x="816775" y="719137"/>
                  </a:lnTo>
                  <a:lnTo>
                    <a:pt x="81677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40859" y="1754730"/>
              <a:ext cx="799465" cy="704215"/>
            </a:xfrm>
            <a:custGeom>
              <a:avLst/>
              <a:gdLst/>
              <a:ahLst/>
              <a:cxnLst/>
              <a:rect l="l" t="t" r="r" b="b"/>
              <a:pathLst>
                <a:path w="799464" h="704214">
                  <a:moveTo>
                    <a:pt x="744202" y="0"/>
                  </a:moveTo>
                  <a:lnTo>
                    <a:pt x="543095" y="34584"/>
                  </a:lnTo>
                  <a:lnTo>
                    <a:pt x="545805" y="0"/>
                  </a:lnTo>
                  <a:lnTo>
                    <a:pt x="380210" y="0"/>
                  </a:lnTo>
                  <a:lnTo>
                    <a:pt x="380210" y="36885"/>
                  </a:lnTo>
                  <a:lnTo>
                    <a:pt x="224650" y="0"/>
                  </a:lnTo>
                  <a:lnTo>
                    <a:pt x="226967" y="31893"/>
                  </a:lnTo>
                  <a:lnTo>
                    <a:pt x="96503" y="7303"/>
                  </a:lnTo>
                  <a:lnTo>
                    <a:pt x="279073" y="197865"/>
                  </a:lnTo>
                  <a:lnTo>
                    <a:pt x="248195" y="204018"/>
                  </a:lnTo>
                  <a:lnTo>
                    <a:pt x="198789" y="217083"/>
                  </a:lnTo>
                  <a:lnTo>
                    <a:pt x="153242" y="235902"/>
                  </a:lnTo>
                  <a:lnTo>
                    <a:pt x="118113" y="255120"/>
                  </a:lnTo>
                  <a:lnTo>
                    <a:pt x="84533" y="281621"/>
                  </a:lnTo>
                  <a:lnTo>
                    <a:pt x="33582" y="338106"/>
                  </a:lnTo>
                  <a:lnTo>
                    <a:pt x="6175" y="404955"/>
                  </a:lnTo>
                  <a:lnTo>
                    <a:pt x="0" y="457977"/>
                  </a:lnTo>
                  <a:lnTo>
                    <a:pt x="2701" y="480647"/>
                  </a:lnTo>
                  <a:lnTo>
                    <a:pt x="15439" y="525216"/>
                  </a:lnTo>
                  <a:lnTo>
                    <a:pt x="50565" y="583232"/>
                  </a:lnTo>
                  <a:lnTo>
                    <a:pt x="98427" y="627796"/>
                  </a:lnTo>
                  <a:lnTo>
                    <a:pt x="135098" y="652001"/>
                  </a:lnTo>
                  <a:lnTo>
                    <a:pt x="176786" y="671595"/>
                  </a:lnTo>
                  <a:lnTo>
                    <a:pt x="219633" y="686195"/>
                  </a:lnTo>
                  <a:lnTo>
                    <a:pt x="262087" y="696185"/>
                  </a:lnTo>
                  <a:lnTo>
                    <a:pt x="324237" y="703869"/>
                  </a:lnTo>
                  <a:lnTo>
                    <a:pt x="462036" y="703869"/>
                  </a:lnTo>
                  <a:lnTo>
                    <a:pt x="523410" y="698105"/>
                  </a:lnTo>
                  <a:lnTo>
                    <a:pt x="574749" y="686964"/>
                  </a:lnTo>
                  <a:lnTo>
                    <a:pt x="625706" y="668522"/>
                  </a:lnTo>
                  <a:lnTo>
                    <a:pt x="683221" y="639322"/>
                  </a:lnTo>
                  <a:lnTo>
                    <a:pt x="739185" y="592446"/>
                  </a:lnTo>
                  <a:lnTo>
                    <a:pt x="774314" y="545575"/>
                  </a:lnTo>
                  <a:lnTo>
                    <a:pt x="791300" y="503697"/>
                  </a:lnTo>
                  <a:lnTo>
                    <a:pt x="799400" y="447223"/>
                  </a:lnTo>
                  <a:lnTo>
                    <a:pt x="797859" y="417250"/>
                  </a:lnTo>
                  <a:lnTo>
                    <a:pt x="783573" y="370380"/>
                  </a:lnTo>
                  <a:lnTo>
                    <a:pt x="754629" y="321579"/>
                  </a:lnTo>
                  <a:lnTo>
                    <a:pt x="718341" y="284313"/>
                  </a:lnTo>
                  <a:lnTo>
                    <a:pt x="667394" y="247817"/>
                  </a:lnTo>
                  <a:lnTo>
                    <a:pt x="610645" y="222456"/>
                  </a:lnTo>
                  <a:lnTo>
                    <a:pt x="551980" y="204788"/>
                  </a:lnTo>
                  <a:lnTo>
                    <a:pt x="501024" y="197485"/>
                  </a:lnTo>
                  <a:lnTo>
                    <a:pt x="74420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0859" y="1754730"/>
              <a:ext cx="799465" cy="704215"/>
            </a:xfrm>
            <a:custGeom>
              <a:avLst/>
              <a:gdLst/>
              <a:ahLst/>
              <a:cxnLst/>
              <a:rect l="l" t="t" r="r" b="b"/>
              <a:pathLst>
                <a:path w="799464" h="704214">
                  <a:moveTo>
                    <a:pt x="96503" y="7303"/>
                  </a:moveTo>
                  <a:lnTo>
                    <a:pt x="226967" y="31893"/>
                  </a:lnTo>
                  <a:lnTo>
                    <a:pt x="224650" y="0"/>
                  </a:lnTo>
                  <a:lnTo>
                    <a:pt x="380210" y="36885"/>
                  </a:lnTo>
                  <a:lnTo>
                    <a:pt x="380210" y="0"/>
                  </a:lnTo>
                  <a:lnTo>
                    <a:pt x="545805" y="0"/>
                  </a:lnTo>
                  <a:lnTo>
                    <a:pt x="543095" y="34584"/>
                  </a:lnTo>
                  <a:lnTo>
                    <a:pt x="744202" y="0"/>
                  </a:lnTo>
                  <a:lnTo>
                    <a:pt x="501024" y="197485"/>
                  </a:lnTo>
                  <a:lnTo>
                    <a:pt x="524568" y="199406"/>
                  </a:lnTo>
                  <a:lnTo>
                    <a:pt x="551980" y="204788"/>
                  </a:lnTo>
                  <a:lnTo>
                    <a:pt x="610645" y="222456"/>
                  </a:lnTo>
                  <a:lnTo>
                    <a:pt x="667394" y="247817"/>
                  </a:lnTo>
                  <a:lnTo>
                    <a:pt x="718341" y="284313"/>
                  </a:lnTo>
                  <a:lnTo>
                    <a:pt x="754629" y="321579"/>
                  </a:lnTo>
                  <a:lnTo>
                    <a:pt x="783573" y="370380"/>
                  </a:lnTo>
                  <a:lnTo>
                    <a:pt x="797859" y="417250"/>
                  </a:lnTo>
                  <a:lnTo>
                    <a:pt x="799400" y="447223"/>
                  </a:lnTo>
                  <a:lnTo>
                    <a:pt x="797859" y="478726"/>
                  </a:lnTo>
                  <a:lnTo>
                    <a:pt x="783966" y="525597"/>
                  </a:lnTo>
                  <a:lnTo>
                    <a:pt x="759253" y="567855"/>
                  </a:lnTo>
                  <a:lnTo>
                    <a:pt x="713324" y="617807"/>
                  </a:lnTo>
                  <a:lnTo>
                    <a:pt x="652725" y="656611"/>
                  </a:lnTo>
                  <a:lnTo>
                    <a:pt x="600610" y="678895"/>
                  </a:lnTo>
                  <a:lnTo>
                    <a:pt x="547346" y="693880"/>
                  </a:lnTo>
                  <a:lnTo>
                    <a:pt x="489056" y="701948"/>
                  </a:lnTo>
                  <a:lnTo>
                    <a:pt x="462036" y="703869"/>
                  </a:lnTo>
                  <a:lnTo>
                    <a:pt x="324237" y="703869"/>
                  </a:lnTo>
                  <a:lnTo>
                    <a:pt x="262087" y="696185"/>
                  </a:lnTo>
                  <a:lnTo>
                    <a:pt x="219633" y="686195"/>
                  </a:lnTo>
                  <a:lnTo>
                    <a:pt x="176786" y="671595"/>
                  </a:lnTo>
                  <a:lnTo>
                    <a:pt x="135098" y="652001"/>
                  </a:lnTo>
                  <a:lnTo>
                    <a:pt x="98427" y="627796"/>
                  </a:lnTo>
                  <a:lnTo>
                    <a:pt x="50565" y="583232"/>
                  </a:lnTo>
                  <a:lnTo>
                    <a:pt x="15439" y="525216"/>
                  </a:lnTo>
                  <a:lnTo>
                    <a:pt x="2701" y="480647"/>
                  </a:lnTo>
                  <a:lnTo>
                    <a:pt x="0" y="457977"/>
                  </a:lnTo>
                  <a:lnTo>
                    <a:pt x="1158" y="437229"/>
                  </a:lnTo>
                  <a:lnTo>
                    <a:pt x="16597" y="371910"/>
                  </a:lnTo>
                  <a:lnTo>
                    <a:pt x="58285" y="307372"/>
                  </a:lnTo>
                  <a:lnTo>
                    <a:pt x="118113" y="255120"/>
                  </a:lnTo>
                  <a:lnTo>
                    <a:pt x="153242" y="235902"/>
                  </a:lnTo>
                  <a:lnTo>
                    <a:pt x="198789" y="217083"/>
                  </a:lnTo>
                  <a:lnTo>
                    <a:pt x="248195" y="204018"/>
                  </a:lnTo>
                  <a:lnTo>
                    <a:pt x="279073" y="197865"/>
                  </a:lnTo>
                  <a:lnTo>
                    <a:pt x="96503" y="73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36918" y="1982178"/>
              <a:ext cx="201295" cy="418465"/>
            </a:xfrm>
            <a:custGeom>
              <a:avLst/>
              <a:gdLst/>
              <a:ahLst/>
              <a:cxnLst/>
              <a:rect l="l" t="t" r="r" b="b"/>
              <a:pathLst>
                <a:path w="201294" h="418464">
                  <a:moveTo>
                    <a:pt x="148225" y="0"/>
                  </a:moveTo>
                  <a:lnTo>
                    <a:pt x="124681" y="0"/>
                  </a:lnTo>
                  <a:lnTo>
                    <a:pt x="124681" y="40727"/>
                  </a:lnTo>
                  <a:lnTo>
                    <a:pt x="77200" y="40727"/>
                  </a:lnTo>
                  <a:lnTo>
                    <a:pt x="77200" y="0"/>
                  </a:lnTo>
                  <a:lnTo>
                    <a:pt x="53273" y="0"/>
                  </a:lnTo>
                  <a:lnTo>
                    <a:pt x="53273" y="40727"/>
                  </a:lnTo>
                  <a:lnTo>
                    <a:pt x="0" y="92980"/>
                  </a:lnTo>
                  <a:lnTo>
                    <a:pt x="0" y="192112"/>
                  </a:lnTo>
                  <a:lnTo>
                    <a:pt x="53273" y="243975"/>
                  </a:lnTo>
                  <a:lnTo>
                    <a:pt x="135874" y="243975"/>
                  </a:lnTo>
                  <a:lnTo>
                    <a:pt x="135874" y="319278"/>
                  </a:lnTo>
                  <a:lnTo>
                    <a:pt x="71408" y="319278"/>
                  </a:lnTo>
                  <a:lnTo>
                    <a:pt x="71408" y="278550"/>
                  </a:lnTo>
                  <a:lnTo>
                    <a:pt x="0" y="278550"/>
                  </a:lnTo>
                  <a:lnTo>
                    <a:pt x="0" y="325040"/>
                  </a:lnTo>
                  <a:lnTo>
                    <a:pt x="53273" y="377293"/>
                  </a:lnTo>
                  <a:lnTo>
                    <a:pt x="53273" y="418021"/>
                  </a:lnTo>
                  <a:lnTo>
                    <a:pt x="77200" y="418021"/>
                  </a:lnTo>
                  <a:lnTo>
                    <a:pt x="77200" y="377293"/>
                  </a:lnTo>
                  <a:lnTo>
                    <a:pt x="124681" y="377293"/>
                  </a:lnTo>
                  <a:lnTo>
                    <a:pt x="124681" y="418021"/>
                  </a:lnTo>
                  <a:lnTo>
                    <a:pt x="148225" y="418021"/>
                  </a:lnTo>
                  <a:lnTo>
                    <a:pt x="148225" y="377293"/>
                  </a:lnTo>
                  <a:lnTo>
                    <a:pt x="201106" y="325040"/>
                  </a:lnTo>
                  <a:lnTo>
                    <a:pt x="201106" y="226687"/>
                  </a:lnTo>
                  <a:lnTo>
                    <a:pt x="154018" y="180197"/>
                  </a:lnTo>
                  <a:lnTo>
                    <a:pt x="71408" y="180197"/>
                  </a:lnTo>
                  <a:lnTo>
                    <a:pt x="71408" y="104505"/>
                  </a:lnTo>
                  <a:lnTo>
                    <a:pt x="135874" y="104505"/>
                  </a:lnTo>
                  <a:lnTo>
                    <a:pt x="135874" y="151385"/>
                  </a:lnTo>
                  <a:lnTo>
                    <a:pt x="201106" y="151385"/>
                  </a:lnTo>
                  <a:lnTo>
                    <a:pt x="201106" y="92980"/>
                  </a:lnTo>
                  <a:lnTo>
                    <a:pt x="148225" y="40727"/>
                  </a:lnTo>
                  <a:lnTo>
                    <a:pt x="14822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24200" y="1753806"/>
              <a:ext cx="817244" cy="719455"/>
            </a:xfrm>
            <a:custGeom>
              <a:avLst/>
              <a:gdLst/>
              <a:ahLst/>
              <a:cxnLst/>
              <a:rect l="l" t="t" r="r" b="b"/>
              <a:pathLst>
                <a:path w="817245" h="719455">
                  <a:moveTo>
                    <a:pt x="816775" y="0"/>
                  </a:moveTo>
                  <a:lnTo>
                    <a:pt x="0" y="0"/>
                  </a:lnTo>
                  <a:lnTo>
                    <a:pt x="0" y="719137"/>
                  </a:lnTo>
                  <a:lnTo>
                    <a:pt x="816775" y="719137"/>
                  </a:lnTo>
                  <a:lnTo>
                    <a:pt x="81677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25503" y="1754730"/>
              <a:ext cx="799465" cy="704215"/>
            </a:xfrm>
            <a:custGeom>
              <a:avLst/>
              <a:gdLst/>
              <a:ahLst/>
              <a:cxnLst/>
              <a:rect l="l" t="t" r="r" b="b"/>
              <a:pathLst>
                <a:path w="799464" h="704214">
                  <a:moveTo>
                    <a:pt x="744202" y="0"/>
                  </a:moveTo>
                  <a:lnTo>
                    <a:pt x="543095" y="34584"/>
                  </a:lnTo>
                  <a:lnTo>
                    <a:pt x="545804" y="0"/>
                  </a:lnTo>
                  <a:lnTo>
                    <a:pt x="380210" y="0"/>
                  </a:lnTo>
                  <a:lnTo>
                    <a:pt x="380210" y="36885"/>
                  </a:lnTo>
                  <a:lnTo>
                    <a:pt x="224650" y="0"/>
                  </a:lnTo>
                  <a:lnTo>
                    <a:pt x="226967" y="31893"/>
                  </a:lnTo>
                  <a:lnTo>
                    <a:pt x="96502" y="7303"/>
                  </a:lnTo>
                  <a:lnTo>
                    <a:pt x="279073" y="197865"/>
                  </a:lnTo>
                  <a:lnTo>
                    <a:pt x="248194" y="204018"/>
                  </a:lnTo>
                  <a:lnTo>
                    <a:pt x="198789" y="217083"/>
                  </a:lnTo>
                  <a:lnTo>
                    <a:pt x="153242" y="235902"/>
                  </a:lnTo>
                  <a:lnTo>
                    <a:pt x="118112" y="255120"/>
                  </a:lnTo>
                  <a:lnTo>
                    <a:pt x="84533" y="281621"/>
                  </a:lnTo>
                  <a:lnTo>
                    <a:pt x="33581" y="338106"/>
                  </a:lnTo>
                  <a:lnTo>
                    <a:pt x="6175" y="404955"/>
                  </a:lnTo>
                  <a:lnTo>
                    <a:pt x="0" y="457977"/>
                  </a:lnTo>
                  <a:lnTo>
                    <a:pt x="2702" y="480647"/>
                  </a:lnTo>
                  <a:lnTo>
                    <a:pt x="15439" y="525216"/>
                  </a:lnTo>
                  <a:lnTo>
                    <a:pt x="50566" y="583232"/>
                  </a:lnTo>
                  <a:lnTo>
                    <a:pt x="98427" y="627796"/>
                  </a:lnTo>
                  <a:lnTo>
                    <a:pt x="135098" y="652001"/>
                  </a:lnTo>
                  <a:lnTo>
                    <a:pt x="176786" y="671595"/>
                  </a:lnTo>
                  <a:lnTo>
                    <a:pt x="219633" y="686195"/>
                  </a:lnTo>
                  <a:lnTo>
                    <a:pt x="262097" y="696185"/>
                  </a:lnTo>
                  <a:lnTo>
                    <a:pt x="324236" y="703869"/>
                  </a:lnTo>
                  <a:lnTo>
                    <a:pt x="462035" y="703869"/>
                  </a:lnTo>
                  <a:lnTo>
                    <a:pt x="523409" y="698105"/>
                  </a:lnTo>
                  <a:lnTo>
                    <a:pt x="574749" y="686964"/>
                  </a:lnTo>
                  <a:lnTo>
                    <a:pt x="625705" y="668522"/>
                  </a:lnTo>
                  <a:lnTo>
                    <a:pt x="683220" y="639322"/>
                  </a:lnTo>
                  <a:lnTo>
                    <a:pt x="739184" y="592446"/>
                  </a:lnTo>
                  <a:lnTo>
                    <a:pt x="774314" y="545575"/>
                  </a:lnTo>
                  <a:lnTo>
                    <a:pt x="791300" y="503697"/>
                  </a:lnTo>
                  <a:lnTo>
                    <a:pt x="799400" y="447223"/>
                  </a:lnTo>
                  <a:lnTo>
                    <a:pt x="797858" y="417250"/>
                  </a:lnTo>
                  <a:lnTo>
                    <a:pt x="783573" y="370380"/>
                  </a:lnTo>
                  <a:lnTo>
                    <a:pt x="754628" y="321579"/>
                  </a:lnTo>
                  <a:lnTo>
                    <a:pt x="718340" y="284313"/>
                  </a:lnTo>
                  <a:lnTo>
                    <a:pt x="667393" y="247817"/>
                  </a:lnTo>
                  <a:lnTo>
                    <a:pt x="610644" y="222456"/>
                  </a:lnTo>
                  <a:lnTo>
                    <a:pt x="551980" y="204788"/>
                  </a:lnTo>
                  <a:lnTo>
                    <a:pt x="501024" y="197485"/>
                  </a:lnTo>
                  <a:lnTo>
                    <a:pt x="74420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25503" y="1754730"/>
              <a:ext cx="799465" cy="704215"/>
            </a:xfrm>
            <a:custGeom>
              <a:avLst/>
              <a:gdLst/>
              <a:ahLst/>
              <a:cxnLst/>
              <a:rect l="l" t="t" r="r" b="b"/>
              <a:pathLst>
                <a:path w="799464" h="704214">
                  <a:moveTo>
                    <a:pt x="96502" y="7303"/>
                  </a:moveTo>
                  <a:lnTo>
                    <a:pt x="226967" y="31893"/>
                  </a:lnTo>
                  <a:lnTo>
                    <a:pt x="224650" y="0"/>
                  </a:lnTo>
                  <a:lnTo>
                    <a:pt x="380210" y="36885"/>
                  </a:lnTo>
                  <a:lnTo>
                    <a:pt x="380210" y="0"/>
                  </a:lnTo>
                  <a:lnTo>
                    <a:pt x="545804" y="0"/>
                  </a:lnTo>
                  <a:lnTo>
                    <a:pt x="543095" y="34584"/>
                  </a:lnTo>
                  <a:lnTo>
                    <a:pt x="744202" y="0"/>
                  </a:lnTo>
                  <a:lnTo>
                    <a:pt x="501024" y="197485"/>
                  </a:lnTo>
                  <a:lnTo>
                    <a:pt x="524568" y="199406"/>
                  </a:lnTo>
                  <a:lnTo>
                    <a:pt x="551980" y="204788"/>
                  </a:lnTo>
                  <a:lnTo>
                    <a:pt x="610644" y="222456"/>
                  </a:lnTo>
                  <a:lnTo>
                    <a:pt x="667393" y="247817"/>
                  </a:lnTo>
                  <a:lnTo>
                    <a:pt x="718340" y="284313"/>
                  </a:lnTo>
                  <a:lnTo>
                    <a:pt x="754628" y="321579"/>
                  </a:lnTo>
                  <a:lnTo>
                    <a:pt x="783573" y="370380"/>
                  </a:lnTo>
                  <a:lnTo>
                    <a:pt x="797858" y="417250"/>
                  </a:lnTo>
                  <a:lnTo>
                    <a:pt x="799400" y="447223"/>
                  </a:lnTo>
                  <a:lnTo>
                    <a:pt x="797858" y="478726"/>
                  </a:lnTo>
                  <a:lnTo>
                    <a:pt x="783965" y="525597"/>
                  </a:lnTo>
                  <a:lnTo>
                    <a:pt x="759253" y="567855"/>
                  </a:lnTo>
                  <a:lnTo>
                    <a:pt x="713323" y="617807"/>
                  </a:lnTo>
                  <a:lnTo>
                    <a:pt x="652725" y="656611"/>
                  </a:lnTo>
                  <a:lnTo>
                    <a:pt x="600610" y="678895"/>
                  </a:lnTo>
                  <a:lnTo>
                    <a:pt x="547346" y="693880"/>
                  </a:lnTo>
                  <a:lnTo>
                    <a:pt x="489055" y="701948"/>
                  </a:lnTo>
                  <a:lnTo>
                    <a:pt x="462035" y="703869"/>
                  </a:lnTo>
                  <a:lnTo>
                    <a:pt x="324236" y="703869"/>
                  </a:lnTo>
                  <a:lnTo>
                    <a:pt x="262097" y="696185"/>
                  </a:lnTo>
                  <a:lnTo>
                    <a:pt x="219633" y="686195"/>
                  </a:lnTo>
                  <a:lnTo>
                    <a:pt x="176786" y="671595"/>
                  </a:lnTo>
                  <a:lnTo>
                    <a:pt x="135098" y="652001"/>
                  </a:lnTo>
                  <a:lnTo>
                    <a:pt x="98427" y="627796"/>
                  </a:lnTo>
                  <a:lnTo>
                    <a:pt x="50566" y="583232"/>
                  </a:lnTo>
                  <a:lnTo>
                    <a:pt x="15439" y="525216"/>
                  </a:lnTo>
                  <a:lnTo>
                    <a:pt x="2702" y="480647"/>
                  </a:lnTo>
                  <a:lnTo>
                    <a:pt x="0" y="457977"/>
                  </a:lnTo>
                  <a:lnTo>
                    <a:pt x="1158" y="437229"/>
                  </a:lnTo>
                  <a:lnTo>
                    <a:pt x="16598" y="371910"/>
                  </a:lnTo>
                  <a:lnTo>
                    <a:pt x="58285" y="307372"/>
                  </a:lnTo>
                  <a:lnTo>
                    <a:pt x="118112" y="255120"/>
                  </a:lnTo>
                  <a:lnTo>
                    <a:pt x="153242" y="235902"/>
                  </a:lnTo>
                  <a:lnTo>
                    <a:pt x="198789" y="217083"/>
                  </a:lnTo>
                  <a:lnTo>
                    <a:pt x="248194" y="204018"/>
                  </a:lnTo>
                  <a:lnTo>
                    <a:pt x="279073" y="197865"/>
                  </a:lnTo>
                  <a:lnTo>
                    <a:pt x="96502" y="73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21562" y="1982178"/>
              <a:ext cx="201295" cy="418465"/>
            </a:xfrm>
            <a:custGeom>
              <a:avLst/>
              <a:gdLst/>
              <a:ahLst/>
              <a:cxnLst/>
              <a:rect l="l" t="t" r="r" b="b"/>
              <a:pathLst>
                <a:path w="201294" h="418464">
                  <a:moveTo>
                    <a:pt x="148225" y="0"/>
                  </a:moveTo>
                  <a:lnTo>
                    <a:pt x="124681" y="0"/>
                  </a:lnTo>
                  <a:lnTo>
                    <a:pt x="124681" y="40727"/>
                  </a:lnTo>
                  <a:lnTo>
                    <a:pt x="77200" y="40727"/>
                  </a:lnTo>
                  <a:lnTo>
                    <a:pt x="77200" y="0"/>
                  </a:lnTo>
                  <a:lnTo>
                    <a:pt x="53273" y="0"/>
                  </a:lnTo>
                  <a:lnTo>
                    <a:pt x="53273" y="40727"/>
                  </a:lnTo>
                  <a:lnTo>
                    <a:pt x="0" y="92980"/>
                  </a:lnTo>
                  <a:lnTo>
                    <a:pt x="0" y="192112"/>
                  </a:lnTo>
                  <a:lnTo>
                    <a:pt x="53273" y="243975"/>
                  </a:lnTo>
                  <a:lnTo>
                    <a:pt x="135874" y="243975"/>
                  </a:lnTo>
                  <a:lnTo>
                    <a:pt x="135874" y="319278"/>
                  </a:lnTo>
                  <a:lnTo>
                    <a:pt x="71408" y="319278"/>
                  </a:lnTo>
                  <a:lnTo>
                    <a:pt x="71408" y="278550"/>
                  </a:lnTo>
                  <a:lnTo>
                    <a:pt x="0" y="278550"/>
                  </a:lnTo>
                  <a:lnTo>
                    <a:pt x="0" y="325040"/>
                  </a:lnTo>
                  <a:lnTo>
                    <a:pt x="53273" y="377293"/>
                  </a:lnTo>
                  <a:lnTo>
                    <a:pt x="53273" y="418021"/>
                  </a:lnTo>
                  <a:lnTo>
                    <a:pt x="77200" y="418021"/>
                  </a:lnTo>
                  <a:lnTo>
                    <a:pt x="77200" y="377293"/>
                  </a:lnTo>
                  <a:lnTo>
                    <a:pt x="124681" y="377293"/>
                  </a:lnTo>
                  <a:lnTo>
                    <a:pt x="124681" y="418021"/>
                  </a:lnTo>
                  <a:lnTo>
                    <a:pt x="148225" y="418021"/>
                  </a:lnTo>
                  <a:lnTo>
                    <a:pt x="148225" y="377293"/>
                  </a:lnTo>
                  <a:lnTo>
                    <a:pt x="201106" y="325040"/>
                  </a:lnTo>
                  <a:lnTo>
                    <a:pt x="201106" y="226687"/>
                  </a:lnTo>
                  <a:lnTo>
                    <a:pt x="154018" y="180197"/>
                  </a:lnTo>
                  <a:lnTo>
                    <a:pt x="71408" y="180197"/>
                  </a:lnTo>
                  <a:lnTo>
                    <a:pt x="71408" y="104505"/>
                  </a:lnTo>
                  <a:lnTo>
                    <a:pt x="135874" y="104505"/>
                  </a:lnTo>
                  <a:lnTo>
                    <a:pt x="135874" y="151385"/>
                  </a:lnTo>
                  <a:lnTo>
                    <a:pt x="201106" y="151385"/>
                  </a:lnTo>
                  <a:lnTo>
                    <a:pt x="201106" y="92980"/>
                  </a:lnTo>
                  <a:lnTo>
                    <a:pt x="148225" y="40727"/>
                  </a:lnTo>
                  <a:lnTo>
                    <a:pt x="14822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10050" y="1753806"/>
              <a:ext cx="817244" cy="719455"/>
            </a:xfrm>
            <a:custGeom>
              <a:avLst/>
              <a:gdLst/>
              <a:ahLst/>
              <a:cxnLst/>
              <a:rect l="l" t="t" r="r" b="b"/>
              <a:pathLst>
                <a:path w="817245" h="719455">
                  <a:moveTo>
                    <a:pt x="816775" y="0"/>
                  </a:moveTo>
                  <a:lnTo>
                    <a:pt x="0" y="0"/>
                  </a:lnTo>
                  <a:lnTo>
                    <a:pt x="0" y="719137"/>
                  </a:lnTo>
                  <a:lnTo>
                    <a:pt x="816775" y="719137"/>
                  </a:lnTo>
                  <a:lnTo>
                    <a:pt x="81677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10021" y="1754730"/>
              <a:ext cx="799465" cy="704215"/>
            </a:xfrm>
            <a:custGeom>
              <a:avLst/>
              <a:gdLst/>
              <a:ahLst/>
              <a:cxnLst/>
              <a:rect l="l" t="t" r="r" b="b"/>
              <a:pathLst>
                <a:path w="799464" h="704214">
                  <a:moveTo>
                    <a:pt x="744201" y="0"/>
                  </a:moveTo>
                  <a:lnTo>
                    <a:pt x="543104" y="34584"/>
                  </a:lnTo>
                  <a:lnTo>
                    <a:pt x="545804" y="0"/>
                  </a:lnTo>
                  <a:lnTo>
                    <a:pt x="380209" y="0"/>
                  </a:lnTo>
                  <a:lnTo>
                    <a:pt x="380209" y="36885"/>
                  </a:lnTo>
                  <a:lnTo>
                    <a:pt x="224649" y="0"/>
                  </a:lnTo>
                  <a:lnTo>
                    <a:pt x="226966" y="31893"/>
                  </a:lnTo>
                  <a:lnTo>
                    <a:pt x="96501" y="7303"/>
                  </a:lnTo>
                  <a:lnTo>
                    <a:pt x="279072" y="197865"/>
                  </a:lnTo>
                  <a:lnTo>
                    <a:pt x="248193" y="204018"/>
                  </a:lnTo>
                  <a:lnTo>
                    <a:pt x="198788" y="217083"/>
                  </a:lnTo>
                  <a:lnTo>
                    <a:pt x="153241" y="235902"/>
                  </a:lnTo>
                  <a:lnTo>
                    <a:pt x="118112" y="255120"/>
                  </a:lnTo>
                  <a:lnTo>
                    <a:pt x="84533" y="281621"/>
                  </a:lnTo>
                  <a:lnTo>
                    <a:pt x="33581" y="338106"/>
                  </a:lnTo>
                  <a:lnTo>
                    <a:pt x="6175" y="404955"/>
                  </a:lnTo>
                  <a:lnTo>
                    <a:pt x="0" y="457977"/>
                  </a:lnTo>
                  <a:lnTo>
                    <a:pt x="2701" y="480647"/>
                  </a:lnTo>
                  <a:lnTo>
                    <a:pt x="15439" y="525216"/>
                  </a:lnTo>
                  <a:lnTo>
                    <a:pt x="50565" y="583232"/>
                  </a:lnTo>
                  <a:lnTo>
                    <a:pt x="98426" y="627796"/>
                  </a:lnTo>
                  <a:lnTo>
                    <a:pt x="135097" y="652001"/>
                  </a:lnTo>
                  <a:lnTo>
                    <a:pt x="176785" y="671595"/>
                  </a:lnTo>
                  <a:lnTo>
                    <a:pt x="219632" y="686195"/>
                  </a:lnTo>
                  <a:lnTo>
                    <a:pt x="262096" y="696185"/>
                  </a:lnTo>
                  <a:lnTo>
                    <a:pt x="324236" y="703869"/>
                  </a:lnTo>
                  <a:lnTo>
                    <a:pt x="462035" y="703869"/>
                  </a:lnTo>
                  <a:lnTo>
                    <a:pt x="523408" y="698105"/>
                  </a:lnTo>
                  <a:lnTo>
                    <a:pt x="574748" y="686964"/>
                  </a:lnTo>
                  <a:lnTo>
                    <a:pt x="625704" y="668522"/>
                  </a:lnTo>
                  <a:lnTo>
                    <a:pt x="683220" y="639322"/>
                  </a:lnTo>
                  <a:lnTo>
                    <a:pt x="739184" y="592446"/>
                  </a:lnTo>
                  <a:lnTo>
                    <a:pt x="774313" y="545575"/>
                  </a:lnTo>
                  <a:lnTo>
                    <a:pt x="791299" y="503697"/>
                  </a:lnTo>
                  <a:lnTo>
                    <a:pt x="799399" y="447223"/>
                  </a:lnTo>
                  <a:lnTo>
                    <a:pt x="797857" y="417250"/>
                  </a:lnTo>
                  <a:lnTo>
                    <a:pt x="783572" y="370380"/>
                  </a:lnTo>
                  <a:lnTo>
                    <a:pt x="754628" y="321579"/>
                  </a:lnTo>
                  <a:lnTo>
                    <a:pt x="718340" y="284313"/>
                  </a:lnTo>
                  <a:lnTo>
                    <a:pt x="667393" y="247817"/>
                  </a:lnTo>
                  <a:lnTo>
                    <a:pt x="610653" y="222456"/>
                  </a:lnTo>
                  <a:lnTo>
                    <a:pt x="551979" y="204788"/>
                  </a:lnTo>
                  <a:lnTo>
                    <a:pt x="501023" y="197485"/>
                  </a:lnTo>
                  <a:lnTo>
                    <a:pt x="74420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10021" y="1754730"/>
              <a:ext cx="799465" cy="704215"/>
            </a:xfrm>
            <a:custGeom>
              <a:avLst/>
              <a:gdLst/>
              <a:ahLst/>
              <a:cxnLst/>
              <a:rect l="l" t="t" r="r" b="b"/>
              <a:pathLst>
                <a:path w="799464" h="704214">
                  <a:moveTo>
                    <a:pt x="96501" y="7303"/>
                  </a:moveTo>
                  <a:lnTo>
                    <a:pt x="226966" y="31893"/>
                  </a:lnTo>
                  <a:lnTo>
                    <a:pt x="224649" y="0"/>
                  </a:lnTo>
                  <a:lnTo>
                    <a:pt x="380209" y="36885"/>
                  </a:lnTo>
                  <a:lnTo>
                    <a:pt x="380209" y="0"/>
                  </a:lnTo>
                  <a:lnTo>
                    <a:pt x="545804" y="0"/>
                  </a:lnTo>
                  <a:lnTo>
                    <a:pt x="543104" y="34584"/>
                  </a:lnTo>
                  <a:lnTo>
                    <a:pt x="744201" y="0"/>
                  </a:lnTo>
                  <a:lnTo>
                    <a:pt x="501023" y="197485"/>
                  </a:lnTo>
                  <a:lnTo>
                    <a:pt x="524567" y="199406"/>
                  </a:lnTo>
                  <a:lnTo>
                    <a:pt x="551979" y="204788"/>
                  </a:lnTo>
                  <a:lnTo>
                    <a:pt x="610653" y="222456"/>
                  </a:lnTo>
                  <a:lnTo>
                    <a:pt x="667393" y="247817"/>
                  </a:lnTo>
                  <a:lnTo>
                    <a:pt x="718340" y="284313"/>
                  </a:lnTo>
                  <a:lnTo>
                    <a:pt x="754628" y="321579"/>
                  </a:lnTo>
                  <a:lnTo>
                    <a:pt x="783572" y="370380"/>
                  </a:lnTo>
                  <a:lnTo>
                    <a:pt x="797857" y="417250"/>
                  </a:lnTo>
                  <a:lnTo>
                    <a:pt x="799399" y="447223"/>
                  </a:lnTo>
                  <a:lnTo>
                    <a:pt x="797857" y="478726"/>
                  </a:lnTo>
                  <a:lnTo>
                    <a:pt x="783965" y="525597"/>
                  </a:lnTo>
                  <a:lnTo>
                    <a:pt x="759262" y="567855"/>
                  </a:lnTo>
                  <a:lnTo>
                    <a:pt x="713322" y="617807"/>
                  </a:lnTo>
                  <a:lnTo>
                    <a:pt x="652724" y="656611"/>
                  </a:lnTo>
                  <a:lnTo>
                    <a:pt x="600609" y="678895"/>
                  </a:lnTo>
                  <a:lnTo>
                    <a:pt x="547345" y="693880"/>
                  </a:lnTo>
                  <a:lnTo>
                    <a:pt x="489054" y="701948"/>
                  </a:lnTo>
                  <a:lnTo>
                    <a:pt x="462035" y="703869"/>
                  </a:lnTo>
                  <a:lnTo>
                    <a:pt x="324236" y="703869"/>
                  </a:lnTo>
                  <a:lnTo>
                    <a:pt x="262096" y="696185"/>
                  </a:lnTo>
                  <a:lnTo>
                    <a:pt x="219632" y="686195"/>
                  </a:lnTo>
                  <a:lnTo>
                    <a:pt x="176785" y="671595"/>
                  </a:lnTo>
                  <a:lnTo>
                    <a:pt x="135097" y="652001"/>
                  </a:lnTo>
                  <a:lnTo>
                    <a:pt x="98426" y="627796"/>
                  </a:lnTo>
                  <a:lnTo>
                    <a:pt x="50565" y="583232"/>
                  </a:lnTo>
                  <a:lnTo>
                    <a:pt x="15439" y="525216"/>
                  </a:lnTo>
                  <a:lnTo>
                    <a:pt x="2701" y="480647"/>
                  </a:lnTo>
                  <a:lnTo>
                    <a:pt x="0" y="457977"/>
                  </a:lnTo>
                  <a:lnTo>
                    <a:pt x="1157" y="437229"/>
                  </a:lnTo>
                  <a:lnTo>
                    <a:pt x="16598" y="371910"/>
                  </a:lnTo>
                  <a:lnTo>
                    <a:pt x="58285" y="307372"/>
                  </a:lnTo>
                  <a:lnTo>
                    <a:pt x="118112" y="255120"/>
                  </a:lnTo>
                  <a:lnTo>
                    <a:pt x="153241" y="235902"/>
                  </a:lnTo>
                  <a:lnTo>
                    <a:pt x="198788" y="217083"/>
                  </a:lnTo>
                  <a:lnTo>
                    <a:pt x="248193" y="204018"/>
                  </a:lnTo>
                  <a:lnTo>
                    <a:pt x="279072" y="197865"/>
                  </a:lnTo>
                  <a:lnTo>
                    <a:pt x="96501" y="73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06078" y="1982178"/>
              <a:ext cx="201295" cy="418465"/>
            </a:xfrm>
            <a:custGeom>
              <a:avLst/>
              <a:gdLst/>
              <a:ahLst/>
              <a:cxnLst/>
              <a:rect l="l" t="t" r="r" b="b"/>
              <a:pathLst>
                <a:path w="201295" h="418464">
                  <a:moveTo>
                    <a:pt x="148225" y="0"/>
                  </a:moveTo>
                  <a:lnTo>
                    <a:pt x="124681" y="0"/>
                  </a:lnTo>
                  <a:lnTo>
                    <a:pt x="124681" y="40727"/>
                  </a:lnTo>
                  <a:lnTo>
                    <a:pt x="77200" y="40727"/>
                  </a:lnTo>
                  <a:lnTo>
                    <a:pt x="77200" y="0"/>
                  </a:lnTo>
                  <a:lnTo>
                    <a:pt x="53273" y="0"/>
                  </a:lnTo>
                  <a:lnTo>
                    <a:pt x="53273" y="40727"/>
                  </a:lnTo>
                  <a:lnTo>
                    <a:pt x="0" y="92980"/>
                  </a:lnTo>
                  <a:lnTo>
                    <a:pt x="0" y="192112"/>
                  </a:lnTo>
                  <a:lnTo>
                    <a:pt x="53273" y="243975"/>
                  </a:lnTo>
                  <a:lnTo>
                    <a:pt x="135874" y="243975"/>
                  </a:lnTo>
                  <a:lnTo>
                    <a:pt x="135874" y="319278"/>
                  </a:lnTo>
                  <a:lnTo>
                    <a:pt x="71408" y="319278"/>
                  </a:lnTo>
                  <a:lnTo>
                    <a:pt x="71408" y="278550"/>
                  </a:lnTo>
                  <a:lnTo>
                    <a:pt x="0" y="278550"/>
                  </a:lnTo>
                  <a:lnTo>
                    <a:pt x="0" y="325040"/>
                  </a:lnTo>
                  <a:lnTo>
                    <a:pt x="53273" y="377293"/>
                  </a:lnTo>
                  <a:lnTo>
                    <a:pt x="53273" y="418021"/>
                  </a:lnTo>
                  <a:lnTo>
                    <a:pt x="77200" y="418021"/>
                  </a:lnTo>
                  <a:lnTo>
                    <a:pt x="77200" y="377293"/>
                  </a:lnTo>
                  <a:lnTo>
                    <a:pt x="124681" y="377293"/>
                  </a:lnTo>
                  <a:lnTo>
                    <a:pt x="124681" y="418021"/>
                  </a:lnTo>
                  <a:lnTo>
                    <a:pt x="148225" y="418021"/>
                  </a:lnTo>
                  <a:lnTo>
                    <a:pt x="148225" y="377293"/>
                  </a:lnTo>
                  <a:lnTo>
                    <a:pt x="201106" y="325040"/>
                  </a:lnTo>
                  <a:lnTo>
                    <a:pt x="201106" y="226687"/>
                  </a:lnTo>
                  <a:lnTo>
                    <a:pt x="154018" y="180197"/>
                  </a:lnTo>
                  <a:lnTo>
                    <a:pt x="71408" y="180197"/>
                  </a:lnTo>
                  <a:lnTo>
                    <a:pt x="71408" y="104505"/>
                  </a:lnTo>
                  <a:lnTo>
                    <a:pt x="135874" y="104505"/>
                  </a:lnTo>
                  <a:lnTo>
                    <a:pt x="135874" y="151385"/>
                  </a:lnTo>
                  <a:lnTo>
                    <a:pt x="201106" y="151385"/>
                  </a:lnTo>
                  <a:lnTo>
                    <a:pt x="201106" y="92980"/>
                  </a:lnTo>
                  <a:lnTo>
                    <a:pt x="148225" y="40727"/>
                  </a:lnTo>
                  <a:lnTo>
                    <a:pt x="14822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95900" y="1753806"/>
              <a:ext cx="817244" cy="719455"/>
            </a:xfrm>
            <a:custGeom>
              <a:avLst/>
              <a:gdLst/>
              <a:ahLst/>
              <a:cxnLst/>
              <a:rect l="l" t="t" r="r" b="b"/>
              <a:pathLst>
                <a:path w="817245" h="719455">
                  <a:moveTo>
                    <a:pt x="816775" y="0"/>
                  </a:moveTo>
                  <a:lnTo>
                    <a:pt x="0" y="0"/>
                  </a:lnTo>
                  <a:lnTo>
                    <a:pt x="0" y="719137"/>
                  </a:lnTo>
                  <a:lnTo>
                    <a:pt x="816775" y="719137"/>
                  </a:lnTo>
                  <a:lnTo>
                    <a:pt x="81677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00004" y="1754730"/>
              <a:ext cx="799465" cy="704215"/>
            </a:xfrm>
            <a:custGeom>
              <a:avLst/>
              <a:gdLst/>
              <a:ahLst/>
              <a:cxnLst/>
              <a:rect l="l" t="t" r="r" b="b"/>
              <a:pathLst>
                <a:path w="799464" h="704214">
                  <a:moveTo>
                    <a:pt x="744203" y="0"/>
                  </a:moveTo>
                  <a:lnTo>
                    <a:pt x="543097" y="34584"/>
                  </a:lnTo>
                  <a:lnTo>
                    <a:pt x="545797" y="0"/>
                  </a:lnTo>
                  <a:lnTo>
                    <a:pt x="380212" y="0"/>
                  </a:lnTo>
                  <a:lnTo>
                    <a:pt x="380212" y="36885"/>
                  </a:lnTo>
                  <a:lnTo>
                    <a:pt x="224652" y="0"/>
                  </a:lnTo>
                  <a:lnTo>
                    <a:pt x="226969" y="31893"/>
                  </a:lnTo>
                  <a:lnTo>
                    <a:pt x="96495" y="7303"/>
                  </a:lnTo>
                  <a:lnTo>
                    <a:pt x="279074" y="197865"/>
                  </a:lnTo>
                  <a:lnTo>
                    <a:pt x="248196" y="204018"/>
                  </a:lnTo>
                  <a:lnTo>
                    <a:pt x="198791" y="217083"/>
                  </a:lnTo>
                  <a:lnTo>
                    <a:pt x="153244" y="235902"/>
                  </a:lnTo>
                  <a:lnTo>
                    <a:pt x="118114" y="255120"/>
                  </a:lnTo>
                  <a:lnTo>
                    <a:pt x="84533" y="281621"/>
                  </a:lnTo>
                  <a:lnTo>
                    <a:pt x="33581" y="338106"/>
                  </a:lnTo>
                  <a:lnTo>
                    <a:pt x="6175" y="404955"/>
                  </a:lnTo>
                  <a:lnTo>
                    <a:pt x="0" y="457977"/>
                  </a:lnTo>
                  <a:lnTo>
                    <a:pt x="2701" y="480647"/>
                  </a:lnTo>
                  <a:lnTo>
                    <a:pt x="15439" y="525216"/>
                  </a:lnTo>
                  <a:lnTo>
                    <a:pt x="50566" y="583232"/>
                  </a:lnTo>
                  <a:lnTo>
                    <a:pt x="98429" y="627796"/>
                  </a:lnTo>
                  <a:lnTo>
                    <a:pt x="135100" y="652001"/>
                  </a:lnTo>
                  <a:lnTo>
                    <a:pt x="176788" y="671595"/>
                  </a:lnTo>
                  <a:lnTo>
                    <a:pt x="219635" y="686195"/>
                  </a:lnTo>
                  <a:lnTo>
                    <a:pt x="262089" y="696185"/>
                  </a:lnTo>
                  <a:lnTo>
                    <a:pt x="324238" y="703869"/>
                  </a:lnTo>
                  <a:lnTo>
                    <a:pt x="462037" y="703869"/>
                  </a:lnTo>
                  <a:lnTo>
                    <a:pt x="523411" y="698105"/>
                  </a:lnTo>
                  <a:lnTo>
                    <a:pt x="574750" y="686964"/>
                  </a:lnTo>
                  <a:lnTo>
                    <a:pt x="625707" y="668522"/>
                  </a:lnTo>
                  <a:lnTo>
                    <a:pt x="683213" y="639322"/>
                  </a:lnTo>
                  <a:lnTo>
                    <a:pt x="739186" y="592446"/>
                  </a:lnTo>
                  <a:lnTo>
                    <a:pt x="774316" y="545575"/>
                  </a:lnTo>
                  <a:lnTo>
                    <a:pt x="791292" y="503697"/>
                  </a:lnTo>
                  <a:lnTo>
                    <a:pt x="799402" y="447223"/>
                  </a:lnTo>
                  <a:lnTo>
                    <a:pt x="797860" y="417250"/>
                  </a:lnTo>
                  <a:lnTo>
                    <a:pt x="783575" y="370380"/>
                  </a:lnTo>
                  <a:lnTo>
                    <a:pt x="754630" y="321579"/>
                  </a:lnTo>
                  <a:lnTo>
                    <a:pt x="718342" y="284313"/>
                  </a:lnTo>
                  <a:lnTo>
                    <a:pt x="667386" y="247817"/>
                  </a:lnTo>
                  <a:lnTo>
                    <a:pt x="610646" y="222456"/>
                  </a:lnTo>
                  <a:lnTo>
                    <a:pt x="551972" y="204788"/>
                  </a:lnTo>
                  <a:lnTo>
                    <a:pt x="501025" y="197485"/>
                  </a:lnTo>
                  <a:lnTo>
                    <a:pt x="74420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0004" y="1754730"/>
              <a:ext cx="799465" cy="704215"/>
            </a:xfrm>
            <a:custGeom>
              <a:avLst/>
              <a:gdLst/>
              <a:ahLst/>
              <a:cxnLst/>
              <a:rect l="l" t="t" r="r" b="b"/>
              <a:pathLst>
                <a:path w="799464" h="704214">
                  <a:moveTo>
                    <a:pt x="96495" y="7303"/>
                  </a:moveTo>
                  <a:lnTo>
                    <a:pt x="226969" y="31893"/>
                  </a:lnTo>
                  <a:lnTo>
                    <a:pt x="224652" y="0"/>
                  </a:lnTo>
                  <a:lnTo>
                    <a:pt x="380212" y="36885"/>
                  </a:lnTo>
                  <a:lnTo>
                    <a:pt x="380212" y="0"/>
                  </a:lnTo>
                  <a:lnTo>
                    <a:pt x="545797" y="0"/>
                  </a:lnTo>
                  <a:lnTo>
                    <a:pt x="543097" y="34584"/>
                  </a:lnTo>
                  <a:lnTo>
                    <a:pt x="744203" y="0"/>
                  </a:lnTo>
                  <a:lnTo>
                    <a:pt x="501025" y="197485"/>
                  </a:lnTo>
                  <a:lnTo>
                    <a:pt x="524570" y="199406"/>
                  </a:lnTo>
                  <a:lnTo>
                    <a:pt x="551972" y="204788"/>
                  </a:lnTo>
                  <a:lnTo>
                    <a:pt x="610646" y="222456"/>
                  </a:lnTo>
                  <a:lnTo>
                    <a:pt x="667386" y="247817"/>
                  </a:lnTo>
                  <a:lnTo>
                    <a:pt x="718342" y="284313"/>
                  </a:lnTo>
                  <a:lnTo>
                    <a:pt x="754630" y="321579"/>
                  </a:lnTo>
                  <a:lnTo>
                    <a:pt x="783575" y="370380"/>
                  </a:lnTo>
                  <a:lnTo>
                    <a:pt x="797860" y="417250"/>
                  </a:lnTo>
                  <a:lnTo>
                    <a:pt x="799402" y="447223"/>
                  </a:lnTo>
                  <a:lnTo>
                    <a:pt x="797860" y="478726"/>
                  </a:lnTo>
                  <a:lnTo>
                    <a:pt x="783958" y="525597"/>
                  </a:lnTo>
                  <a:lnTo>
                    <a:pt x="759255" y="567855"/>
                  </a:lnTo>
                  <a:lnTo>
                    <a:pt x="713325" y="617807"/>
                  </a:lnTo>
                  <a:lnTo>
                    <a:pt x="652727" y="656611"/>
                  </a:lnTo>
                  <a:lnTo>
                    <a:pt x="600612" y="678895"/>
                  </a:lnTo>
                  <a:lnTo>
                    <a:pt x="547348" y="693880"/>
                  </a:lnTo>
                  <a:lnTo>
                    <a:pt x="489057" y="701948"/>
                  </a:lnTo>
                  <a:lnTo>
                    <a:pt x="462037" y="703869"/>
                  </a:lnTo>
                  <a:lnTo>
                    <a:pt x="324238" y="703869"/>
                  </a:lnTo>
                  <a:lnTo>
                    <a:pt x="262089" y="696185"/>
                  </a:lnTo>
                  <a:lnTo>
                    <a:pt x="219635" y="686195"/>
                  </a:lnTo>
                  <a:lnTo>
                    <a:pt x="176788" y="671595"/>
                  </a:lnTo>
                  <a:lnTo>
                    <a:pt x="135100" y="652001"/>
                  </a:lnTo>
                  <a:lnTo>
                    <a:pt x="98429" y="627796"/>
                  </a:lnTo>
                  <a:lnTo>
                    <a:pt x="50566" y="583232"/>
                  </a:lnTo>
                  <a:lnTo>
                    <a:pt x="15439" y="525216"/>
                  </a:lnTo>
                  <a:lnTo>
                    <a:pt x="2701" y="480647"/>
                  </a:lnTo>
                  <a:lnTo>
                    <a:pt x="0" y="457977"/>
                  </a:lnTo>
                  <a:lnTo>
                    <a:pt x="1158" y="437229"/>
                  </a:lnTo>
                  <a:lnTo>
                    <a:pt x="16598" y="371910"/>
                  </a:lnTo>
                  <a:lnTo>
                    <a:pt x="58285" y="307372"/>
                  </a:lnTo>
                  <a:lnTo>
                    <a:pt x="118114" y="255120"/>
                  </a:lnTo>
                  <a:lnTo>
                    <a:pt x="153244" y="235902"/>
                  </a:lnTo>
                  <a:lnTo>
                    <a:pt x="198791" y="217083"/>
                  </a:lnTo>
                  <a:lnTo>
                    <a:pt x="248196" y="204018"/>
                  </a:lnTo>
                  <a:lnTo>
                    <a:pt x="279074" y="197865"/>
                  </a:lnTo>
                  <a:lnTo>
                    <a:pt x="96495" y="73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96065" y="1982178"/>
              <a:ext cx="201295" cy="418465"/>
            </a:xfrm>
            <a:custGeom>
              <a:avLst/>
              <a:gdLst/>
              <a:ahLst/>
              <a:cxnLst/>
              <a:rect l="l" t="t" r="r" b="b"/>
              <a:pathLst>
                <a:path w="201295" h="418464">
                  <a:moveTo>
                    <a:pt x="148225" y="0"/>
                  </a:moveTo>
                  <a:lnTo>
                    <a:pt x="124681" y="0"/>
                  </a:lnTo>
                  <a:lnTo>
                    <a:pt x="124681" y="40727"/>
                  </a:lnTo>
                  <a:lnTo>
                    <a:pt x="77200" y="40727"/>
                  </a:lnTo>
                  <a:lnTo>
                    <a:pt x="77200" y="0"/>
                  </a:lnTo>
                  <a:lnTo>
                    <a:pt x="53264" y="0"/>
                  </a:lnTo>
                  <a:lnTo>
                    <a:pt x="53264" y="40727"/>
                  </a:lnTo>
                  <a:lnTo>
                    <a:pt x="0" y="92980"/>
                  </a:lnTo>
                  <a:lnTo>
                    <a:pt x="0" y="192112"/>
                  </a:lnTo>
                  <a:lnTo>
                    <a:pt x="53264" y="243975"/>
                  </a:lnTo>
                  <a:lnTo>
                    <a:pt x="135874" y="243975"/>
                  </a:lnTo>
                  <a:lnTo>
                    <a:pt x="135874" y="319278"/>
                  </a:lnTo>
                  <a:lnTo>
                    <a:pt x="71408" y="319278"/>
                  </a:lnTo>
                  <a:lnTo>
                    <a:pt x="71408" y="278550"/>
                  </a:lnTo>
                  <a:lnTo>
                    <a:pt x="0" y="278550"/>
                  </a:lnTo>
                  <a:lnTo>
                    <a:pt x="0" y="325040"/>
                  </a:lnTo>
                  <a:lnTo>
                    <a:pt x="53264" y="377293"/>
                  </a:lnTo>
                  <a:lnTo>
                    <a:pt x="53264" y="418021"/>
                  </a:lnTo>
                  <a:lnTo>
                    <a:pt x="77200" y="418021"/>
                  </a:lnTo>
                  <a:lnTo>
                    <a:pt x="77200" y="377293"/>
                  </a:lnTo>
                  <a:lnTo>
                    <a:pt x="124681" y="377293"/>
                  </a:lnTo>
                  <a:lnTo>
                    <a:pt x="124681" y="418021"/>
                  </a:lnTo>
                  <a:lnTo>
                    <a:pt x="148225" y="418021"/>
                  </a:lnTo>
                  <a:lnTo>
                    <a:pt x="148225" y="377293"/>
                  </a:lnTo>
                  <a:lnTo>
                    <a:pt x="201106" y="325040"/>
                  </a:lnTo>
                  <a:lnTo>
                    <a:pt x="201106" y="226687"/>
                  </a:lnTo>
                  <a:lnTo>
                    <a:pt x="154008" y="180197"/>
                  </a:lnTo>
                  <a:lnTo>
                    <a:pt x="71408" y="180197"/>
                  </a:lnTo>
                  <a:lnTo>
                    <a:pt x="71408" y="104505"/>
                  </a:lnTo>
                  <a:lnTo>
                    <a:pt x="135874" y="104505"/>
                  </a:lnTo>
                  <a:lnTo>
                    <a:pt x="135874" y="151385"/>
                  </a:lnTo>
                  <a:lnTo>
                    <a:pt x="201106" y="151385"/>
                  </a:lnTo>
                  <a:lnTo>
                    <a:pt x="201106" y="92980"/>
                  </a:lnTo>
                  <a:lnTo>
                    <a:pt x="148225" y="40727"/>
                  </a:lnTo>
                  <a:lnTo>
                    <a:pt x="14822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91817" y="1309624"/>
              <a:ext cx="3338829" cy="390525"/>
            </a:xfrm>
            <a:custGeom>
              <a:avLst/>
              <a:gdLst/>
              <a:ahLst/>
              <a:cxnLst/>
              <a:rect l="l" t="t" r="r" b="b"/>
              <a:pathLst>
                <a:path w="3338829" h="390525">
                  <a:moveTo>
                    <a:pt x="3338576" y="0"/>
                  </a:moveTo>
                  <a:lnTo>
                    <a:pt x="0" y="0"/>
                  </a:lnTo>
                  <a:lnTo>
                    <a:pt x="0" y="390525"/>
                  </a:lnTo>
                  <a:lnTo>
                    <a:pt x="3338576" y="390525"/>
                  </a:lnTo>
                  <a:lnTo>
                    <a:pt x="333857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659889" y="1321689"/>
            <a:ext cx="31838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C0504D"/>
                </a:solidFill>
                <a:latin typeface="Times New Roman"/>
                <a:cs typeface="Times New Roman"/>
              </a:rPr>
              <a:t>No</a:t>
            </a:r>
            <a:r>
              <a:rPr sz="2100" b="1" spc="-6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100" b="1" spc="-20" dirty="0">
                <a:solidFill>
                  <a:srgbClr val="C0504D"/>
                </a:solidFill>
                <a:latin typeface="Times New Roman"/>
                <a:cs typeface="Times New Roman"/>
              </a:rPr>
              <a:t>Variability</a:t>
            </a:r>
            <a:r>
              <a:rPr sz="2100" b="1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C0504D"/>
                </a:solidFill>
                <a:latin typeface="Times New Roman"/>
                <a:cs typeface="Times New Roman"/>
              </a:rPr>
              <a:t>in</a:t>
            </a:r>
            <a:r>
              <a:rPr sz="2100" b="1" spc="-3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C0504D"/>
                </a:solidFill>
                <a:latin typeface="Times New Roman"/>
                <a:cs typeface="Times New Roman"/>
              </a:rPr>
              <a:t>Cash</a:t>
            </a:r>
            <a:r>
              <a:rPr sz="2100" b="1" spc="-2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100" b="1" spc="-20" dirty="0">
                <a:solidFill>
                  <a:srgbClr val="C0504D"/>
                </a:solidFill>
                <a:latin typeface="Times New Roman"/>
                <a:cs typeface="Times New Roman"/>
              </a:rPr>
              <a:t>Flow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39494" y="2852673"/>
            <a:ext cx="2948305" cy="390525"/>
          </a:xfrm>
          <a:custGeom>
            <a:avLst/>
            <a:gdLst/>
            <a:ahLst/>
            <a:cxnLst/>
            <a:rect l="l" t="t" r="r" b="b"/>
            <a:pathLst>
              <a:path w="2948304" h="390525">
                <a:moveTo>
                  <a:pt x="2948051" y="0"/>
                </a:moveTo>
                <a:lnTo>
                  <a:pt x="0" y="0"/>
                </a:lnTo>
                <a:lnTo>
                  <a:pt x="0" y="390525"/>
                </a:lnTo>
                <a:lnTo>
                  <a:pt x="2948051" y="390525"/>
                </a:lnTo>
                <a:lnTo>
                  <a:pt x="2948051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07566" y="2864942"/>
            <a:ext cx="279717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b="1" spc="-25" dirty="0">
                <a:solidFill>
                  <a:srgbClr val="800080"/>
                </a:solidFill>
                <a:latin typeface="Times New Roman"/>
                <a:cs typeface="Times New Roman"/>
              </a:rPr>
              <a:t>Variability </a:t>
            </a:r>
            <a:r>
              <a:rPr sz="2100" b="1" dirty="0">
                <a:solidFill>
                  <a:srgbClr val="800080"/>
                </a:solidFill>
                <a:latin typeface="Times New Roman"/>
                <a:cs typeface="Times New Roman"/>
              </a:rPr>
              <a:t>in Cash</a:t>
            </a:r>
            <a:r>
              <a:rPr sz="2100" b="1" spc="-20" dirty="0">
                <a:solidFill>
                  <a:srgbClr val="800080"/>
                </a:solidFill>
                <a:latin typeface="Times New Roman"/>
                <a:cs typeface="Times New Roman"/>
              </a:rPr>
              <a:t> Flow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544192" y="3213493"/>
            <a:ext cx="5812155" cy="1074420"/>
            <a:chOff x="1544192" y="3213493"/>
            <a:chExt cx="5812155" cy="1074420"/>
          </a:xfrm>
        </p:grpSpPr>
        <p:sp>
          <p:nvSpPr>
            <p:cNvPr id="32" name="object 32"/>
            <p:cNvSpPr/>
            <p:nvPr/>
          </p:nvSpPr>
          <p:spPr>
            <a:xfrm>
              <a:off x="1544192" y="3923118"/>
              <a:ext cx="413384" cy="364490"/>
            </a:xfrm>
            <a:custGeom>
              <a:avLst/>
              <a:gdLst/>
              <a:ahLst/>
              <a:cxnLst/>
              <a:rect l="l" t="t" r="r" b="b"/>
              <a:pathLst>
                <a:path w="413385" h="364489">
                  <a:moveTo>
                    <a:pt x="413143" y="0"/>
                  </a:moveTo>
                  <a:lnTo>
                    <a:pt x="0" y="0"/>
                  </a:lnTo>
                  <a:lnTo>
                    <a:pt x="0" y="364324"/>
                  </a:lnTo>
                  <a:lnTo>
                    <a:pt x="413143" y="364324"/>
                  </a:lnTo>
                  <a:lnTo>
                    <a:pt x="4131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45468" y="3926292"/>
              <a:ext cx="398145" cy="353060"/>
            </a:xfrm>
            <a:custGeom>
              <a:avLst/>
              <a:gdLst/>
              <a:ahLst/>
              <a:cxnLst/>
              <a:rect l="l" t="t" r="r" b="b"/>
              <a:pathLst>
                <a:path w="398144" h="353060">
                  <a:moveTo>
                    <a:pt x="370426" y="0"/>
                  </a:moveTo>
                  <a:lnTo>
                    <a:pt x="270326" y="17316"/>
                  </a:lnTo>
                  <a:lnTo>
                    <a:pt x="271669" y="0"/>
                  </a:lnTo>
                  <a:lnTo>
                    <a:pt x="189246" y="0"/>
                  </a:lnTo>
                  <a:lnTo>
                    <a:pt x="189246" y="18468"/>
                  </a:lnTo>
                  <a:lnTo>
                    <a:pt x="111821" y="0"/>
                  </a:lnTo>
                  <a:lnTo>
                    <a:pt x="112972" y="15973"/>
                  </a:lnTo>
                  <a:lnTo>
                    <a:pt x="48032" y="3657"/>
                  </a:lnTo>
                  <a:lnTo>
                    <a:pt x="138908" y="99095"/>
                  </a:lnTo>
                  <a:lnTo>
                    <a:pt x="123542" y="102172"/>
                  </a:lnTo>
                  <a:lnTo>
                    <a:pt x="76275" y="118145"/>
                  </a:lnTo>
                  <a:lnTo>
                    <a:pt x="42076" y="141043"/>
                  </a:lnTo>
                  <a:lnTo>
                    <a:pt x="8261" y="186257"/>
                  </a:lnTo>
                  <a:lnTo>
                    <a:pt x="0" y="229366"/>
                  </a:lnTo>
                  <a:lnTo>
                    <a:pt x="1344" y="240720"/>
                  </a:lnTo>
                  <a:lnTo>
                    <a:pt x="15178" y="278237"/>
                  </a:lnTo>
                  <a:lnTo>
                    <a:pt x="48993" y="314412"/>
                  </a:lnTo>
                  <a:lnTo>
                    <a:pt x="87994" y="336348"/>
                  </a:lnTo>
                  <a:lnTo>
                    <a:pt x="130458" y="348662"/>
                  </a:lnTo>
                  <a:lnTo>
                    <a:pt x="161392" y="352511"/>
                  </a:lnTo>
                  <a:lnTo>
                    <a:pt x="229973" y="352511"/>
                  </a:lnTo>
                  <a:lnTo>
                    <a:pt x="272436" y="347508"/>
                  </a:lnTo>
                  <a:lnTo>
                    <a:pt x="311437" y="334808"/>
                  </a:lnTo>
                  <a:lnTo>
                    <a:pt x="355051" y="309409"/>
                  </a:lnTo>
                  <a:lnTo>
                    <a:pt x="385409" y="273233"/>
                  </a:lnTo>
                  <a:lnTo>
                    <a:pt x="397897" y="223975"/>
                  </a:lnTo>
                  <a:lnTo>
                    <a:pt x="397130" y="208964"/>
                  </a:lnTo>
                  <a:lnTo>
                    <a:pt x="383491" y="172598"/>
                  </a:lnTo>
                  <a:lnTo>
                    <a:pt x="357554" y="142386"/>
                  </a:lnTo>
                  <a:lnTo>
                    <a:pt x="319321" y="117955"/>
                  </a:lnTo>
                  <a:lnTo>
                    <a:pt x="274748" y="102553"/>
                  </a:lnTo>
                  <a:lnTo>
                    <a:pt x="249378" y="98905"/>
                  </a:lnTo>
                  <a:lnTo>
                    <a:pt x="37042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45468" y="3926292"/>
              <a:ext cx="398145" cy="353060"/>
            </a:xfrm>
            <a:custGeom>
              <a:avLst/>
              <a:gdLst/>
              <a:ahLst/>
              <a:cxnLst/>
              <a:rect l="l" t="t" r="r" b="b"/>
              <a:pathLst>
                <a:path w="398144" h="353060">
                  <a:moveTo>
                    <a:pt x="48032" y="3657"/>
                  </a:moveTo>
                  <a:lnTo>
                    <a:pt x="112972" y="15973"/>
                  </a:lnTo>
                  <a:lnTo>
                    <a:pt x="111821" y="0"/>
                  </a:lnTo>
                  <a:lnTo>
                    <a:pt x="189246" y="18468"/>
                  </a:lnTo>
                  <a:lnTo>
                    <a:pt x="189246" y="0"/>
                  </a:lnTo>
                  <a:lnTo>
                    <a:pt x="271669" y="0"/>
                  </a:lnTo>
                  <a:lnTo>
                    <a:pt x="270326" y="17316"/>
                  </a:lnTo>
                  <a:lnTo>
                    <a:pt x="370426" y="0"/>
                  </a:lnTo>
                  <a:lnTo>
                    <a:pt x="249378" y="98905"/>
                  </a:lnTo>
                  <a:lnTo>
                    <a:pt x="261099" y="99867"/>
                  </a:lnTo>
                  <a:lnTo>
                    <a:pt x="274748" y="102553"/>
                  </a:lnTo>
                  <a:lnTo>
                    <a:pt x="319321" y="117955"/>
                  </a:lnTo>
                  <a:lnTo>
                    <a:pt x="357554" y="142386"/>
                  </a:lnTo>
                  <a:lnTo>
                    <a:pt x="383491" y="172598"/>
                  </a:lnTo>
                  <a:lnTo>
                    <a:pt x="397130" y="208964"/>
                  </a:lnTo>
                  <a:lnTo>
                    <a:pt x="397897" y="223975"/>
                  </a:lnTo>
                  <a:lnTo>
                    <a:pt x="397130" y="239748"/>
                  </a:lnTo>
                  <a:lnTo>
                    <a:pt x="377918" y="284395"/>
                  </a:lnTo>
                  <a:lnTo>
                    <a:pt x="340068" y="320184"/>
                  </a:lnTo>
                  <a:lnTo>
                    <a:pt x="298948" y="340003"/>
                  </a:lnTo>
                  <a:lnTo>
                    <a:pt x="260523" y="349624"/>
                  </a:lnTo>
                  <a:lnTo>
                    <a:pt x="229973" y="352511"/>
                  </a:lnTo>
                  <a:lnTo>
                    <a:pt x="161392" y="352511"/>
                  </a:lnTo>
                  <a:lnTo>
                    <a:pt x="109318" y="343660"/>
                  </a:lnTo>
                  <a:lnTo>
                    <a:pt x="67244" y="326534"/>
                  </a:lnTo>
                  <a:lnTo>
                    <a:pt x="35928" y="303059"/>
                  </a:lnTo>
                  <a:lnTo>
                    <a:pt x="7685" y="263036"/>
                  </a:lnTo>
                  <a:lnTo>
                    <a:pt x="0" y="229366"/>
                  </a:lnTo>
                  <a:lnTo>
                    <a:pt x="576" y="218974"/>
                  </a:lnTo>
                  <a:lnTo>
                    <a:pt x="16714" y="169331"/>
                  </a:lnTo>
                  <a:lnTo>
                    <a:pt x="58791" y="127765"/>
                  </a:lnTo>
                  <a:lnTo>
                    <a:pt x="98949" y="108715"/>
                  </a:lnTo>
                  <a:lnTo>
                    <a:pt x="138908" y="99095"/>
                  </a:lnTo>
                  <a:lnTo>
                    <a:pt x="48032" y="36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2827" y="4040199"/>
              <a:ext cx="100100" cy="20935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814951" y="3745712"/>
              <a:ext cx="615950" cy="542290"/>
            </a:xfrm>
            <a:custGeom>
              <a:avLst/>
              <a:gdLst/>
              <a:ahLst/>
              <a:cxnLst/>
              <a:rect l="l" t="t" r="r" b="b"/>
              <a:pathLst>
                <a:path w="615950" h="542289">
                  <a:moveTo>
                    <a:pt x="615556" y="0"/>
                  </a:moveTo>
                  <a:lnTo>
                    <a:pt x="0" y="0"/>
                  </a:lnTo>
                  <a:lnTo>
                    <a:pt x="0" y="541731"/>
                  </a:lnTo>
                  <a:lnTo>
                    <a:pt x="615556" y="541731"/>
                  </a:lnTo>
                  <a:lnTo>
                    <a:pt x="61555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14602" y="3746977"/>
              <a:ext cx="598805" cy="528320"/>
            </a:xfrm>
            <a:custGeom>
              <a:avLst/>
              <a:gdLst/>
              <a:ahLst/>
              <a:cxnLst/>
              <a:rect l="l" t="t" r="r" b="b"/>
              <a:pathLst>
                <a:path w="598804" h="528320">
                  <a:moveTo>
                    <a:pt x="557019" y="0"/>
                  </a:moveTo>
                  <a:lnTo>
                    <a:pt x="406495" y="25933"/>
                  </a:lnTo>
                  <a:lnTo>
                    <a:pt x="408515" y="0"/>
                  </a:lnTo>
                  <a:lnTo>
                    <a:pt x="284572" y="0"/>
                  </a:lnTo>
                  <a:lnTo>
                    <a:pt x="284572" y="27663"/>
                  </a:lnTo>
                  <a:lnTo>
                    <a:pt x="168146" y="0"/>
                  </a:lnTo>
                  <a:lnTo>
                    <a:pt x="169879" y="23916"/>
                  </a:lnTo>
                  <a:lnTo>
                    <a:pt x="72227" y="5477"/>
                  </a:lnTo>
                  <a:lnTo>
                    <a:pt x="208879" y="148408"/>
                  </a:lnTo>
                  <a:lnTo>
                    <a:pt x="185765" y="153021"/>
                  </a:lnTo>
                  <a:lnTo>
                    <a:pt x="148785" y="162816"/>
                  </a:lnTo>
                  <a:lnTo>
                    <a:pt x="88406" y="191345"/>
                  </a:lnTo>
                  <a:lnTo>
                    <a:pt x="43625" y="230534"/>
                  </a:lnTo>
                  <a:lnTo>
                    <a:pt x="12423" y="278948"/>
                  </a:lnTo>
                  <a:lnTo>
                    <a:pt x="866" y="327943"/>
                  </a:lnTo>
                  <a:lnTo>
                    <a:pt x="0" y="343500"/>
                  </a:lnTo>
                  <a:lnTo>
                    <a:pt x="2022" y="360504"/>
                  </a:lnTo>
                  <a:lnTo>
                    <a:pt x="22824" y="416697"/>
                  </a:lnTo>
                  <a:lnTo>
                    <a:pt x="54026" y="453871"/>
                  </a:lnTo>
                  <a:lnTo>
                    <a:pt x="101119" y="489029"/>
                  </a:lnTo>
                  <a:lnTo>
                    <a:pt x="164393" y="514677"/>
                  </a:lnTo>
                  <a:lnTo>
                    <a:pt x="221596" y="526491"/>
                  </a:lnTo>
                  <a:lnTo>
                    <a:pt x="242680" y="527932"/>
                  </a:lnTo>
                  <a:lnTo>
                    <a:pt x="345826" y="527932"/>
                  </a:lnTo>
                  <a:lnTo>
                    <a:pt x="391758" y="523610"/>
                  </a:lnTo>
                  <a:lnTo>
                    <a:pt x="430184" y="515253"/>
                  </a:lnTo>
                  <a:lnTo>
                    <a:pt x="468323" y="501420"/>
                  </a:lnTo>
                  <a:lnTo>
                    <a:pt x="511373" y="479519"/>
                  </a:lnTo>
                  <a:lnTo>
                    <a:pt x="553265" y="444361"/>
                  </a:lnTo>
                  <a:lnTo>
                    <a:pt x="579549" y="409203"/>
                  </a:lnTo>
                  <a:lnTo>
                    <a:pt x="597178" y="359058"/>
                  </a:lnTo>
                  <a:lnTo>
                    <a:pt x="598336" y="335436"/>
                  </a:lnTo>
                  <a:lnTo>
                    <a:pt x="597178" y="312955"/>
                  </a:lnTo>
                  <a:lnTo>
                    <a:pt x="576667" y="258493"/>
                  </a:lnTo>
                  <a:lnTo>
                    <a:pt x="551532" y="226217"/>
                  </a:lnTo>
                  <a:lnTo>
                    <a:pt x="519752" y="199419"/>
                  </a:lnTo>
                  <a:lnTo>
                    <a:pt x="480167" y="176652"/>
                  </a:lnTo>
                  <a:lnTo>
                    <a:pt x="435680" y="159354"/>
                  </a:lnTo>
                  <a:lnTo>
                    <a:pt x="392630" y="149559"/>
                  </a:lnTo>
                  <a:lnTo>
                    <a:pt x="375002" y="148123"/>
                  </a:lnTo>
                  <a:lnTo>
                    <a:pt x="55701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14602" y="3746977"/>
              <a:ext cx="598805" cy="528320"/>
            </a:xfrm>
            <a:custGeom>
              <a:avLst/>
              <a:gdLst/>
              <a:ahLst/>
              <a:cxnLst/>
              <a:rect l="l" t="t" r="r" b="b"/>
              <a:pathLst>
                <a:path w="598804" h="528320">
                  <a:moveTo>
                    <a:pt x="72227" y="5477"/>
                  </a:moveTo>
                  <a:lnTo>
                    <a:pt x="169879" y="23916"/>
                  </a:lnTo>
                  <a:lnTo>
                    <a:pt x="168146" y="0"/>
                  </a:lnTo>
                  <a:lnTo>
                    <a:pt x="284572" y="27663"/>
                  </a:lnTo>
                  <a:lnTo>
                    <a:pt x="284572" y="0"/>
                  </a:lnTo>
                  <a:lnTo>
                    <a:pt x="408515" y="0"/>
                  </a:lnTo>
                  <a:lnTo>
                    <a:pt x="406495" y="25933"/>
                  </a:lnTo>
                  <a:lnTo>
                    <a:pt x="557019" y="0"/>
                  </a:lnTo>
                  <a:lnTo>
                    <a:pt x="375002" y="148123"/>
                  </a:lnTo>
                  <a:lnTo>
                    <a:pt x="392630" y="149559"/>
                  </a:lnTo>
                  <a:lnTo>
                    <a:pt x="413140" y="153591"/>
                  </a:lnTo>
                  <a:lnTo>
                    <a:pt x="457052" y="166848"/>
                  </a:lnTo>
                  <a:lnTo>
                    <a:pt x="499529" y="185867"/>
                  </a:lnTo>
                  <a:lnTo>
                    <a:pt x="537657" y="213246"/>
                  </a:lnTo>
                  <a:lnTo>
                    <a:pt x="564823" y="241204"/>
                  </a:lnTo>
                  <a:lnTo>
                    <a:pt x="586492" y="277798"/>
                  </a:lnTo>
                  <a:lnTo>
                    <a:pt x="598336" y="335436"/>
                  </a:lnTo>
                  <a:lnTo>
                    <a:pt x="597178" y="359058"/>
                  </a:lnTo>
                  <a:lnTo>
                    <a:pt x="579549" y="409203"/>
                  </a:lnTo>
                  <a:lnTo>
                    <a:pt x="553265" y="444361"/>
                  </a:lnTo>
                  <a:lnTo>
                    <a:pt x="511373" y="479519"/>
                  </a:lnTo>
                  <a:lnTo>
                    <a:pt x="468323" y="501420"/>
                  </a:lnTo>
                  <a:lnTo>
                    <a:pt x="430184" y="515253"/>
                  </a:lnTo>
                  <a:lnTo>
                    <a:pt x="391758" y="523610"/>
                  </a:lnTo>
                  <a:lnTo>
                    <a:pt x="345826" y="527932"/>
                  </a:lnTo>
                  <a:lnTo>
                    <a:pt x="242680" y="527932"/>
                  </a:lnTo>
                  <a:lnTo>
                    <a:pt x="196173" y="522169"/>
                  </a:lnTo>
                  <a:lnTo>
                    <a:pt x="132325" y="503726"/>
                  </a:lnTo>
                  <a:lnTo>
                    <a:pt x="73671" y="470874"/>
                  </a:lnTo>
                  <a:lnTo>
                    <a:pt x="37847" y="437447"/>
                  </a:lnTo>
                  <a:lnTo>
                    <a:pt x="11556" y="393931"/>
                  </a:lnTo>
                  <a:lnTo>
                    <a:pt x="0" y="343500"/>
                  </a:lnTo>
                  <a:lnTo>
                    <a:pt x="866" y="327943"/>
                  </a:lnTo>
                  <a:lnTo>
                    <a:pt x="12423" y="278948"/>
                  </a:lnTo>
                  <a:lnTo>
                    <a:pt x="43625" y="230534"/>
                  </a:lnTo>
                  <a:lnTo>
                    <a:pt x="88406" y="191345"/>
                  </a:lnTo>
                  <a:lnTo>
                    <a:pt x="148785" y="162816"/>
                  </a:lnTo>
                  <a:lnTo>
                    <a:pt x="185765" y="153021"/>
                  </a:lnTo>
                  <a:lnTo>
                    <a:pt x="208879" y="148408"/>
                  </a:lnTo>
                  <a:lnTo>
                    <a:pt x="72227" y="54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36198" y="3917572"/>
              <a:ext cx="151130" cy="313690"/>
            </a:xfrm>
            <a:custGeom>
              <a:avLst/>
              <a:gdLst/>
              <a:ahLst/>
              <a:cxnLst/>
              <a:rect l="l" t="t" r="r" b="b"/>
              <a:pathLst>
                <a:path w="151129" h="313689">
                  <a:moveTo>
                    <a:pt x="110939" y="0"/>
                  </a:moveTo>
                  <a:lnTo>
                    <a:pt x="93320" y="0"/>
                  </a:lnTo>
                  <a:lnTo>
                    <a:pt x="93320" y="30545"/>
                  </a:lnTo>
                  <a:lnTo>
                    <a:pt x="57777" y="30545"/>
                  </a:lnTo>
                  <a:lnTo>
                    <a:pt x="57777" y="0"/>
                  </a:lnTo>
                  <a:lnTo>
                    <a:pt x="39871" y="0"/>
                  </a:lnTo>
                  <a:lnTo>
                    <a:pt x="39871" y="30545"/>
                  </a:lnTo>
                  <a:lnTo>
                    <a:pt x="0" y="69744"/>
                  </a:lnTo>
                  <a:lnTo>
                    <a:pt x="0" y="144091"/>
                  </a:lnTo>
                  <a:lnTo>
                    <a:pt x="39871" y="182995"/>
                  </a:lnTo>
                  <a:lnTo>
                    <a:pt x="101699" y="182995"/>
                  </a:lnTo>
                  <a:lnTo>
                    <a:pt x="101699" y="239474"/>
                  </a:lnTo>
                  <a:lnTo>
                    <a:pt x="53449" y="239474"/>
                  </a:lnTo>
                  <a:lnTo>
                    <a:pt x="53449" y="208928"/>
                  </a:lnTo>
                  <a:lnTo>
                    <a:pt x="0" y="208928"/>
                  </a:lnTo>
                  <a:lnTo>
                    <a:pt x="0" y="243800"/>
                  </a:lnTo>
                  <a:lnTo>
                    <a:pt x="39871" y="282988"/>
                  </a:lnTo>
                  <a:lnTo>
                    <a:pt x="39871" y="313535"/>
                  </a:lnTo>
                  <a:lnTo>
                    <a:pt x="57777" y="313535"/>
                  </a:lnTo>
                  <a:lnTo>
                    <a:pt x="57777" y="282988"/>
                  </a:lnTo>
                  <a:lnTo>
                    <a:pt x="93320" y="282988"/>
                  </a:lnTo>
                  <a:lnTo>
                    <a:pt x="93320" y="313535"/>
                  </a:lnTo>
                  <a:lnTo>
                    <a:pt x="110939" y="313535"/>
                  </a:lnTo>
                  <a:lnTo>
                    <a:pt x="110939" y="282988"/>
                  </a:lnTo>
                  <a:lnTo>
                    <a:pt x="150523" y="243800"/>
                  </a:lnTo>
                  <a:lnTo>
                    <a:pt x="150523" y="170024"/>
                  </a:lnTo>
                  <a:lnTo>
                    <a:pt x="115277" y="135152"/>
                  </a:lnTo>
                  <a:lnTo>
                    <a:pt x="53449" y="135152"/>
                  </a:lnTo>
                  <a:lnTo>
                    <a:pt x="53449" y="78388"/>
                  </a:lnTo>
                  <a:lnTo>
                    <a:pt x="101699" y="78388"/>
                  </a:lnTo>
                  <a:lnTo>
                    <a:pt x="101699" y="113546"/>
                  </a:lnTo>
                  <a:lnTo>
                    <a:pt x="150523" y="113546"/>
                  </a:lnTo>
                  <a:lnTo>
                    <a:pt x="150523" y="69744"/>
                  </a:lnTo>
                  <a:lnTo>
                    <a:pt x="110939" y="30545"/>
                  </a:lnTo>
                  <a:lnTo>
                    <a:pt x="110939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70505" y="3390900"/>
              <a:ext cx="1019175" cy="896619"/>
            </a:xfrm>
            <a:custGeom>
              <a:avLst/>
              <a:gdLst/>
              <a:ahLst/>
              <a:cxnLst/>
              <a:rect l="l" t="t" r="r" b="b"/>
              <a:pathLst>
                <a:path w="1019175" h="896620">
                  <a:moveTo>
                    <a:pt x="1019174" y="0"/>
                  </a:moveTo>
                  <a:lnTo>
                    <a:pt x="0" y="0"/>
                  </a:lnTo>
                  <a:lnTo>
                    <a:pt x="0" y="896543"/>
                  </a:lnTo>
                  <a:lnTo>
                    <a:pt x="1019174" y="896543"/>
                  </a:lnTo>
                  <a:lnTo>
                    <a:pt x="101917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71347" y="3393388"/>
              <a:ext cx="1000760" cy="880110"/>
            </a:xfrm>
            <a:custGeom>
              <a:avLst/>
              <a:gdLst/>
              <a:ahLst/>
              <a:cxnLst/>
              <a:rect l="l" t="t" r="r" b="b"/>
              <a:pathLst>
                <a:path w="1000760" h="880110">
                  <a:moveTo>
                    <a:pt x="931278" y="0"/>
                  </a:moveTo>
                  <a:lnTo>
                    <a:pt x="679619" y="43217"/>
                  </a:lnTo>
                  <a:lnTo>
                    <a:pt x="682998" y="0"/>
                  </a:lnTo>
                  <a:lnTo>
                    <a:pt x="475777" y="0"/>
                  </a:lnTo>
                  <a:lnTo>
                    <a:pt x="475777" y="46098"/>
                  </a:lnTo>
                  <a:lnTo>
                    <a:pt x="281126" y="0"/>
                  </a:lnTo>
                  <a:lnTo>
                    <a:pt x="284017" y="39860"/>
                  </a:lnTo>
                  <a:lnTo>
                    <a:pt x="120756" y="9128"/>
                  </a:lnTo>
                  <a:lnTo>
                    <a:pt x="349230" y="247321"/>
                  </a:lnTo>
                  <a:lnTo>
                    <a:pt x="310583" y="255004"/>
                  </a:lnTo>
                  <a:lnTo>
                    <a:pt x="248759" y="271330"/>
                  </a:lnTo>
                  <a:lnTo>
                    <a:pt x="191760" y="294864"/>
                  </a:lnTo>
                  <a:lnTo>
                    <a:pt x="147810" y="318874"/>
                  </a:lnTo>
                  <a:lnTo>
                    <a:pt x="105784" y="352011"/>
                  </a:lnTo>
                  <a:lnTo>
                    <a:pt x="72936" y="384189"/>
                  </a:lnTo>
                  <a:lnTo>
                    <a:pt x="42023" y="422604"/>
                  </a:lnTo>
                  <a:lnTo>
                    <a:pt x="20769" y="464870"/>
                  </a:lnTo>
                  <a:lnTo>
                    <a:pt x="7728" y="506166"/>
                  </a:lnTo>
                  <a:lnTo>
                    <a:pt x="1449" y="546512"/>
                  </a:lnTo>
                  <a:lnTo>
                    <a:pt x="0" y="572442"/>
                  </a:lnTo>
                  <a:lnTo>
                    <a:pt x="3381" y="600778"/>
                  </a:lnTo>
                  <a:lnTo>
                    <a:pt x="19321" y="656480"/>
                  </a:lnTo>
                  <a:lnTo>
                    <a:pt x="38159" y="694420"/>
                  </a:lnTo>
                  <a:lnTo>
                    <a:pt x="63276" y="729003"/>
                  </a:lnTo>
                  <a:lnTo>
                    <a:pt x="90326" y="756369"/>
                  </a:lnTo>
                  <a:lnTo>
                    <a:pt x="123169" y="784705"/>
                  </a:lnTo>
                  <a:lnTo>
                    <a:pt x="169063" y="814961"/>
                  </a:lnTo>
                  <a:lnTo>
                    <a:pt x="221227" y="839453"/>
                  </a:lnTo>
                  <a:lnTo>
                    <a:pt x="274846" y="857702"/>
                  </a:lnTo>
                  <a:lnTo>
                    <a:pt x="327977" y="870189"/>
                  </a:lnTo>
                  <a:lnTo>
                    <a:pt x="370482" y="877392"/>
                  </a:lnTo>
                  <a:lnTo>
                    <a:pt x="405740" y="879794"/>
                  </a:lnTo>
                  <a:lnTo>
                    <a:pt x="578181" y="879794"/>
                  </a:lnTo>
                  <a:lnTo>
                    <a:pt x="654987" y="872590"/>
                  </a:lnTo>
                  <a:lnTo>
                    <a:pt x="719223" y="858662"/>
                  </a:lnTo>
                  <a:lnTo>
                    <a:pt x="782990" y="835611"/>
                  </a:lnTo>
                  <a:lnTo>
                    <a:pt x="854961" y="799113"/>
                  </a:lnTo>
                  <a:lnTo>
                    <a:pt x="892631" y="772220"/>
                  </a:lnTo>
                  <a:lnTo>
                    <a:pt x="924998" y="740527"/>
                  </a:lnTo>
                  <a:lnTo>
                    <a:pt x="950118" y="709786"/>
                  </a:lnTo>
                  <a:lnTo>
                    <a:pt x="980982" y="656965"/>
                  </a:lnTo>
                  <a:lnTo>
                    <a:pt x="998405" y="598372"/>
                  </a:lnTo>
                  <a:lnTo>
                    <a:pt x="1000320" y="558997"/>
                  </a:lnTo>
                  <a:lnTo>
                    <a:pt x="998405" y="521533"/>
                  </a:lnTo>
                  <a:lnTo>
                    <a:pt x="980503" y="462949"/>
                  </a:lnTo>
                  <a:lnTo>
                    <a:pt x="944317" y="401961"/>
                  </a:lnTo>
                  <a:lnTo>
                    <a:pt x="898911" y="355378"/>
                  </a:lnTo>
                  <a:lnTo>
                    <a:pt x="835154" y="309755"/>
                  </a:lnTo>
                  <a:lnTo>
                    <a:pt x="764150" y="278053"/>
                  </a:lnTo>
                  <a:lnTo>
                    <a:pt x="690733" y="255964"/>
                  </a:lnTo>
                  <a:lnTo>
                    <a:pt x="626966" y="246845"/>
                  </a:lnTo>
                  <a:lnTo>
                    <a:pt x="9312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71347" y="3393388"/>
              <a:ext cx="1000760" cy="880110"/>
            </a:xfrm>
            <a:custGeom>
              <a:avLst/>
              <a:gdLst/>
              <a:ahLst/>
              <a:cxnLst/>
              <a:rect l="l" t="t" r="r" b="b"/>
              <a:pathLst>
                <a:path w="1000760" h="880110">
                  <a:moveTo>
                    <a:pt x="120756" y="9128"/>
                  </a:moveTo>
                  <a:lnTo>
                    <a:pt x="284017" y="39860"/>
                  </a:lnTo>
                  <a:lnTo>
                    <a:pt x="281126" y="0"/>
                  </a:lnTo>
                  <a:lnTo>
                    <a:pt x="475777" y="46098"/>
                  </a:lnTo>
                  <a:lnTo>
                    <a:pt x="475777" y="0"/>
                  </a:lnTo>
                  <a:lnTo>
                    <a:pt x="682998" y="0"/>
                  </a:lnTo>
                  <a:lnTo>
                    <a:pt x="679619" y="43217"/>
                  </a:lnTo>
                  <a:lnTo>
                    <a:pt x="931278" y="0"/>
                  </a:lnTo>
                  <a:lnTo>
                    <a:pt x="626966" y="246845"/>
                  </a:lnTo>
                  <a:lnTo>
                    <a:pt x="656433" y="249241"/>
                  </a:lnTo>
                  <a:lnTo>
                    <a:pt x="690733" y="255964"/>
                  </a:lnTo>
                  <a:lnTo>
                    <a:pt x="728404" y="265568"/>
                  </a:lnTo>
                  <a:lnTo>
                    <a:pt x="802787" y="294389"/>
                  </a:lnTo>
                  <a:lnTo>
                    <a:pt x="868966" y="332319"/>
                  </a:lnTo>
                  <a:lnTo>
                    <a:pt x="922098" y="376981"/>
                  </a:lnTo>
                  <a:lnTo>
                    <a:pt x="964133" y="430772"/>
                  </a:lnTo>
                  <a:lnTo>
                    <a:pt x="991608" y="493206"/>
                  </a:lnTo>
                  <a:lnTo>
                    <a:pt x="1000320" y="558997"/>
                  </a:lnTo>
                  <a:lnTo>
                    <a:pt x="998405" y="598372"/>
                  </a:lnTo>
                  <a:lnTo>
                    <a:pt x="980982" y="656965"/>
                  </a:lnTo>
                  <a:lnTo>
                    <a:pt x="950118" y="709786"/>
                  </a:lnTo>
                  <a:lnTo>
                    <a:pt x="924998" y="740527"/>
                  </a:lnTo>
                  <a:lnTo>
                    <a:pt x="892631" y="772220"/>
                  </a:lnTo>
                  <a:lnTo>
                    <a:pt x="854961" y="799113"/>
                  </a:lnTo>
                  <a:lnTo>
                    <a:pt x="816802" y="820724"/>
                  </a:lnTo>
                  <a:lnTo>
                    <a:pt x="751590" y="848577"/>
                  </a:lnTo>
                  <a:lnTo>
                    <a:pt x="684932" y="867307"/>
                  </a:lnTo>
                  <a:lnTo>
                    <a:pt x="611994" y="877392"/>
                  </a:lnTo>
                  <a:lnTo>
                    <a:pt x="578181" y="879794"/>
                  </a:lnTo>
                  <a:lnTo>
                    <a:pt x="405740" y="879794"/>
                  </a:lnTo>
                  <a:lnTo>
                    <a:pt x="327977" y="870189"/>
                  </a:lnTo>
                  <a:lnTo>
                    <a:pt x="274846" y="857702"/>
                  </a:lnTo>
                  <a:lnTo>
                    <a:pt x="221227" y="839453"/>
                  </a:lnTo>
                  <a:lnTo>
                    <a:pt x="169063" y="814961"/>
                  </a:lnTo>
                  <a:lnTo>
                    <a:pt x="123169" y="784705"/>
                  </a:lnTo>
                  <a:lnTo>
                    <a:pt x="90326" y="756369"/>
                  </a:lnTo>
                  <a:lnTo>
                    <a:pt x="63276" y="729003"/>
                  </a:lnTo>
                  <a:lnTo>
                    <a:pt x="38159" y="694420"/>
                  </a:lnTo>
                  <a:lnTo>
                    <a:pt x="19321" y="656480"/>
                  </a:lnTo>
                  <a:lnTo>
                    <a:pt x="3381" y="600778"/>
                  </a:lnTo>
                  <a:lnTo>
                    <a:pt x="0" y="572442"/>
                  </a:lnTo>
                  <a:lnTo>
                    <a:pt x="1449" y="546512"/>
                  </a:lnTo>
                  <a:lnTo>
                    <a:pt x="7728" y="506166"/>
                  </a:lnTo>
                  <a:lnTo>
                    <a:pt x="20769" y="464870"/>
                  </a:lnTo>
                  <a:lnTo>
                    <a:pt x="42023" y="422604"/>
                  </a:lnTo>
                  <a:lnTo>
                    <a:pt x="72936" y="384189"/>
                  </a:lnTo>
                  <a:lnTo>
                    <a:pt x="105784" y="352011"/>
                  </a:lnTo>
                  <a:lnTo>
                    <a:pt x="147810" y="318874"/>
                  </a:lnTo>
                  <a:lnTo>
                    <a:pt x="191760" y="294864"/>
                  </a:lnTo>
                  <a:lnTo>
                    <a:pt x="248759" y="271330"/>
                  </a:lnTo>
                  <a:lnTo>
                    <a:pt x="310583" y="255004"/>
                  </a:lnTo>
                  <a:lnTo>
                    <a:pt x="349230" y="247321"/>
                  </a:lnTo>
                  <a:lnTo>
                    <a:pt x="120756" y="9128"/>
                  </a:lnTo>
                  <a:close/>
                </a:path>
              </a:pathLst>
            </a:custGeom>
            <a:ln w="3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41830" y="3677689"/>
              <a:ext cx="252095" cy="522605"/>
            </a:xfrm>
            <a:custGeom>
              <a:avLst/>
              <a:gdLst/>
              <a:ahLst/>
              <a:cxnLst/>
              <a:rect l="l" t="t" r="r" b="b"/>
              <a:pathLst>
                <a:path w="252094" h="522604">
                  <a:moveTo>
                    <a:pt x="185480" y="0"/>
                  </a:moveTo>
                  <a:lnTo>
                    <a:pt x="156013" y="0"/>
                  </a:lnTo>
                  <a:lnTo>
                    <a:pt x="156013" y="50900"/>
                  </a:lnTo>
                  <a:lnTo>
                    <a:pt x="96602" y="50900"/>
                  </a:lnTo>
                  <a:lnTo>
                    <a:pt x="96602" y="0"/>
                  </a:lnTo>
                  <a:lnTo>
                    <a:pt x="66657" y="0"/>
                  </a:lnTo>
                  <a:lnTo>
                    <a:pt x="66657" y="50900"/>
                  </a:lnTo>
                  <a:lnTo>
                    <a:pt x="0" y="116215"/>
                  </a:lnTo>
                  <a:lnTo>
                    <a:pt x="0" y="240113"/>
                  </a:lnTo>
                  <a:lnTo>
                    <a:pt x="66657" y="304953"/>
                  </a:lnTo>
                  <a:lnTo>
                    <a:pt x="170029" y="304953"/>
                  </a:lnTo>
                  <a:lnTo>
                    <a:pt x="170029" y="399080"/>
                  </a:lnTo>
                  <a:lnTo>
                    <a:pt x="89355" y="399080"/>
                  </a:lnTo>
                  <a:lnTo>
                    <a:pt x="89355" y="348170"/>
                  </a:lnTo>
                  <a:lnTo>
                    <a:pt x="0" y="348170"/>
                  </a:lnTo>
                  <a:lnTo>
                    <a:pt x="0" y="406278"/>
                  </a:lnTo>
                  <a:lnTo>
                    <a:pt x="66657" y="471593"/>
                  </a:lnTo>
                  <a:lnTo>
                    <a:pt x="66657" y="522497"/>
                  </a:lnTo>
                  <a:lnTo>
                    <a:pt x="96602" y="522497"/>
                  </a:lnTo>
                  <a:lnTo>
                    <a:pt x="96602" y="471593"/>
                  </a:lnTo>
                  <a:lnTo>
                    <a:pt x="156013" y="471593"/>
                  </a:lnTo>
                  <a:lnTo>
                    <a:pt x="156013" y="522497"/>
                  </a:lnTo>
                  <a:lnTo>
                    <a:pt x="185480" y="522497"/>
                  </a:lnTo>
                  <a:lnTo>
                    <a:pt x="185480" y="471593"/>
                  </a:lnTo>
                  <a:lnTo>
                    <a:pt x="251659" y="406278"/>
                  </a:lnTo>
                  <a:lnTo>
                    <a:pt x="251659" y="283340"/>
                  </a:lnTo>
                  <a:lnTo>
                    <a:pt x="192727" y="225232"/>
                  </a:lnTo>
                  <a:lnTo>
                    <a:pt x="89355" y="225232"/>
                  </a:lnTo>
                  <a:lnTo>
                    <a:pt x="89355" y="130620"/>
                  </a:lnTo>
                  <a:lnTo>
                    <a:pt x="170029" y="130620"/>
                  </a:lnTo>
                  <a:lnTo>
                    <a:pt x="170029" y="189213"/>
                  </a:lnTo>
                  <a:lnTo>
                    <a:pt x="251659" y="189213"/>
                  </a:lnTo>
                  <a:lnTo>
                    <a:pt x="251659" y="116215"/>
                  </a:lnTo>
                  <a:lnTo>
                    <a:pt x="185480" y="50900"/>
                  </a:lnTo>
                  <a:lnTo>
                    <a:pt x="18548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85007" y="3213493"/>
              <a:ext cx="1220470" cy="1074420"/>
            </a:xfrm>
            <a:custGeom>
              <a:avLst/>
              <a:gdLst/>
              <a:ahLst/>
              <a:cxnLst/>
              <a:rect l="l" t="t" r="r" b="b"/>
              <a:pathLst>
                <a:path w="1220470" h="1074420">
                  <a:moveTo>
                    <a:pt x="1220393" y="0"/>
                  </a:moveTo>
                  <a:lnTo>
                    <a:pt x="0" y="0"/>
                  </a:lnTo>
                  <a:lnTo>
                    <a:pt x="0" y="1073950"/>
                  </a:lnTo>
                  <a:lnTo>
                    <a:pt x="1220393" y="1073950"/>
                  </a:lnTo>
                  <a:lnTo>
                    <a:pt x="122039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88271" y="3216585"/>
              <a:ext cx="1202055" cy="1056005"/>
            </a:xfrm>
            <a:custGeom>
              <a:avLst/>
              <a:gdLst/>
              <a:ahLst/>
              <a:cxnLst/>
              <a:rect l="l" t="t" r="r" b="b"/>
              <a:pathLst>
                <a:path w="1202054" h="1056004">
                  <a:moveTo>
                    <a:pt x="1118645" y="0"/>
                  </a:moveTo>
                  <a:lnTo>
                    <a:pt x="816389" y="51821"/>
                  </a:lnTo>
                  <a:lnTo>
                    <a:pt x="820449" y="0"/>
                  </a:lnTo>
                  <a:lnTo>
                    <a:pt x="571526" y="0"/>
                  </a:lnTo>
                  <a:lnTo>
                    <a:pt x="571526" y="55340"/>
                  </a:lnTo>
                  <a:lnTo>
                    <a:pt x="337693" y="0"/>
                  </a:lnTo>
                  <a:lnTo>
                    <a:pt x="341179" y="47828"/>
                  </a:lnTo>
                  <a:lnTo>
                    <a:pt x="145062" y="10934"/>
                  </a:lnTo>
                  <a:lnTo>
                    <a:pt x="419512" y="296772"/>
                  </a:lnTo>
                  <a:lnTo>
                    <a:pt x="373092" y="305996"/>
                  </a:lnTo>
                  <a:lnTo>
                    <a:pt x="298819" y="325583"/>
                  </a:lnTo>
                  <a:lnTo>
                    <a:pt x="230357" y="353824"/>
                  </a:lnTo>
                  <a:lnTo>
                    <a:pt x="177550" y="382635"/>
                  </a:lnTo>
                  <a:lnTo>
                    <a:pt x="127071" y="422400"/>
                  </a:lnTo>
                  <a:lnTo>
                    <a:pt x="87615" y="461014"/>
                  </a:lnTo>
                  <a:lnTo>
                    <a:pt x="50480" y="507112"/>
                  </a:lnTo>
                  <a:lnTo>
                    <a:pt x="24950" y="557831"/>
                  </a:lnTo>
                  <a:lnTo>
                    <a:pt x="9283" y="607390"/>
                  </a:lnTo>
                  <a:lnTo>
                    <a:pt x="1740" y="655798"/>
                  </a:lnTo>
                  <a:lnTo>
                    <a:pt x="0" y="686910"/>
                  </a:lnTo>
                  <a:lnTo>
                    <a:pt x="4061" y="720913"/>
                  </a:lnTo>
                  <a:lnTo>
                    <a:pt x="23209" y="787758"/>
                  </a:lnTo>
                  <a:lnTo>
                    <a:pt x="45838" y="833286"/>
                  </a:lnTo>
                  <a:lnTo>
                    <a:pt x="76010" y="874781"/>
                  </a:lnTo>
                  <a:lnTo>
                    <a:pt x="108505" y="907633"/>
                  </a:lnTo>
                  <a:lnTo>
                    <a:pt x="147963" y="941627"/>
                  </a:lnTo>
                  <a:lnTo>
                    <a:pt x="203077" y="977935"/>
                  </a:lnTo>
                  <a:lnTo>
                    <a:pt x="265746" y="1007325"/>
                  </a:lnTo>
                  <a:lnTo>
                    <a:pt x="330148" y="1029224"/>
                  </a:lnTo>
                  <a:lnTo>
                    <a:pt x="393976" y="1044207"/>
                  </a:lnTo>
                  <a:lnTo>
                    <a:pt x="445039" y="1052850"/>
                  </a:lnTo>
                  <a:lnTo>
                    <a:pt x="487399" y="1055733"/>
                  </a:lnTo>
                  <a:lnTo>
                    <a:pt x="694537" y="1055733"/>
                  </a:lnTo>
                  <a:lnTo>
                    <a:pt x="735154" y="1052850"/>
                  </a:lnTo>
                  <a:lnTo>
                    <a:pt x="786793" y="1047088"/>
                  </a:lnTo>
                  <a:lnTo>
                    <a:pt x="863968" y="1030376"/>
                  </a:lnTo>
                  <a:lnTo>
                    <a:pt x="902842" y="1018274"/>
                  </a:lnTo>
                  <a:lnTo>
                    <a:pt x="940559" y="1002714"/>
                  </a:lnTo>
                  <a:lnTo>
                    <a:pt x="981147" y="984850"/>
                  </a:lnTo>
                  <a:lnTo>
                    <a:pt x="1027012" y="958913"/>
                  </a:lnTo>
                  <a:lnTo>
                    <a:pt x="1072302" y="926650"/>
                  </a:lnTo>
                  <a:lnTo>
                    <a:pt x="1111177" y="888616"/>
                  </a:lnTo>
                  <a:lnTo>
                    <a:pt x="1141338" y="851732"/>
                  </a:lnTo>
                  <a:lnTo>
                    <a:pt x="1163935" y="818309"/>
                  </a:lnTo>
                  <a:lnTo>
                    <a:pt x="1189501" y="755496"/>
                  </a:lnTo>
                  <a:lnTo>
                    <a:pt x="1199363" y="718032"/>
                  </a:lnTo>
                  <a:lnTo>
                    <a:pt x="1201661" y="670774"/>
                  </a:lnTo>
                  <a:lnTo>
                    <a:pt x="1199363" y="625827"/>
                  </a:lnTo>
                  <a:lnTo>
                    <a:pt x="1177915" y="555520"/>
                  </a:lnTo>
                  <a:lnTo>
                    <a:pt x="1158190" y="516915"/>
                  </a:lnTo>
                  <a:lnTo>
                    <a:pt x="1134348" y="482333"/>
                  </a:lnTo>
                  <a:lnTo>
                    <a:pt x="1107634" y="452371"/>
                  </a:lnTo>
                  <a:lnTo>
                    <a:pt x="1043864" y="398771"/>
                  </a:lnTo>
                  <a:lnTo>
                    <a:pt x="1003266" y="371691"/>
                  </a:lnTo>
                  <a:lnTo>
                    <a:pt x="964391" y="353244"/>
                  </a:lnTo>
                  <a:lnTo>
                    <a:pt x="917933" y="333656"/>
                  </a:lnTo>
                  <a:lnTo>
                    <a:pt x="874989" y="318671"/>
                  </a:lnTo>
                  <a:lnTo>
                    <a:pt x="829737" y="307146"/>
                  </a:lnTo>
                  <a:lnTo>
                    <a:pt x="788535" y="299083"/>
                  </a:lnTo>
                  <a:lnTo>
                    <a:pt x="753146" y="296192"/>
                  </a:lnTo>
                  <a:lnTo>
                    <a:pt x="111864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88271" y="3216585"/>
              <a:ext cx="1202055" cy="1056005"/>
            </a:xfrm>
            <a:custGeom>
              <a:avLst/>
              <a:gdLst/>
              <a:ahLst/>
              <a:cxnLst/>
              <a:rect l="l" t="t" r="r" b="b"/>
              <a:pathLst>
                <a:path w="1202054" h="1056004">
                  <a:moveTo>
                    <a:pt x="145062" y="10934"/>
                  </a:moveTo>
                  <a:lnTo>
                    <a:pt x="341179" y="47828"/>
                  </a:lnTo>
                  <a:lnTo>
                    <a:pt x="337693" y="0"/>
                  </a:lnTo>
                  <a:lnTo>
                    <a:pt x="571526" y="55340"/>
                  </a:lnTo>
                  <a:lnTo>
                    <a:pt x="571526" y="0"/>
                  </a:lnTo>
                  <a:lnTo>
                    <a:pt x="820449" y="0"/>
                  </a:lnTo>
                  <a:lnTo>
                    <a:pt x="816389" y="51821"/>
                  </a:lnTo>
                  <a:lnTo>
                    <a:pt x="1118645" y="0"/>
                  </a:lnTo>
                  <a:lnTo>
                    <a:pt x="753146" y="296192"/>
                  </a:lnTo>
                  <a:lnTo>
                    <a:pt x="788535" y="299083"/>
                  </a:lnTo>
                  <a:lnTo>
                    <a:pt x="829737" y="307146"/>
                  </a:lnTo>
                  <a:lnTo>
                    <a:pt x="874989" y="318671"/>
                  </a:lnTo>
                  <a:lnTo>
                    <a:pt x="917933" y="333656"/>
                  </a:lnTo>
                  <a:lnTo>
                    <a:pt x="964391" y="353244"/>
                  </a:lnTo>
                  <a:lnTo>
                    <a:pt x="1003266" y="371691"/>
                  </a:lnTo>
                  <a:lnTo>
                    <a:pt x="1043864" y="398771"/>
                  </a:lnTo>
                  <a:lnTo>
                    <a:pt x="1079771" y="426432"/>
                  </a:lnTo>
                  <a:lnTo>
                    <a:pt x="1134348" y="482333"/>
                  </a:lnTo>
                  <a:lnTo>
                    <a:pt x="1158190" y="516915"/>
                  </a:lnTo>
                  <a:lnTo>
                    <a:pt x="1177915" y="555520"/>
                  </a:lnTo>
                  <a:lnTo>
                    <a:pt x="1191224" y="591824"/>
                  </a:lnTo>
                  <a:lnTo>
                    <a:pt x="1201661" y="670774"/>
                  </a:lnTo>
                  <a:lnTo>
                    <a:pt x="1199363" y="718032"/>
                  </a:lnTo>
                  <a:lnTo>
                    <a:pt x="1189501" y="755496"/>
                  </a:lnTo>
                  <a:lnTo>
                    <a:pt x="1163935" y="818309"/>
                  </a:lnTo>
                  <a:lnTo>
                    <a:pt x="1141338" y="851732"/>
                  </a:lnTo>
                  <a:lnTo>
                    <a:pt x="1111177" y="888616"/>
                  </a:lnTo>
                  <a:lnTo>
                    <a:pt x="1072302" y="926650"/>
                  </a:lnTo>
                  <a:lnTo>
                    <a:pt x="1027012" y="958913"/>
                  </a:lnTo>
                  <a:lnTo>
                    <a:pt x="981147" y="984850"/>
                  </a:lnTo>
                  <a:lnTo>
                    <a:pt x="940559" y="1002714"/>
                  </a:lnTo>
                  <a:lnTo>
                    <a:pt x="902842" y="1018274"/>
                  </a:lnTo>
                  <a:lnTo>
                    <a:pt x="863968" y="1030376"/>
                  </a:lnTo>
                  <a:lnTo>
                    <a:pt x="822766" y="1040749"/>
                  </a:lnTo>
                  <a:lnTo>
                    <a:pt x="735154" y="1052850"/>
                  </a:lnTo>
                  <a:lnTo>
                    <a:pt x="694537" y="1055733"/>
                  </a:lnTo>
                  <a:lnTo>
                    <a:pt x="487399" y="1055733"/>
                  </a:lnTo>
                  <a:lnTo>
                    <a:pt x="445039" y="1052850"/>
                  </a:lnTo>
                  <a:lnTo>
                    <a:pt x="393976" y="1044207"/>
                  </a:lnTo>
                  <a:lnTo>
                    <a:pt x="330148" y="1029224"/>
                  </a:lnTo>
                  <a:lnTo>
                    <a:pt x="265746" y="1007325"/>
                  </a:lnTo>
                  <a:lnTo>
                    <a:pt x="203077" y="977935"/>
                  </a:lnTo>
                  <a:lnTo>
                    <a:pt x="147963" y="941627"/>
                  </a:lnTo>
                  <a:lnTo>
                    <a:pt x="108505" y="907633"/>
                  </a:lnTo>
                  <a:lnTo>
                    <a:pt x="76010" y="874781"/>
                  </a:lnTo>
                  <a:lnTo>
                    <a:pt x="45838" y="833286"/>
                  </a:lnTo>
                  <a:lnTo>
                    <a:pt x="23209" y="787758"/>
                  </a:lnTo>
                  <a:lnTo>
                    <a:pt x="4061" y="720913"/>
                  </a:lnTo>
                  <a:lnTo>
                    <a:pt x="0" y="686910"/>
                  </a:lnTo>
                  <a:lnTo>
                    <a:pt x="1740" y="655798"/>
                  </a:lnTo>
                  <a:lnTo>
                    <a:pt x="9283" y="607390"/>
                  </a:lnTo>
                  <a:lnTo>
                    <a:pt x="24950" y="557831"/>
                  </a:lnTo>
                  <a:lnTo>
                    <a:pt x="50480" y="507112"/>
                  </a:lnTo>
                  <a:lnTo>
                    <a:pt x="87615" y="461014"/>
                  </a:lnTo>
                  <a:lnTo>
                    <a:pt x="127071" y="422400"/>
                  </a:lnTo>
                  <a:lnTo>
                    <a:pt x="177550" y="382635"/>
                  </a:lnTo>
                  <a:lnTo>
                    <a:pt x="230357" y="353824"/>
                  </a:lnTo>
                  <a:lnTo>
                    <a:pt x="298819" y="325583"/>
                  </a:lnTo>
                  <a:lnTo>
                    <a:pt x="373092" y="305996"/>
                  </a:lnTo>
                  <a:lnTo>
                    <a:pt x="419512" y="296772"/>
                  </a:lnTo>
                  <a:lnTo>
                    <a:pt x="145062" y="10934"/>
                  </a:lnTo>
                  <a:close/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933311" y="3557734"/>
              <a:ext cx="302895" cy="627380"/>
            </a:xfrm>
            <a:custGeom>
              <a:avLst/>
              <a:gdLst/>
              <a:ahLst/>
              <a:cxnLst/>
              <a:rect l="l" t="t" r="r" b="b"/>
              <a:pathLst>
                <a:path w="302895" h="627379">
                  <a:moveTo>
                    <a:pt x="222811" y="0"/>
                  </a:moveTo>
                  <a:lnTo>
                    <a:pt x="187412" y="0"/>
                  </a:lnTo>
                  <a:lnTo>
                    <a:pt x="187412" y="61083"/>
                  </a:lnTo>
                  <a:lnTo>
                    <a:pt x="116049" y="61083"/>
                  </a:lnTo>
                  <a:lnTo>
                    <a:pt x="116049" y="0"/>
                  </a:lnTo>
                  <a:lnTo>
                    <a:pt x="80066" y="0"/>
                  </a:lnTo>
                  <a:lnTo>
                    <a:pt x="80066" y="61083"/>
                  </a:lnTo>
                  <a:lnTo>
                    <a:pt x="0" y="139453"/>
                  </a:lnTo>
                  <a:lnTo>
                    <a:pt x="0" y="288139"/>
                  </a:lnTo>
                  <a:lnTo>
                    <a:pt x="80066" y="365938"/>
                  </a:lnTo>
                  <a:lnTo>
                    <a:pt x="204245" y="365938"/>
                  </a:lnTo>
                  <a:lnTo>
                    <a:pt x="204245" y="478881"/>
                  </a:lnTo>
                  <a:lnTo>
                    <a:pt x="107346" y="478881"/>
                  </a:lnTo>
                  <a:lnTo>
                    <a:pt x="107346" y="417798"/>
                  </a:lnTo>
                  <a:lnTo>
                    <a:pt x="0" y="417798"/>
                  </a:lnTo>
                  <a:lnTo>
                    <a:pt x="0" y="487524"/>
                  </a:lnTo>
                  <a:lnTo>
                    <a:pt x="80066" y="565904"/>
                  </a:lnTo>
                  <a:lnTo>
                    <a:pt x="80066" y="626987"/>
                  </a:lnTo>
                  <a:lnTo>
                    <a:pt x="116049" y="626987"/>
                  </a:lnTo>
                  <a:lnTo>
                    <a:pt x="116049" y="565904"/>
                  </a:lnTo>
                  <a:lnTo>
                    <a:pt x="187412" y="565904"/>
                  </a:lnTo>
                  <a:lnTo>
                    <a:pt x="187412" y="626987"/>
                  </a:lnTo>
                  <a:lnTo>
                    <a:pt x="222811" y="626987"/>
                  </a:lnTo>
                  <a:lnTo>
                    <a:pt x="222811" y="565904"/>
                  </a:lnTo>
                  <a:lnTo>
                    <a:pt x="302304" y="487524"/>
                  </a:lnTo>
                  <a:lnTo>
                    <a:pt x="302304" y="339998"/>
                  </a:lnTo>
                  <a:lnTo>
                    <a:pt x="231515" y="270272"/>
                  </a:lnTo>
                  <a:lnTo>
                    <a:pt x="107346" y="270272"/>
                  </a:lnTo>
                  <a:lnTo>
                    <a:pt x="107346" y="156749"/>
                  </a:lnTo>
                  <a:lnTo>
                    <a:pt x="204245" y="156749"/>
                  </a:lnTo>
                  <a:lnTo>
                    <a:pt x="204245" y="227055"/>
                  </a:lnTo>
                  <a:lnTo>
                    <a:pt x="302304" y="227055"/>
                  </a:lnTo>
                  <a:lnTo>
                    <a:pt x="302304" y="139453"/>
                  </a:lnTo>
                  <a:lnTo>
                    <a:pt x="222811" y="61083"/>
                  </a:lnTo>
                  <a:lnTo>
                    <a:pt x="22281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38976" y="3568306"/>
              <a:ext cx="817244" cy="719455"/>
            </a:xfrm>
            <a:custGeom>
              <a:avLst/>
              <a:gdLst/>
              <a:ahLst/>
              <a:cxnLst/>
              <a:rect l="l" t="t" r="r" b="b"/>
              <a:pathLst>
                <a:path w="817245" h="719454">
                  <a:moveTo>
                    <a:pt x="816762" y="0"/>
                  </a:moveTo>
                  <a:lnTo>
                    <a:pt x="0" y="0"/>
                  </a:lnTo>
                  <a:lnTo>
                    <a:pt x="0" y="719137"/>
                  </a:lnTo>
                  <a:lnTo>
                    <a:pt x="816762" y="719137"/>
                  </a:lnTo>
                  <a:lnTo>
                    <a:pt x="81676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43707" y="3570180"/>
              <a:ext cx="799465" cy="704215"/>
            </a:xfrm>
            <a:custGeom>
              <a:avLst/>
              <a:gdLst/>
              <a:ahLst/>
              <a:cxnLst/>
              <a:rect l="l" t="t" r="r" b="b"/>
              <a:pathLst>
                <a:path w="799465" h="704214">
                  <a:moveTo>
                    <a:pt x="744200" y="0"/>
                  </a:moveTo>
                  <a:lnTo>
                    <a:pt x="543103" y="34575"/>
                  </a:lnTo>
                  <a:lnTo>
                    <a:pt x="545803" y="0"/>
                  </a:lnTo>
                  <a:lnTo>
                    <a:pt x="380209" y="0"/>
                  </a:lnTo>
                  <a:lnTo>
                    <a:pt x="380209" y="36885"/>
                  </a:lnTo>
                  <a:lnTo>
                    <a:pt x="224649" y="0"/>
                  </a:lnTo>
                  <a:lnTo>
                    <a:pt x="226966" y="31884"/>
                  </a:lnTo>
                  <a:lnTo>
                    <a:pt x="96501" y="7303"/>
                  </a:lnTo>
                  <a:lnTo>
                    <a:pt x="279071" y="197865"/>
                  </a:lnTo>
                  <a:lnTo>
                    <a:pt x="248193" y="204008"/>
                  </a:lnTo>
                  <a:lnTo>
                    <a:pt x="198787" y="217074"/>
                  </a:lnTo>
                  <a:lnTo>
                    <a:pt x="153241" y="235902"/>
                  </a:lnTo>
                  <a:lnTo>
                    <a:pt x="118111" y="255110"/>
                  </a:lnTo>
                  <a:lnTo>
                    <a:pt x="84533" y="281621"/>
                  </a:lnTo>
                  <a:lnTo>
                    <a:pt x="33581" y="338096"/>
                  </a:lnTo>
                  <a:lnTo>
                    <a:pt x="6175" y="404955"/>
                  </a:lnTo>
                  <a:lnTo>
                    <a:pt x="0" y="457977"/>
                  </a:lnTo>
                  <a:lnTo>
                    <a:pt x="2701" y="480638"/>
                  </a:lnTo>
                  <a:lnTo>
                    <a:pt x="15440" y="525207"/>
                  </a:lnTo>
                  <a:lnTo>
                    <a:pt x="50565" y="583222"/>
                  </a:lnTo>
                  <a:lnTo>
                    <a:pt x="98426" y="627792"/>
                  </a:lnTo>
                  <a:lnTo>
                    <a:pt x="135097" y="651997"/>
                  </a:lnTo>
                  <a:lnTo>
                    <a:pt x="176785" y="671591"/>
                  </a:lnTo>
                  <a:lnTo>
                    <a:pt x="219632" y="686191"/>
                  </a:lnTo>
                  <a:lnTo>
                    <a:pt x="262095" y="696181"/>
                  </a:lnTo>
                  <a:lnTo>
                    <a:pt x="324235" y="703865"/>
                  </a:lnTo>
                  <a:lnTo>
                    <a:pt x="462044" y="703865"/>
                  </a:lnTo>
                  <a:lnTo>
                    <a:pt x="523417" y="698102"/>
                  </a:lnTo>
                  <a:lnTo>
                    <a:pt x="574747" y="686960"/>
                  </a:lnTo>
                  <a:lnTo>
                    <a:pt x="625704" y="668518"/>
                  </a:lnTo>
                  <a:lnTo>
                    <a:pt x="683219" y="639318"/>
                  </a:lnTo>
                  <a:lnTo>
                    <a:pt x="739183" y="592446"/>
                  </a:lnTo>
                  <a:lnTo>
                    <a:pt x="774313" y="545575"/>
                  </a:lnTo>
                  <a:lnTo>
                    <a:pt x="791298" y="503697"/>
                  </a:lnTo>
                  <a:lnTo>
                    <a:pt x="799398" y="447213"/>
                  </a:lnTo>
                  <a:lnTo>
                    <a:pt x="797857" y="417250"/>
                  </a:lnTo>
                  <a:lnTo>
                    <a:pt x="783572" y="370370"/>
                  </a:lnTo>
                  <a:lnTo>
                    <a:pt x="754627" y="321579"/>
                  </a:lnTo>
                  <a:lnTo>
                    <a:pt x="718339" y="284313"/>
                  </a:lnTo>
                  <a:lnTo>
                    <a:pt x="667392" y="247807"/>
                  </a:lnTo>
                  <a:lnTo>
                    <a:pt x="610653" y="222456"/>
                  </a:lnTo>
                  <a:lnTo>
                    <a:pt x="551979" y="204778"/>
                  </a:lnTo>
                  <a:lnTo>
                    <a:pt x="501022" y="197485"/>
                  </a:lnTo>
                  <a:lnTo>
                    <a:pt x="7442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43707" y="3570180"/>
              <a:ext cx="799465" cy="704215"/>
            </a:xfrm>
            <a:custGeom>
              <a:avLst/>
              <a:gdLst/>
              <a:ahLst/>
              <a:cxnLst/>
              <a:rect l="l" t="t" r="r" b="b"/>
              <a:pathLst>
                <a:path w="799465" h="704214">
                  <a:moveTo>
                    <a:pt x="96501" y="7303"/>
                  </a:moveTo>
                  <a:lnTo>
                    <a:pt x="226966" y="31884"/>
                  </a:lnTo>
                  <a:lnTo>
                    <a:pt x="224649" y="0"/>
                  </a:lnTo>
                  <a:lnTo>
                    <a:pt x="380209" y="36885"/>
                  </a:lnTo>
                  <a:lnTo>
                    <a:pt x="380209" y="0"/>
                  </a:lnTo>
                  <a:lnTo>
                    <a:pt x="545803" y="0"/>
                  </a:lnTo>
                  <a:lnTo>
                    <a:pt x="543103" y="34575"/>
                  </a:lnTo>
                  <a:lnTo>
                    <a:pt x="744200" y="0"/>
                  </a:lnTo>
                  <a:lnTo>
                    <a:pt x="501022" y="197485"/>
                  </a:lnTo>
                  <a:lnTo>
                    <a:pt x="524566" y="199406"/>
                  </a:lnTo>
                  <a:lnTo>
                    <a:pt x="551979" y="204778"/>
                  </a:lnTo>
                  <a:lnTo>
                    <a:pt x="610653" y="222456"/>
                  </a:lnTo>
                  <a:lnTo>
                    <a:pt x="667392" y="247807"/>
                  </a:lnTo>
                  <a:lnTo>
                    <a:pt x="718339" y="284313"/>
                  </a:lnTo>
                  <a:lnTo>
                    <a:pt x="754627" y="321579"/>
                  </a:lnTo>
                  <a:lnTo>
                    <a:pt x="783572" y="370370"/>
                  </a:lnTo>
                  <a:lnTo>
                    <a:pt x="797857" y="417250"/>
                  </a:lnTo>
                  <a:lnTo>
                    <a:pt x="799398" y="447213"/>
                  </a:lnTo>
                  <a:lnTo>
                    <a:pt x="797857" y="478717"/>
                  </a:lnTo>
                  <a:lnTo>
                    <a:pt x="783964" y="525597"/>
                  </a:lnTo>
                  <a:lnTo>
                    <a:pt x="759261" y="567855"/>
                  </a:lnTo>
                  <a:lnTo>
                    <a:pt x="713322" y="617807"/>
                  </a:lnTo>
                  <a:lnTo>
                    <a:pt x="652724" y="656608"/>
                  </a:lnTo>
                  <a:lnTo>
                    <a:pt x="600609" y="678891"/>
                  </a:lnTo>
                  <a:lnTo>
                    <a:pt x="547345" y="693876"/>
                  </a:lnTo>
                  <a:lnTo>
                    <a:pt x="489063" y="701944"/>
                  </a:lnTo>
                  <a:lnTo>
                    <a:pt x="462044" y="703865"/>
                  </a:lnTo>
                  <a:lnTo>
                    <a:pt x="324235" y="703865"/>
                  </a:lnTo>
                  <a:lnTo>
                    <a:pt x="262095" y="696181"/>
                  </a:lnTo>
                  <a:lnTo>
                    <a:pt x="219632" y="686191"/>
                  </a:lnTo>
                  <a:lnTo>
                    <a:pt x="176785" y="671591"/>
                  </a:lnTo>
                  <a:lnTo>
                    <a:pt x="135097" y="651997"/>
                  </a:lnTo>
                  <a:lnTo>
                    <a:pt x="98426" y="627792"/>
                  </a:lnTo>
                  <a:lnTo>
                    <a:pt x="50565" y="583222"/>
                  </a:lnTo>
                  <a:lnTo>
                    <a:pt x="15440" y="525207"/>
                  </a:lnTo>
                  <a:lnTo>
                    <a:pt x="2701" y="480638"/>
                  </a:lnTo>
                  <a:lnTo>
                    <a:pt x="0" y="457977"/>
                  </a:lnTo>
                  <a:lnTo>
                    <a:pt x="1157" y="437229"/>
                  </a:lnTo>
                  <a:lnTo>
                    <a:pt x="16597" y="371910"/>
                  </a:lnTo>
                  <a:lnTo>
                    <a:pt x="58286" y="307363"/>
                  </a:lnTo>
                  <a:lnTo>
                    <a:pt x="118111" y="255110"/>
                  </a:lnTo>
                  <a:lnTo>
                    <a:pt x="153241" y="235902"/>
                  </a:lnTo>
                  <a:lnTo>
                    <a:pt x="198787" y="217074"/>
                  </a:lnTo>
                  <a:lnTo>
                    <a:pt x="248193" y="204008"/>
                  </a:lnTo>
                  <a:lnTo>
                    <a:pt x="279071" y="197865"/>
                  </a:lnTo>
                  <a:lnTo>
                    <a:pt x="96501" y="73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39765" y="3797629"/>
              <a:ext cx="201295" cy="418465"/>
            </a:xfrm>
            <a:custGeom>
              <a:avLst/>
              <a:gdLst/>
              <a:ahLst/>
              <a:cxnLst/>
              <a:rect l="l" t="t" r="r" b="b"/>
              <a:pathLst>
                <a:path w="201295" h="418464">
                  <a:moveTo>
                    <a:pt x="148225" y="0"/>
                  </a:moveTo>
                  <a:lnTo>
                    <a:pt x="124681" y="0"/>
                  </a:lnTo>
                  <a:lnTo>
                    <a:pt x="124681" y="40727"/>
                  </a:lnTo>
                  <a:lnTo>
                    <a:pt x="77200" y="40727"/>
                  </a:lnTo>
                  <a:lnTo>
                    <a:pt x="77200" y="0"/>
                  </a:lnTo>
                  <a:lnTo>
                    <a:pt x="53273" y="0"/>
                  </a:lnTo>
                  <a:lnTo>
                    <a:pt x="53273" y="40727"/>
                  </a:lnTo>
                  <a:lnTo>
                    <a:pt x="0" y="92980"/>
                  </a:lnTo>
                  <a:lnTo>
                    <a:pt x="0" y="192103"/>
                  </a:lnTo>
                  <a:lnTo>
                    <a:pt x="53273" y="243975"/>
                  </a:lnTo>
                  <a:lnTo>
                    <a:pt x="135874" y="243975"/>
                  </a:lnTo>
                  <a:lnTo>
                    <a:pt x="135874" y="319278"/>
                  </a:lnTo>
                  <a:lnTo>
                    <a:pt x="71408" y="319278"/>
                  </a:lnTo>
                  <a:lnTo>
                    <a:pt x="71408" y="278550"/>
                  </a:lnTo>
                  <a:lnTo>
                    <a:pt x="0" y="278550"/>
                  </a:lnTo>
                  <a:lnTo>
                    <a:pt x="0" y="325040"/>
                  </a:lnTo>
                  <a:lnTo>
                    <a:pt x="53273" y="377293"/>
                  </a:lnTo>
                  <a:lnTo>
                    <a:pt x="53273" y="418017"/>
                  </a:lnTo>
                  <a:lnTo>
                    <a:pt x="77200" y="418017"/>
                  </a:lnTo>
                  <a:lnTo>
                    <a:pt x="77200" y="377293"/>
                  </a:lnTo>
                  <a:lnTo>
                    <a:pt x="124681" y="377293"/>
                  </a:lnTo>
                  <a:lnTo>
                    <a:pt x="124681" y="418017"/>
                  </a:lnTo>
                  <a:lnTo>
                    <a:pt x="148225" y="418017"/>
                  </a:lnTo>
                  <a:lnTo>
                    <a:pt x="148225" y="377293"/>
                  </a:lnTo>
                  <a:lnTo>
                    <a:pt x="201106" y="325040"/>
                  </a:lnTo>
                  <a:lnTo>
                    <a:pt x="201106" y="226678"/>
                  </a:lnTo>
                  <a:lnTo>
                    <a:pt x="154018" y="180197"/>
                  </a:lnTo>
                  <a:lnTo>
                    <a:pt x="71408" y="180197"/>
                  </a:lnTo>
                  <a:lnTo>
                    <a:pt x="71408" y="104505"/>
                  </a:lnTo>
                  <a:lnTo>
                    <a:pt x="135874" y="104505"/>
                  </a:lnTo>
                  <a:lnTo>
                    <a:pt x="135874" y="151375"/>
                  </a:lnTo>
                  <a:lnTo>
                    <a:pt x="201106" y="151375"/>
                  </a:lnTo>
                  <a:lnTo>
                    <a:pt x="201106" y="92980"/>
                  </a:lnTo>
                  <a:lnTo>
                    <a:pt x="148225" y="40727"/>
                  </a:lnTo>
                  <a:lnTo>
                    <a:pt x="14822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649593" y="2852673"/>
            <a:ext cx="751840" cy="39052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254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200"/>
              </a:spcBef>
            </a:pPr>
            <a:r>
              <a:rPr sz="2100" spc="-20" dirty="0">
                <a:solidFill>
                  <a:srgbClr val="FF0000"/>
                </a:solidFill>
                <a:latin typeface="Times New Roman"/>
                <a:cs typeface="Times New Roman"/>
              </a:rPr>
              <a:t>Mean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2233" y="694131"/>
            <a:ext cx="5431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Measures</a:t>
            </a:r>
            <a:r>
              <a:rPr spc="-80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spc="-10" dirty="0"/>
              <a:t>Variability</a:t>
            </a:r>
            <a:r>
              <a:rPr spc="-65" dirty="0"/>
              <a:t> </a:t>
            </a:r>
            <a:r>
              <a:rPr dirty="0"/>
              <a:t>or</a:t>
            </a:r>
            <a:r>
              <a:rPr spc="-95" dirty="0"/>
              <a:t> </a:t>
            </a:r>
            <a:r>
              <a:rPr spc="-10" dirty="0"/>
              <a:t>dispersion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59738" y="1495678"/>
            <a:ext cx="6427470" cy="27908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0845">
              <a:lnSpc>
                <a:spcPts val="2105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Common</a:t>
            </a:r>
            <a:r>
              <a:rPr sz="20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Measures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Variability</a:t>
            </a:r>
            <a:endParaRPr sz="2000">
              <a:latin typeface="Calibri"/>
              <a:cs typeface="Calibri"/>
            </a:endParaRPr>
          </a:p>
          <a:p>
            <a:pPr marL="753745" indent="-342900">
              <a:lnSpc>
                <a:spcPts val="2640"/>
              </a:lnSpc>
              <a:buFont typeface="Arial MT"/>
              <a:buChar char="•"/>
              <a:tabLst>
                <a:tab pos="753745" algn="l"/>
              </a:tabLst>
            </a:pPr>
            <a:r>
              <a:rPr sz="2200" spc="-10" dirty="0">
                <a:latin typeface="Calibri"/>
                <a:cs typeface="Calibri"/>
              </a:rPr>
              <a:t>Range</a:t>
            </a:r>
            <a:endParaRPr sz="2200">
              <a:latin typeface="Calibri"/>
              <a:cs typeface="Calibri"/>
            </a:endParaRPr>
          </a:p>
          <a:p>
            <a:pPr marL="753745" indent="-342900">
              <a:lnSpc>
                <a:spcPct val="100000"/>
              </a:lnSpc>
              <a:buFont typeface="Arial MT"/>
              <a:buChar char="•"/>
              <a:tabLst>
                <a:tab pos="753745" algn="l"/>
              </a:tabLst>
            </a:pPr>
            <a:r>
              <a:rPr sz="2200" spc="-25" dirty="0">
                <a:latin typeface="Calibri"/>
                <a:cs typeface="Calibri"/>
              </a:rPr>
              <a:t>Inter-</a:t>
            </a:r>
            <a:r>
              <a:rPr sz="2200" dirty="0">
                <a:latin typeface="Calibri"/>
                <a:cs typeface="Calibri"/>
              </a:rPr>
              <a:t>quartile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range</a:t>
            </a:r>
            <a:endParaRPr sz="2200">
              <a:latin typeface="Calibri"/>
              <a:cs typeface="Calibri"/>
            </a:endParaRPr>
          </a:p>
          <a:p>
            <a:pPr marL="753745" indent="-342900">
              <a:lnSpc>
                <a:spcPct val="100000"/>
              </a:lnSpc>
              <a:buFont typeface="Arial MT"/>
              <a:buChar char="•"/>
              <a:tabLst>
                <a:tab pos="753745" algn="l"/>
              </a:tabLst>
            </a:pPr>
            <a:r>
              <a:rPr sz="2200" dirty="0">
                <a:latin typeface="Calibri"/>
                <a:cs typeface="Calibri"/>
              </a:rPr>
              <a:t>Mean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Absolute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Deviation</a:t>
            </a:r>
            <a:endParaRPr sz="2200">
              <a:latin typeface="Calibri"/>
              <a:cs typeface="Calibri"/>
            </a:endParaRPr>
          </a:p>
          <a:p>
            <a:pPr marL="753745" indent="-342900">
              <a:lnSpc>
                <a:spcPct val="100000"/>
              </a:lnSpc>
              <a:buFont typeface="Arial MT"/>
              <a:buChar char="•"/>
              <a:tabLst>
                <a:tab pos="753745" algn="l"/>
              </a:tabLst>
            </a:pPr>
            <a:r>
              <a:rPr sz="2200" spc="-10" dirty="0">
                <a:latin typeface="Calibri"/>
                <a:cs typeface="Calibri"/>
              </a:rPr>
              <a:t>Variance</a:t>
            </a:r>
            <a:endParaRPr sz="2200">
              <a:latin typeface="Calibri"/>
              <a:cs typeface="Calibri"/>
            </a:endParaRPr>
          </a:p>
          <a:p>
            <a:pPr marL="753745" indent="-342900">
              <a:lnSpc>
                <a:spcPct val="100000"/>
              </a:lnSpc>
              <a:buFont typeface="Arial MT"/>
              <a:buChar char="•"/>
              <a:tabLst>
                <a:tab pos="753745" algn="l"/>
              </a:tabLst>
            </a:pPr>
            <a:r>
              <a:rPr sz="2200" dirty="0">
                <a:latin typeface="Calibri"/>
                <a:cs typeface="Calibri"/>
              </a:rPr>
              <a:t>Standard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Deviation</a:t>
            </a:r>
            <a:endParaRPr sz="2200">
              <a:latin typeface="Calibri"/>
              <a:cs typeface="Calibri"/>
            </a:endParaRPr>
          </a:p>
          <a:p>
            <a:pPr marL="817244" indent="-406400">
              <a:lnSpc>
                <a:spcPct val="100000"/>
              </a:lnSpc>
              <a:buFont typeface="Arial MT"/>
              <a:buChar char="•"/>
              <a:tabLst>
                <a:tab pos="817244" algn="l"/>
              </a:tabLst>
            </a:pPr>
            <a:r>
              <a:rPr sz="2200" dirty="0">
                <a:latin typeface="Calibri"/>
                <a:cs typeface="Calibri"/>
              </a:rPr>
              <a:t>Z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scores</a:t>
            </a:r>
            <a:endParaRPr sz="2200">
              <a:latin typeface="Calibri"/>
              <a:cs typeface="Calibri"/>
            </a:endParaRPr>
          </a:p>
          <a:p>
            <a:pPr marL="753745" indent="-342900">
              <a:lnSpc>
                <a:spcPct val="100000"/>
              </a:lnSpc>
              <a:buFont typeface="Arial MT"/>
              <a:buChar char="•"/>
              <a:tabLst>
                <a:tab pos="753745" algn="l"/>
              </a:tabLst>
            </a:pPr>
            <a:r>
              <a:rPr sz="2200" spc="-10" dirty="0">
                <a:latin typeface="Calibri"/>
                <a:cs typeface="Calibri"/>
              </a:rPr>
              <a:t>Coefficient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Variation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943735">
              <a:lnSpc>
                <a:spcPct val="100000"/>
              </a:lnSpc>
              <a:spcBef>
                <a:spcPts val="95"/>
              </a:spcBef>
            </a:pPr>
            <a:r>
              <a:rPr dirty="0"/>
              <a:t>Range</a:t>
            </a:r>
            <a:r>
              <a:rPr spc="-60" dirty="0"/>
              <a:t> </a:t>
            </a:r>
            <a:r>
              <a:rPr dirty="0"/>
              <a:t>–</a:t>
            </a:r>
            <a:r>
              <a:rPr spc="-75" dirty="0"/>
              <a:t> </a:t>
            </a:r>
            <a:r>
              <a:rPr dirty="0"/>
              <a:t>ungrouped</a:t>
            </a:r>
            <a:r>
              <a:rPr spc="-60" dirty="0"/>
              <a:t> </a:t>
            </a:r>
            <a:r>
              <a:rPr spc="-20" dirty="0"/>
              <a:t>data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2090" marR="5080" indent="-21272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14629" algn="l"/>
              </a:tabLst>
            </a:pP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difference</a:t>
            </a:r>
            <a:r>
              <a:rPr spc="-55" dirty="0"/>
              <a:t> </a:t>
            </a:r>
            <a:r>
              <a:rPr dirty="0"/>
              <a:t>between</a:t>
            </a:r>
            <a:r>
              <a:rPr spc="-6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largest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smallest</a:t>
            </a:r>
            <a:r>
              <a:rPr spc="-25" dirty="0"/>
              <a:t> </a:t>
            </a:r>
            <a:r>
              <a:rPr dirty="0"/>
              <a:t>values</a:t>
            </a:r>
            <a:r>
              <a:rPr spc="-50" dirty="0"/>
              <a:t> </a:t>
            </a:r>
            <a:r>
              <a:rPr spc="-25" dirty="0"/>
              <a:t>in 	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set</a:t>
            </a:r>
            <a:r>
              <a:rPr spc="-1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20" dirty="0"/>
              <a:t>data</a:t>
            </a:r>
          </a:p>
          <a:p>
            <a:pPr marL="212725" indent="-21272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12725" algn="l"/>
              </a:tabLst>
            </a:pPr>
            <a:r>
              <a:rPr dirty="0"/>
              <a:t>Simple</a:t>
            </a:r>
            <a:r>
              <a:rPr spc="-4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spc="-10" dirty="0"/>
              <a:t>compute</a:t>
            </a:r>
          </a:p>
          <a:p>
            <a:pPr marL="212725" indent="-21272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12725" algn="l"/>
              </a:tabLst>
            </a:pPr>
            <a:r>
              <a:rPr dirty="0"/>
              <a:t>Ignores</a:t>
            </a:r>
            <a:r>
              <a:rPr spc="-80" dirty="0"/>
              <a:t> </a:t>
            </a:r>
            <a:r>
              <a:rPr dirty="0"/>
              <a:t>all</a:t>
            </a:r>
            <a:r>
              <a:rPr spc="-40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points</a:t>
            </a:r>
            <a:r>
              <a:rPr spc="-50" dirty="0"/>
              <a:t> </a:t>
            </a:r>
            <a:r>
              <a:rPr spc="-10" dirty="0"/>
              <a:t>except</a:t>
            </a:r>
            <a:r>
              <a:rPr spc="-4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two</a:t>
            </a:r>
            <a:r>
              <a:rPr spc="-50" dirty="0"/>
              <a:t> </a:t>
            </a:r>
            <a:r>
              <a:rPr spc="-10" dirty="0"/>
              <a:t>extremes</a:t>
            </a:r>
          </a:p>
          <a:p>
            <a:pPr marL="212725" indent="-21272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12725" algn="l"/>
              </a:tabLst>
            </a:pPr>
            <a:r>
              <a:rPr spc="-10" dirty="0"/>
              <a:t>Example:</a:t>
            </a: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942975" algn="l"/>
              </a:tabLst>
            </a:pPr>
            <a:r>
              <a:rPr spc="-10" dirty="0"/>
              <a:t>Range</a:t>
            </a:r>
            <a:r>
              <a:rPr dirty="0"/>
              <a:t>	=</a:t>
            </a:r>
            <a:r>
              <a:rPr spc="-25" dirty="0"/>
              <a:t> </a:t>
            </a:r>
            <a:r>
              <a:rPr spc="-10" dirty="0"/>
              <a:t>Largest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Smallest</a:t>
            </a:r>
            <a:r>
              <a:rPr spc="1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dirty="0"/>
              <a:t>48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35</a:t>
            </a:r>
            <a:r>
              <a:rPr spc="-25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25" dirty="0"/>
              <a:t>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213423" y="1274711"/>
            <a:ext cx="6707505" cy="3429000"/>
          </a:xfrm>
          <a:custGeom>
            <a:avLst/>
            <a:gdLst/>
            <a:ahLst/>
            <a:cxnLst/>
            <a:rect l="l" t="t" r="r" b="b"/>
            <a:pathLst>
              <a:path w="6707505" h="3429000">
                <a:moveTo>
                  <a:pt x="6706997" y="0"/>
                </a:moveTo>
                <a:lnTo>
                  <a:pt x="0" y="0"/>
                </a:lnTo>
                <a:lnTo>
                  <a:pt x="0" y="3429000"/>
                </a:lnTo>
                <a:lnTo>
                  <a:pt x="6706997" y="3429000"/>
                </a:lnTo>
                <a:lnTo>
                  <a:pt x="6706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95032" y="1307960"/>
          <a:ext cx="2203450" cy="2626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990"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35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57150">
                      <a:solidFill>
                        <a:srgbClr val="F6BE69"/>
                      </a:solidFill>
                      <a:prstDash val="solid"/>
                    </a:lnL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R w="57150">
                      <a:solidFill>
                        <a:srgbClr val="F6BE69"/>
                      </a:solidFill>
                      <a:prstDash val="solid"/>
                    </a:lnR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37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37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39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40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40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57150">
                      <a:solidFill>
                        <a:srgbClr val="F6BE69"/>
                      </a:solidFill>
                      <a:prstDash val="solid"/>
                    </a:lnL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48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R w="57150">
                      <a:solidFill>
                        <a:srgbClr val="F6BE69"/>
                      </a:solidFill>
                      <a:prstDash val="solid"/>
                    </a:lnR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020432" y="1321816"/>
            <a:ext cx="533400" cy="379730"/>
          </a:xfrm>
          <a:custGeom>
            <a:avLst/>
            <a:gdLst/>
            <a:ahLst/>
            <a:cxnLst/>
            <a:rect l="l" t="t" r="r" b="b"/>
            <a:pathLst>
              <a:path w="533400" h="379730">
                <a:moveTo>
                  <a:pt x="0" y="189737"/>
                </a:moveTo>
                <a:lnTo>
                  <a:pt x="5417" y="151503"/>
                </a:lnTo>
                <a:lnTo>
                  <a:pt x="20955" y="115889"/>
                </a:lnTo>
                <a:lnTo>
                  <a:pt x="45541" y="83660"/>
                </a:lnTo>
                <a:lnTo>
                  <a:pt x="78105" y="55578"/>
                </a:lnTo>
                <a:lnTo>
                  <a:pt x="117574" y="32408"/>
                </a:lnTo>
                <a:lnTo>
                  <a:pt x="162877" y="14912"/>
                </a:lnTo>
                <a:lnTo>
                  <a:pt x="212943" y="3855"/>
                </a:lnTo>
                <a:lnTo>
                  <a:pt x="266700" y="0"/>
                </a:lnTo>
                <a:lnTo>
                  <a:pt x="320456" y="3855"/>
                </a:lnTo>
                <a:lnTo>
                  <a:pt x="370522" y="14912"/>
                </a:lnTo>
                <a:lnTo>
                  <a:pt x="415825" y="32408"/>
                </a:lnTo>
                <a:lnTo>
                  <a:pt x="455295" y="55578"/>
                </a:lnTo>
                <a:lnTo>
                  <a:pt x="487858" y="83660"/>
                </a:lnTo>
                <a:lnTo>
                  <a:pt x="512445" y="115889"/>
                </a:lnTo>
                <a:lnTo>
                  <a:pt x="527982" y="151503"/>
                </a:lnTo>
                <a:lnTo>
                  <a:pt x="533400" y="189737"/>
                </a:lnTo>
                <a:lnTo>
                  <a:pt x="527982" y="228014"/>
                </a:lnTo>
                <a:lnTo>
                  <a:pt x="512444" y="263659"/>
                </a:lnTo>
                <a:lnTo>
                  <a:pt x="487858" y="295911"/>
                </a:lnTo>
                <a:lnTo>
                  <a:pt x="455294" y="324008"/>
                </a:lnTo>
                <a:lnTo>
                  <a:pt x="415825" y="347188"/>
                </a:lnTo>
                <a:lnTo>
                  <a:pt x="370522" y="364688"/>
                </a:lnTo>
                <a:lnTo>
                  <a:pt x="320456" y="375747"/>
                </a:lnTo>
                <a:lnTo>
                  <a:pt x="266700" y="379603"/>
                </a:lnTo>
                <a:lnTo>
                  <a:pt x="212943" y="375747"/>
                </a:lnTo>
                <a:lnTo>
                  <a:pt x="162877" y="364688"/>
                </a:lnTo>
                <a:lnTo>
                  <a:pt x="117574" y="347188"/>
                </a:lnTo>
                <a:lnTo>
                  <a:pt x="78104" y="324008"/>
                </a:lnTo>
                <a:lnTo>
                  <a:pt x="45541" y="295911"/>
                </a:lnTo>
                <a:lnTo>
                  <a:pt x="20954" y="263659"/>
                </a:lnTo>
                <a:lnTo>
                  <a:pt x="5417" y="228014"/>
                </a:lnTo>
                <a:lnTo>
                  <a:pt x="0" y="189737"/>
                </a:lnTo>
                <a:close/>
              </a:path>
            </a:pathLst>
          </a:custGeom>
          <a:ln w="508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4907" y="3529584"/>
            <a:ext cx="533400" cy="379730"/>
          </a:xfrm>
          <a:custGeom>
            <a:avLst/>
            <a:gdLst/>
            <a:ahLst/>
            <a:cxnLst/>
            <a:rect l="l" t="t" r="r" b="b"/>
            <a:pathLst>
              <a:path w="533400" h="379729">
                <a:moveTo>
                  <a:pt x="0" y="189737"/>
                </a:moveTo>
                <a:lnTo>
                  <a:pt x="5417" y="151503"/>
                </a:lnTo>
                <a:lnTo>
                  <a:pt x="20955" y="115889"/>
                </a:lnTo>
                <a:lnTo>
                  <a:pt x="45541" y="83660"/>
                </a:lnTo>
                <a:lnTo>
                  <a:pt x="78105" y="55578"/>
                </a:lnTo>
                <a:lnTo>
                  <a:pt x="117574" y="32408"/>
                </a:lnTo>
                <a:lnTo>
                  <a:pt x="162877" y="14912"/>
                </a:lnTo>
                <a:lnTo>
                  <a:pt x="212943" y="3855"/>
                </a:lnTo>
                <a:lnTo>
                  <a:pt x="266700" y="0"/>
                </a:lnTo>
                <a:lnTo>
                  <a:pt x="320456" y="3855"/>
                </a:lnTo>
                <a:lnTo>
                  <a:pt x="370522" y="14912"/>
                </a:lnTo>
                <a:lnTo>
                  <a:pt x="415825" y="32408"/>
                </a:lnTo>
                <a:lnTo>
                  <a:pt x="455295" y="55578"/>
                </a:lnTo>
                <a:lnTo>
                  <a:pt x="487858" y="83660"/>
                </a:lnTo>
                <a:lnTo>
                  <a:pt x="512445" y="115889"/>
                </a:lnTo>
                <a:lnTo>
                  <a:pt x="527982" y="151503"/>
                </a:lnTo>
                <a:lnTo>
                  <a:pt x="533400" y="189737"/>
                </a:lnTo>
                <a:lnTo>
                  <a:pt x="527982" y="227974"/>
                </a:lnTo>
                <a:lnTo>
                  <a:pt x="512444" y="263592"/>
                </a:lnTo>
                <a:lnTo>
                  <a:pt x="487858" y="295828"/>
                </a:lnTo>
                <a:lnTo>
                  <a:pt x="455294" y="323916"/>
                </a:lnTo>
                <a:lnTo>
                  <a:pt x="415825" y="347093"/>
                </a:lnTo>
                <a:lnTo>
                  <a:pt x="370522" y="364595"/>
                </a:lnTo>
                <a:lnTo>
                  <a:pt x="320456" y="375657"/>
                </a:lnTo>
                <a:lnTo>
                  <a:pt x="266700" y="379514"/>
                </a:lnTo>
                <a:lnTo>
                  <a:pt x="212943" y="375657"/>
                </a:lnTo>
                <a:lnTo>
                  <a:pt x="162877" y="364595"/>
                </a:lnTo>
                <a:lnTo>
                  <a:pt x="117574" y="347093"/>
                </a:lnTo>
                <a:lnTo>
                  <a:pt x="78104" y="323916"/>
                </a:lnTo>
                <a:lnTo>
                  <a:pt x="45541" y="295828"/>
                </a:lnTo>
                <a:lnTo>
                  <a:pt x="20954" y="263592"/>
                </a:lnTo>
                <a:lnTo>
                  <a:pt x="5417" y="227974"/>
                </a:lnTo>
                <a:lnTo>
                  <a:pt x="0" y="189737"/>
                </a:lnTo>
                <a:close/>
              </a:path>
            </a:pathLst>
          </a:custGeom>
          <a:ln w="50800">
            <a:solidFill>
              <a:srgbClr val="00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524635">
              <a:lnSpc>
                <a:spcPct val="100000"/>
              </a:lnSpc>
              <a:spcBef>
                <a:spcPts val="95"/>
              </a:spcBef>
            </a:pPr>
            <a:r>
              <a:rPr dirty="0"/>
              <a:t>Measures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Central</a:t>
            </a:r>
            <a:r>
              <a:rPr spc="-90" dirty="0"/>
              <a:t> </a:t>
            </a:r>
            <a:r>
              <a:rPr spc="-10" dirty="0"/>
              <a:t>Tendency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457200" y="1200162"/>
            <a:ext cx="8229600" cy="3394710"/>
          </a:xfrm>
          <a:custGeom>
            <a:avLst/>
            <a:gdLst/>
            <a:ahLst/>
            <a:cxnLst/>
            <a:rect l="l" t="t" r="r" b="b"/>
            <a:pathLst>
              <a:path w="8229600" h="3394710">
                <a:moveTo>
                  <a:pt x="8229600" y="0"/>
                </a:moveTo>
                <a:lnTo>
                  <a:pt x="0" y="0"/>
                </a:lnTo>
                <a:lnTo>
                  <a:pt x="0" y="3394455"/>
                </a:lnTo>
                <a:lnTo>
                  <a:pt x="8229600" y="3394455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470" y="1204340"/>
            <a:ext cx="807847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Measures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central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tendency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yield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“particular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places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locations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group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numbers.”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single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describe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characteristics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115" y="639698"/>
            <a:ext cx="8347709" cy="4046854"/>
          </a:xfrm>
          <a:custGeom>
            <a:avLst/>
            <a:gdLst/>
            <a:ahLst/>
            <a:cxnLst/>
            <a:rect l="l" t="t" r="r" b="b"/>
            <a:pathLst>
              <a:path w="8347709" h="4046854">
                <a:moveTo>
                  <a:pt x="8347709" y="0"/>
                </a:moveTo>
                <a:lnTo>
                  <a:pt x="0" y="0"/>
                </a:lnTo>
                <a:lnTo>
                  <a:pt x="0" y="4046601"/>
                </a:lnTo>
                <a:lnTo>
                  <a:pt x="8347709" y="4046601"/>
                </a:lnTo>
                <a:lnTo>
                  <a:pt x="83477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6108" y="745998"/>
            <a:ext cx="7976234" cy="3761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93700" algn="l"/>
              </a:tabLst>
            </a:pPr>
            <a:r>
              <a:rPr sz="1900" dirty="0">
                <a:latin typeface="Calibri"/>
                <a:cs typeface="Calibri"/>
              </a:rPr>
              <a:t>Measures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central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tendency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that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divide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group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data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into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four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subgroups</a:t>
            </a:r>
            <a:endParaRPr sz="19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1595"/>
              </a:spcBef>
              <a:buFont typeface="Arial MT"/>
              <a:buChar char="•"/>
              <a:tabLst>
                <a:tab pos="393700" algn="l"/>
              </a:tabLst>
            </a:pPr>
            <a:r>
              <a:rPr sz="1900" dirty="0">
                <a:latin typeface="Calibri"/>
                <a:cs typeface="Calibri"/>
              </a:rPr>
              <a:t>Q</a:t>
            </a:r>
            <a:r>
              <a:rPr sz="1875" baseline="-20000" dirty="0">
                <a:latin typeface="Calibri"/>
                <a:cs typeface="Calibri"/>
              </a:rPr>
              <a:t>1</a:t>
            </a:r>
            <a:r>
              <a:rPr sz="1900" dirty="0">
                <a:latin typeface="Calibri"/>
                <a:cs typeface="Calibri"/>
              </a:rPr>
              <a:t>:</a:t>
            </a:r>
            <a:r>
              <a:rPr sz="1900" spc="48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25%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data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set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below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first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quartile</a:t>
            </a:r>
            <a:endParaRPr sz="19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1600"/>
              </a:spcBef>
              <a:buFont typeface="Arial MT"/>
              <a:buChar char="•"/>
              <a:tabLst>
                <a:tab pos="393700" algn="l"/>
              </a:tabLst>
            </a:pPr>
            <a:r>
              <a:rPr sz="1900" dirty="0">
                <a:latin typeface="Calibri"/>
                <a:cs typeface="Calibri"/>
              </a:rPr>
              <a:t>Q</a:t>
            </a:r>
            <a:r>
              <a:rPr sz="1875" baseline="-20000" dirty="0">
                <a:latin typeface="Calibri"/>
                <a:cs typeface="Calibri"/>
              </a:rPr>
              <a:t>2</a:t>
            </a:r>
            <a:r>
              <a:rPr sz="1900" dirty="0">
                <a:latin typeface="Calibri"/>
                <a:cs typeface="Calibri"/>
              </a:rPr>
              <a:t>:</a:t>
            </a:r>
            <a:r>
              <a:rPr sz="1900" spc="484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50%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data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set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below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second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quartile</a:t>
            </a:r>
            <a:endParaRPr sz="19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1595"/>
              </a:spcBef>
              <a:buFont typeface="Arial MT"/>
              <a:buChar char="•"/>
              <a:tabLst>
                <a:tab pos="393700" algn="l"/>
              </a:tabLst>
            </a:pPr>
            <a:r>
              <a:rPr sz="1900" dirty="0">
                <a:latin typeface="Calibri"/>
                <a:cs typeface="Calibri"/>
              </a:rPr>
              <a:t>Q</a:t>
            </a:r>
            <a:r>
              <a:rPr sz="1875" baseline="-20000" dirty="0">
                <a:latin typeface="Calibri"/>
                <a:cs typeface="Calibri"/>
              </a:rPr>
              <a:t>3</a:t>
            </a:r>
            <a:r>
              <a:rPr sz="1900" dirty="0">
                <a:latin typeface="Calibri"/>
                <a:cs typeface="Calibri"/>
              </a:rPr>
              <a:t>:</a:t>
            </a:r>
            <a:r>
              <a:rPr sz="1900" spc="3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75%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data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set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below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third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quartile</a:t>
            </a:r>
            <a:endParaRPr sz="19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1595"/>
              </a:spcBef>
              <a:buFont typeface="Arial MT"/>
              <a:buChar char="•"/>
              <a:tabLst>
                <a:tab pos="393700" algn="l"/>
              </a:tabLst>
            </a:pPr>
            <a:r>
              <a:rPr sz="1900" dirty="0">
                <a:latin typeface="Calibri"/>
                <a:cs typeface="Calibri"/>
              </a:rPr>
              <a:t>Q</a:t>
            </a:r>
            <a:r>
              <a:rPr sz="1875" baseline="-20000" dirty="0">
                <a:latin typeface="Calibri"/>
                <a:cs typeface="Calibri"/>
              </a:rPr>
              <a:t>1</a:t>
            </a:r>
            <a:r>
              <a:rPr sz="1875" spc="157" baseline="-2000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equal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25th</a:t>
            </a:r>
            <a:r>
              <a:rPr sz="1900" spc="-10" dirty="0">
                <a:latin typeface="Calibri"/>
                <a:cs typeface="Calibri"/>
              </a:rPr>
              <a:t> percentile</a:t>
            </a:r>
            <a:endParaRPr sz="19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1600"/>
              </a:spcBef>
              <a:buFont typeface="Arial MT"/>
              <a:buChar char="•"/>
              <a:tabLst>
                <a:tab pos="393700" algn="l"/>
              </a:tabLst>
            </a:pPr>
            <a:r>
              <a:rPr sz="1900" dirty="0">
                <a:latin typeface="Calibri"/>
                <a:cs typeface="Calibri"/>
              </a:rPr>
              <a:t>Q</a:t>
            </a:r>
            <a:r>
              <a:rPr sz="1875" baseline="-20000" dirty="0">
                <a:latin typeface="Calibri"/>
                <a:cs typeface="Calibri"/>
              </a:rPr>
              <a:t>2</a:t>
            </a:r>
            <a:r>
              <a:rPr sz="1875" spc="375" baseline="-2000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located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at</a:t>
            </a:r>
            <a:r>
              <a:rPr sz="1900" spc="2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50th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percentile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equals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median</a:t>
            </a:r>
            <a:endParaRPr sz="19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1595"/>
              </a:spcBef>
              <a:buFont typeface="Arial MT"/>
              <a:buChar char="•"/>
              <a:tabLst>
                <a:tab pos="393700" algn="l"/>
              </a:tabLst>
            </a:pPr>
            <a:r>
              <a:rPr sz="1900" dirty="0">
                <a:latin typeface="Calibri"/>
                <a:cs typeface="Calibri"/>
              </a:rPr>
              <a:t>Q</a:t>
            </a:r>
            <a:r>
              <a:rPr sz="1875" baseline="-20000" dirty="0">
                <a:latin typeface="Calibri"/>
                <a:cs typeface="Calibri"/>
              </a:rPr>
              <a:t>3</a:t>
            </a:r>
            <a:r>
              <a:rPr sz="1875" spc="165" baseline="-2000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equal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75th</a:t>
            </a:r>
            <a:r>
              <a:rPr sz="1900" spc="-10" dirty="0">
                <a:latin typeface="Calibri"/>
                <a:cs typeface="Calibri"/>
              </a:rPr>
              <a:t> percentile</a:t>
            </a:r>
            <a:endParaRPr sz="19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1600"/>
              </a:spcBef>
              <a:buFont typeface="Arial MT"/>
              <a:buChar char="•"/>
              <a:tabLst>
                <a:tab pos="393700" algn="l"/>
              </a:tabLst>
            </a:pPr>
            <a:r>
              <a:rPr sz="1900" dirty="0">
                <a:latin typeface="Calibri"/>
                <a:cs typeface="Calibri"/>
              </a:rPr>
              <a:t>Quartile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values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are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not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necessarily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members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data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set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37508" y="226567"/>
            <a:ext cx="1379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Quartiles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30683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Quartiles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1890648" y="2914650"/>
            <a:ext cx="5367655" cy="857250"/>
            <a:chOff x="1890648" y="2914650"/>
            <a:chExt cx="5367655" cy="857250"/>
          </a:xfrm>
        </p:grpSpPr>
        <p:sp>
          <p:nvSpPr>
            <p:cNvPr id="4" name="object 4"/>
            <p:cNvSpPr/>
            <p:nvPr/>
          </p:nvSpPr>
          <p:spPr>
            <a:xfrm>
              <a:off x="1890649" y="2914649"/>
              <a:ext cx="5367655" cy="857250"/>
            </a:xfrm>
            <a:custGeom>
              <a:avLst/>
              <a:gdLst/>
              <a:ahLst/>
              <a:cxnLst/>
              <a:rect l="l" t="t" r="r" b="b"/>
              <a:pathLst>
                <a:path w="5367655" h="857250">
                  <a:moveTo>
                    <a:pt x="1270" y="113157"/>
                  </a:moveTo>
                  <a:lnTo>
                    <a:pt x="0" y="113157"/>
                  </a:lnTo>
                  <a:lnTo>
                    <a:pt x="0" y="857250"/>
                  </a:lnTo>
                  <a:lnTo>
                    <a:pt x="1270" y="857250"/>
                  </a:lnTo>
                  <a:lnTo>
                    <a:pt x="1270" y="113157"/>
                  </a:lnTo>
                  <a:close/>
                </a:path>
                <a:path w="5367655" h="857250">
                  <a:moveTo>
                    <a:pt x="1372870" y="113157"/>
                  </a:moveTo>
                  <a:lnTo>
                    <a:pt x="1252601" y="113157"/>
                  </a:lnTo>
                  <a:lnTo>
                    <a:pt x="1252601" y="857250"/>
                  </a:lnTo>
                  <a:lnTo>
                    <a:pt x="1372870" y="857250"/>
                  </a:lnTo>
                  <a:lnTo>
                    <a:pt x="1372870" y="113157"/>
                  </a:lnTo>
                  <a:close/>
                </a:path>
                <a:path w="5367655" h="857250">
                  <a:moveTo>
                    <a:pt x="2744470" y="113157"/>
                  </a:moveTo>
                  <a:lnTo>
                    <a:pt x="2624201" y="113157"/>
                  </a:lnTo>
                  <a:lnTo>
                    <a:pt x="2624201" y="857250"/>
                  </a:lnTo>
                  <a:lnTo>
                    <a:pt x="2744470" y="857250"/>
                  </a:lnTo>
                  <a:lnTo>
                    <a:pt x="2744470" y="113157"/>
                  </a:lnTo>
                  <a:close/>
                </a:path>
                <a:path w="5367655" h="857250">
                  <a:moveTo>
                    <a:pt x="4116070" y="113157"/>
                  </a:moveTo>
                  <a:lnTo>
                    <a:pt x="3995801" y="113157"/>
                  </a:lnTo>
                  <a:lnTo>
                    <a:pt x="3995801" y="857250"/>
                  </a:lnTo>
                  <a:lnTo>
                    <a:pt x="4116070" y="857250"/>
                  </a:lnTo>
                  <a:lnTo>
                    <a:pt x="4116070" y="113157"/>
                  </a:lnTo>
                  <a:close/>
                </a:path>
                <a:path w="5367655" h="857250">
                  <a:moveTo>
                    <a:pt x="5367401" y="108331"/>
                  </a:moveTo>
                  <a:lnTo>
                    <a:pt x="5053076" y="0"/>
                  </a:lnTo>
                  <a:lnTo>
                    <a:pt x="158369" y="0"/>
                  </a:lnTo>
                  <a:lnTo>
                    <a:pt x="0" y="108331"/>
                  </a:lnTo>
                  <a:lnTo>
                    <a:pt x="5367401" y="10833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1918" y="3026537"/>
              <a:ext cx="1251585" cy="745490"/>
            </a:xfrm>
            <a:custGeom>
              <a:avLst/>
              <a:gdLst/>
              <a:ahLst/>
              <a:cxnLst/>
              <a:rect l="l" t="t" r="r" b="b"/>
              <a:pathLst>
                <a:path w="1251585" h="745489">
                  <a:moveTo>
                    <a:pt x="1251331" y="0"/>
                  </a:moveTo>
                  <a:lnTo>
                    <a:pt x="0" y="0"/>
                  </a:lnTo>
                  <a:lnTo>
                    <a:pt x="0" y="745363"/>
                  </a:lnTo>
                  <a:lnTo>
                    <a:pt x="1251331" y="745363"/>
                  </a:lnTo>
                  <a:lnTo>
                    <a:pt x="125133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19248" y="3205225"/>
              <a:ext cx="791210" cy="390525"/>
            </a:xfrm>
            <a:custGeom>
              <a:avLst/>
              <a:gdLst/>
              <a:ahLst/>
              <a:cxnLst/>
              <a:rect l="l" t="t" r="r" b="b"/>
              <a:pathLst>
                <a:path w="791210" h="390525">
                  <a:moveTo>
                    <a:pt x="395350" y="0"/>
                  </a:moveTo>
                  <a:lnTo>
                    <a:pt x="331231" y="2554"/>
                  </a:lnTo>
                  <a:lnTo>
                    <a:pt x="270402" y="9949"/>
                  </a:lnTo>
                  <a:lnTo>
                    <a:pt x="213679" y="21784"/>
                  </a:lnTo>
                  <a:lnTo>
                    <a:pt x="161876" y="37657"/>
                  </a:lnTo>
                  <a:lnTo>
                    <a:pt x="115808" y="57165"/>
                  </a:lnTo>
                  <a:lnTo>
                    <a:pt x="76289" y="79909"/>
                  </a:lnTo>
                  <a:lnTo>
                    <a:pt x="44134" y="105486"/>
                  </a:lnTo>
                  <a:lnTo>
                    <a:pt x="5175" y="163532"/>
                  </a:lnTo>
                  <a:lnTo>
                    <a:pt x="0" y="195199"/>
                  </a:lnTo>
                  <a:lnTo>
                    <a:pt x="5175" y="226869"/>
                  </a:lnTo>
                  <a:lnTo>
                    <a:pt x="44134" y="284939"/>
                  </a:lnTo>
                  <a:lnTo>
                    <a:pt x="76289" y="310533"/>
                  </a:lnTo>
                  <a:lnTo>
                    <a:pt x="115808" y="333295"/>
                  </a:lnTo>
                  <a:lnTo>
                    <a:pt x="161876" y="352823"/>
                  </a:lnTo>
                  <a:lnTo>
                    <a:pt x="213679" y="368713"/>
                  </a:lnTo>
                  <a:lnTo>
                    <a:pt x="270402" y="380562"/>
                  </a:lnTo>
                  <a:lnTo>
                    <a:pt x="331231" y="387967"/>
                  </a:lnTo>
                  <a:lnTo>
                    <a:pt x="395350" y="390525"/>
                  </a:lnTo>
                  <a:lnTo>
                    <a:pt x="459470" y="387967"/>
                  </a:lnTo>
                  <a:lnTo>
                    <a:pt x="520299" y="380562"/>
                  </a:lnTo>
                  <a:lnTo>
                    <a:pt x="577022" y="368713"/>
                  </a:lnTo>
                  <a:lnTo>
                    <a:pt x="628825" y="352823"/>
                  </a:lnTo>
                  <a:lnTo>
                    <a:pt x="674893" y="333295"/>
                  </a:lnTo>
                  <a:lnTo>
                    <a:pt x="714412" y="310533"/>
                  </a:lnTo>
                  <a:lnTo>
                    <a:pt x="746567" y="284939"/>
                  </a:lnTo>
                  <a:lnTo>
                    <a:pt x="785526" y="226869"/>
                  </a:lnTo>
                  <a:lnTo>
                    <a:pt x="790701" y="195199"/>
                  </a:lnTo>
                  <a:lnTo>
                    <a:pt x="785526" y="163532"/>
                  </a:lnTo>
                  <a:lnTo>
                    <a:pt x="746567" y="105486"/>
                  </a:lnTo>
                  <a:lnTo>
                    <a:pt x="714412" y="79909"/>
                  </a:lnTo>
                  <a:lnTo>
                    <a:pt x="674893" y="57165"/>
                  </a:lnTo>
                  <a:lnTo>
                    <a:pt x="628825" y="37657"/>
                  </a:lnTo>
                  <a:lnTo>
                    <a:pt x="577022" y="21784"/>
                  </a:lnTo>
                  <a:lnTo>
                    <a:pt x="520299" y="9949"/>
                  </a:lnTo>
                  <a:lnTo>
                    <a:pt x="459470" y="2554"/>
                  </a:lnTo>
                  <a:lnTo>
                    <a:pt x="3953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19248" y="3205225"/>
              <a:ext cx="791210" cy="390525"/>
            </a:xfrm>
            <a:custGeom>
              <a:avLst/>
              <a:gdLst/>
              <a:ahLst/>
              <a:cxnLst/>
              <a:rect l="l" t="t" r="r" b="b"/>
              <a:pathLst>
                <a:path w="791210" h="390525">
                  <a:moveTo>
                    <a:pt x="0" y="195199"/>
                  </a:moveTo>
                  <a:lnTo>
                    <a:pt x="20158" y="133494"/>
                  </a:lnTo>
                  <a:lnTo>
                    <a:pt x="76289" y="79909"/>
                  </a:lnTo>
                  <a:lnTo>
                    <a:pt x="115808" y="57165"/>
                  </a:lnTo>
                  <a:lnTo>
                    <a:pt x="161876" y="37657"/>
                  </a:lnTo>
                  <a:lnTo>
                    <a:pt x="213679" y="21784"/>
                  </a:lnTo>
                  <a:lnTo>
                    <a:pt x="270402" y="9949"/>
                  </a:lnTo>
                  <a:lnTo>
                    <a:pt x="331231" y="2554"/>
                  </a:lnTo>
                  <a:lnTo>
                    <a:pt x="395350" y="0"/>
                  </a:lnTo>
                  <a:lnTo>
                    <a:pt x="459470" y="2554"/>
                  </a:lnTo>
                  <a:lnTo>
                    <a:pt x="520299" y="9949"/>
                  </a:lnTo>
                  <a:lnTo>
                    <a:pt x="577022" y="21784"/>
                  </a:lnTo>
                  <a:lnTo>
                    <a:pt x="628825" y="37657"/>
                  </a:lnTo>
                  <a:lnTo>
                    <a:pt x="674893" y="57165"/>
                  </a:lnTo>
                  <a:lnTo>
                    <a:pt x="714412" y="79909"/>
                  </a:lnTo>
                  <a:lnTo>
                    <a:pt x="746567" y="105486"/>
                  </a:lnTo>
                  <a:lnTo>
                    <a:pt x="785526" y="163532"/>
                  </a:lnTo>
                  <a:lnTo>
                    <a:pt x="790701" y="195199"/>
                  </a:lnTo>
                  <a:lnTo>
                    <a:pt x="785526" y="226869"/>
                  </a:lnTo>
                  <a:lnTo>
                    <a:pt x="746567" y="284939"/>
                  </a:lnTo>
                  <a:lnTo>
                    <a:pt x="714412" y="310533"/>
                  </a:lnTo>
                  <a:lnTo>
                    <a:pt x="674893" y="333295"/>
                  </a:lnTo>
                  <a:lnTo>
                    <a:pt x="628825" y="352823"/>
                  </a:lnTo>
                  <a:lnTo>
                    <a:pt x="577022" y="368713"/>
                  </a:lnTo>
                  <a:lnTo>
                    <a:pt x="520299" y="380562"/>
                  </a:lnTo>
                  <a:lnTo>
                    <a:pt x="459470" y="387967"/>
                  </a:lnTo>
                  <a:lnTo>
                    <a:pt x="395350" y="390525"/>
                  </a:lnTo>
                  <a:lnTo>
                    <a:pt x="331231" y="387967"/>
                  </a:lnTo>
                  <a:lnTo>
                    <a:pt x="270402" y="380562"/>
                  </a:lnTo>
                  <a:lnTo>
                    <a:pt x="213679" y="368713"/>
                  </a:lnTo>
                  <a:lnTo>
                    <a:pt x="161876" y="352823"/>
                  </a:lnTo>
                  <a:lnTo>
                    <a:pt x="115808" y="333295"/>
                  </a:lnTo>
                  <a:lnTo>
                    <a:pt x="76289" y="310533"/>
                  </a:lnTo>
                  <a:lnTo>
                    <a:pt x="44134" y="284939"/>
                  </a:lnTo>
                  <a:lnTo>
                    <a:pt x="5175" y="226869"/>
                  </a:lnTo>
                  <a:lnTo>
                    <a:pt x="0" y="1951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57805" y="3219450"/>
            <a:ext cx="5168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solidFill>
                  <a:srgbClr val="EDEBE0"/>
                </a:solidFill>
                <a:latin typeface="Times New Roman"/>
                <a:cs typeface="Times New Roman"/>
              </a:rPr>
              <a:t>25%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63519" y="3026536"/>
            <a:ext cx="1251585" cy="745490"/>
            <a:chOff x="3263519" y="3026536"/>
            <a:chExt cx="1251585" cy="745490"/>
          </a:xfrm>
        </p:grpSpPr>
        <p:sp>
          <p:nvSpPr>
            <p:cNvPr id="10" name="object 10"/>
            <p:cNvSpPr/>
            <p:nvPr/>
          </p:nvSpPr>
          <p:spPr>
            <a:xfrm>
              <a:off x="3263519" y="3026536"/>
              <a:ext cx="1251585" cy="745490"/>
            </a:xfrm>
            <a:custGeom>
              <a:avLst/>
              <a:gdLst/>
              <a:ahLst/>
              <a:cxnLst/>
              <a:rect l="l" t="t" r="r" b="b"/>
              <a:pathLst>
                <a:path w="1251585" h="745489">
                  <a:moveTo>
                    <a:pt x="1251330" y="0"/>
                  </a:moveTo>
                  <a:lnTo>
                    <a:pt x="0" y="0"/>
                  </a:lnTo>
                  <a:lnTo>
                    <a:pt x="0" y="745363"/>
                  </a:lnTo>
                  <a:lnTo>
                    <a:pt x="1251330" y="745363"/>
                  </a:lnTo>
                  <a:lnTo>
                    <a:pt x="125133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90849" y="3205225"/>
              <a:ext cx="791210" cy="390525"/>
            </a:xfrm>
            <a:custGeom>
              <a:avLst/>
              <a:gdLst/>
              <a:ahLst/>
              <a:cxnLst/>
              <a:rect l="l" t="t" r="r" b="b"/>
              <a:pathLst>
                <a:path w="791210" h="390525">
                  <a:moveTo>
                    <a:pt x="395350" y="0"/>
                  </a:moveTo>
                  <a:lnTo>
                    <a:pt x="331231" y="2554"/>
                  </a:lnTo>
                  <a:lnTo>
                    <a:pt x="270402" y="9949"/>
                  </a:lnTo>
                  <a:lnTo>
                    <a:pt x="213679" y="21784"/>
                  </a:lnTo>
                  <a:lnTo>
                    <a:pt x="161876" y="37657"/>
                  </a:lnTo>
                  <a:lnTo>
                    <a:pt x="115808" y="57165"/>
                  </a:lnTo>
                  <a:lnTo>
                    <a:pt x="76289" y="79909"/>
                  </a:lnTo>
                  <a:lnTo>
                    <a:pt x="44134" y="105486"/>
                  </a:lnTo>
                  <a:lnTo>
                    <a:pt x="5175" y="163532"/>
                  </a:lnTo>
                  <a:lnTo>
                    <a:pt x="0" y="195199"/>
                  </a:lnTo>
                  <a:lnTo>
                    <a:pt x="5175" y="226869"/>
                  </a:lnTo>
                  <a:lnTo>
                    <a:pt x="44134" y="284939"/>
                  </a:lnTo>
                  <a:lnTo>
                    <a:pt x="76289" y="310533"/>
                  </a:lnTo>
                  <a:lnTo>
                    <a:pt x="115808" y="333295"/>
                  </a:lnTo>
                  <a:lnTo>
                    <a:pt x="161876" y="352823"/>
                  </a:lnTo>
                  <a:lnTo>
                    <a:pt x="213679" y="368713"/>
                  </a:lnTo>
                  <a:lnTo>
                    <a:pt x="270402" y="380562"/>
                  </a:lnTo>
                  <a:lnTo>
                    <a:pt x="331231" y="387967"/>
                  </a:lnTo>
                  <a:lnTo>
                    <a:pt x="395350" y="390525"/>
                  </a:lnTo>
                  <a:lnTo>
                    <a:pt x="459470" y="387967"/>
                  </a:lnTo>
                  <a:lnTo>
                    <a:pt x="520299" y="380562"/>
                  </a:lnTo>
                  <a:lnTo>
                    <a:pt x="577022" y="368713"/>
                  </a:lnTo>
                  <a:lnTo>
                    <a:pt x="628825" y="352823"/>
                  </a:lnTo>
                  <a:lnTo>
                    <a:pt x="674893" y="333295"/>
                  </a:lnTo>
                  <a:lnTo>
                    <a:pt x="714412" y="310533"/>
                  </a:lnTo>
                  <a:lnTo>
                    <a:pt x="746567" y="284939"/>
                  </a:lnTo>
                  <a:lnTo>
                    <a:pt x="785526" y="226869"/>
                  </a:lnTo>
                  <a:lnTo>
                    <a:pt x="790701" y="195199"/>
                  </a:lnTo>
                  <a:lnTo>
                    <a:pt x="785526" y="163532"/>
                  </a:lnTo>
                  <a:lnTo>
                    <a:pt x="746567" y="105486"/>
                  </a:lnTo>
                  <a:lnTo>
                    <a:pt x="714412" y="79909"/>
                  </a:lnTo>
                  <a:lnTo>
                    <a:pt x="674893" y="57165"/>
                  </a:lnTo>
                  <a:lnTo>
                    <a:pt x="628825" y="37657"/>
                  </a:lnTo>
                  <a:lnTo>
                    <a:pt x="577022" y="21784"/>
                  </a:lnTo>
                  <a:lnTo>
                    <a:pt x="520299" y="9949"/>
                  </a:lnTo>
                  <a:lnTo>
                    <a:pt x="459470" y="2554"/>
                  </a:lnTo>
                  <a:lnTo>
                    <a:pt x="3953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90849" y="3205225"/>
              <a:ext cx="791210" cy="390525"/>
            </a:xfrm>
            <a:custGeom>
              <a:avLst/>
              <a:gdLst/>
              <a:ahLst/>
              <a:cxnLst/>
              <a:rect l="l" t="t" r="r" b="b"/>
              <a:pathLst>
                <a:path w="791210" h="390525">
                  <a:moveTo>
                    <a:pt x="0" y="195199"/>
                  </a:moveTo>
                  <a:lnTo>
                    <a:pt x="20158" y="133494"/>
                  </a:lnTo>
                  <a:lnTo>
                    <a:pt x="76289" y="79909"/>
                  </a:lnTo>
                  <a:lnTo>
                    <a:pt x="115808" y="57165"/>
                  </a:lnTo>
                  <a:lnTo>
                    <a:pt x="161876" y="37657"/>
                  </a:lnTo>
                  <a:lnTo>
                    <a:pt x="213679" y="21784"/>
                  </a:lnTo>
                  <a:lnTo>
                    <a:pt x="270402" y="9949"/>
                  </a:lnTo>
                  <a:lnTo>
                    <a:pt x="331231" y="2554"/>
                  </a:lnTo>
                  <a:lnTo>
                    <a:pt x="395350" y="0"/>
                  </a:lnTo>
                  <a:lnTo>
                    <a:pt x="459470" y="2554"/>
                  </a:lnTo>
                  <a:lnTo>
                    <a:pt x="520299" y="9949"/>
                  </a:lnTo>
                  <a:lnTo>
                    <a:pt x="577022" y="21784"/>
                  </a:lnTo>
                  <a:lnTo>
                    <a:pt x="628825" y="37657"/>
                  </a:lnTo>
                  <a:lnTo>
                    <a:pt x="674893" y="57165"/>
                  </a:lnTo>
                  <a:lnTo>
                    <a:pt x="714412" y="79909"/>
                  </a:lnTo>
                  <a:lnTo>
                    <a:pt x="746567" y="105486"/>
                  </a:lnTo>
                  <a:lnTo>
                    <a:pt x="785526" y="163532"/>
                  </a:lnTo>
                  <a:lnTo>
                    <a:pt x="790701" y="195199"/>
                  </a:lnTo>
                  <a:lnTo>
                    <a:pt x="785526" y="226869"/>
                  </a:lnTo>
                  <a:lnTo>
                    <a:pt x="746567" y="284939"/>
                  </a:lnTo>
                  <a:lnTo>
                    <a:pt x="714412" y="310533"/>
                  </a:lnTo>
                  <a:lnTo>
                    <a:pt x="674893" y="333295"/>
                  </a:lnTo>
                  <a:lnTo>
                    <a:pt x="628825" y="352823"/>
                  </a:lnTo>
                  <a:lnTo>
                    <a:pt x="577022" y="368713"/>
                  </a:lnTo>
                  <a:lnTo>
                    <a:pt x="520299" y="380562"/>
                  </a:lnTo>
                  <a:lnTo>
                    <a:pt x="459470" y="387967"/>
                  </a:lnTo>
                  <a:lnTo>
                    <a:pt x="395350" y="390525"/>
                  </a:lnTo>
                  <a:lnTo>
                    <a:pt x="331231" y="387967"/>
                  </a:lnTo>
                  <a:lnTo>
                    <a:pt x="270402" y="380562"/>
                  </a:lnTo>
                  <a:lnTo>
                    <a:pt x="213679" y="368713"/>
                  </a:lnTo>
                  <a:lnTo>
                    <a:pt x="161876" y="352823"/>
                  </a:lnTo>
                  <a:lnTo>
                    <a:pt x="115808" y="333295"/>
                  </a:lnTo>
                  <a:lnTo>
                    <a:pt x="76289" y="310533"/>
                  </a:lnTo>
                  <a:lnTo>
                    <a:pt x="44134" y="284939"/>
                  </a:lnTo>
                  <a:lnTo>
                    <a:pt x="5175" y="226869"/>
                  </a:lnTo>
                  <a:lnTo>
                    <a:pt x="0" y="1951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29405" y="3219450"/>
            <a:ext cx="5168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solidFill>
                  <a:srgbClr val="EDEBE0"/>
                </a:solidFill>
                <a:latin typeface="Times New Roman"/>
                <a:cs typeface="Times New Roman"/>
              </a:rPr>
              <a:t>25%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35119" y="3026536"/>
            <a:ext cx="1251585" cy="745490"/>
            <a:chOff x="4635119" y="3026536"/>
            <a:chExt cx="1251585" cy="745490"/>
          </a:xfrm>
        </p:grpSpPr>
        <p:sp>
          <p:nvSpPr>
            <p:cNvPr id="15" name="object 15"/>
            <p:cNvSpPr/>
            <p:nvPr/>
          </p:nvSpPr>
          <p:spPr>
            <a:xfrm>
              <a:off x="4635119" y="3026536"/>
              <a:ext cx="1251585" cy="745490"/>
            </a:xfrm>
            <a:custGeom>
              <a:avLst/>
              <a:gdLst/>
              <a:ahLst/>
              <a:cxnLst/>
              <a:rect l="l" t="t" r="r" b="b"/>
              <a:pathLst>
                <a:path w="1251585" h="745489">
                  <a:moveTo>
                    <a:pt x="1251330" y="0"/>
                  </a:moveTo>
                  <a:lnTo>
                    <a:pt x="0" y="0"/>
                  </a:lnTo>
                  <a:lnTo>
                    <a:pt x="0" y="745363"/>
                  </a:lnTo>
                  <a:lnTo>
                    <a:pt x="1251330" y="745363"/>
                  </a:lnTo>
                  <a:lnTo>
                    <a:pt x="125133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62449" y="3205225"/>
              <a:ext cx="791210" cy="390525"/>
            </a:xfrm>
            <a:custGeom>
              <a:avLst/>
              <a:gdLst/>
              <a:ahLst/>
              <a:cxnLst/>
              <a:rect l="l" t="t" r="r" b="b"/>
              <a:pathLst>
                <a:path w="791210" h="390525">
                  <a:moveTo>
                    <a:pt x="395350" y="0"/>
                  </a:moveTo>
                  <a:lnTo>
                    <a:pt x="331231" y="2554"/>
                  </a:lnTo>
                  <a:lnTo>
                    <a:pt x="270402" y="9949"/>
                  </a:lnTo>
                  <a:lnTo>
                    <a:pt x="213679" y="21784"/>
                  </a:lnTo>
                  <a:lnTo>
                    <a:pt x="161876" y="37657"/>
                  </a:lnTo>
                  <a:lnTo>
                    <a:pt x="115808" y="57165"/>
                  </a:lnTo>
                  <a:lnTo>
                    <a:pt x="76289" y="79909"/>
                  </a:lnTo>
                  <a:lnTo>
                    <a:pt x="44134" y="105486"/>
                  </a:lnTo>
                  <a:lnTo>
                    <a:pt x="5175" y="163532"/>
                  </a:lnTo>
                  <a:lnTo>
                    <a:pt x="0" y="195199"/>
                  </a:lnTo>
                  <a:lnTo>
                    <a:pt x="5175" y="226869"/>
                  </a:lnTo>
                  <a:lnTo>
                    <a:pt x="44134" y="284939"/>
                  </a:lnTo>
                  <a:lnTo>
                    <a:pt x="76289" y="310533"/>
                  </a:lnTo>
                  <a:lnTo>
                    <a:pt x="115808" y="333295"/>
                  </a:lnTo>
                  <a:lnTo>
                    <a:pt x="161876" y="352823"/>
                  </a:lnTo>
                  <a:lnTo>
                    <a:pt x="213679" y="368713"/>
                  </a:lnTo>
                  <a:lnTo>
                    <a:pt x="270402" y="380562"/>
                  </a:lnTo>
                  <a:lnTo>
                    <a:pt x="331231" y="387967"/>
                  </a:lnTo>
                  <a:lnTo>
                    <a:pt x="395350" y="390525"/>
                  </a:lnTo>
                  <a:lnTo>
                    <a:pt x="459470" y="387967"/>
                  </a:lnTo>
                  <a:lnTo>
                    <a:pt x="520299" y="380562"/>
                  </a:lnTo>
                  <a:lnTo>
                    <a:pt x="577022" y="368713"/>
                  </a:lnTo>
                  <a:lnTo>
                    <a:pt x="628825" y="352823"/>
                  </a:lnTo>
                  <a:lnTo>
                    <a:pt x="674893" y="333295"/>
                  </a:lnTo>
                  <a:lnTo>
                    <a:pt x="714412" y="310533"/>
                  </a:lnTo>
                  <a:lnTo>
                    <a:pt x="746567" y="284939"/>
                  </a:lnTo>
                  <a:lnTo>
                    <a:pt x="785526" y="226869"/>
                  </a:lnTo>
                  <a:lnTo>
                    <a:pt x="790701" y="195199"/>
                  </a:lnTo>
                  <a:lnTo>
                    <a:pt x="785526" y="163532"/>
                  </a:lnTo>
                  <a:lnTo>
                    <a:pt x="746567" y="105486"/>
                  </a:lnTo>
                  <a:lnTo>
                    <a:pt x="714412" y="79909"/>
                  </a:lnTo>
                  <a:lnTo>
                    <a:pt x="674893" y="57165"/>
                  </a:lnTo>
                  <a:lnTo>
                    <a:pt x="628825" y="37657"/>
                  </a:lnTo>
                  <a:lnTo>
                    <a:pt x="577022" y="21784"/>
                  </a:lnTo>
                  <a:lnTo>
                    <a:pt x="520299" y="9949"/>
                  </a:lnTo>
                  <a:lnTo>
                    <a:pt x="459470" y="2554"/>
                  </a:lnTo>
                  <a:lnTo>
                    <a:pt x="3953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62449" y="3205225"/>
              <a:ext cx="791210" cy="390525"/>
            </a:xfrm>
            <a:custGeom>
              <a:avLst/>
              <a:gdLst/>
              <a:ahLst/>
              <a:cxnLst/>
              <a:rect l="l" t="t" r="r" b="b"/>
              <a:pathLst>
                <a:path w="791210" h="390525">
                  <a:moveTo>
                    <a:pt x="0" y="195199"/>
                  </a:moveTo>
                  <a:lnTo>
                    <a:pt x="20158" y="133494"/>
                  </a:lnTo>
                  <a:lnTo>
                    <a:pt x="76289" y="79909"/>
                  </a:lnTo>
                  <a:lnTo>
                    <a:pt x="115808" y="57165"/>
                  </a:lnTo>
                  <a:lnTo>
                    <a:pt x="161876" y="37657"/>
                  </a:lnTo>
                  <a:lnTo>
                    <a:pt x="213679" y="21784"/>
                  </a:lnTo>
                  <a:lnTo>
                    <a:pt x="270402" y="9949"/>
                  </a:lnTo>
                  <a:lnTo>
                    <a:pt x="331231" y="2554"/>
                  </a:lnTo>
                  <a:lnTo>
                    <a:pt x="395350" y="0"/>
                  </a:lnTo>
                  <a:lnTo>
                    <a:pt x="459470" y="2554"/>
                  </a:lnTo>
                  <a:lnTo>
                    <a:pt x="520299" y="9949"/>
                  </a:lnTo>
                  <a:lnTo>
                    <a:pt x="577022" y="21784"/>
                  </a:lnTo>
                  <a:lnTo>
                    <a:pt x="628825" y="37657"/>
                  </a:lnTo>
                  <a:lnTo>
                    <a:pt x="674893" y="57165"/>
                  </a:lnTo>
                  <a:lnTo>
                    <a:pt x="714412" y="79909"/>
                  </a:lnTo>
                  <a:lnTo>
                    <a:pt x="746567" y="105486"/>
                  </a:lnTo>
                  <a:lnTo>
                    <a:pt x="785526" y="163532"/>
                  </a:lnTo>
                  <a:lnTo>
                    <a:pt x="790701" y="195199"/>
                  </a:lnTo>
                  <a:lnTo>
                    <a:pt x="785526" y="226869"/>
                  </a:lnTo>
                  <a:lnTo>
                    <a:pt x="746567" y="284939"/>
                  </a:lnTo>
                  <a:lnTo>
                    <a:pt x="714412" y="310533"/>
                  </a:lnTo>
                  <a:lnTo>
                    <a:pt x="674893" y="333295"/>
                  </a:lnTo>
                  <a:lnTo>
                    <a:pt x="628825" y="352823"/>
                  </a:lnTo>
                  <a:lnTo>
                    <a:pt x="577022" y="368713"/>
                  </a:lnTo>
                  <a:lnTo>
                    <a:pt x="520299" y="380562"/>
                  </a:lnTo>
                  <a:lnTo>
                    <a:pt x="459470" y="387967"/>
                  </a:lnTo>
                  <a:lnTo>
                    <a:pt x="395350" y="390525"/>
                  </a:lnTo>
                  <a:lnTo>
                    <a:pt x="331231" y="387967"/>
                  </a:lnTo>
                  <a:lnTo>
                    <a:pt x="270402" y="380562"/>
                  </a:lnTo>
                  <a:lnTo>
                    <a:pt x="213679" y="368713"/>
                  </a:lnTo>
                  <a:lnTo>
                    <a:pt x="161876" y="352823"/>
                  </a:lnTo>
                  <a:lnTo>
                    <a:pt x="115808" y="333295"/>
                  </a:lnTo>
                  <a:lnTo>
                    <a:pt x="76289" y="310533"/>
                  </a:lnTo>
                  <a:lnTo>
                    <a:pt x="44134" y="284939"/>
                  </a:lnTo>
                  <a:lnTo>
                    <a:pt x="5175" y="226869"/>
                  </a:lnTo>
                  <a:lnTo>
                    <a:pt x="0" y="1951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01259" y="3219450"/>
            <a:ext cx="5168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solidFill>
                  <a:srgbClr val="EDEBE0"/>
                </a:solidFill>
                <a:latin typeface="Times New Roman"/>
                <a:cs typeface="Times New Roman"/>
              </a:rPr>
              <a:t>25%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06719" y="3026536"/>
            <a:ext cx="1251585" cy="745490"/>
            <a:chOff x="6006719" y="3026536"/>
            <a:chExt cx="1251585" cy="745490"/>
          </a:xfrm>
        </p:grpSpPr>
        <p:sp>
          <p:nvSpPr>
            <p:cNvPr id="20" name="object 20"/>
            <p:cNvSpPr/>
            <p:nvPr/>
          </p:nvSpPr>
          <p:spPr>
            <a:xfrm>
              <a:off x="6006719" y="3026536"/>
              <a:ext cx="1251585" cy="745490"/>
            </a:xfrm>
            <a:custGeom>
              <a:avLst/>
              <a:gdLst/>
              <a:ahLst/>
              <a:cxnLst/>
              <a:rect l="l" t="t" r="r" b="b"/>
              <a:pathLst>
                <a:path w="1251584" h="745489">
                  <a:moveTo>
                    <a:pt x="1251330" y="0"/>
                  </a:moveTo>
                  <a:lnTo>
                    <a:pt x="0" y="0"/>
                  </a:lnTo>
                  <a:lnTo>
                    <a:pt x="0" y="745363"/>
                  </a:lnTo>
                  <a:lnTo>
                    <a:pt x="1251330" y="745363"/>
                  </a:lnTo>
                  <a:lnTo>
                    <a:pt x="125133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34049" y="3205225"/>
              <a:ext cx="791210" cy="390525"/>
            </a:xfrm>
            <a:custGeom>
              <a:avLst/>
              <a:gdLst/>
              <a:ahLst/>
              <a:cxnLst/>
              <a:rect l="l" t="t" r="r" b="b"/>
              <a:pathLst>
                <a:path w="791209" h="390525">
                  <a:moveTo>
                    <a:pt x="395350" y="0"/>
                  </a:moveTo>
                  <a:lnTo>
                    <a:pt x="331231" y="2554"/>
                  </a:lnTo>
                  <a:lnTo>
                    <a:pt x="270402" y="9949"/>
                  </a:lnTo>
                  <a:lnTo>
                    <a:pt x="213679" y="21784"/>
                  </a:lnTo>
                  <a:lnTo>
                    <a:pt x="161876" y="37657"/>
                  </a:lnTo>
                  <a:lnTo>
                    <a:pt x="115808" y="57165"/>
                  </a:lnTo>
                  <a:lnTo>
                    <a:pt x="76289" y="79909"/>
                  </a:lnTo>
                  <a:lnTo>
                    <a:pt x="44134" y="105486"/>
                  </a:lnTo>
                  <a:lnTo>
                    <a:pt x="5175" y="163532"/>
                  </a:lnTo>
                  <a:lnTo>
                    <a:pt x="0" y="195199"/>
                  </a:lnTo>
                  <a:lnTo>
                    <a:pt x="5175" y="226869"/>
                  </a:lnTo>
                  <a:lnTo>
                    <a:pt x="44134" y="284939"/>
                  </a:lnTo>
                  <a:lnTo>
                    <a:pt x="76289" y="310533"/>
                  </a:lnTo>
                  <a:lnTo>
                    <a:pt x="115808" y="333295"/>
                  </a:lnTo>
                  <a:lnTo>
                    <a:pt x="161876" y="352823"/>
                  </a:lnTo>
                  <a:lnTo>
                    <a:pt x="213679" y="368713"/>
                  </a:lnTo>
                  <a:lnTo>
                    <a:pt x="270402" y="380562"/>
                  </a:lnTo>
                  <a:lnTo>
                    <a:pt x="331231" y="387967"/>
                  </a:lnTo>
                  <a:lnTo>
                    <a:pt x="395350" y="390525"/>
                  </a:lnTo>
                  <a:lnTo>
                    <a:pt x="459470" y="387967"/>
                  </a:lnTo>
                  <a:lnTo>
                    <a:pt x="520299" y="380562"/>
                  </a:lnTo>
                  <a:lnTo>
                    <a:pt x="577022" y="368713"/>
                  </a:lnTo>
                  <a:lnTo>
                    <a:pt x="628825" y="352823"/>
                  </a:lnTo>
                  <a:lnTo>
                    <a:pt x="674893" y="333295"/>
                  </a:lnTo>
                  <a:lnTo>
                    <a:pt x="714412" y="310533"/>
                  </a:lnTo>
                  <a:lnTo>
                    <a:pt x="746567" y="284939"/>
                  </a:lnTo>
                  <a:lnTo>
                    <a:pt x="785526" y="226869"/>
                  </a:lnTo>
                  <a:lnTo>
                    <a:pt x="790701" y="195199"/>
                  </a:lnTo>
                  <a:lnTo>
                    <a:pt x="785526" y="163532"/>
                  </a:lnTo>
                  <a:lnTo>
                    <a:pt x="746567" y="105486"/>
                  </a:lnTo>
                  <a:lnTo>
                    <a:pt x="714412" y="79909"/>
                  </a:lnTo>
                  <a:lnTo>
                    <a:pt x="674893" y="57165"/>
                  </a:lnTo>
                  <a:lnTo>
                    <a:pt x="628825" y="37657"/>
                  </a:lnTo>
                  <a:lnTo>
                    <a:pt x="577022" y="21784"/>
                  </a:lnTo>
                  <a:lnTo>
                    <a:pt x="520299" y="9949"/>
                  </a:lnTo>
                  <a:lnTo>
                    <a:pt x="459470" y="2554"/>
                  </a:lnTo>
                  <a:lnTo>
                    <a:pt x="3953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34049" y="3205225"/>
              <a:ext cx="791210" cy="390525"/>
            </a:xfrm>
            <a:custGeom>
              <a:avLst/>
              <a:gdLst/>
              <a:ahLst/>
              <a:cxnLst/>
              <a:rect l="l" t="t" r="r" b="b"/>
              <a:pathLst>
                <a:path w="791209" h="390525">
                  <a:moveTo>
                    <a:pt x="0" y="195199"/>
                  </a:moveTo>
                  <a:lnTo>
                    <a:pt x="20158" y="133494"/>
                  </a:lnTo>
                  <a:lnTo>
                    <a:pt x="76289" y="79909"/>
                  </a:lnTo>
                  <a:lnTo>
                    <a:pt x="115808" y="57165"/>
                  </a:lnTo>
                  <a:lnTo>
                    <a:pt x="161876" y="37657"/>
                  </a:lnTo>
                  <a:lnTo>
                    <a:pt x="213679" y="21784"/>
                  </a:lnTo>
                  <a:lnTo>
                    <a:pt x="270402" y="9949"/>
                  </a:lnTo>
                  <a:lnTo>
                    <a:pt x="331231" y="2554"/>
                  </a:lnTo>
                  <a:lnTo>
                    <a:pt x="395350" y="0"/>
                  </a:lnTo>
                  <a:lnTo>
                    <a:pt x="459470" y="2554"/>
                  </a:lnTo>
                  <a:lnTo>
                    <a:pt x="520299" y="9949"/>
                  </a:lnTo>
                  <a:lnTo>
                    <a:pt x="577022" y="21784"/>
                  </a:lnTo>
                  <a:lnTo>
                    <a:pt x="628825" y="37657"/>
                  </a:lnTo>
                  <a:lnTo>
                    <a:pt x="674893" y="57165"/>
                  </a:lnTo>
                  <a:lnTo>
                    <a:pt x="714412" y="79909"/>
                  </a:lnTo>
                  <a:lnTo>
                    <a:pt x="746567" y="105486"/>
                  </a:lnTo>
                  <a:lnTo>
                    <a:pt x="785526" y="163532"/>
                  </a:lnTo>
                  <a:lnTo>
                    <a:pt x="790701" y="195199"/>
                  </a:lnTo>
                  <a:lnTo>
                    <a:pt x="785526" y="226869"/>
                  </a:lnTo>
                  <a:lnTo>
                    <a:pt x="746567" y="284939"/>
                  </a:lnTo>
                  <a:lnTo>
                    <a:pt x="714412" y="310533"/>
                  </a:lnTo>
                  <a:lnTo>
                    <a:pt x="674893" y="333295"/>
                  </a:lnTo>
                  <a:lnTo>
                    <a:pt x="628825" y="352823"/>
                  </a:lnTo>
                  <a:lnTo>
                    <a:pt x="577022" y="368713"/>
                  </a:lnTo>
                  <a:lnTo>
                    <a:pt x="520299" y="380562"/>
                  </a:lnTo>
                  <a:lnTo>
                    <a:pt x="459470" y="387967"/>
                  </a:lnTo>
                  <a:lnTo>
                    <a:pt x="395350" y="390525"/>
                  </a:lnTo>
                  <a:lnTo>
                    <a:pt x="331231" y="387967"/>
                  </a:lnTo>
                  <a:lnTo>
                    <a:pt x="270402" y="380562"/>
                  </a:lnTo>
                  <a:lnTo>
                    <a:pt x="213679" y="368713"/>
                  </a:lnTo>
                  <a:lnTo>
                    <a:pt x="161876" y="352823"/>
                  </a:lnTo>
                  <a:lnTo>
                    <a:pt x="115808" y="333295"/>
                  </a:lnTo>
                  <a:lnTo>
                    <a:pt x="76289" y="310533"/>
                  </a:lnTo>
                  <a:lnTo>
                    <a:pt x="44134" y="284939"/>
                  </a:lnTo>
                  <a:lnTo>
                    <a:pt x="5175" y="226869"/>
                  </a:lnTo>
                  <a:lnTo>
                    <a:pt x="0" y="1951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373114" y="3219450"/>
            <a:ext cx="5168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solidFill>
                  <a:srgbClr val="EDEBE0"/>
                </a:solidFill>
                <a:latin typeface="Times New Roman"/>
                <a:cs typeface="Times New Roman"/>
              </a:rPr>
              <a:t>25%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522848" y="1822450"/>
            <a:ext cx="869950" cy="1270000"/>
            <a:chOff x="5522848" y="1822450"/>
            <a:chExt cx="869950" cy="1270000"/>
          </a:xfrm>
        </p:grpSpPr>
        <p:sp>
          <p:nvSpPr>
            <p:cNvPr id="25" name="object 25"/>
            <p:cNvSpPr/>
            <p:nvPr/>
          </p:nvSpPr>
          <p:spPr>
            <a:xfrm>
              <a:off x="5548248" y="1847850"/>
              <a:ext cx="819150" cy="1219200"/>
            </a:xfrm>
            <a:custGeom>
              <a:avLst/>
              <a:gdLst/>
              <a:ahLst/>
              <a:cxnLst/>
              <a:rect l="l" t="t" r="r" b="b"/>
              <a:pathLst>
                <a:path w="819150" h="1219200">
                  <a:moveTo>
                    <a:pt x="716788" y="0"/>
                  </a:moveTo>
                  <a:lnTo>
                    <a:pt x="102488" y="0"/>
                  </a:lnTo>
                  <a:lnTo>
                    <a:pt x="102488" y="761873"/>
                  </a:lnTo>
                  <a:lnTo>
                    <a:pt x="0" y="761873"/>
                  </a:lnTo>
                  <a:lnTo>
                    <a:pt x="409575" y="1219200"/>
                  </a:lnTo>
                  <a:lnTo>
                    <a:pt x="819150" y="761873"/>
                  </a:lnTo>
                  <a:lnTo>
                    <a:pt x="716788" y="761873"/>
                  </a:lnTo>
                  <a:lnTo>
                    <a:pt x="71678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48248" y="1847850"/>
              <a:ext cx="819150" cy="1219200"/>
            </a:xfrm>
            <a:custGeom>
              <a:avLst/>
              <a:gdLst/>
              <a:ahLst/>
              <a:cxnLst/>
              <a:rect l="l" t="t" r="r" b="b"/>
              <a:pathLst>
                <a:path w="819150" h="1219200">
                  <a:moveTo>
                    <a:pt x="102488" y="0"/>
                  </a:moveTo>
                  <a:lnTo>
                    <a:pt x="102488" y="761873"/>
                  </a:lnTo>
                  <a:lnTo>
                    <a:pt x="0" y="761873"/>
                  </a:lnTo>
                  <a:lnTo>
                    <a:pt x="409575" y="1219200"/>
                  </a:lnTo>
                  <a:lnTo>
                    <a:pt x="819150" y="761873"/>
                  </a:lnTo>
                  <a:lnTo>
                    <a:pt x="716788" y="761873"/>
                  </a:lnTo>
                  <a:lnTo>
                    <a:pt x="716788" y="0"/>
                  </a:lnTo>
                  <a:lnTo>
                    <a:pt x="102488" y="0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39129" y="2056002"/>
            <a:ext cx="4375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C0504D"/>
                </a:solidFill>
                <a:latin typeface="Times New Roman"/>
                <a:cs typeface="Times New Roman"/>
              </a:rPr>
              <a:t>Q</a:t>
            </a:r>
            <a:r>
              <a:rPr sz="2700" spc="-37" baseline="-20061" dirty="0">
                <a:solidFill>
                  <a:srgbClr val="C0504D"/>
                </a:solidFill>
                <a:latin typeface="Times New Roman"/>
                <a:cs typeface="Times New Roman"/>
              </a:rPr>
              <a:t>3</a:t>
            </a:r>
            <a:endParaRPr sz="2700" baseline="-20061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137025" y="1808098"/>
            <a:ext cx="869950" cy="1270000"/>
            <a:chOff x="4137025" y="1808098"/>
            <a:chExt cx="869950" cy="1270000"/>
          </a:xfrm>
        </p:grpSpPr>
        <p:sp>
          <p:nvSpPr>
            <p:cNvPr id="29" name="object 29"/>
            <p:cNvSpPr/>
            <p:nvPr/>
          </p:nvSpPr>
          <p:spPr>
            <a:xfrm>
              <a:off x="4162425" y="1833498"/>
              <a:ext cx="819150" cy="1219200"/>
            </a:xfrm>
            <a:custGeom>
              <a:avLst/>
              <a:gdLst/>
              <a:ahLst/>
              <a:cxnLst/>
              <a:rect l="l" t="t" r="r" b="b"/>
              <a:pathLst>
                <a:path w="819150" h="1219200">
                  <a:moveTo>
                    <a:pt x="716788" y="0"/>
                  </a:moveTo>
                  <a:lnTo>
                    <a:pt x="102362" y="0"/>
                  </a:lnTo>
                  <a:lnTo>
                    <a:pt x="102362" y="761873"/>
                  </a:lnTo>
                  <a:lnTo>
                    <a:pt x="0" y="761873"/>
                  </a:lnTo>
                  <a:lnTo>
                    <a:pt x="409575" y="1219200"/>
                  </a:lnTo>
                  <a:lnTo>
                    <a:pt x="819150" y="761873"/>
                  </a:lnTo>
                  <a:lnTo>
                    <a:pt x="716788" y="761873"/>
                  </a:lnTo>
                  <a:lnTo>
                    <a:pt x="71678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62425" y="1833498"/>
              <a:ext cx="819150" cy="1219200"/>
            </a:xfrm>
            <a:custGeom>
              <a:avLst/>
              <a:gdLst/>
              <a:ahLst/>
              <a:cxnLst/>
              <a:rect l="l" t="t" r="r" b="b"/>
              <a:pathLst>
                <a:path w="819150" h="1219200">
                  <a:moveTo>
                    <a:pt x="102362" y="0"/>
                  </a:moveTo>
                  <a:lnTo>
                    <a:pt x="102362" y="761873"/>
                  </a:lnTo>
                  <a:lnTo>
                    <a:pt x="0" y="761873"/>
                  </a:lnTo>
                  <a:lnTo>
                    <a:pt x="409575" y="1219200"/>
                  </a:lnTo>
                  <a:lnTo>
                    <a:pt x="819150" y="761873"/>
                  </a:lnTo>
                  <a:lnTo>
                    <a:pt x="716788" y="761873"/>
                  </a:lnTo>
                  <a:lnTo>
                    <a:pt x="716788" y="0"/>
                  </a:lnTo>
                  <a:lnTo>
                    <a:pt x="102362" y="0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352797" y="2041651"/>
            <a:ext cx="4381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C0504D"/>
                </a:solidFill>
                <a:latin typeface="Times New Roman"/>
                <a:cs typeface="Times New Roman"/>
              </a:rPr>
              <a:t>Q</a:t>
            </a:r>
            <a:r>
              <a:rPr sz="2700" spc="-37" baseline="-20061" dirty="0">
                <a:solidFill>
                  <a:srgbClr val="C0504D"/>
                </a:solidFill>
                <a:latin typeface="Times New Roman"/>
                <a:cs typeface="Times New Roman"/>
              </a:rPr>
              <a:t>2</a:t>
            </a:r>
            <a:endParaRPr sz="2700" baseline="-20061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765425" y="1822450"/>
            <a:ext cx="869950" cy="1270000"/>
            <a:chOff x="2765425" y="1822450"/>
            <a:chExt cx="869950" cy="1270000"/>
          </a:xfrm>
        </p:grpSpPr>
        <p:sp>
          <p:nvSpPr>
            <p:cNvPr id="33" name="object 33"/>
            <p:cNvSpPr/>
            <p:nvPr/>
          </p:nvSpPr>
          <p:spPr>
            <a:xfrm>
              <a:off x="2790825" y="1847850"/>
              <a:ext cx="819150" cy="1219200"/>
            </a:xfrm>
            <a:custGeom>
              <a:avLst/>
              <a:gdLst/>
              <a:ahLst/>
              <a:cxnLst/>
              <a:rect l="l" t="t" r="r" b="b"/>
              <a:pathLst>
                <a:path w="819150" h="1219200">
                  <a:moveTo>
                    <a:pt x="716788" y="0"/>
                  </a:moveTo>
                  <a:lnTo>
                    <a:pt x="102362" y="0"/>
                  </a:lnTo>
                  <a:lnTo>
                    <a:pt x="102362" y="761873"/>
                  </a:lnTo>
                  <a:lnTo>
                    <a:pt x="0" y="761873"/>
                  </a:lnTo>
                  <a:lnTo>
                    <a:pt x="409575" y="1219200"/>
                  </a:lnTo>
                  <a:lnTo>
                    <a:pt x="819150" y="761873"/>
                  </a:lnTo>
                  <a:lnTo>
                    <a:pt x="716788" y="761873"/>
                  </a:lnTo>
                  <a:lnTo>
                    <a:pt x="71678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90825" y="1847850"/>
              <a:ext cx="819150" cy="1219200"/>
            </a:xfrm>
            <a:custGeom>
              <a:avLst/>
              <a:gdLst/>
              <a:ahLst/>
              <a:cxnLst/>
              <a:rect l="l" t="t" r="r" b="b"/>
              <a:pathLst>
                <a:path w="819150" h="1219200">
                  <a:moveTo>
                    <a:pt x="102362" y="0"/>
                  </a:moveTo>
                  <a:lnTo>
                    <a:pt x="102362" y="761873"/>
                  </a:lnTo>
                  <a:lnTo>
                    <a:pt x="0" y="761873"/>
                  </a:lnTo>
                  <a:lnTo>
                    <a:pt x="409575" y="1219200"/>
                  </a:lnTo>
                  <a:lnTo>
                    <a:pt x="819150" y="761873"/>
                  </a:lnTo>
                  <a:lnTo>
                    <a:pt x="716788" y="761873"/>
                  </a:lnTo>
                  <a:lnTo>
                    <a:pt x="716788" y="0"/>
                  </a:lnTo>
                  <a:lnTo>
                    <a:pt x="102362" y="0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981198" y="2056002"/>
            <a:ext cx="4375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C0504D"/>
                </a:solidFill>
                <a:latin typeface="Times New Roman"/>
                <a:cs typeface="Times New Roman"/>
              </a:rPr>
              <a:t>Q</a:t>
            </a:r>
            <a:r>
              <a:rPr sz="2700" spc="-37" baseline="-20061" dirty="0">
                <a:solidFill>
                  <a:srgbClr val="C0504D"/>
                </a:solidFill>
                <a:latin typeface="Times New Roman"/>
                <a:cs typeface="Times New Roman"/>
              </a:rPr>
              <a:t>1</a:t>
            </a:r>
            <a:endParaRPr sz="2700" baseline="-2006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840" y="894689"/>
            <a:ext cx="594995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</a:tabLst>
            </a:pPr>
            <a:r>
              <a:rPr sz="2000" dirty="0">
                <a:latin typeface="Calibri"/>
                <a:cs typeface="Calibri"/>
              </a:rPr>
              <a:t>Ordered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array: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106,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109,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114,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116,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121,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122,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125,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129</a:t>
            </a:r>
            <a:endParaRPr sz="2000">
              <a:latin typeface="Calibri"/>
              <a:cs typeface="Calibri"/>
            </a:endParaRPr>
          </a:p>
          <a:p>
            <a:pPr marL="3676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67665" algn="l"/>
              </a:tabLst>
            </a:pPr>
            <a:r>
              <a:rPr sz="2000" spc="-25" dirty="0">
                <a:latin typeface="Calibri"/>
                <a:cs typeface="Calibri"/>
              </a:rPr>
              <a:t>Q</a:t>
            </a:r>
            <a:r>
              <a:rPr sz="1950" spc="-37" baseline="-21367" dirty="0">
                <a:latin typeface="Calibri"/>
                <a:cs typeface="Calibri"/>
              </a:rPr>
              <a:t>1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140" y="2296414"/>
            <a:ext cx="7562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80365" algn="l"/>
              </a:tabLst>
            </a:pPr>
            <a:r>
              <a:rPr sz="2000" spc="-25" dirty="0">
                <a:latin typeface="Calibri"/>
                <a:cs typeface="Calibri"/>
              </a:rPr>
              <a:t>Q</a:t>
            </a:r>
            <a:r>
              <a:rPr sz="1950" spc="-37" baseline="-21367" dirty="0">
                <a:latin typeface="Calibri"/>
                <a:cs typeface="Calibri"/>
              </a:rPr>
              <a:t>2</a:t>
            </a:r>
            <a:r>
              <a:rPr sz="2000" spc="-2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140" y="3272154"/>
            <a:ext cx="7562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80365" algn="l"/>
              </a:tabLst>
            </a:pPr>
            <a:r>
              <a:rPr sz="2000" spc="-25" dirty="0">
                <a:latin typeface="Calibri"/>
                <a:cs typeface="Calibri"/>
              </a:rPr>
              <a:t>Q</a:t>
            </a:r>
            <a:r>
              <a:rPr sz="1950" spc="-37" baseline="-21367" dirty="0">
                <a:latin typeface="Calibri"/>
                <a:cs typeface="Calibri"/>
              </a:rPr>
              <a:t>3</a:t>
            </a:r>
            <a:r>
              <a:rPr sz="2000" spc="-2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5470" y="385648"/>
            <a:ext cx="2894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28775" algn="l"/>
              </a:tabLst>
            </a:pPr>
            <a:r>
              <a:rPr spc="-10" dirty="0"/>
              <a:t>Quartiles:</a:t>
            </a:r>
            <a:r>
              <a:rPr dirty="0"/>
              <a:t>	</a:t>
            </a:r>
            <a:r>
              <a:rPr spc="-10" dirty="0"/>
              <a:t>Example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6" name="object 6"/>
          <p:cNvSpPr/>
          <p:nvPr/>
        </p:nvSpPr>
        <p:spPr>
          <a:xfrm>
            <a:off x="3040513" y="1599829"/>
            <a:ext cx="2534920" cy="0"/>
          </a:xfrm>
          <a:custGeom>
            <a:avLst/>
            <a:gdLst/>
            <a:ahLst/>
            <a:cxnLst/>
            <a:rect l="l" t="t" r="r" b="b"/>
            <a:pathLst>
              <a:path w="2534920">
                <a:moveTo>
                  <a:pt x="0" y="0"/>
                </a:moveTo>
                <a:lnTo>
                  <a:pt x="311481" y="0"/>
                </a:lnTo>
              </a:path>
              <a:path w="2534920">
                <a:moveTo>
                  <a:pt x="1743465" y="0"/>
                </a:moveTo>
                <a:lnTo>
                  <a:pt x="2534361" y="0"/>
                </a:lnTo>
              </a:path>
            </a:pathLst>
          </a:custGeom>
          <a:ln w="9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36137" y="1462826"/>
            <a:ext cx="1242695" cy="353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1290"/>
              </a:lnSpc>
              <a:spcBef>
                <a:spcPts val="105"/>
              </a:spcBef>
            </a:pPr>
            <a:r>
              <a:rPr sz="1300" i="1" spc="95" dirty="0">
                <a:latin typeface="Times New Roman"/>
                <a:cs typeface="Times New Roman"/>
              </a:rPr>
              <a:t>i</a:t>
            </a:r>
            <a:r>
              <a:rPr sz="1300" i="1" spc="90" dirty="0">
                <a:latin typeface="Times New Roman"/>
                <a:cs typeface="Times New Roman"/>
              </a:rPr>
              <a:t> </a:t>
            </a:r>
            <a:r>
              <a:rPr sz="1300" spc="190" dirty="0">
                <a:latin typeface="Symbol"/>
                <a:cs typeface="Symbol"/>
              </a:rPr>
              <a:t></a:t>
            </a:r>
            <a:r>
              <a:rPr sz="1300" spc="100" dirty="0">
                <a:latin typeface="Times New Roman"/>
                <a:cs typeface="Times New Roman"/>
              </a:rPr>
              <a:t>  </a:t>
            </a:r>
            <a:r>
              <a:rPr sz="1950" spc="262" baseline="36324" dirty="0">
                <a:latin typeface="Times New Roman"/>
                <a:cs typeface="Times New Roman"/>
              </a:rPr>
              <a:t>25</a:t>
            </a:r>
            <a:r>
              <a:rPr sz="1950" spc="434" baseline="36324" dirty="0">
                <a:latin typeface="Times New Roman"/>
                <a:cs typeface="Times New Roman"/>
              </a:rPr>
              <a:t> </a:t>
            </a:r>
            <a:r>
              <a:rPr sz="1300" spc="110" dirty="0">
                <a:latin typeface="Times New Roman"/>
                <a:cs typeface="Times New Roman"/>
              </a:rPr>
              <a:t>(8)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90" dirty="0">
                <a:latin typeface="Symbol"/>
                <a:cs typeface="Symbol"/>
              </a:rPr>
              <a:t>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12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 marL="294005">
              <a:lnSpc>
                <a:spcPts val="1290"/>
              </a:lnSpc>
            </a:pPr>
            <a:r>
              <a:rPr sz="1300" spc="145" dirty="0">
                <a:latin typeface="Times New Roman"/>
                <a:cs typeface="Times New Roman"/>
              </a:rPr>
              <a:t>100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0729" y="1462826"/>
            <a:ext cx="1941195" cy="353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1290"/>
              </a:lnSpc>
              <a:spcBef>
                <a:spcPts val="105"/>
              </a:spcBef>
            </a:pPr>
            <a:r>
              <a:rPr sz="1300" i="1" spc="170" dirty="0">
                <a:latin typeface="Times New Roman"/>
                <a:cs typeface="Times New Roman"/>
              </a:rPr>
              <a:t>Q</a:t>
            </a:r>
            <a:r>
              <a:rPr sz="750" spc="170" dirty="0">
                <a:latin typeface="Times New Roman"/>
                <a:cs typeface="Times New Roman"/>
              </a:rPr>
              <a:t>1</a:t>
            </a:r>
            <a:r>
              <a:rPr sz="750" spc="120" dirty="0">
                <a:latin typeface="Times New Roman"/>
                <a:cs typeface="Times New Roman"/>
              </a:rPr>
              <a:t> </a:t>
            </a:r>
            <a:r>
              <a:rPr sz="1300" spc="190" dirty="0">
                <a:latin typeface="Symbol"/>
                <a:cs typeface="Symbol"/>
              </a:rPr>
              <a:t>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950" spc="254" baseline="36324" dirty="0">
                <a:latin typeface="Times New Roman"/>
                <a:cs typeface="Times New Roman"/>
              </a:rPr>
              <a:t>109</a:t>
            </a:r>
            <a:r>
              <a:rPr sz="1950" spc="-104" baseline="36324" dirty="0">
                <a:latin typeface="Times New Roman"/>
                <a:cs typeface="Times New Roman"/>
              </a:rPr>
              <a:t> </a:t>
            </a:r>
            <a:r>
              <a:rPr sz="1950" spc="307" baseline="36324" dirty="0">
                <a:latin typeface="Symbol"/>
                <a:cs typeface="Symbol"/>
              </a:rPr>
              <a:t></a:t>
            </a:r>
            <a:r>
              <a:rPr sz="1950" spc="307" baseline="36324" dirty="0">
                <a:latin typeface="Times New Roman"/>
                <a:cs typeface="Times New Roman"/>
              </a:rPr>
              <a:t>114</a:t>
            </a:r>
            <a:r>
              <a:rPr sz="1950" spc="240" baseline="36324" dirty="0">
                <a:latin typeface="Times New Roman"/>
                <a:cs typeface="Times New Roman"/>
              </a:rPr>
              <a:t> </a:t>
            </a:r>
            <a:r>
              <a:rPr sz="1300" spc="190" dirty="0">
                <a:latin typeface="Symbol"/>
                <a:cs typeface="Symbol"/>
              </a:rPr>
              <a:t></a:t>
            </a:r>
            <a:r>
              <a:rPr sz="1300" spc="-130" dirty="0">
                <a:latin typeface="Times New Roman"/>
                <a:cs typeface="Times New Roman"/>
              </a:rPr>
              <a:t> </a:t>
            </a:r>
            <a:r>
              <a:rPr sz="1300" spc="130" dirty="0">
                <a:latin typeface="Times New Roman"/>
                <a:cs typeface="Times New Roman"/>
              </a:rPr>
              <a:t>111.5</a:t>
            </a:r>
            <a:endParaRPr sz="1300">
              <a:latin typeface="Times New Roman"/>
              <a:cs typeface="Times New Roman"/>
            </a:endParaRPr>
          </a:p>
          <a:p>
            <a:pPr marR="248920" algn="ctr">
              <a:lnSpc>
                <a:spcPts val="1290"/>
              </a:lnSpc>
            </a:pPr>
            <a:r>
              <a:rPr sz="1300" spc="12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29864" y="1372235"/>
            <a:ext cx="3550285" cy="443230"/>
          </a:xfrm>
          <a:custGeom>
            <a:avLst/>
            <a:gdLst/>
            <a:ahLst/>
            <a:cxnLst/>
            <a:rect l="l" t="t" r="r" b="b"/>
            <a:pathLst>
              <a:path w="3550285" h="443230">
                <a:moveTo>
                  <a:pt x="0" y="443229"/>
                </a:moveTo>
                <a:lnTo>
                  <a:pt x="3550285" y="443229"/>
                </a:lnTo>
                <a:lnTo>
                  <a:pt x="3550285" y="0"/>
                </a:lnTo>
                <a:lnTo>
                  <a:pt x="0" y="0"/>
                </a:lnTo>
                <a:lnTo>
                  <a:pt x="0" y="44322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7208" y="2828002"/>
            <a:ext cx="2543175" cy="0"/>
          </a:xfrm>
          <a:custGeom>
            <a:avLst/>
            <a:gdLst/>
            <a:ahLst/>
            <a:cxnLst/>
            <a:rect l="l" t="t" r="r" b="b"/>
            <a:pathLst>
              <a:path w="2543175">
                <a:moveTo>
                  <a:pt x="0" y="0"/>
                </a:moveTo>
                <a:lnTo>
                  <a:pt x="311994" y="0"/>
                </a:lnTo>
              </a:path>
              <a:path w="2543175">
                <a:moveTo>
                  <a:pt x="1767590" y="0"/>
                </a:moveTo>
                <a:lnTo>
                  <a:pt x="2542813" y="0"/>
                </a:lnTo>
              </a:path>
            </a:pathLst>
          </a:custGeom>
          <a:ln w="9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42749" y="2691501"/>
            <a:ext cx="1243330" cy="35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1285"/>
              </a:lnSpc>
              <a:spcBef>
                <a:spcPts val="100"/>
              </a:spcBef>
            </a:pPr>
            <a:r>
              <a:rPr sz="1300" i="1" spc="95" dirty="0">
                <a:latin typeface="Times New Roman"/>
                <a:cs typeface="Times New Roman"/>
              </a:rPr>
              <a:t>i</a:t>
            </a:r>
            <a:r>
              <a:rPr sz="1300" i="1" spc="90" dirty="0">
                <a:latin typeface="Times New Roman"/>
                <a:cs typeface="Times New Roman"/>
              </a:rPr>
              <a:t> </a:t>
            </a:r>
            <a:r>
              <a:rPr sz="1300" spc="195" dirty="0">
                <a:latin typeface="Symbol"/>
                <a:cs typeface="Symbol"/>
              </a:rPr>
              <a:t></a:t>
            </a:r>
            <a:r>
              <a:rPr sz="1300" spc="484" dirty="0">
                <a:latin typeface="Times New Roman"/>
                <a:cs typeface="Times New Roman"/>
              </a:rPr>
              <a:t> </a:t>
            </a:r>
            <a:r>
              <a:rPr sz="1950" spc="262" baseline="34188" dirty="0">
                <a:latin typeface="Times New Roman"/>
                <a:cs typeface="Times New Roman"/>
              </a:rPr>
              <a:t>50</a:t>
            </a:r>
            <a:r>
              <a:rPr sz="1950" spc="494" baseline="34188" dirty="0">
                <a:latin typeface="Times New Roman"/>
                <a:cs typeface="Times New Roman"/>
              </a:rPr>
              <a:t> </a:t>
            </a:r>
            <a:r>
              <a:rPr sz="1300" spc="110" dirty="0">
                <a:latin typeface="Times New Roman"/>
                <a:cs typeface="Times New Roman"/>
              </a:rPr>
              <a:t>(8)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95" dirty="0">
                <a:latin typeface="Symbol"/>
                <a:cs typeface="Symbol"/>
              </a:rPr>
              <a:t>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125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  <a:p>
            <a:pPr marL="294640">
              <a:lnSpc>
                <a:spcPts val="1285"/>
              </a:lnSpc>
            </a:pPr>
            <a:r>
              <a:rPr sz="1300" spc="145" dirty="0">
                <a:latin typeface="Times New Roman"/>
                <a:cs typeface="Times New Roman"/>
              </a:rPr>
              <a:t>100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9045" y="2691501"/>
            <a:ext cx="1948180" cy="35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1285"/>
              </a:lnSpc>
              <a:spcBef>
                <a:spcPts val="100"/>
              </a:spcBef>
            </a:pPr>
            <a:r>
              <a:rPr sz="1300" i="1" spc="220" dirty="0">
                <a:latin typeface="Times New Roman"/>
                <a:cs typeface="Times New Roman"/>
              </a:rPr>
              <a:t>Q</a:t>
            </a:r>
            <a:r>
              <a:rPr sz="750" spc="220" dirty="0">
                <a:latin typeface="Times New Roman"/>
                <a:cs typeface="Times New Roman"/>
              </a:rPr>
              <a:t>2</a:t>
            </a:r>
            <a:r>
              <a:rPr sz="750" spc="204" dirty="0">
                <a:latin typeface="Times New Roman"/>
                <a:cs typeface="Times New Roman"/>
              </a:rPr>
              <a:t> </a:t>
            </a:r>
            <a:r>
              <a:rPr sz="1300" spc="195" dirty="0">
                <a:latin typeface="Symbol"/>
                <a:cs typeface="Symbol"/>
              </a:rPr>
              <a:t>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950" spc="254" baseline="34188" dirty="0">
                <a:latin typeface="Times New Roman"/>
                <a:cs typeface="Times New Roman"/>
              </a:rPr>
              <a:t>116</a:t>
            </a:r>
            <a:r>
              <a:rPr sz="1950" spc="-97" baseline="34188" dirty="0">
                <a:latin typeface="Times New Roman"/>
                <a:cs typeface="Times New Roman"/>
              </a:rPr>
              <a:t> </a:t>
            </a:r>
            <a:r>
              <a:rPr sz="1950" spc="307" baseline="34188" dirty="0">
                <a:latin typeface="Symbol"/>
                <a:cs typeface="Symbol"/>
              </a:rPr>
              <a:t></a:t>
            </a:r>
            <a:r>
              <a:rPr sz="1950" spc="307" baseline="34188" dirty="0">
                <a:latin typeface="Times New Roman"/>
                <a:cs typeface="Times New Roman"/>
              </a:rPr>
              <a:t>121</a:t>
            </a:r>
            <a:r>
              <a:rPr sz="1950" spc="60" baseline="34188" dirty="0">
                <a:latin typeface="Times New Roman"/>
                <a:cs typeface="Times New Roman"/>
              </a:rPr>
              <a:t> </a:t>
            </a:r>
            <a:r>
              <a:rPr sz="1300" spc="195" dirty="0">
                <a:latin typeface="Symbol"/>
                <a:cs typeface="Symbol"/>
              </a:rPr>
              <a:t></a:t>
            </a:r>
            <a:r>
              <a:rPr sz="1300" spc="-140" dirty="0">
                <a:latin typeface="Times New Roman"/>
                <a:cs typeface="Times New Roman"/>
              </a:rPr>
              <a:t> </a:t>
            </a:r>
            <a:r>
              <a:rPr sz="1300" spc="130" dirty="0">
                <a:latin typeface="Times New Roman"/>
                <a:cs typeface="Times New Roman"/>
              </a:rPr>
              <a:t>118.5</a:t>
            </a:r>
            <a:endParaRPr sz="1300">
              <a:latin typeface="Times New Roman"/>
              <a:cs typeface="Times New Roman"/>
            </a:endParaRPr>
          </a:p>
          <a:p>
            <a:pPr marR="225425" algn="ctr">
              <a:lnSpc>
                <a:spcPts val="1285"/>
              </a:lnSpc>
            </a:pPr>
            <a:r>
              <a:rPr sz="1300" spc="12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36469" y="2601302"/>
            <a:ext cx="3569970" cy="441959"/>
          </a:xfrm>
          <a:custGeom>
            <a:avLst/>
            <a:gdLst/>
            <a:ahLst/>
            <a:cxnLst/>
            <a:rect l="l" t="t" r="r" b="b"/>
            <a:pathLst>
              <a:path w="3569970" h="441960">
                <a:moveTo>
                  <a:pt x="0" y="441490"/>
                </a:moveTo>
                <a:lnTo>
                  <a:pt x="3569970" y="441490"/>
                </a:lnTo>
                <a:lnTo>
                  <a:pt x="3569970" y="0"/>
                </a:lnTo>
                <a:lnTo>
                  <a:pt x="0" y="0"/>
                </a:lnTo>
                <a:lnTo>
                  <a:pt x="0" y="44149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9179" y="4099583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311802" y="0"/>
                </a:lnTo>
              </a:path>
              <a:path w="2543810">
                <a:moveTo>
                  <a:pt x="1755667" y="0"/>
                </a:moveTo>
                <a:lnTo>
                  <a:pt x="2543690" y="0"/>
                </a:lnTo>
              </a:path>
            </a:pathLst>
          </a:custGeom>
          <a:ln w="9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44892" y="3962580"/>
            <a:ext cx="1238885" cy="353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1290"/>
              </a:lnSpc>
              <a:spcBef>
                <a:spcPts val="105"/>
              </a:spcBef>
            </a:pPr>
            <a:r>
              <a:rPr sz="1300" i="1" spc="95" dirty="0">
                <a:latin typeface="Times New Roman"/>
                <a:cs typeface="Times New Roman"/>
              </a:rPr>
              <a:t>i</a:t>
            </a:r>
            <a:r>
              <a:rPr sz="1300" i="1" spc="90" dirty="0">
                <a:latin typeface="Times New Roman"/>
                <a:cs typeface="Times New Roman"/>
              </a:rPr>
              <a:t> </a:t>
            </a:r>
            <a:r>
              <a:rPr sz="1300" spc="190" dirty="0">
                <a:latin typeface="Symbol"/>
                <a:cs typeface="Symbol"/>
              </a:rPr>
              <a:t></a:t>
            </a:r>
            <a:r>
              <a:rPr sz="1300" spc="90" dirty="0">
                <a:latin typeface="Times New Roman"/>
                <a:cs typeface="Times New Roman"/>
              </a:rPr>
              <a:t>  </a:t>
            </a:r>
            <a:r>
              <a:rPr sz="1950" spc="262" baseline="36324" dirty="0">
                <a:latin typeface="Times New Roman"/>
                <a:cs typeface="Times New Roman"/>
              </a:rPr>
              <a:t>75</a:t>
            </a:r>
            <a:r>
              <a:rPr sz="1950" spc="465" baseline="36324" dirty="0">
                <a:latin typeface="Times New Roman"/>
                <a:cs typeface="Times New Roman"/>
              </a:rPr>
              <a:t> </a:t>
            </a:r>
            <a:r>
              <a:rPr sz="1300" spc="110" dirty="0">
                <a:latin typeface="Times New Roman"/>
                <a:cs typeface="Times New Roman"/>
              </a:rPr>
              <a:t>(8)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90" dirty="0">
                <a:latin typeface="Symbol"/>
                <a:cs typeface="Symbol"/>
              </a:rPr>
              <a:t>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25" dirty="0">
                <a:latin typeface="Times New Roman"/>
                <a:cs typeface="Times New Roman"/>
              </a:rPr>
              <a:t>6</a:t>
            </a:r>
            <a:endParaRPr sz="1300">
              <a:latin typeface="Times New Roman"/>
              <a:cs typeface="Times New Roman"/>
            </a:endParaRPr>
          </a:p>
          <a:p>
            <a:pPr marL="294005">
              <a:lnSpc>
                <a:spcPts val="1290"/>
              </a:lnSpc>
            </a:pPr>
            <a:r>
              <a:rPr sz="1300" spc="145" dirty="0">
                <a:latin typeface="Times New Roman"/>
                <a:cs typeface="Times New Roman"/>
              </a:rPr>
              <a:t>100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46878" y="3962580"/>
            <a:ext cx="1951989" cy="353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1290"/>
              </a:lnSpc>
              <a:spcBef>
                <a:spcPts val="105"/>
              </a:spcBef>
            </a:pPr>
            <a:r>
              <a:rPr sz="1300" i="1" spc="200" dirty="0">
                <a:latin typeface="Times New Roman"/>
                <a:cs typeface="Times New Roman"/>
              </a:rPr>
              <a:t>Q</a:t>
            </a:r>
            <a:r>
              <a:rPr sz="750" spc="200" dirty="0">
                <a:latin typeface="Times New Roman"/>
                <a:cs typeface="Times New Roman"/>
              </a:rPr>
              <a:t>3</a:t>
            </a:r>
            <a:r>
              <a:rPr sz="750" spc="165" dirty="0">
                <a:latin typeface="Times New Roman"/>
                <a:cs typeface="Times New Roman"/>
              </a:rPr>
              <a:t> </a:t>
            </a:r>
            <a:r>
              <a:rPr sz="1300" spc="190" dirty="0">
                <a:latin typeface="Symbol"/>
                <a:cs typeface="Symbol"/>
              </a:rPr>
              <a:t>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950" spc="254" baseline="36324" dirty="0">
                <a:latin typeface="Times New Roman"/>
                <a:cs typeface="Times New Roman"/>
              </a:rPr>
              <a:t>122</a:t>
            </a:r>
            <a:r>
              <a:rPr sz="1950" spc="-97" baseline="36324" dirty="0">
                <a:latin typeface="Times New Roman"/>
                <a:cs typeface="Times New Roman"/>
              </a:rPr>
              <a:t> </a:t>
            </a:r>
            <a:r>
              <a:rPr sz="1950" spc="307" baseline="36324" dirty="0">
                <a:latin typeface="Symbol"/>
                <a:cs typeface="Symbol"/>
              </a:rPr>
              <a:t></a:t>
            </a:r>
            <a:r>
              <a:rPr sz="1950" spc="307" baseline="36324" dirty="0">
                <a:latin typeface="Times New Roman"/>
                <a:cs typeface="Times New Roman"/>
              </a:rPr>
              <a:t>125</a:t>
            </a:r>
            <a:r>
              <a:rPr sz="1950" spc="209" baseline="36324" dirty="0">
                <a:latin typeface="Times New Roman"/>
                <a:cs typeface="Times New Roman"/>
              </a:rPr>
              <a:t> </a:t>
            </a:r>
            <a:r>
              <a:rPr sz="1300" spc="190" dirty="0">
                <a:latin typeface="Symbol"/>
                <a:cs typeface="Symbol"/>
              </a:rPr>
              <a:t></a:t>
            </a:r>
            <a:r>
              <a:rPr sz="1300" spc="-140" dirty="0">
                <a:latin typeface="Times New Roman"/>
                <a:cs typeface="Times New Roman"/>
              </a:rPr>
              <a:t> </a:t>
            </a:r>
            <a:r>
              <a:rPr sz="1300" spc="130" dirty="0">
                <a:latin typeface="Times New Roman"/>
                <a:cs typeface="Times New Roman"/>
              </a:rPr>
              <a:t>123.5</a:t>
            </a:r>
            <a:endParaRPr sz="1300">
              <a:latin typeface="Times New Roman"/>
              <a:cs typeface="Times New Roman"/>
            </a:endParaRPr>
          </a:p>
          <a:p>
            <a:pPr marR="232410" algn="ctr">
              <a:lnSpc>
                <a:spcPts val="1290"/>
              </a:lnSpc>
            </a:pPr>
            <a:r>
              <a:rPr sz="1300" spc="12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38627" y="3871988"/>
            <a:ext cx="3568065" cy="443230"/>
          </a:xfrm>
          <a:custGeom>
            <a:avLst/>
            <a:gdLst/>
            <a:ahLst/>
            <a:cxnLst/>
            <a:rect l="l" t="t" r="r" b="b"/>
            <a:pathLst>
              <a:path w="3568065" h="443229">
                <a:moveTo>
                  <a:pt x="0" y="443230"/>
                </a:moveTo>
                <a:lnTo>
                  <a:pt x="3567811" y="443230"/>
                </a:lnTo>
                <a:lnTo>
                  <a:pt x="3567811" y="0"/>
                </a:lnTo>
                <a:lnTo>
                  <a:pt x="0" y="0"/>
                </a:lnTo>
                <a:lnTo>
                  <a:pt x="0" y="44323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31711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Interquartile</a:t>
            </a:r>
            <a:r>
              <a:rPr spc="-100" dirty="0"/>
              <a:t> </a:t>
            </a:r>
            <a:r>
              <a:rPr spc="-20" dirty="0"/>
              <a:t>Range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84567" y="1295400"/>
            <a:ext cx="6516370" cy="3276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7145" rIns="0" bIns="0" rtlCol="0">
            <a:spAutoFit/>
          </a:bodyPr>
          <a:lstStyle/>
          <a:p>
            <a:pPr marL="410845" indent="-34290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410845" algn="l"/>
              </a:tabLst>
            </a:pPr>
            <a:r>
              <a:rPr sz="2000" dirty="0">
                <a:latin typeface="Calibri"/>
                <a:cs typeface="Calibri"/>
              </a:rPr>
              <a:t>Range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third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quartiles</a:t>
            </a:r>
            <a:endParaRPr sz="2000">
              <a:latin typeface="Calibri"/>
              <a:cs typeface="Calibri"/>
            </a:endParaRPr>
          </a:p>
          <a:p>
            <a:pPr marL="410845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0845" algn="l"/>
              </a:tabLst>
            </a:pPr>
            <a:r>
              <a:rPr sz="2000" dirty="0">
                <a:latin typeface="Calibri"/>
                <a:cs typeface="Calibri"/>
              </a:rPr>
              <a:t>Range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“middle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half”</a:t>
            </a:r>
            <a:endParaRPr sz="2000">
              <a:latin typeface="Calibri"/>
              <a:cs typeface="Calibri"/>
            </a:endParaRPr>
          </a:p>
          <a:p>
            <a:pPr marL="410845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0845" algn="l"/>
              </a:tabLst>
            </a:pPr>
            <a:r>
              <a:rPr sz="2000" dirty="0">
                <a:latin typeface="Calibri"/>
                <a:cs typeface="Calibri"/>
              </a:rPr>
              <a:t>Less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influenced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extremes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89"/>
              </a:spcBef>
            </a:pPr>
            <a:endParaRPr sz="2000">
              <a:latin typeface="Calibri"/>
              <a:cs typeface="Calibri"/>
            </a:endParaRPr>
          </a:p>
          <a:p>
            <a:pPr marL="414020">
              <a:lnSpc>
                <a:spcPct val="100000"/>
              </a:lnSpc>
            </a:pPr>
            <a:r>
              <a:rPr sz="2900" i="1" dirty="0">
                <a:latin typeface="Times New Roman"/>
                <a:cs typeface="Times New Roman"/>
              </a:rPr>
              <a:t>Interquartile</a:t>
            </a:r>
            <a:r>
              <a:rPr sz="2900" i="1" spc="175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Range</a:t>
            </a:r>
            <a:r>
              <a:rPr sz="2900" i="1" spc="-2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</a:t>
            </a:r>
            <a:r>
              <a:rPr sz="2900" spc="-125" dirty="0">
                <a:latin typeface="Times New Roman"/>
                <a:cs typeface="Times New Roman"/>
              </a:rPr>
              <a:t> </a:t>
            </a:r>
            <a:r>
              <a:rPr sz="2900" i="1" spc="50" dirty="0">
                <a:latin typeface="Times New Roman"/>
                <a:cs typeface="Times New Roman"/>
              </a:rPr>
              <a:t>Q</a:t>
            </a:r>
            <a:r>
              <a:rPr sz="1700" spc="50" dirty="0">
                <a:latin typeface="Times New Roman"/>
                <a:cs typeface="Times New Roman"/>
              </a:rPr>
              <a:t>3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</a:t>
            </a:r>
            <a:r>
              <a:rPr sz="2900" spc="-325" dirty="0">
                <a:latin typeface="Times New Roman"/>
                <a:cs typeface="Times New Roman"/>
              </a:rPr>
              <a:t> </a:t>
            </a:r>
            <a:r>
              <a:rPr sz="2900" i="1" spc="-25" dirty="0">
                <a:latin typeface="Times New Roman"/>
                <a:cs typeface="Times New Roman"/>
              </a:rPr>
              <a:t>Q</a:t>
            </a:r>
            <a:r>
              <a:rPr sz="1700" spc="-25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879600">
              <a:lnSpc>
                <a:spcPct val="100000"/>
              </a:lnSpc>
              <a:spcBef>
                <a:spcPts val="95"/>
              </a:spcBef>
            </a:pPr>
            <a:r>
              <a:rPr dirty="0"/>
              <a:t>Deviation</a:t>
            </a:r>
            <a:r>
              <a:rPr spc="-75" dirty="0"/>
              <a:t> </a:t>
            </a:r>
            <a:r>
              <a:rPr dirty="0"/>
              <a:t>from</a:t>
            </a:r>
            <a:r>
              <a:rPr spc="-100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spc="-20" dirty="0"/>
              <a:t>Mean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12470" y="1204340"/>
            <a:ext cx="2783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5425" indent="-21272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25425" algn="l"/>
              </a:tabLst>
            </a:pPr>
            <a:r>
              <a:rPr sz="2000" dirty="0">
                <a:latin typeface="Calibri"/>
                <a:cs typeface="Calibri"/>
              </a:rPr>
              <a:t>Data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set: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17,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470" y="1570177"/>
            <a:ext cx="9099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5425" indent="-21272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25425" algn="l"/>
              </a:tabLst>
            </a:pPr>
            <a:r>
              <a:rPr sz="2000" spc="-10" dirty="0">
                <a:latin typeface="Calibri"/>
                <a:cs typeface="Calibri"/>
              </a:rPr>
              <a:t>Mean: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38040" y="1934271"/>
            <a:ext cx="311785" cy="0"/>
          </a:xfrm>
          <a:custGeom>
            <a:avLst/>
            <a:gdLst/>
            <a:ahLst/>
            <a:cxnLst/>
            <a:rect l="l" t="t" r="r" b="b"/>
            <a:pathLst>
              <a:path w="311785">
                <a:moveTo>
                  <a:pt x="0" y="0"/>
                </a:moveTo>
                <a:lnTo>
                  <a:pt x="311292" y="0"/>
                </a:lnTo>
              </a:path>
            </a:pathLst>
          </a:custGeom>
          <a:ln w="10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2470" y="1872089"/>
            <a:ext cx="4335145" cy="6997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R="590550" algn="ctr">
              <a:lnSpc>
                <a:spcPct val="100000"/>
              </a:lnSpc>
              <a:spcBef>
                <a:spcPts val="530"/>
              </a:spcBef>
              <a:tabLst>
                <a:tab pos="401955" algn="l"/>
              </a:tabLst>
            </a:pPr>
            <a:r>
              <a:rPr sz="1600" i="1" spc="-350" dirty="0">
                <a:latin typeface="Times New Roman"/>
                <a:cs typeface="Times New Roman"/>
              </a:rPr>
              <a:t>N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marL="225425" indent="-21272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25425" algn="l"/>
              </a:tabLst>
            </a:pPr>
            <a:r>
              <a:rPr sz="2000" dirty="0">
                <a:latin typeface="Calibri"/>
                <a:cs typeface="Calibri"/>
              </a:rPr>
              <a:t>Deviations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8,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4,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7741" y="1668748"/>
            <a:ext cx="121856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600" spc="-260" dirty="0">
                <a:latin typeface="Symbol"/>
                <a:cs typeface="Symbol"/>
              </a:rPr>
              <a:t>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245" dirty="0">
                <a:latin typeface="Symbol"/>
                <a:cs typeface="Symbol"/>
              </a:rPr>
              <a:t>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3525" spc="-660" baseline="18912" dirty="0">
                <a:latin typeface="Symbol"/>
                <a:cs typeface="Symbol"/>
              </a:rPr>
              <a:t></a:t>
            </a:r>
            <a:r>
              <a:rPr sz="3525" spc="-555" baseline="18912" dirty="0">
                <a:latin typeface="Times New Roman"/>
                <a:cs typeface="Times New Roman"/>
              </a:rPr>
              <a:t> </a:t>
            </a:r>
            <a:r>
              <a:rPr sz="2400" i="1" spc="-412" baseline="41666" dirty="0">
                <a:latin typeface="Times New Roman"/>
                <a:cs typeface="Times New Roman"/>
              </a:rPr>
              <a:t>X</a:t>
            </a:r>
            <a:r>
              <a:rPr sz="2400" i="1" spc="187" baseline="41666" dirty="0">
                <a:latin typeface="Times New Roman"/>
                <a:cs typeface="Times New Roman"/>
              </a:rPr>
              <a:t> </a:t>
            </a:r>
            <a:r>
              <a:rPr sz="1600" spc="-245" dirty="0">
                <a:latin typeface="Symbol"/>
                <a:cs typeface="Symbol"/>
              </a:rPr>
              <a:t>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2400" u="sng" spc="-345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65</a:t>
            </a:r>
            <a:r>
              <a:rPr sz="2400" spc="-127" baseline="34722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Symbol"/>
                <a:cs typeface="Symbol"/>
              </a:rPr>
              <a:t></a:t>
            </a:r>
            <a:r>
              <a:rPr sz="1600" spc="-100" dirty="0">
                <a:latin typeface="Times New Roman"/>
                <a:cs typeface="Times New Roman"/>
              </a:rPr>
              <a:t>13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13411" y="3350432"/>
            <a:ext cx="5003165" cy="1108710"/>
            <a:chOff x="1813411" y="3350432"/>
            <a:chExt cx="5003165" cy="1108710"/>
          </a:xfrm>
        </p:grpSpPr>
        <p:sp>
          <p:nvSpPr>
            <p:cNvPr id="9" name="object 9"/>
            <p:cNvSpPr/>
            <p:nvPr/>
          </p:nvSpPr>
          <p:spPr>
            <a:xfrm>
              <a:off x="1813411" y="3350432"/>
              <a:ext cx="5003165" cy="1108710"/>
            </a:xfrm>
            <a:custGeom>
              <a:avLst/>
              <a:gdLst/>
              <a:ahLst/>
              <a:cxnLst/>
              <a:rect l="l" t="t" r="r" b="b"/>
              <a:pathLst>
                <a:path w="5003165" h="1108710">
                  <a:moveTo>
                    <a:pt x="5002974" y="0"/>
                  </a:moveTo>
                  <a:lnTo>
                    <a:pt x="0" y="0"/>
                  </a:lnTo>
                  <a:lnTo>
                    <a:pt x="0" y="1108367"/>
                  </a:lnTo>
                  <a:lnTo>
                    <a:pt x="5002974" y="1108367"/>
                  </a:lnTo>
                  <a:lnTo>
                    <a:pt x="500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29899" y="3439755"/>
              <a:ext cx="125730" cy="508000"/>
            </a:xfrm>
            <a:custGeom>
              <a:avLst/>
              <a:gdLst/>
              <a:ahLst/>
              <a:cxnLst/>
              <a:rect l="l" t="t" r="r" b="b"/>
              <a:pathLst>
                <a:path w="125729" h="508000">
                  <a:moveTo>
                    <a:pt x="66817" y="0"/>
                  </a:moveTo>
                  <a:lnTo>
                    <a:pt x="66817" y="500637"/>
                  </a:lnTo>
                </a:path>
                <a:path w="125729" h="508000">
                  <a:moveTo>
                    <a:pt x="16704" y="507745"/>
                  </a:moveTo>
                  <a:lnTo>
                    <a:pt x="108578" y="507745"/>
                  </a:lnTo>
                </a:path>
                <a:path w="125729" h="508000">
                  <a:moveTo>
                    <a:pt x="16704" y="457752"/>
                  </a:moveTo>
                  <a:lnTo>
                    <a:pt x="108578" y="457752"/>
                  </a:lnTo>
                </a:path>
                <a:path w="125729" h="508000">
                  <a:moveTo>
                    <a:pt x="16704" y="407759"/>
                  </a:moveTo>
                  <a:lnTo>
                    <a:pt x="108578" y="407759"/>
                  </a:lnTo>
                </a:path>
                <a:path w="125729" h="508000">
                  <a:moveTo>
                    <a:pt x="16704" y="357530"/>
                  </a:moveTo>
                  <a:lnTo>
                    <a:pt x="108578" y="357530"/>
                  </a:lnTo>
                </a:path>
                <a:path w="125729" h="508000">
                  <a:moveTo>
                    <a:pt x="16704" y="307537"/>
                  </a:moveTo>
                  <a:lnTo>
                    <a:pt x="108578" y="307537"/>
                  </a:lnTo>
                </a:path>
                <a:path w="125729" h="508000">
                  <a:moveTo>
                    <a:pt x="16704" y="257545"/>
                  </a:moveTo>
                  <a:lnTo>
                    <a:pt x="108578" y="257545"/>
                  </a:lnTo>
                </a:path>
                <a:path w="125729" h="508000">
                  <a:moveTo>
                    <a:pt x="16704" y="200207"/>
                  </a:moveTo>
                  <a:lnTo>
                    <a:pt x="108578" y="200207"/>
                  </a:lnTo>
                </a:path>
                <a:path w="125729" h="508000">
                  <a:moveTo>
                    <a:pt x="16704" y="150214"/>
                  </a:moveTo>
                  <a:lnTo>
                    <a:pt x="108578" y="150214"/>
                  </a:lnTo>
                </a:path>
                <a:path w="125729" h="508000">
                  <a:moveTo>
                    <a:pt x="16704" y="100222"/>
                  </a:moveTo>
                  <a:lnTo>
                    <a:pt x="108578" y="100222"/>
                  </a:lnTo>
                </a:path>
                <a:path w="125729" h="508000">
                  <a:moveTo>
                    <a:pt x="16704" y="50040"/>
                  </a:moveTo>
                  <a:lnTo>
                    <a:pt x="108578" y="50040"/>
                  </a:lnTo>
                </a:path>
                <a:path w="125729" h="508000">
                  <a:moveTo>
                    <a:pt x="16704" y="0"/>
                  </a:moveTo>
                  <a:lnTo>
                    <a:pt x="108578" y="0"/>
                  </a:lnTo>
                </a:path>
                <a:path w="125729" h="508000">
                  <a:moveTo>
                    <a:pt x="0" y="507745"/>
                  </a:moveTo>
                  <a:lnTo>
                    <a:pt x="125617" y="507745"/>
                  </a:lnTo>
                </a:path>
                <a:path w="125729" h="508000">
                  <a:moveTo>
                    <a:pt x="0" y="257545"/>
                  </a:moveTo>
                  <a:lnTo>
                    <a:pt x="125617" y="257545"/>
                  </a:lnTo>
                </a:path>
                <a:path w="125729" h="508000">
                  <a:moveTo>
                    <a:pt x="0" y="0"/>
                  </a:moveTo>
                  <a:lnTo>
                    <a:pt x="125617" y="0"/>
                  </a:lnTo>
                </a:path>
              </a:pathLst>
            </a:custGeom>
            <a:ln w="7730">
              <a:solidFill>
                <a:srgbClr val="081D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60358" y="3897508"/>
              <a:ext cx="4518025" cy="107950"/>
            </a:xfrm>
            <a:custGeom>
              <a:avLst/>
              <a:gdLst/>
              <a:ahLst/>
              <a:cxnLst/>
              <a:rect l="l" t="t" r="r" b="b"/>
              <a:pathLst>
                <a:path w="4518025" h="107950">
                  <a:moveTo>
                    <a:pt x="0" y="49992"/>
                  </a:moveTo>
                  <a:lnTo>
                    <a:pt x="4509358" y="49992"/>
                  </a:lnTo>
                </a:path>
                <a:path w="4518025" h="107950">
                  <a:moveTo>
                    <a:pt x="0" y="92877"/>
                  </a:moveTo>
                  <a:lnTo>
                    <a:pt x="0" y="57100"/>
                  </a:lnTo>
                </a:path>
                <a:path w="4518025" h="107950">
                  <a:moveTo>
                    <a:pt x="225788" y="92877"/>
                  </a:moveTo>
                  <a:lnTo>
                    <a:pt x="225788" y="57100"/>
                  </a:lnTo>
                </a:path>
                <a:path w="4518025" h="107950">
                  <a:moveTo>
                    <a:pt x="451576" y="92877"/>
                  </a:moveTo>
                  <a:lnTo>
                    <a:pt x="451576" y="57100"/>
                  </a:lnTo>
                </a:path>
                <a:path w="4518025" h="107950">
                  <a:moveTo>
                    <a:pt x="677642" y="92877"/>
                  </a:moveTo>
                  <a:lnTo>
                    <a:pt x="677642" y="57100"/>
                  </a:lnTo>
                </a:path>
                <a:path w="4518025" h="107950">
                  <a:moveTo>
                    <a:pt x="903430" y="92877"/>
                  </a:moveTo>
                  <a:lnTo>
                    <a:pt x="903430" y="57100"/>
                  </a:lnTo>
                </a:path>
                <a:path w="4518025" h="107950">
                  <a:moveTo>
                    <a:pt x="1129274" y="92877"/>
                  </a:moveTo>
                  <a:lnTo>
                    <a:pt x="1129274" y="57100"/>
                  </a:lnTo>
                </a:path>
                <a:path w="4518025" h="107950">
                  <a:moveTo>
                    <a:pt x="1355341" y="92877"/>
                  </a:moveTo>
                  <a:lnTo>
                    <a:pt x="1355341" y="57100"/>
                  </a:lnTo>
                </a:path>
                <a:path w="4518025" h="107950">
                  <a:moveTo>
                    <a:pt x="1581073" y="92877"/>
                  </a:moveTo>
                  <a:lnTo>
                    <a:pt x="1581073" y="57100"/>
                  </a:lnTo>
                </a:path>
                <a:path w="4518025" h="107950">
                  <a:moveTo>
                    <a:pt x="1806917" y="92877"/>
                  </a:moveTo>
                  <a:lnTo>
                    <a:pt x="1806917" y="57100"/>
                  </a:lnTo>
                </a:path>
                <a:path w="4518025" h="107950">
                  <a:moveTo>
                    <a:pt x="2032983" y="92877"/>
                  </a:moveTo>
                  <a:lnTo>
                    <a:pt x="2032983" y="57100"/>
                  </a:lnTo>
                </a:path>
                <a:path w="4518025" h="107950">
                  <a:moveTo>
                    <a:pt x="2258716" y="92877"/>
                  </a:moveTo>
                  <a:lnTo>
                    <a:pt x="2258716" y="57100"/>
                  </a:lnTo>
                </a:path>
                <a:path w="4518025" h="107950">
                  <a:moveTo>
                    <a:pt x="2484782" y="92877"/>
                  </a:moveTo>
                  <a:lnTo>
                    <a:pt x="2484782" y="57100"/>
                  </a:lnTo>
                </a:path>
                <a:path w="4518025" h="107950">
                  <a:moveTo>
                    <a:pt x="2710626" y="92877"/>
                  </a:moveTo>
                  <a:lnTo>
                    <a:pt x="2710626" y="57100"/>
                  </a:lnTo>
                </a:path>
                <a:path w="4518025" h="107950">
                  <a:moveTo>
                    <a:pt x="2936358" y="92877"/>
                  </a:moveTo>
                  <a:lnTo>
                    <a:pt x="2936358" y="57100"/>
                  </a:lnTo>
                </a:path>
                <a:path w="4518025" h="107950">
                  <a:moveTo>
                    <a:pt x="3162425" y="92877"/>
                  </a:moveTo>
                  <a:lnTo>
                    <a:pt x="3162425" y="57100"/>
                  </a:lnTo>
                </a:path>
                <a:path w="4518025" h="107950">
                  <a:moveTo>
                    <a:pt x="3388269" y="92877"/>
                  </a:moveTo>
                  <a:lnTo>
                    <a:pt x="3388269" y="57100"/>
                  </a:lnTo>
                </a:path>
                <a:path w="4518025" h="107950">
                  <a:moveTo>
                    <a:pt x="3614001" y="92877"/>
                  </a:moveTo>
                  <a:lnTo>
                    <a:pt x="3614001" y="57100"/>
                  </a:lnTo>
                </a:path>
                <a:path w="4518025" h="107950">
                  <a:moveTo>
                    <a:pt x="3840067" y="92877"/>
                  </a:moveTo>
                  <a:lnTo>
                    <a:pt x="3840067" y="57100"/>
                  </a:lnTo>
                </a:path>
                <a:path w="4518025" h="107950">
                  <a:moveTo>
                    <a:pt x="4065800" y="92877"/>
                  </a:moveTo>
                  <a:lnTo>
                    <a:pt x="4065800" y="57100"/>
                  </a:lnTo>
                </a:path>
                <a:path w="4518025" h="107950">
                  <a:moveTo>
                    <a:pt x="4291644" y="92877"/>
                  </a:moveTo>
                  <a:lnTo>
                    <a:pt x="4291644" y="57100"/>
                  </a:lnTo>
                </a:path>
                <a:path w="4518025" h="107950">
                  <a:moveTo>
                    <a:pt x="4517710" y="92877"/>
                  </a:moveTo>
                  <a:lnTo>
                    <a:pt x="4517710" y="57100"/>
                  </a:lnTo>
                </a:path>
                <a:path w="4518025" h="107950">
                  <a:moveTo>
                    <a:pt x="0" y="107330"/>
                  </a:moveTo>
                  <a:lnTo>
                    <a:pt x="0" y="0"/>
                  </a:lnTo>
                </a:path>
                <a:path w="4518025" h="107950">
                  <a:moveTo>
                    <a:pt x="1129274" y="107330"/>
                  </a:moveTo>
                  <a:lnTo>
                    <a:pt x="1129274" y="0"/>
                  </a:lnTo>
                </a:path>
                <a:path w="4518025" h="107950">
                  <a:moveTo>
                    <a:pt x="2258716" y="107330"/>
                  </a:moveTo>
                  <a:lnTo>
                    <a:pt x="2258716" y="0"/>
                  </a:lnTo>
                </a:path>
                <a:path w="4518025" h="107950">
                  <a:moveTo>
                    <a:pt x="3388269" y="107330"/>
                  </a:moveTo>
                  <a:lnTo>
                    <a:pt x="3388269" y="0"/>
                  </a:lnTo>
                </a:path>
                <a:path w="4518025" h="107950">
                  <a:moveTo>
                    <a:pt x="4517710" y="107330"/>
                  </a:moveTo>
                  <a:lnTo>
                    <a:pt x="4517710" y="0"/>
                  </a:lnTo>
                </a:path>
              </a:pathLst>
            </a:custGeom>
            <a:ln w="7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05790" y="4088806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b="1" spc="75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35287" y="4088806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b="1" spc="75" dirty="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06375" y="4088806"/>
            <a:ext cx="23050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b="1" spc="70" dirty="0">
                <a:latin typeface="Arial"/>
                <a:cs typeface="Arial"/>
              </a:rPr>
              <a:t>10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5482" y="4088806"/>
            <a:ext cx="23050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b="1" spc="70" dirty="0">
                <a:latin typeface="Arial"/>
                <a:cs typeface="Arial"/>
              </a:rPr>
              <a:t>15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65035" y="4088806"/>
            <a:ext cx="23050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b="1" spc="70" dirty="0">
                <a:latin typeface="Arial"/>
                <a:cs typeface="Arial"/>
              </a:rPr>
              <a:t>20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00400" y="3602863"/>
            <a:ext cx="1762125" cy="200025"/>
          </a:xfrm>
          <a:custGeom>
            <a:avLst/>
            <a:gdLst/>
            <a:ahLst/>
            <a:cxnLst/>
            <a:rect l="l" t="t" r="r" b="b"/>
            <a:pathLst>
              <a:path w="1762125" h="200025">
                <a:moveTo>
                  <a:pt x="0" y="200025"/>
                </a:moveTo>
                <a:lnTo>
                  <a:pt x="1762125" y="200025"/>
                </a:lnTo>
              </a:path>
              <a:path w="1762125" h="200025">
                <a:moveTo>
                  <a:pt x="960882" y="0"/>
                </a:moveTo>
                <a:lnTo>
                  <a:pt x="176098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11526" y="3555872"/>
            <a:ext cx="2349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latin typeface="Times New Roman"/>
                <a:cs typeface="Times New Roman"/>
              </a:rPr>
              <a:t>-</a:t>
            </a:r>
            <a:r>
              <a:rPr sz="2100" spc="-60" dirty="0">
                <a:latin typeface="Times New Roman"/>
                <a:cs typeface="Times New Roman"/>
              </a:rPr>
              <a:t>8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7503" y="3384296"/>
            <a:ext cx="2349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latin typeface="Times New Roman"/>
                <a:cs typeface="Times New Roman"/>
              </a:rPr>
              <a:t>-</a:t>
            </a:r>
            <a:r>
              <a:rPr sz="2100" spc="-60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74463" y="3864736"/>
            <a:ext cx="683895" cy="0"/>
          </a:xfrm>
          <a:custGeom>
            <a:avLst/>
            <a:gdLst/>
            <a:ahLst/>
            <a:cxnLst/>
            <a:rect l="l" t="t" r="r" b="b"/>
            <a:pathLst>
              <a:path w="683895">
                <a:moveTo>
                  <a:pt x="0" y="0"/>
                </a:moveTo>
                <a:lnTo>
                  <a:pt x="6833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69534" y="3728720"/>
            <a:ext cx="25590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+3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75605" y="3721861"/>
            <a:ext cx="911225" cy="0"/>
          </a:xfrm>
          <a:custGeom>
            <a:avLst/>
            <a:gdLst/>
            <a:ahLst/>
            <a:cxnLst/>
            <a:rect l="l" t="t" r="r" b="b"/>
            <a:pathLst>
              <a:path w="911225">
                <a:moveTo>
                  <a:pt x="0" y="0"/>
                </a:moveTo>
                <a:lnTo>
                  <a:pt x="91084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55157" y="3557396"/>
            <a:ext cx="255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+4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72050" y="3543300"/>
            <a:ext cx="1428750" cy="1270"/>
          </a:xfrm>
          <a:custGeom>
            <a:avLst/>
            <a:gdLst/>
            <a:ahLst/>
            <a:cxnLst/>
            <a:rect l="l" t="t" r="r" b="b"/>
            <a:pathLst>
              <a:path w="1428750" h="1270">
                <a:moveTo>
                  <a:pt x="0" y="0"/>
                </a:moveTo>
                <a:lnTo>
                  <a:pt x="1428750" y="114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27038" y="3385820"/>
            <a:ext cx="255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+5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31806" y="4356221"/>
            <a:ext cx="18478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0" dirty="0">
                <a:latin typeface="Symbol"/>
                <a:cs typeface="Symbol"/>
              </a:rPr>
              <a:t></a:t>
            </a:r>
            <a:endParaRPr sz="23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868805">
              <a:lnSpc>
                <a:spcPct val="100000"/>
              </a:lnSpc>
              <a:spcBef>
                <a:spcPts val="95"/>
              </a:spcBef>
            </a:pPr>
            <a:r>
              <a:rPr dirty="0"/>
              <a:t>Mean</a:t>
            </a:r>
            <a:r>
              <a:rPr spc="-90" dirty="0"/>
              <a:t> </a:t>
            </a:r>
            <a:r>
              <a:rPr dirty="0"/>
              <a:t>Absolute</a:t>
            </a:r>
            <a:r>
              <a:rPr spc="-100" dirty="0"/>
              <a:t> </a:t>
            </a:r>
            <a:r>
              <a:rPr spc="-10" dirty="0"/>
              <a:t>Deviation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4367" y="1800314"/>
          <a:ext cx="3336925" cy="2332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marL="567055">
                        <a:lnSpc>
                          <a:spcPts val="2585"/>
                        </a:lnSpc>
                      </a:pPr>
                      <a:r>
                        <a:rPr sz="31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375"/>
                        </a:lnSpc>
                        <a:tabLst>
                          <a:tab pos="370205" algn="l"/>
                          <a:tab pos="687705" algn="l"/>
                        </a:tabLst>
                      </a:pPr>
                      <a:r>
                        <a:rPr sz="24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550" spc="-50" dirty="0">
                          <a:latin typeface="Symbol"/>
                          <a:cs typeface="Symbol"/>
                        </a:rPr>
                        <a:t></a:t>
                      </a:r>
                      <a:endParaRPr sz="255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240"/>
                        </a:lnSpc>
                        <a:tabLst>
                          <a:tab pos="457834" algn="l"/>
                          <a:tab pos="748665" algn="l"/>
                        </a:tabLst>
                      </a:pPr>
                      <a:r>
                        <a:rPr sz="1950" i="1" spc="-5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950" i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950" spc="-5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50" spc="-50" dirty="0">
                          <a:latin typeface="Symbol"/>
                          <a:cs typeface="Symbol"/>
                        </a:rPr>
                        <a:t></a:t>
                      </a:r>
                      <a:endParaRPr sz="205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R="133350" algn="r">
                        <a:lnSpc>
                          <a:spcPts val="2155"/>
                        </a:lnSpc>
                        <a:spcBef>
                          <a:spcPts val="1055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2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977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+8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2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3350" algn="r">
                        <a:lnSpc>
                          <a:spcPts val="2060"/>
                        </a:lnSpc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9770">
                        <a:lnSpc>
                          <a:spcPts val="205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3985" algn="r">
                        <a:lnSpc>
                          <a:spcPts val="2060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205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+3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9770">
                        <a:lnSpc>
                          <a:spcPts val="205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+3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3985" algn="r">
                        <a:lnSpc>
                          <a:spcPts val="2060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17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9770">
                        <a:lnSpc>
                          <a:spcPts val="205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R="133985" algn="r">
                        <a:lnSpc>
                          <a:spcPts val="2065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2050"/>
                        </a:lnSpc>
                      </a:pPr>
                      <a:r>
                        <a:rPr sz="1800" b="1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+5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9770">
                        <a:lnSpc>
                          <a:spcPts val="2050"/>
                        </a:lnSpc>
                      </a:pPr>
                      <a:r>
                        <a:rPr sz="1800" b="1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+5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45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15010">
                        <a:lnSpc>
                          <a:spcPts val="204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553900" y="2046776"/>
            <a:ext cx="954405" cy="277495"/>
          </a:xfrm>
          <a:custGeom>
            <a:avLst/>
            <a:gdLst/>
            <a:ahLst/>
            <a:cxnLst/>
            <a:rect l="l" t="t" r="r" b="b"/>
            <a:pathLst>
              <a:path w="954404" h="277494">
                <a:moveTo>
                  <a:pt x="308280" y="0"/>
                </a:moveTo>
                <a:lnTo>
                  <a:pt x="308280" y="245834"/>
                </a:lnTo>
              </a:path>
              <a:path w="954404" h="277494">
                <a:moveTo>
                  <a:pt x="926756" y="0"/>
                </a:moveTo>
                <a:lnTo>
                  <a:pt x="926756" y="245834"/>
                </a:lnTo>
              </a:path>
              <a:path w="954404" h="277494">
                <a:moveTo>
                  <a:pt x="0" y="277032"/>
                </a:moveTo>
                <a:lnTo>
                  <a:pt x="954402" y="277032"/>
                </a:lnTo>
              </a:path>
            </a:pathLst>
          </a:custGeom>
          <a:ln w="11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3900" y="2880784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>
                <a:moveTo>
                  <a:pt x="0" y="0"/>
                </a:moveTo>
                <a:lnTo>
                  <a:pt x="259679" y="0"/>
                </a:lnTo>
              </a:path>
            </a:pathLst>
          </a:custGeom>
          <a:ln w="10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4785" y="2317875"/>
            <a:ext cx="18351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i="1" spc="13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3944" y="2538781"/>
            <a:ext cx="558800" cy="8743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2400" spc="209" baseline="-36458" dirty="0">
                <a:latin typeface="Symbol"/>
                <a:cs typeface="Symbol"/>
              </a:rPr>
              <a:t></a:t>
            </a:r>
            <a:r>
              <a:rPr sz="2400" spc="270" baseline="-36458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24</a:t>
            </a:r>
            <a:endParaRPr sz="1600">
              <a:latin typeface="Times New Roman"/>
              <a:cs typeface="Times New Roman"/>
            </a:endParaRPr>
          </a:p>
          <a:p>
            <a:pPr marL="311785">
              <a:lnSpc>
                <a:spcPct val="100000"/>
              </a:lnSpc>
              <a:spcBef>
                <a:spcPts val="380"/>
              </a:spcBef>
            </a:pPr>
            <a:r>
              <a:rPr sz="1600" spc="7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70"/>
              </a:spcBef>
            </a:pPr>
            <a:r>
              <a:rPr sz="1600" spc="140" dirty="0">
                <a:latin typeface="Symbol"/>
                <a:cs typeface="Symbol"/>
              </a:rPr>
              <a:t>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4.8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770" y="1204340"/>
            <a:ext cx="599440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67665" algn="l"/>
              </a:tabLst>
            </a:pPr>
            <a:r>
              <a:rPr sz="2000" spc="-10" dirty="0">
                <a:latin typeface="Calibri"/>
                <a:cs typeface="Calibri"/>
              </a:rPr>
              <a:t>Average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absolute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deviations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mean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20"/>
              </a:spcBef>
            </a:pPr>
            <a:endParaRPr sz="2000">
              <a:latin typeface="Calibri"/>
              <a:cs typeface="Calibri"/>
            </a:endParaRPr>
          </a:p>
          <a:p>
            <a:pPr marR="43180" algn="r">
              <a:lnSpc>
                <a:spcPct val="100000"/>
              </a:lnSpc>
              <a:spcBef>
                <a:spcPts val="5"/>
              </a:spcBef>
            </a:pPr>
            <a:r>
              <a:rPr sz="1600" i="1" spc="210" dirty="0">
                <a:latin typeface="Times New Roman"/>
                <a:cs typeface="Times New Roman"/>
              </a:rPr>
              <a:t>M</a:t>
            </a:r>
            <a:r>
              <a:rPr sz="1600" i="1" spc="-175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.</a:t>
            </a:r>
            <a:r>
              <a:rPr sz="1600" i="1" spc="90" dirty="0">
                <a:latin typeface="Times New Roman"/>
                <a:cs typeface="Times New Roman"/>
              </a:rPr>
              <a:t>A</a:t>
            </a:r>
            <a:r>
              <a:rPr sz="1600" spc="90" dirty="0">
                <a:latin typeface="Times New Roman"/>
                <a:cs typeface="Times New Roman"/>
              </a:rPr>
              <a:t>.</a:t>
            </a:r>
            <a:r>
              <a:rPr sz="1600" i="1" spc="90" dirty="0">
                <a:latin typeface="Times New Roman"/>
                <a:cs typeface="Times New Roman"/>
              </a:rPr>
              <a:t>D</a:t>
            </a:r>
            <a:r>
              <a:rPr sz="1600" spc="90" dirty="0">
                <a:latin typeface="Times New Roman"/>
                <a:cs typeface="Times New Roman"/>
              </a:rPr>
              <a:t>.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Symbol"/>
                <a:cs typeface="Symbol"/>
              </a:rPr>
              <a:t>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3675" spc="367" baseline="19274" dirty="0">
                <a:latin typeface="Symbol"/>
                <a:cs typeface="Symbol"/>
              </a:rPr>
              <a:t></a:t>
            </a:r>
            <a:r>
              <a:rPr sz="3675" spc="150" baseline="19274" dirty="0">
                <a:latin typeface="Times New Roman"/>
                <a:cs typeface="Times New Roman"/>
              </a:rPr>
              <a:t> </a:t>
            </a:r>
            <a:r>
              <a:rPr sz="2400" i="1" spc="232" baseline="41666" dirty="0">
                <a:latin typeface="Times New Roman"/>
                <a:cs typeface="Times New Roman"/>
              </a:rPr>
              <a:t>X</a:t>
            </a:r>
            <a:r>
              <a:rPr sz="2400" i="1" spc="322" baseline="41666" dirty="0">
                <a:latin typeface="Times New Roman"/>
                <a:cs typeface="Times New Roman"/>
              </a:rPr>
              <a:t> </a:t>
            </a:r>
            <a:r>
              <a:rPr sz="2400" spc="209" baseline="41666" dirty="0">
                <a:latin typeface="Symbol"/>
                <a:cs typeface="Symbol"/>
              </a:rPr>
              <a:t></a:t>
            </a:r>
            <a:r>
              <a:rPr sz="2400" spc="-82" baseline="41666" dirty="0">
                <a:latin typeface="Times New Roman"/>
                <a:cs typeface="Times New Roman"/>
              </a:rPr>
              <a:t> </a:t>
            </a:r>
            <a:r>
              <a:rPr sz="2625" spc="15" baseline="38095" dirty="0">
                <a:latin typeface="Symbol"/>
                <a:cs typeface="Symbol"/>
              </a:rPr>
              <a:t></a:t>
            </a:r>
            <a:endParaRPr sz="2625" baseline="38095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226" y="385648"/>
            <a:ext cx="2987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Population</a:t>
            </a:r>
            <a:r>
              <a:rPr spc="-140" dirty="0"/>
              <a:t> </a:t>
            </a:r>
            <a:r>
              <a:rPr spc="-10" dirty="0"/>
              <a:t>Variance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7544" y="1126363"/>
            <a:ext cx="6614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Average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squared</a:t>
            </a:r>
            <a:r>
              <a:rPr sz="20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deviations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arithmetic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mean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05711" y="2093806"/>
          <a:ext cx="3336925" cy="2376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567055">
                        <a:lnSpc>
                          <a:spcPts val="2950"/>
                        </a:lnSpc>
                      </a:pPr>
                      <a:r>
                        <a:rPr sz="36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2675"/>
                        </a:lnSpc>
                        <a:tabLst>
                          <a:tab pos="375285" algn="l"/>
                        </a:tabLst>
                      </a:pPr>
                      <a:r>
                        <a:rPr sz="2750" i="1" spc="-5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750" i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5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750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900" spc="-50" dirty="0">
                          <a:latin typeface="Symbol"/>
                          <a:cs typeface="Symbol"/>
                        </a:rPr>
                        <a:t></a:t>
                      </a:r>
                      <a:endParaRPr sz="29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2805"/>
                        </a:lnSpc>
                      </a:pPr>
                      <a:r>
                        <a:rPr sz="2700" spc="-315" dirty="0">
                          <a:latin typeface="Symbol"/>
                          <a:cs typeface="Symbol"/>
                        </a:rPr>
                        <a:t></a:t>
                      </a:r>
                      <a:r>
                        <a:rPr sz="27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i="1" baseline="1543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700" i="1" spc="52" baseline="1543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2700" baseline="1543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700" spc="300" baseline="154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50" baseline="1461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2850" spc="150" baseline="146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spc="-25" dirty="0">
                          <a:latin typeface="Symbol"/>
                          <a:cs typeface="Symbol"/>
                        </a:rPr>
                        <a:t></a:t>
                      </a:r>
                      <a:r>
                        <a:rPr sz="1050" spc="-37" baseline="119047" dirty="0">
                          <a:latin typeface="Times New Roman"/>
                          <a:cs typeface="Times New Roman"/>
                        </a:rPr>
                        <a:t>2</a:t>
                      </a:r>
                      <a:endParaRPr sz="1050" baseline="11904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 marR="133985" algn="r">
                        <a:lnSpc>
                          <a:spcPts val="2155"/>
                        </a:lnSpc>
                        <a:spcBef>
                          <a:spcPts val="1040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64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133985" algn="r">
                        <a:lnSpc>
                          <a:spcPts val="2060"/>
                        </a:lnSpc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5255" algn="r">
                        <a:lnSpc>
                          <a:spcPts val="2060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+3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2050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3985" algn="r">
                        <a:lnSpc>
                          <a:spcPts val="2065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17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205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205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R="135255" algn="r">
                        <a:lnSpc>
                          <a:spcPts val="2065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2050"/>
                        </a:lnSpc>
                      </a:pPr>
                      <a:r>
                        <a:rPr sz="1800" b="1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+5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2050"/>
                        </a:lnSpc>
                      </a:pPr>
                      <a:r>
                        <a:rPr sz="1800" b="1" u="sng" spc="45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45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204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085080" y="2623766"/>
            <a:ext cx="1276985" cy="0"/>
          </a:xfrm>
          <a:custGeom>
            <a:avLst/>
            <a:gdLst/>
            <a:ahLst/>
            <a:cxnLst/>
            <a:rect l="l" t="t" r="r" b="b"/>
            <a:pathLst>
              <a:path w="1276984">
                <a:moveTo>
                  <a:pt x="0" y="0"/>
                </a:moveTo>
                <a:lnTo>
                  <a:pt x="1276872" y="0"/>
                </a:lnTo>
              </a:path>
            </a:pathLst>
          </a:custGeom>
          <a:ln w="8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5080" y="3098552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653" y="0"/>
                </a:lnTo>
              </a:path>
            </a:pathLst>
          </a:custGeom>
          <a:ln w="8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76879" y="2217467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0186" y="2448487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5887" y="2616830"/>
            <a:ext cx="167005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i="1" spc="15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5240" y="2425301"/>
            <a:ext cx="217170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85" dirty="0">
                <a:latin typeface="Symbol"/>
                <a:cs typeface="Symbol"/>
              </a:rPr>
              <a:t>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2552" y="2478999"/>
            <a:ext cx="14224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125" dirty="0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64452" y="2805069"/>
            <a:ext cx="615315" cy="7493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2025" spc="262" baseline="-37037" dirty="0">
                <a:latin typeface="Symbol"/>
                <a:cs typeface="Symbol"/>
              </a:rPr>
              <a:t></a:t>
            </a:r>
            <a:r>
              <a:rPr sz="2025" spc="7" baseline="-37037" dirty="0">
                <a:latin typeface="Times New Roman"/>
                <a:cs typeface="Times New Roman"/>
              </a:rPr>
              <a:t> </a:t>
            </a:r>
            <a:r>
              <a:rPr sz="1350" spc="135" dirty="0">
                <a:latin typeface="Times New Roman"/>
                <a:cs typeface="Times New Roman"/>
              </a:rPr>
              <a:t>130</a:t>
            </a:r>
            <a:endParaRPr sz="1350">
              <a:latin typeface="Times New Roman"/>
              <a:cs typeface="Times New Roman"/>
            </a:endParaRPr>
          </a:p>
          <a:p>
            <a:pPr marL="327025">
              <a:lnSpc>
                <a:spcPct val="100000"/>
              </a:lnSpc>
              <a:spcBef>
                <a:spcPts val="345"/>
              </a:spcBef>
            </a:pPr>
            <a:r>
              <a:rPr sz="1350" spc="105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55"/>
              </a:spcBef>
            </a:pPr>
            <a:r>
              <a:rPr sz="1350" spc="175" dirty="0">
                <a:latin typeface="Symbol"/>
                <a:cs typeface="Symbol"/>
              </a:rPr>
              <a:t>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spc="114" dirty="0">
                <a:latin typeface="Times New Roman"/>
                <a:cs typeface="Times New Roman"/>
              </a:rPr>
              <a:t>26.0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4295" y="2153104"/>
            <a:ext cx="1207135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75" spc="284" baseline="-4065" dirty="0">
                <a:latin typeface="Symbol"/>
                <a:cs typeface="Symbol"/>
              </a:rPr>
              <a:t></a:t>
            </a:r>
            <a:r>
              <a:rPr sz="4050" spc="284" baseline="-3086" dirty="0">
                <a:latin typeface="Symbol"/>
                <a:cs typeface="Symbol"/>
              </a:rPr>
              <a:t></a:t>
            </a:r>
            <a:r>
              <a:rPr sz="4050" spc="-390" baseline="-3086" dirty="0">
                <a:latin typeface="Times New Roman"/>
                <a:cs typeface="Times New Roman"/>
              </a:rPr>
              <a:t> </a:t>
            </a:r>
            <a:r>
              <a:rPr sz="2050" i="1" spc="275" dirty="0">
                <a:latin typeface="Times New Roman"/>
                <a:cs typeface="Times New Roman"/>
              </a:rPr>
              <a:t>X</a:t>
            </a:r>
            <a:r>
              <a:rPr sz="2050" i="1" spc="-20" dirty="0">
                <a:latin typeface="Times New Roman"/>
                <a:cs typeface="Times New Roman"/>
              </a:rPr>
              <a:t> </a:t>
            </a:r>
            <a:r>
              <a:rPr sz="2050" spc="250" dirty="0">
                <a:latin typeface="Symbol"/>
                <a:cs typeface="Symbol"/>
              </a:rPr>
              <a:t></a:t>
            </a:r>
            <a:r>
              <a:rPr sz="2250" spc="250" dirty="0">
                <a:latin typeface="Symbol"/>
                <a:cs typeface="Symbol"/>
              </a:rPr>
              <a:t></a:t>
            </a:r>
            <a:r>
              <a:rPr sz="2250" spc="-220" dirty="0">
                <a:latin typeface="Times New Roman"/>
                <a:cs typeface="Times New Roman"/>
              </a:rPr>
              <a:t> </a:t>
            </a:r>
            <a:r>
              <a:rPr sz="4050" spc="-75" baseline="-3086" dirty="0">
                <a:latin typeface="Symbol"/>
                <a:cs typeface="Symbol"/>
              </a:rPr>
              <a:t></a:t>
            </a:r>
            <a:endParaRPr sz="4050" baseline="-3086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483360">
              <a:lnSpc>
                <a:spcPct val="100000"/>
              </a:lnSpc>
              <a:spcBef>
                <a:spcPts val="95"/>
              </a:spcBef>
            </a:pPr>
            <a:r>
              <a:rPr dirty="0"/>
              <a:t>Population</a:t>
            </a:r>
            <a:r>
              <a:rPr spc="-145" dirty="0"/>
              <a:t> </a:t>
            </a:r>
            <a:r>
              <a:rPr dirty="0"/>
              <a:t>Standard</a:t>
            </a:r>
            <a:r>
              <a:rPr spc="-145" dirty="0"/>
              <a:t> </a:t>
            </a:r>
            <a:r>
              <a:rPr spc="-10" dirty="0"/>
              <a:t>Deviation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484122" y="979170"/>
            <a:ext cx="33204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100" dirty="0">
                <a:latin typeface="Calibri"/>
                <a:cs typeface="Calibri"/>
              </a:rPr>
              <a:t>Square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root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variance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85862" y="2429017"/>
            <a:ext cx="1282065" cy="0"/>
          </a:xfrm>
          <a:custGeom>
            <a:avLst/>
            <a:gdLst/>
            <a:ahLst/>
            <a:cxnLst/>
            <a:rect l="l" t="t" r="r" b="b"/>
            <a:pathLst>
              <a:path w="1282065">
                <a:moveTo>
                  <a:pt x="0" y="0"/>
                </a:moveTo>
                <a:lnTo>
                  <a:pt x="1281759" y="0"/>
                </a:lnTo>
              </a:path>
            </a:pathLst>
          </a:custGeom>
          <a:ln w="8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885862" y="3390589"/>
            <a:ext cx="448309" cy="284480"/>
            <a:chOff x="5885862" y="3390589"/>
            <a:chExt cx="448309" cy="284480"/>
          </a:xfrm>
        </p:grpSpPr>
        <p:sp>
          <p:nvSpPr>
            <p:cNvPr id="6" name="object 6"/>
            <p:cNvSpPr/>
            <p:nvPr/>
          </p:nvSpPr>
          <p:spPr>
            <a:xfrm>
              <a:off x="5893116" y="3398297"/>
              <a:ext cx="440690" cy="275590"/>
            </a:xfrm>
            <a:custGeom>
              <a:avLst/>
              <a:gdLst/>
              <a:ahLst/>
              <a:cxnLst/>
              <a:rect l="l" t="t" r="r" b="b"/>
              <a:pathLst>
                <a:path w="440689" h="275589">
                  <a:moveTo>
                    <a:pt x="0" y="184870"/>
                  </a:moveTo>
                  <a:lnTo>
                    <a:pt x="20506" y="170774"/>
                  </a:lnTo>
                </a:path>
                <a:path w="440689" h="275589">
                  <a:moveTo>
                    <a:pt x="20931" y="170774"/>
                  </a:moveTo>
                  <a:lnTo>
                    <a:pt x="73056" y="274778"/>
                  </a:lnTo>
                </a:path>
                <a:path w="440689" h="275589">
                  <a:moveTo>
                    <a:pt x="73056" y="275112"/>
                  </a:moveTo>
                  <a:lnTo>
                    <a:pt x="129888" y="333"/>
                  </a:lnTo>
                </a:path>
                <a:path w="440689" h="275589">
                  <a:moveTo>
                    <a:pt x="129888" y="0"/>
                  </a:moveTo>
                  <a:lnTo>
                    <a:pt x="44049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85862" y="3390589"/>
              <a:ext cx="443865" cy="279400"/>
            </a:xfrm>
            <a:custGeom>
              <a:avLst/>
              <a:gdLst/>
              <a:ahLst/>
              <a:cxnLst/>
              <a:rect l="l" t="t" r="r" b="b"/>
              <a:pathLst>
                <a:path w="443864" h="279400">
                  <a:moveTo>
                    <a:pt x="443472" y="0"/>
                  </a:moveTo>
                  <a:lnTo>
                    <a:pt x="128597" y="0"/>
                  </a:lnTo>
                  <a:lnTo>
                    <a:pt x="75622" y="254641"/>
                  </a:lnTo>
                  <a:lnTo>
                    <a:pt x="29477" y="167414"/>
                  </a:lnTo>
                  <a:lnTo>
                    <a:pt x="0" y="187203"/>
                  </a:lnTo>
                  <a:lnTo>
                    <a:pt x="4688" y="190898"/>
                  </a:lnTo>
                  <a:lnTo>
                    <a:pt x="17941" y="182176"/>
                  </a:lnTo>
                  <a:lnTo>
                    <a:pt x="70491" y="279139"/>
                  </a:lnTo>
                  <a:lnTo>
                    <a:pt x="81178" y="279139"/>
                  </a:lnTo>
                  <a:lnTo>
                    <a:pt x="136718" y="8374"/>
                  </a:lnTo>
                  <a:lnTo>
                    <a:pt x="443472" y="8374"/>
                  </a:lnTo>
                  <a:lnTo>
                    <a:pt x="4434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885862" y="3753596"/>
            <a:ext cx="527685" cy="186055"/>
            <a:chOff x="5885862" y="3753596"/>
            <a:chExt cx="527685" cy="186055"/>
          </a:xfrm>
        </p:grpSpPr>
        <p:sp>
          <p:nvSpPr>
            <p:cNvPr id="9" name="object 9"/>
            <p:cNvSpPr/>
            <p:nvPr/>
          </p:nvSpPr>
          <p:spPr>
            <a:xfrm>
              <a:off x="5892267" y="3761317"/>
              <a:ext cx="521334" cy="176530"/>
            </a:xfrm>
            <a:custGeom>
              <a:avLst/>
              <a:gdLst/>
              <a:ahLst/>
              <a:cxnLst/>
              <a:rect l="l" t="t" r="r" b="b"/>
              <a:pathLst>
                <a:path w="521335" h="176529">
                  <a:moveTo>
                    <a:pt x="0" y="119446"/>
                  </a:moveTo>
                  <a:lnTo>
                    <a:pt x="21356" y="109711"/>
                  </a:lnTo>
                </a:path>
                <a:path w="521335" h="176529">
                  <a:moveTo>
                    <a:pt x="21780" y="109711"/>
                  </a:moveTo>
                  <a:lnTo>
                    <a:pt x="73906" y="176149"/>
                  </a:lnTo>
                </a:path>
                <a:path w="521335" h="176529">
                  <a:moveTo>
                    <a:pt x="73906" y="176482"/>
                  </a:moveTo>
                  <a:lnTo>
                    <a:pt x="130738" y="333"/>
                  </a:lnTo>
                </a:path>
                <a:path w="521335" h="176529">
                  <a:moveTo>
                    <a:pt x="130738" y="0"/>
                  </a:moveTo>
                  <a:lnTo>
                    <a:pt x="52081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85862" y="3753596"/>
              <a:ext cx="523875" cy="180975"/>
            </a:xfrm>
            <a:custGeom>
              <a:avLst/>
              <a:gdLst/>
              <a:ahLst/>
              <a:cxnLst/>
              <a:rect l="l" t="t" r="r" b="b"/>
              <a:pathLst>
                <a:path w="523875" h="180975">
                  <a:moveTo>
                    <a:pt x="523376" y="0"/>
                  </a:moveTo>
                  <a:lnTo>
                    <a:pt x="128597" y="0"/>
                  </a:lnTo>
                  <a:lnTo>
                    <a:pt x="76047" y="163067"/>
                  </a:lnTo>
                  <a:lnTo>
                    <a:pt x="29477" y="108711"/>
                  </a:lnTo>
                  <a:lnTo>
                    <a:pt x="0" y="121127"/>
                  </a:lnTo>
                  <a:lnTo>
                    <a:pt x="3414" y="126154"/>
                  </a:lnTo>
                  <a:lnTo>
                    <a:pt x="17941" y="119113"/>
                  </a:lnTo>
                  <a:lnTo>
                    <a:pt x="70491" y="180510"/>
                  </a:lnTo>
                  <a:lnTo>
                    <a:pt x="81178" y="180510"/>
                  </a:lnTo>
                  <a:lnTo>
                    <a:pt x="136293" y="8388"/>
                  </a:lnTo>
                  <a:lnTo>
                    <a:pt x="523376" y="8388"/>
                  </a:lnTo>
                  <a:lnTo>
                    <a:pt x="5233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082272" y="2042207"/>
            <a:ext cx="8763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5" dirty="0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9887" y="2261630"/>
            <a:ext cx="8763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5" dirty="0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3325" y="2601116"/>
            <a:ext cx="347345" cy="4978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1300" u="sng" spc="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130</a:t>
            </a:r>
            <a:endParaRPr sz="130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  <a:spcBef>
                <a:spcPts val="300"/>
              </a:spcBef>
            </a:pPr>
            <a:r>
              <a:rPr sz="1300" spc="135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38827" y="2421747"/>
            <a:ext cx="16764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i="1" spc="200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3966" y="2237736"/>
            <a:ext cx="21844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155" dirty="0">
                <a:latin typeface="Symbol"/>
                <a:cs typeface="Symbol"/>
              </a:rPr>
              <a:t>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62682" y="3215390"/>
            <a:ext cx="39433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25" spc="307" baseline="-31007" dirty="0">
                <a:latin typeface="Symbol"/>
                <a:cs typeface="Symbol"/>
              </a:rPr>
              <a:t></a:t>
            </a:r>
            <a:r>
              <a:rPr sz="3225" spc="-67" baseline="-31007" dirty="0">
                <a:latin typeface="Times New Roman"/>
                <a:cs typeface="Times New Roman"/>
              </a:rPr>
              <a:t> </a:t>
            </a:r>
            <a:r>
              <a:rPr sz="750" spc="55" dirty="0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02684" y="2290926"/>
            <a:ext cx="142875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5" dirty="0">
                <a:latin typeface="Symbol"/>
                <a:cs typeface="Symbol"/>
              </a:rPr>
              <a:t>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02684" y="2741841"/>
            <a:ext cx="142875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5" dirty="0">
                <a:latin typeface="Symbol"/>
                <a:cs typeface="Symbol"/>
              </a:rPr>
              <a:t>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02684" y="3087418"/>
            <a:ext cx="56642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204" dirty="0">
                <a:latin typeface="Symbol"/>
                <a:cs typeface="Symbol"/>
              </a:rPr>
              <a:t>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40" dirty="0">
                <a:latin typeface="Times New Roman"/>
                <a:cs typeface="Times New Roman"/>
              </a:rPr>
              <a:t>26.0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91621" y="3281538"/>
            <a:ext cx="923290" cy="68326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400" spc="160" dirty="0">
                <a:latin typeface="Symbol"/>
                <a:cs typeface="Symbol"/>
              </a:rPr>
              <a:t>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300" spc="145" dirty="0">
                <a:latin typeface="Symbol"/>
                <a:cs typeface="Symbol"/>
              </a:rPr>
              <a:t></a:t>
            </a:r>
            <a:endParaRPr sz="1300">
              <a:latin typeface="Symbol"/>
              <a:cs typeface="Symbol"/>
            </a:endParaRPr>
          </a:p>
          <a:p>
            <a:pPr marL="223520">
              <a:lnSpc>
                <a:spcPct val="100000"/>
              </a:lnSpc>
              <a:spcBef>
                <a:spcPts val="925"/>
              </a:spcBef>
              <a:tabLst>
                <a:tab pos="535940" algn="l"/>
              </a:tabLst>
            </a:pPr>
            <a:r>
              <a:rPr sz="1300" spc="155" dirty="0">
                <a:latin typeface="Symbol"/>
                <a:cs typeface="Symbol"/>
              </a:rPr>
              <a:t>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spc="140" dirty="0">
                <a:latin typeface="Times New Roman"/>
                <a:cs typeface="Times New Roman"/>
              </a:rPr>
              <a:t>26.0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02684" y="3989601"/>
            <a:ext cx="45339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204" dirty="0">
                <a:latin typeface="Symbol"/>
                <a:cs typeface="Symbol"/>
              </a:rPr>
              <a:t>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30" dirty="0">
                <a:latin typeface="Times New Roman"/>
                <a:cs typeface="Times New Roman"/>
              </a:rPr>
              <a:t>5.1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85123" y="1980693"/>
            <a:ext cx="1212215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25" spc="375" baseline="-4273" dirty="0">
                <a:latin typeface="Symbol"/>
                <a:cs typeface="Symbol"/>
              </a:rPr>
              <a:t></a:t>
            </a:r>
            <a:r>
              <a:rPr sz="3900" spc="375" baseline="-3205" dirty="0">
                <a:latin typeface="Symbol"/>
                <a:cs typeface="Symbol"/>
              </a:rPr>
              <a:t></a:t>
            </a:r>
            <a:r>
              <a:rPr sz="3900" spc="-352" baseline="-3205" dirty="0">
                <a:latin typeface="Times New Roman"/>
                <a:cs typeface="Times New Roman"/>
              </a:rPr>
              <a:t> </a:t>
            </a:r>
            <a:r>
              <a:rPr sz="1950" i="1" spc="340" dirty="0">
                <a:latin typeface="Times New Roman"/>
                <a:cs typeface="Times New Roman"/>
              </a:rPr>
              <a:t>X</a:t>
            </a:r>
            <a:r>
              <a:rPr sz="1950" i="1" spc="5" dirty="0">
                <a:latin typeface="Times New Roman"/>
                <a:cs typeface="Times New Roman"/>
              </a:rPr>
              <a:t> </a:t>
            </a:r>
            <a:r>
              <a:rPr sz="1950" spc="320" dirty="0">
                <a:latin typeface="Symbol"/>
                <a:cs typeface="Symbol"/>
              </a:rPr>
              <a:t></a:t>
            </a:r>
            <a:r>
              <a:rPr sz="2150" spc="320" dirty="0">
                <a:latin typeface="Symbol"/>
                <a:cs typeface="Symbol"/>
              </a:rPr>
              <a:t>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900" spc="-75" baseline="-3205" dirty="0">
                <a:latin typeface="Symbol"/>
                <a:cs typeface="Symbol"/>
              </a:rPr>
              <a:t></a:t>
            </a:r>
            <a:endParaRPr sz="3900" baseline="-3205">
              <a:latin typeface="Symbol"/>
              <a:cs typeface="Symbol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555750" y="1962869"/>
          <a:ext cx="3336925" cy="237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567055">
                        <a:lnSpc>
                          <a:spcPts val="2950"/>
                        </a:lnSpc>
                      </a:pPr>
                      <a:r>
                        <a:rPr sz="36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2675"/>
                        </a:lnSpc>
                        <a:tabLst>
                          <a:tab pos="375285" algn="l"/>
                        </a:tabLst>
                      </a:pPr>
                      <a:r>
                        <a:rPr sz="2750" i="1" spc="-5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750" i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5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750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900" spc="-50" dirty="0">
                          <a:latin typeface="Symbol"/>
                          <a:cs typeface="Symbol"/>
                        </a:rPr>
                        <a:t></a:t>
                      </a:r>
                      <a:endParaRPr sz="29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2805"/>
                        </a:lnSpc>
                      </a:pPr>
                      <a:r>
                        <a:rPr sz="2700" spc="-315" dirty="0">
                          <a:latin typeface="Symbol"/>
                          <a:cs typeface="Symbol"/>
                        </a:rPr>
                        <a:t></a:t>
                      </a:r>
                      <a:r>
                        <a:rPr sz="27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i="1" baseline="1543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700" i="1" spc="52" baseline="1543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2700" baseline="1543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700" spc="300" baseline="154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50" baseline="1461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2850" spc="150" baseline="146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spc="-25" dirty="0">
                          <a:latin typeface="Symbol"/>
                          <a:cs typeface="Symbol"/>
                        </a:rPr>
                        <a:t></a:t>
                      </a:r>
                      <a:r>
                        <a:rPr sz="1050" spc="-37" baseline="119047" dirty="0">
                          <a:latin typeface="Times New Roman"/>
                          <a:cs typeface="Times New Roman"/>
                        </a:rPr>
                        <a:t>2</a:t>
                      </a:r>
                      <a:endParaRPr sz="1050" baseline="11904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 marR="133985" algn="r">
                        <a:lnSpc>
                          <a:spcPts val="2155"/>
                        </a:lnSpc>
                        <a:spcBef>
                          <a:spcPts val="1040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64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3985" algn="r">
                        <a:lnSpc>
                          <a:spcPts val="2060"/>
                        </a:lnSpc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3985" algn="r">
                        <a:lnSpc>
                          <a:spcPts val="2065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5255" algn="r">
                        <a:lnSpc>
                          <a:spcPts val="205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+3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2055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135255" algn="r">
                        <a:lnSpc>
                          <a:spcPts val="2060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17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5255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R="135255" algn="r">
                        <a:lnSpc>
                          <a:spcPts val="2065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5255" algn="r">
                        <a:lnSpc>
                          <a:spcPts val="2050"/>
                        </a:lnSpc>
                      </a:pPr>
                      <a:r>
                        <a:rPr sz="1800" b="1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+5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2050"/>
                        </a:lnSpc>
                      </a:pPr>
                      <a:r>
                        <a:rPr sz="1800" b="1" u="sng" spc="45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45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ts val="204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6407" y="385648"/>
            <a:ext cx="6614795" cy="1129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304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Sample</a:t>
            </a:r>
            <a:r>
              <a:rPr sz="2800" b="1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Variance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93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Average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squared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deviations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arithmetic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mean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55750" y="2134726"/>
          <a:ext cx="3336925" cy="2335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265">
                <a:tc>
                  <a:txBody>
                    <a:bodyPr/>
                    <a:lstStyle/>
                    <a:p>
                      <a:pPr marL="291465" algn="ctr">
                        <a:lnSpc>
                          <a:spcPts val="2600"/>
                        </a:lnSpc>
                      </a:pPr>
                      <a:r>
                        <a:rPr sz="31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2525"/>
                        </a:lnSpc>
                        <a:spcBef>
                          <a:spcPts val="75"/>
                        </a:spcBef>
                        <a:tabLst>
                          <a:tab pos="351155" algn="l"/>
                          <a:tab pos="684530" algn="l"/>
                        </a:tabLst>
                      </a:pPr>
                      <a:r>
                        <a:rPr sz="24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2545"/>
                        </a:lnSpc>
                      </a:pPr>
                      <a:r>
                        <a:rPr sz="3525" spc="-315" baseline="1182" dirty="0">
                          <a:latin typeface="Symbol"/>
                          <a:cs typeface="Symbol"/>
                        </a:rPr>
                        <a:t></a:t>
                      </a:r>
                      <a:r>
                        <a:rPr sz="3525" spc="-97" baseline="118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800" spc="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spc="-37" baseline="1207" dirty="0">
                          <a:latin typeface="Symbol"/>
                          <a:cs typeface="Symbol"/>
                        </a:rPr>
                        <a:t></a:t>
                      </a:r>
                      <a:r>
                        <a:rPr sz="1050" spc="-37" baseline="99206" dirty="0">
                          <a:latin typeface="Times New Roman"/>
                          <a:cs typeface="Times New Roman"/>
                        </a:rPr>
                        <a:t>2</a:t>
                      </a:r>
                      <a:endParaRPr sz="1050" baseline="99206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227329" algn="ctr">
                        <a:lnSpc>
                          <a:spcPts val="2155"/>
                        </a:lnSpc>
                        <a:spcBef>
                          <a:spcPts val="107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2,398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625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46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390,625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46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227329" algn="ctr">
                        <a:lnSpc>
                          <a:spcPts val="206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1,844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71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5,041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27329" algn="ctr">
                        <a:lnSpc>
                          <a:spcPts val="206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1,539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234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54,756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39395" algn="ctr">
                        <a:lnSpc>
                          <a:spcPts val="2065"/>
                        </a:lnSpc>
                      </a:pPr>
                      <a:r>
                        <a:rPr sz="18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1,311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55"/>
                        </a:lnSpc>
                      </a:pPr>
                      <a:r>
                        <a:rPr sz="18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462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2055"/>
                        </a:lnSpc>
                      </a:pPr>
                      <a:r>
                        <a:rPr sz="18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213,444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8665">
                <a:tc>
                  <a:txBody>
                    <a:bodyPr/>
                    <a:lstStyle/>
                    <a:p>
                      <a:pPr marL="227329" algn="ctr">
                        <a:lnSpc>
                          <a:spcPts val="2065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7,092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50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663,866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413511" y="2200476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4743" y="0"/>
                </a:lnTo>
              </a:path>
            </a:pathLst>
          </a:custGeom>
          <a:ln w="17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06328" y="2221570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265" y="0"/>
                </a:lnTo>
              </a:path>
            </a:pathLst>
          </a:custGeom>
          <a:ln w="13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8360" y="2413343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077" y="0"/>
                </a:lnTo>
              </a:path>
            </a:pathLst>
          </a:custGeom>
          <a:ln w="175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5943" y="2905966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7261" y="0"/>
                </a:lnTo>
              </a:path>
            </a:pathLst>
          </a:custGeom>
          <a:ln w="12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35943" y="3562642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023" y="0"/>
                </a:lnTo>
              </a:path>
            </a:pathLst>
          </a:custGeom>
          <a:ln w="12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24403" y="2283403"/>
            <a:ext cx="9969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5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5687934" y="2668450"/>
            <a:ext cx="9969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5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50463" y="2665160"/>
            <a:ext cx="217170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50" i="1" spc="20" dirty="0">
                <a:latin typeface="Times New Roman"/>
                <a:cs typeface="Times New Roman"/>
              </a:rPr>
              <a:t>S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21433" y="2710354"/>
            <a:ext cx="16573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1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05187" y="2901165"/>
            <a:ext cx="47815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i="1" spc="-95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Symbol"/>
                <a:cs typeface="Symbol"/>
              </a:rPr>
              <a:t></a:t>
            </a:r>
            <a:r>
              <a:rPr sz="1900" spc="70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83333" y="3162025"/>
            <a:ext cx="1425575" cy="102679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25"/>
              </a:spcBef>
            </a:pPr>
            <a:r>
              <a:rPr sz="2850" spc="89" baseline="-35087" dirty="0">
                <a:latin typeface="Symbol"/>
                <a:cs typeface="Symbol"/>
              </a:rPr>
              <a:t></a:t>
            </a:r>
            <a:r>
              <a:rPr sz="2850" spc="157" baseline="-35087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Times New Roman"/>
                <a:cs typeface="Times New Roman"/>
              </a:rPr>
              <a:t>663,866</a:t>
            </a:r>
            <a:endParaRPr sz="1900">
              <a:latin typeface="Times New Roman"/>
              <a:cs typeface="Times New Roman"/>
            </a:endParaRPr>
          </a:p>
          <a:p>
            <a:pPr marR="52069" algn="ctr">
              <a:lnSpc>
                <a:spcPct val="100000"/>
              </a:lnSpc>
              <a:spcBef>
                <a:spcPts val="430"/>
              </a:spcBef>
            </a:pPr>
            <a:r>
              <a:rPr sz="1900" spc="-50" dirty="0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80"/>
              </a:spcBef>
            </a:pPr>
            <a:r>
              <a:rPr sz="1900" spc="60" dirty="0">
                <a:latin typeface="Symbol"/>
                <a:cs typeface="Symbol"/>
              </a:rPr>
              <a:t>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221,</a:t>
            </a:r>
            <a:r>
              <a:rPr sz="1900" spc="-2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288.67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7509" y="2151683"/>
            <a:ext cx="1501775" cy="690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75" spc="-179" baseline="-3898" dirty="0">
                <a:latin typeface="Symbol"/>
                <a:cs typeface="Symbol"/>
              </a:rPr>
              <a:t></a:t>
            </a:r>
            <a:r>
              <a:rPr sz="6525" spc="-179" baseline="-4469" dirty="0">
                <a:latin typeface="Symbol"/>
                <a:cs typeface="Symbol"/>
              </a:rPr>
              <a:t></a:t>
            </a:r>
            <a:r>
              <a:rPr sz="6525" spc="-914" baseline="-4469" dirty="0">
                <a:latin typeface="Times New Roman"/>
                <a:cs typeface="Times New Roman"/>
              </a:rPr>
              <a:t> </a:t>
            </a:r>
            <a:r>
              <a:rPr sz="2850" i="1" spc="85" dirty="0">
                <a:latin typeface="Times New Roman"/>
                <a:cs typeface="Times New Roman"/>
              </a:rPr>
              <a:t>X</a:t>
            </a:r>
            <a:r>
              <a:rPr sz="2850" i="1" spc="-145" dirty="0">
                <a:latin typeface="Times New Roman"/>
                <a:cs typeface="Times New Roman"/>
              </a:rPr>
              <a:t> </a:t>
            </a:r>
            <a:r>
              <a:rPr sz="2850" spc="75" dirty="0">
                <a:latin typeface="Symbol"/>
                <a:cs typeface="Symbol"/>
              </a:rPr>
              <a:t></a:t>
            </a:r>
            <a:r>
              <a:rPr sz="2850" spc="-385" dirty="0">
                <a:latin typeface="Times New Roman"/>
                <a:cs typeface="Times New Roman"/>
              </a:rPr>
              <a:t> </a:t>
            </a:r>
            <a:r>
              <a:rPr sz="2850" i="1" spc="85" dirty="0">
                <a:latin typeface="Times New Roman"/>
                <a:cs typeface="Times New Roman"/>
              </a:rPr>
              <a:t>X</a:t>
            </a:r>
            <a:r>
              <a:rPr sz="2850" i="1" spc="-55" dirty="0">
                <a:latin typeface="Times New Roman"/>
                <a:cs typeface="Times New Roman"/>
              </a:rPr>
              <a:t> </a:t>
            </a:r>
            <a:r>
              <a:rPr sz="6525" spc="-772" baseline="-4469" dirty="0">
                <a:latin typeface="Symbol"/>
                <a:cs typeface="Symbol"/>
              </a:rPr>
              <a:t></a:t>
            </a:r>
            <a:endParaRPr sz="6525" baseline="-4469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741170">
              <a:lnSpc>
                <a:spcPct val="100000"/>
              </a:lnSpc>
              <a:spcBef>
                <a:spcPts val="95"/>
              </a:spcBef>
            </a:pPr>
            <a:r>
              <a:rPr dirty="0"/>
              <a:t>Sample</a:t>
            </a:r>
            <a:r>
              <a:rPr spc="-130" dirty="0"/>
              <a:t> </a:t>
            </a:r>
            <a:r>
              <a:rPr dirty="0"/>
              <a:t>Standard</a:t>
            </a:r>
            <a:r>
              <a:rPr spc="-125" dirty="0"/>
              <a:t> </a:t>
            </a:r>
            <a:r>
              <a:rPr spc="-10" dirty="0"/>
              <a:t>Deviation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426844" y="1147013"/>
            <a:ext cx="39871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Square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root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variance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2312" y="2182436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701" y="0"/>
                </a:lnTo>
              </a:path>
            </a:pathLst>
          </a:custGeom>
          <a:ln w="110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043" y="2491482"/>
            <a:ext cx="1242060" cy="0"/>
          </a:xfrm>
          <a:custGeom>
            <a:avLst/>
            <a:gdLst/>
            <a:ahLst/>
            <a:cxnLst/>
            <a:rect l="l" t="t" r="r" b="b"/>
            <a:pathLst>
              <a:path w="1242059">
                <a:moveTo>
                  <a:pt x="0" y="0"/>
                </a:moveTo>
                <a:lnTo>
                  <a:pt x="1241750" y="0"/>
                </a:lnTo>
              </a:path>
            </a:pathLst>
          </a:custGeom>
          <a:ln w="7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043" y="2903537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557" y="0"/>
                </a:lnTo>
              </a:path>
            </a:pathLst>
          </a:custGeom>
          <a:ln w="7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552043" y="3369714"/>
            <a:ext cx="391795" cy="259715"/>
            <a:chOff x="5552043" y="3369714"/>
            <a:chExt cx="391795" cy="259715"/>
          </a:xfrm>
        </p:grpSpPr>
        <p:sp>
          <p:nvSpPr>
            <p:cNvPr id="8" name="object 8"/>
            <p:cNvSpPr/>
            <p:nvPr/>
          </p:nvSpPr>
          <p:spPr>
            <a:xfrm>
              <a:off x="5558812" y="3376486"/>
              <a:ext cx="384810" cy="252095"/>
            </a:xfrm>
            <a:custGeom>
              <a:avLst/>
              <a:gdLst/>
              <a:ahLst/>
              <a:cxnLst/>
              <a:rect l="l" t="t" r="r" b="b"/>
              <a:pathLst>
                <a:path w="384810" h="252095">
                  <a:moveTo>
                    <a:pt x="0" y="169121"/>
                  </a:moveTo>
                  <a:lnTo>
                    <a:pt x="18738" y="156826"/>
                  </a:lnTo>
                </a:path>
                <a:path w="384810" h="252095">
                  <a:moveTo>
                    <a:pt x="19530" y="156202"/>
                  </a:moveTo>
                  <a:lnTo>
                    <a:pt x="67375" y="251220"/>
                  </a:lnTo>
                </a:path>
                <a:path w="384810" h="252095">
                  <a:moveTo>
                    <a:pt x="67375" y="251525"/>
                  </a:moveTo>
                  <a:lnTo>
                    <a:pt x="119991" y="0"/>
                  </a:lnTo>
                </a:path>
                <a:path w="384810" h="252095">
                  <a:moveTo>
                    <a:pt x="119991" y="0"/>
                  </a:moveTo>
                  <a:lnTo>
                    <a:pt x="3847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52043" y="3369714"/>
              <a:ext cx="387985" cy="255270"/>
            </a:xfrm>
            <a:custGeom>
              <a:avLst/>
              <a:gdLst/>
              <a:ahLst/>
              <a:cxnLst/>
              <a:rect l="l" t="t" r="r" b="b"/>
              <a:pathLst>
                <a:path w="387985" h="255270">
                  <a:moveTo>
                    <a:pt x="387495" y="0"/>
                  </a:moveTo>
                  <a:lnTo>
                    <a:pt x="118786" y="0"/>
                  </a:lnTo>
                  <a:lnTo>
                    <a:pt x="69752" y="232471"/>
                  </a:lnTo>
                  <a:lnTo>
                    <a:pt x="27504" y="152829"/>
                  </a:lnTo>
                  <a:lnTo>
                    <a:pt x="0" y="170967"/>
                  </a:lnTo>
                  <a:lnTo>
                    <a:pt x="4375" y="174353"/>
                  </a:lnTo>
                  <a:lnTo>
                    <a:pt x="16740" y="166359"/>
                  </a:lnTo>
                  <a:lnTo>
                    <a:pt x="65377" y="254923"/>
                  </a:lnTo>
                  <a:lnTo>
                    <a:pt x="74936" y="254923"/>
                  </a:lnTo>
                  <a:lnTo>
                    <a:pt x="126760" y="7382"/>
                  </a:lnTo>
                  <a:lnTo>
                    <a:pt x="387495" y="7382"/>
                  </a:lnTo>
                  <a:lnTo>
                    <a:pt x="3874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552043" y="3701200"/>
            <a:ext cx="1043305" cy="193675"/>
            <a:chOff x="5552043" y="3701200"/>
            <a:chExt cx="1043305" cy="193675"/>
          </a:xfrm>
        </p:grpSpPr>
        <p:sp>
          <p:nvSpPr>
            <p:cNvPr id="11" name="object 11"/>
            <p:cNvSpPr/>
            <p:nvPr/>
          </p:nvSpPr>
          <p:spPr>
            <a:xfrm>
              <a:off x="5558020" y="3707971"/>
              <a:ext cx="1037590" cy="186055"/>
            </a:xfrm>
            <a:custGeom>
              <a:avLst/>
              <a:gdLst/>
              <a:ahLst/>
              <a:cxnLst/>
              <a:rect l="l" t="t" r="r" b="b"/>
              <a:pathLst>
                <a:path w="1037590" h="186054">
                  <a:moveTo>
                    <a:pt x="0" y="125145"/>
                  </a:moveTo>
                  <a:lnTo>
                    <a:pt x="19530" y="115306"/>
                  </a:lnTo>
                </a:path>
                <a:path w="1037590" h="186054">
                  <a:moveTo>
                    <a:pt x="20323" y="115306"/>
                  </a:moveTo>
                  <a:lnTo>
                    <a:pt x="68167" y="185108"/>
                  </a:lnTo>
                </a:path>
                <a:path w="1037590" h="186054">
                  <a:moveTo>
                    <a:pt x="68167" y="185427"/>
                  </a:moveTo>
                  <a:lnTo>
                    <a:pt x="120783" y="0"/>
                  </a:lnTo>
                </a:path>
                <a:path w="1037590" h="186054">
                  <a:moveTo>
                    <a:pt x="120783" y="0"/>
                  </a:moveTo>
                  <a:lnTo>
                    <a:pt x="103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52043" y="3701200"/>
              <a:ext cx="1039494" cy="189230"/>
            </a:xfrm>
            <a:custGeom>
              <a:avLst/>
              <a:gdLst/>
              <a:ahLst/>
              <a:cxnLst/>
              <a:rect l="l" t="t" r="r" b="b"/>
              <a:pathLst>
                <a:path w="1039495" h="189229">
                  <a:moveTo>
                    <a:pt x="1039293" y="0"/>
                  </a:moveTo>
                  <a:lnTo>
                    <a:pt x="118786" y="0"/>
                  </a:lnTo>
                  <a:lnTo>
                    <a:pt x="69752" y="172202"/>
                  </a:lnTo>
                  <a:lnTo>
                    <a:pt x="27504" y="113473"/>
                  </a:lnTo>
                  <a:lnTo>
                    <a:pt x="0" y="126698"/>
                  </a:lnTo>
                  <a:lnTo>
                    <a:pt x="3186" y="131000"/>
                  </a:lnTo>
                  <a:lnTo>
                    <a:pt x="16740" y="124241"/>
                  </a:lnTo>
                  <a:lnTo>
                    <a:pt x="65377" y="188812"/>
                  </a:lnTo>
                  <a:lnTo>
                    <a:pt x="74936" y="188812"/>
                  </a:lnTo>
                  <a:lnTo>
                    <a:pt x="125967" y="7382"/>
                  </a:lnTo>
                  <a:lnTo>
                    <a:pt x="1039293" y="7382"/>
                  </a:lnTo>
                  <a:lnTo>
                    <a:pt x="10392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13735" y="2096238"/>
            <a:ext cx="831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77023" y="2337695"/>
            <a:ext cx="831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91244" y="2335536"/>
            <a:ext cx="17462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i="1" spc="22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8281" y="3228585"/>
            <a:ext cx="3200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00" i="1" spc="405" baseline="-33950" dirty="0">
                <a:latin typeface="Times New Roman"/>
                <a:cs typeface="Times New Roman"/>
              </a:rPr>
              <a:t>S</a:t>
            </a:r>
            <a:r>
              <a:rPr sz="2700" i="1" spc="-232" baseline="-33950" dirty="0">
                <a:latin typeface="Times New Roman"/>
                <a:cs typeface="Times New Roman"/>
              </a:rPr>
              <a:t> </a:t>
            </a:r>
            <a:r>
              <a:rPr sz="700" spc="5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81462" y="2363908"/>
            <a:ext cx="13462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140" dirty="0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43362" y="2647458"/>
            <a:ext cx="1130935" cy="6534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55"/>
              </a:spcBef>
            </a:pPr>
            <a:r>
              <a:rPr sz="1800" spc="284" baseline="-34722" dirty="0">
                <a:latin typeface="Symbol"/>
                <a:cs typeface="Symbol"/>
              </a:rPr>
              <a:t></a:t>
            </a:r>
            <a:r>
              <a:rPr sz="1800" spc="240" baseline="-34722" dirty="0">
                <a:latin typeface="Times New Roman"/>
                <a:cs typeface="Times New Roman"/>
              </a:rPr>
              <a:t> </a:t>
            </a:r>
            <a:r>
              <a:rPr sz="1200" spc="160" dirty="0">
                <a:latin typeface="Times New Roman"/>
                <a:cs typeface="Times New Roman"/>
              </a:rPr>
              <a:t>663,866</a:t>
            </a:r>
            <a:endParaRPr sz="1200">
              <a:latin typeface="Times New Roman"/>
              <a:cs typeface="Times New Roman"/>
            </a:endParaRPr>
          </a:p>
          <a:p>
            <a:pPr marR="33020" algn="ctr">
              <a:lnSpc>
                <a:spcPct val="100000"/>
              </a:lnSpc>
              <a:spcBef>
                <a:spcPts val="260"/>
              </a:spcBef>
            </a:pPr>
            <a:r>
              <a:rPr sz="1200" spc="13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1200" spc="190" dirty="0">
                <a:latin typeface="Symbol"/>
                <a:cs typeface="Symbol"/>
              </a:rPr>
              <a:t>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221,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155" dirty="0">
                <a:latin typeface="Times New Roman"/>
                <a:cs typeface="Times New Roman"/>
              </a:rPr>
              <a:t>288.67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20410" y="3288612"/>
            <a:ext cx="1375410" cy="60706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200" i="1" spc="180" dirty="0">
                <a:latin typeface="Times New Roman"/>
                <a:cs typeface="Times New Roman"/>
              </a:rPr>
              <a:t>S</a:t>
            </a:r>
            <a:r>
              <a:rPr sz="1200" i="1" spc="185" dirty="0">
                <a:latin typeface="Times New Roman"/>
                <a:cs typeface="Times New Roman"/>
              </a:rPr>
              <a:t> </a:t>
            </a:r>
            <a:r>
              <a:rPr sz="1200" spc="140" dirty="0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  <a:p>
            <a:pPr marL="173355">
              <a:lnSpc>
                <a:spcPct val="100000"/>
              </a:lnSpc>
              <a:spcBef>
                <a:spcPts val="850"/>
              </a:spcBef>
              <a:tabLst>
                <a:tab pos="462280" algn="l"/>
              </a:tabLst>
            </a:pPr>
            <a:r>
              <a:rPr sz="1200" spc="140" dirty="0">
                <a:latin typeface="Symbol"/>
                <a:cs typeface="Symbol"/>
              </a:rPr>
              <a:t>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120" dirty="0">
                <a:latin typeface="Times New Roman"/>
                <a:cs typeface="Times New Roman"/>
              </a:rPr>
              <a:t>221,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155" dirty="0">
                <a:latin typeface="Times New Roman"/>
                <a:cs typeface="Times New Roman"/>
              </a:rPr>
              <a:t>288.67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81462" y="3917979"/>
            <a:ext cx="72644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190" dirty="0">
                <a:latin typeface="Symbol"/>
                <a:cs typeface="Symbol"/>
              </a:rPr>
              <a:t>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5" dirty="0">
                <a:latin typeface="Times New Roman"/>
                <a:cs typeface="Times New Roman"/>
              </a:rPr>
              <a:t>470.41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50504" y="1894212"/>
            <a:ext cx="1179830" cy="79883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700" spc="262" baseline="-3086" dirty="0">
                <a:latin typeface="Symbol"/>
                <a:cs typeface="Symbol"/>
              </a:rPr>
              <a:t></a:t>
            </a:r>
            <a:r>
              <a:rPr sz="4050" spc="262" baseline="-4115" dirty="0">
                <a:latin typeface="Symbol"/>
                <a:cs typeface="Symbol"/>
              </a:rPr>
              <a:t></a:t>
            </a:r>
            <a:r>
              <a:rPr sz="4050" spc="-450" baseline="-4115" dirty="0">
                <a:latin typeface="Times New Roman"/>
                <a:cs typeface="Times New Roman"/>
              </a:rPr>
              <a:t> </a:t>
            </a:r>
            <a:r>
              <a:rPr sz="1800" i="1" spc="330" dirty="0">
                <a:latin typeface="Times New Roman"/>
                <a:cs typeface="Times New Roman"/>
              </a:rPr>
              <a:t>X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spc="295" dirty="0">
                <a:latin typeface="Symbol"/>
                <a:cs typeface="Symbol"/>
              </a:rPr>
              <a:t></a:t>
            </a:r>
            <a:r>
              <a:rPr sz="1800" spc="-185" dirty="0">
                <a:latin typeface="Times New Roman"/>
                <a:cs typeface="Times New Roman"/>
              </a:rPr>
              <a:t> </a:t>
            </a:r>
            <a:r>
              <a:rPr sz="1800" i="1" spc="330" dirty="0">
                <a:latin typeface="Times New Roman"/>
                <a:cs typeface="Times New Roman"/>
              </a:rPr>
              <a:t>X</a:t>
            </a:r>
            <a:r>
              <a:rPr sz="1800" i="1" spc="70" dirty="0">
                <a:latin typeface="Times New Roman"/>
                <a:cs typeface="Times New Roman"/>
              </a:rPr>
              <a:t> </a:t>
            </a:r>
            <a:r>
              <a:rPr sz="4050" spc="-89" baseline="-4115" dirty="0">
                <a:latin typeface="Symbol"/>
                <a:cs typeface="Symbol"/>
              </a:rPr>
              <a:t></a:t>
            </a:r>
            <a:endParaRPr sz="4050" baseline="-4115">
              <a:latin typeface="Symbol"/>
              <a:cs typeface="Symbol"/>
            </a:endParaRPr>
          </a:p>
          <a:p>
            <a:pPr marL="456565">
              <a:lnSpc>
                <a:spcPct val="100000"/>
              </a:lnSpc>
              <a:spcBef>
                <a:spcPts val="430"/>
              </a:spcBef>
            </a:pPr>
            <a:r>
              <a:rPr sz="1200" i="1" spc="180" dirty="0">
                <a:latin typeface="Times New Roman"/>
                <a:cs typeface="Times New Roman"/>
              </a:rPr>
              <a:t>n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spc="195" dirty="0">
                <a:latin typeface="Symbol"/>
                <a:cs typeface="Symbol"/>
              </a:rPr>
              <a:t></a:t>
            </a:r>
            <a:r>
              <a:rPr sz="1200" spc="19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466469" y="1945131"/>
          <a:ext cx="3336925" cy="2446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565150">
                        <a:lnSpc>
                          <a:spcPts val="2725"/>
                        </a:lnSpc>
                      </a:pPr>
                      <a:r>
                        <a:rPr sz="325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2685"/>
                        </a:lnSpc>
                        <a:spcBef>
                          <a:spcPts val="40"/>
                        </a:spcBef>
                        <a:tabLst>
                          <a:tab pos="351155" algn="l"/>
                          <a:tab pos="684530" algn="l"/>
                        </a:tabLst>
                      </a:pPr>
                      <a:r>
                        <a:rPr sz="2550" i="1" spc="-5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550" i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550" spc="-5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55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2665"/>
                        </a:lnSpc>
                      </a:pPr>
                      <a:r>
                        <a:rPr sz="3675" spc="-367" baseline="1133" dirty="0">
                          <a:latin typeface="Symbol"/>
                          <a:cs typeface="Symbol"/>
                        </a:rPr>
                        <a:t></a:t>
                      </a:r>
                      <a:r>
                        <a:rPr sz="3675" spc="-135" baseline="11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50" i="1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850" spc="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50" i="1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75" spc="-37" baseline="1133" dirty="0">
                          <a:latin typeface="Symbol"/>
                          <a:cs typeface="Symbol"/>
                        </a:rPr>
                        <a:t></a:t>
                      </a:r>
                      <a:r>
                        <a:rPr sz="1050" spc="-37" baseline="107142" dirty="0">
                          <a:latin typeface="Times New Roman"/>
                          <a:cs typeface="Times New Roman"/>
                        </a:rPr>
                        <a:t>2</a:t>
                      </a:r>
                      <a:endParaRPr sz="1050" baseline="10714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R="132715" algn="r">
                        <a:lnSpc>
                          <a:spcPts val="2155"/>
                        </a:lnSpc>
                        <a:spcBef>
                          <a:spcPts val="107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2,398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625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46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390,625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46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2715" algn="r">
                        <a:lnSpc>
                          <a:spcPts val="206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1,844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71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5,041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2715" algn="r">
                        <a:lnSpc>
                          <a:spcPts val="206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1,539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55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234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ts val="2055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54,756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133350" algn="r">
                        <a:lnSpc>
                          <a:spcPts val="2060"/>
                        </a:lnSpc>
                      </a:pPr>
                      <a:r>
                        <a:rPr sz="18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1,311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50"/>
                        </a:lnSpc>
                      </a:pPr>
                      <a:r>
                        <a:rPr sz="18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462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2050"/>
                        </a:lnSpc>
                      </a:pPr>
                      <a:r>
                        <a:rPr sz="18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213,444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2644">
                <a:tc>
                  <a:txBody>
                    <a:bodyPr/>
                    <a:lstStyle/>
                    <a:p>
                      <a:pPr marR="132715" algn="r">
                        <a:lnSpc>
                          <a:spcPts val="2065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7,092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50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663,866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3324230" y="201367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4743" y="0"/>
                </a:lnTo>
              </a:path>
            </a:pathLst>
          </a:custGeom>
          <a:ln w="18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16920" y="2035718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265" y="0"/>
                </a:lnTo>
              </a:path>
            </a:pathLst>
          </a:custGeom>
          <a:ln w="137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dirty="0"/>
              <a:t>Summary</a:t>
            </a:r>
            <a:r>
              <a:rPr spc="-105" dirty="0"/>
              <a:t> </a:t>
            </a:r>
            <a:r>
              <a:rPr spc="-10" dirty="0"/>
              <a:t>statistics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74038"/>
            <a:ext cx="3731260" cy="17945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Central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tendency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measures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location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Arithmetic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mean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Weighted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mean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Median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Percentile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3275" y="1604263"/>
            <a:ext cx="312039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Dispersion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Skewness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Kurtosis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Range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Interquartile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range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Variance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Standard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score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Coefficient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746885">
              <a:lnSpc>
                <a:spcPct val="100000"/>
              </a:lnSpc>
              <a:spcBef>
                <a:spcPts val="95"/>
              </a:spcBef>
            </a:pPr>
            <a:r>
              <a:rPr dirty="0"/>
              <a:t>Uses</a:t>
            </a:r>
            <a:r>
              <a:rPr spc="-7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Standard</a:t>
            </a:r>
            <a:r>
              <a:rPr spc="-30" dirty="0"/>
              <a:t> </a:t>
            </a:r>
            <a:r>
              <a:rPr spc="-10" dirty="0"/>
              <a:t>Deviation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457200" y="1063256"/>
            <a:ext cx="8229600" cy="3531870"/>
          </a:xfrm>
          <a:custGeom>
            <a:avLst/>
            <a:gdLst/>
            <a:ahLst/>
            <a:cxnLst/>
            <a:rect l="l" t="t" r="r" b="b"/>
            <a:pathLst>
              <a:path w="8229600" h="3531870">
                <a:moveTo>
                  <a:pt x="8229600" y="0"/>
                </a:moveTo>
                <a:lnTo>
                  <a:pt x="0" y="0"/>
                </a:lnTo>
                <a:lnTo>
                  <a:pt x="0" y="3531362"/>
                </a:lnTo>
                <a:lnTo>
                  <a:pt x="8229600" y="3531362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470" y="1007211"/>
            <a:ext cx="4582160" cy="25863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Indicator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financial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risk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Quality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construction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quality</a:t>
            </a:r>
            <a:r>
              <a:rPr sz="2000" spc="-10" dirty="0">
                <a:latin typeface="Calibri"/>
                <a:cs typeface="Calibri"/>
              </a:rPr>
              <a:t> control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charts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capability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studies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Comparing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populations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household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incomes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cities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employee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absenteeism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plants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Standard</a:t>
            </a:r>
            <a:r>
              <a:rPr spc="-65" dirty="0"/>
              <a:t> </a:t>
            </a:r>
            <a:r>
              <a:rPr dirty="0"/>
              <a:t>Deviation</a:t>
            </a:r>
            <a:r>
              <a:rPr spc="-55" dirty="0"/>
              <a:t> </a:t>
            </a:r>
            <a:r>
              <a:rPr dirty="0"/>
              <a:t>as</a:t>
            </a:r>
            <a:r>
              <a:rPr spc="-85" dirty="0"/>
              <a:t> </a:t>
            </a:r>
            <a:r>
              <a:rPr dirty="0"/>
              <a:t>an</a:t>
            </a:r>
            <a:r>
              <a:rPr spc="-75" dirty="0"/>
              <a:t> </a:t>
            </a:r>
            <a:r>
              <a:rPr spc="-10" dirty="0"/>
              <a:t>Indicator</a:t>
            </a:r>
            <a:r>
              <a:rPr spc="-80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Financial</a:t>
            </a:r>
            <a:r>
              <a:rPr spc="-55" dirty="0"/>
              <a:t> </a:t>
            </a:r>
            <a:r>
              <a:rPr spc="-20" dirty="0"/>
              <a:t>Risk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1295653" y="1892325"/>
            <a:ext cx="5558790" cy="2296795"/>
            <a:chOff x="1295653" y="1892325"/>
            <a:chExt cx="5558790" cy="2296795"/>
          </a:xfrm>
        </p:grpSpPr>
        <p:sp>
          <p:nvSpPr>
            <p:cNvPr id="4" name="object 4"/>
            <p:cNvSpPr/>
            <p:nvPr/>
          </p:nvSpPr>
          <p:spPr>
            <a:xfrm>
              <a:off x="1321053" y="1917725"/>
              <a:ext cx="5507990" cy="2245995"/>
            </a:xfrm>
            <a:custGeom>
              <a:avLst/>
              <a:gdLst/>
              <a:ahLst/>
              <a:cxnLst/>
              <a:rect l="l" t="t" r="r" b="b"/>
              <a:pathLst>
                <a:path w="5507990" h="2245995">
                  <a:moveTo>
                    <a:pt x="5507863" y="0"/>
                  </a:moveTo>
                  <a:lnTo>
                    <a:pt x="0" y="0"/>
                  </a:lnTo>
                  <a:lnTo>
                    <a:pt x="0" y="2245487"/>
                  </a:lnTo>
                  <a:lnTo>
                    <a:pt x="5507863" y="2245487"/>
                  </a:lnTo>
                  <a:lnTo>
                    <a:pt x="5507863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21053" y="1917725"/>
              <a:ext cx="5507990" cy="2245995"/>
            </a:xfrm>
            <a:custGeom>
              <a:avLst/>
              <a:gdLst/>
              <a:ahLst/>
              <a:cxnLst/>
              <a:rect l="l" t="t" r="r" b="b"/>
              <a:pathLst>
                <a:path w="5507990" h="2245995">
                  <a:moveTo>
                    <a:pt x="0" y="2245487"/>
                  </a:moveTo>
                  <a:lnTo>
                    <a:pt x="5507863" y="2245487"/>
                  </a:lnTo>
                  <a:lnTo>
                    <a:pt x="5507863" y="0"/>
                  </a:lnTo>
                  <a:lnTo>
                    <a:pt x="0" y="0"/>
                  </a:lnTo>
                  <a:lnTo>
                    <a:pt x="0" y="2245487"/>
                  </a:lnTo>
                  <a:close/>
                </a:path>
              </a:pathLst>
            </a:custGeom>
            <a:ln w="508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6896" y="1955787"/>
              <a:ext cx="5507990" cy="1123315"/>
            </a:xfrm>
            <a:custGeom>
              <a:avLst/>
              <a:gdLst/>
              <a:ahLst/>
              <a:cxnLst/>
              <a:rect l="l" t="t" r="r" b="b"/>
              <a:pathLst>
                <a:path w="5507990" h="1123314">
                  <a:moveTo>
                    <a:pt x="13093" y="13157"/>
                  </a:moveTo>
                  <a:lnTo>
                    <a:pt x="0" y="13157"/>
                  </a:lnTo>
                  <a:lnTo>
                    <a:pt x="0" y="465594"/>
                  </a:lnTo>
                  <a:lnTo>
                    <a:pt x="13093" y="465594"/>
                  </a:lnTo>
                  <a:lnTo>
                    <a:pt x="13093" y="13157"/>
                  </a:lnTo>
                  <a:close/>
                </a:path>
                <a:path w="5507990" h="1123314">
                  <a:moveTo>
                    <a:pt x="13093" y="0"/>
                  </a:moveTo>
                  <a:lnTo>
                    <a:pt x="0" y="0"/>
                  </a:lnTo>
                  <a:lnTo>
                    <a:pt x="0" y="13093"/>
                  </a:lnTo>
                  <a:lnTo>
                    <a:pt x="13093" y="13093"/>
                  </a:lnTo>
                  <a:lnTo>
                    <a:pt x="13093" y="0"/>
                  </a:lnTo>
                  <a:close/>
                </a:path>
                <a:path w="5507990" h="1123314">
                  <a:moveTo>
                    <a:pt x="1468069" y="744194"/>
                  </a:moveTo>
                  <a:lnTo>
                    <a:pt x="392938" y="744194"/>
                  </a:lnTo>
                  <a:lnTo>
                    <a:pt x="392938" y="1122819"/>
                  </a:lnTo>
                  <a:lnTo>
                    <a:pt x="1468069" y="1122819"/>
                  </a:lnTo>
                  <a:lnTo>
                    <a:pt x="1468069" y="744194"/>
                  </a:lnTo>
                  <a:close/>
                </a:path>
                <a:path w="5507990" h="1123314">
                  <a:moveTo>
                    <a:pt x="1827631" y="13157"/>
                  </a:moveTo>
                  <a:lnTo>
                    <a:pt x="1821688" y="13157"/>
                  </a:lnTo>
                  <a:lnTo>
                    <a:pt x="1821688" y="465594"/>
                  </a:lnTo>
                  <a:lnTo>
                    <a:pt x="1827631" y="465594"/>
                  </a:lnTo>
                  <a:lnTo>
                    <a:pt x="1827631" y="13157"/>
                  </a:lnTo>
                  <a:close/>
                </a:path>
                <a:path w="5507990" h="1123314">
                  <a:moveTo>
                    <a:pt x="5493512" y="0"/>
                  </a:moveTo>
                  <a:lnTo>
                    <a:pt x="5493512" y="0"/>
                  </a:lnTo>
                  <a:lnTo>
                    <a:pt x="13208" y="0"/>
                  </a:lnTo>
                  <a:lnTo>
                    <a:pt x="13208" y="13093"/>
                  </a:lnTo>
                  <a:lnTo>
                    <a:pt x="5493512" y="13093"/>
                  </a:lnTo>
                  <a:lnTo>
                    <a:pt x="5493512" y="0"/>
                  </a:lnTo>
                  <a:close/>
                </a:path>
                <a:path w="5507990" h="1123314">
                  <a:moveTo>
                    <a:pt x="5507875" y="13157"/>
                  </a:moveTo>
                  <a:lnTo>
                    <a:pt x="5494782" y="13157"/>
                  </a:lnTo>
                  <a:lnTo>
                    <a:pt x="5494782" y="465594"/>
                  </a:lnTo>
                  <a:lnTo>
                    <a:pt x="5507875" y="465594"/>
                  </a:lnTo>
                  <a:lnTo>
                    <a:pt x="5507875" y="13157"/>
                  </a:lnTo>
                  <a:close/>
                </a:path>
                <a:path w="5507990" h="1123314">
                  <a:moveTo>
                    <a:pt x="5507875" y="0"/>
                  </a:moveTo>
                  <a:lnTo>
                    <a:pt x="5494782" y="0"/>
                  </a:lnTo>
                  <a:lnTo>
                    <a:pt x="5494782" y="13093"/>
                  </a:lnTo>
                  <a:lnTo>
                    <a:pt x="5507875" y="13093"/>
                  </a:lnTo>
                  <a:lnTo>
                    <a:pt x="55078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37995" y="2417191"/>
            <a:ext cx="1045210" cy="63119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9530" marR="5080" indent="-50165">
              <a:lnSpc>
                <a:spcPts val="2340"/>
              </a:lnSpc>
              <a:spcBef>
                <a:spcPts val="254"/>
              </a:spcBef>
            </a:pPr>
            <a:r>
              <a:rPr sz="2000" spc="-10" dirty="0">
                <a:latin typeface="Arial MT"/>
                <a:cs typeface="Arial MT"/>
              </a:rPr>
              <a:t>Financial Security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6470" y="1957577"/>
            <a:ext cx="3055620" cy="860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Arial MT"/>
                <a:cs typeface="Arial MT"/>
              </a:rPr>
              <a:t>Annualized Rate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Return</a:t>
            </a:r>
            <a:endParaRPr sz="2000">
              <a:latin typeface="Arial MT"/>
              <a:cs typeface="Arial MT"/>
            </a:endParaRPr>
          </a:p>
          <a:p>
            <a:pPr marL="984250">
              <a:lnSpc>
                <a:spcPct val="100000"/>
              </a:lnSpc>
              <a:spcBef>
                <a:spcPts val="1739"/>
              </a:spcBef>
              <a:tabLst>
                <a:tab pos="2887345" algn="l"/>
              </a:tabLst>
            </a:pPr>
            <a:r>
              <a:rPr sz="2000" spc="-50" dirty="0">
                <a:latin typeface="Symbol"/>
                <a:cs typeface="Symbol"/>
              </a:rPr>
              <a:t>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3000" spc="-75" baseline="1388" dirty="0">
                <a:latin typeface="Symbol"/>
                <a:cs typeface="Symbol"/>
              </a:rPr>
              <a:t></a:t>
            </a:r>
            <a:endParaRPr sz="3000" baseline="1388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6896" y="2421356"/>
            <a:ext cx="5507990" cy="1273175"/>
          </a:xfrm>
          <a:custGeom>
            <a:avLst/>
            <a:gdLst/>
            <a:ahLst/>
            <a:cxnLst/>
            <a:rect l="l" t="t" r="r" b="b"/>
            <a:pathLst>
              <a:path w="5507990" h="1273175">
                <a:moveTo>
                  <a:pt x="13093" y="840613"/>
                </a:moveTo>
                <a:lnTo>
                  <a:pt x="0" y="840613"/>
                </a:lnTo>
                <a:lnTo>
                  <a:pt x="0" y="846455"/>
                </a:lnTo>
                <a:lnTo>
                  <a:pt x="0" y="847750"/>
                </a:lnTo>
                <a:lnTo>
                  <a:pt x="0" y="1272692"/>
                </a:lnTo>
                <a:lnTo>
                  <a:pt x="13093" y="1272692"/>
                </a:lnTo>
                <a:lnTo>
                  <a:pt x="13093" y="847750"/>
                </a:lnTo>
                <a:lnTo>
                  <a:pt x="13093" y="846455"/>
                </a:lnTo>
                <a:lnTo>
                  <a:pt x="13093" y="840613"/>
                </a:lnTo>
                <a:close/>
              </a:path>
              <a:path w="5507990" h="1273175">
                <a:moveTo>
                  <a:pt x="13093" y="0"/>
                </a:moveTo>
                <a:lnTo>
                  <a:pt x="0" y="0"/>
                </a:lnTo>
                <a:lnTo>
                  <a:pt x="0" y="7073"/>
                </a:lnTo>
                <a:lnTo>
                  <a:pt x="0" y="840511"/>
                </a:lnTo>
                <a:lnTo>
                  <a:pt x="13093" y="840511"/>
                </a:lnTo>
                <a:lnTo>
                  <a:pt x="13093" y="7137"/>
                </a:lnTo>
                <a:lnTo>
                  <a:pt x="13093" y="0"/>
                </a:lnTo>
                <a:close/>
              </a:path>
              <a:path w="5507990" h="1273175">
                <a:moveTo>
                  <a:pt x="1827631" y="840613"/>
                </a:moveTo>
                <a:lnTo>
                  <a:pt x="1821815" y="840613"/>
                </a:lnTo>
                <a:lnTo>
                  <a:pt x="1821688" y="840613"/>
                </a:lnTo>
                <a:lnTo>
                  <a:pt x="13208" y="840613"/>
                </a:lnTo>
                <a:lnTo>
                  <a:pt x="13208" y="847750"/>
                </a:lnTo>
                <a:lnTo>
                  <a:pt x="1821688" y="847750"/>
                </a:lnTo>
                <a:lnTo>
                  <a:pt x="1821688" y="1272692"/>
                </a:lnTo>
                <a:lnTo>
                  <a:pt x="1827631" y="1272692"/>
                </a:lnTo>
                <a:lnTo>
                  <a:pt x="1827631" y="847750"/>
                </a:lnTo>
                <a:lnTo>
                  <a:pt x="1827631" y="846455"/>
                </a:lnTo>
                <a:lnTo>
                  <a:pt x="1827631" y="840613"/>
                </a:lnTo>
                <a:close/>
              </a:path>
              <a:path w="5507990" h="1273175">
                <a:moveTo>
                  <a:pt x="1827631" y="0"/>
                </a:moveTo>
                <a:lnTo>
                  <a:pt x="1821815" y="0"/>
                </a:lnTo>
                <a:lnTo>
                  <a:pt x="1821688" y="0"/>
                </a:lnTo>
                <a:lnTo>
                  <a:pt x="13208" y="0"/>
                </a:lnTo>
                <a:lnTo>
                  <a:pt x="13208" y="7137"/>
                </a:lnTo>
                <a:lnTo>
                  <a:pt x="1821688" y="7137"/>
                </a:lnTo>
                <a:lnTo>
                  <a:pt x="1821688" y="840511"/>
                </a:lnTo>
                <a:lnTo>
                  <a:pt x="1827631" y="840511"/>
                </a:lnTo>
                <a:lnTo>
                  <a:pt x="1827631" y="7137"/>
                </a:lnTo>
                <a:lnTo>
                  <a:pt x="1827631" y="0"/>
                </a:lnTo>
                <a:close/>
              </a:path>
              <a:path w="5507990" h="1273175">
                <a:moveTo>
                  <a:pt x="5507875" y="840613"/>
                </a:moveTo>
                <a:lnTo>
                  <a:pt x="5494782" y="840613"/>
                </a:lnTo>
                <a:lnTo>
                  <a:pt x="3698189" y="840613"/>
                </a:lnTo>
                <a:lnTo>
                  <a:pt x="3698189" y="821550"/>
                </a:lnTo>
                <a:lnTo>
                  <a:pt x="3664813" y="821550"/>
                </a:lnTo>
                <a:lnTo>
                  <a:pt x="3664813" y="7137"/>
                </a:lnTo>
                <a:lnTo>
                  <a:pt x="3664813" y="0"/>
                </a:lnTo>
                <a:lnTo>
                  <a:pt x="3660000" y="0"/>
                </a:lnTo>
                <a:lnTo>
                  <a:pt x="3658870" y="0"/>
                </a:lnTo>
                <a:lnTo>
                  <a:pt x="1828800" y="0"/>
                </a:lnTo>
                <a:lnTo>
                  <a:pt x="1828800" y="7137"/>
                </a:lnTo>
                <a:lnTo>
                  <a:pt x="3658870" y="7137"/>
                </a:lnTo>
                <a:lnTo>
                  <a:pt x="3658870" y="821550"/>
                </a:lnTo>
                <a:lnTo>
                  <a:pt x="3042158" y="821550"/>
                </a:lnTo>
                <a:lnTo>
                  <a:pt x="3042158" y="840613"/>
                </a:lnTo>
                <a:lnTo>
                  <a:pt x="1828800" y="840613"/>
                </a:lnTo>
                <a:lnTo>
                  <a:pt x="1828800" y="847750"/>
                </a:lnTo>
                <a:lnTo>
                  <a:pt x="3042158" y="847750"/>
                </a:lnTo>
                <a:lnTo>
                  <a:pt x="3042158" y="1200175"/>
                </a:lnTo>
                <a:lnTo>
                  <a:pt x="3658870" y="1200175"/>
                </a:lnTo>
                <a:lnTo>
                  <a:pt x="3658870" y="1272692"/>
                </a:lnTo>
                <a:lnTo>
                  <a:pt x="3664813" y="1272692"/>
                </a:lnTo>
                <a:lnTo>
                  <a:pt x="3664813" y="1200175"/>
                </a:lnTo>
                <a:lnTo>
                  <a:pt x="3698189" y="1200175"/>
                </a:lnTo>
                <a:lnTo>
                  <a:pt x="3698189" y="847750"/>
                </a:lnTo>
                <a:lnTo>
                  <a:pt x="5494782" y="847750"/>
                </a:lnTo>
                <a:lnTo>
                  <a:pt x="5494782" y="1272692"/>
                </a:lnTo>
                <a:lnTo>
                  <a:pt x="5507875" y="1272692"/>
                </a:lnTo>
                <a:lnTo>
                  <a:pt x="5507875" y="847750"/>
                </a:lnTo>
                <a:lnTo>
                  <a:pt x="5507875" y="846455"/>
                </a:lnTo>
                <a:lnTo>
                  <a:pt x="5507875" y="840613"/>
                </a:lnTo>
                <a:close/>
              </a:path>
              <a:path w="5507990" h="1273175">
                <a:moveTo>
                  <a:pt x="5507875" y="0"/>
                </a:moveTo>
                <a:lnTo>
                  <a:pt x="5494782" y="0"/>
                </a:lnTo>
                <a:lnTo>
                  <a:pt x="3665982" y="0"/>
                </a:lnTo>
                <a:lnTo>
                  <a:pt x="3665982" y="7137"/>
                </a:lnTo>
                <a:lnTo>
                  <a:pt x="5494782" y="7137"/>
                </a:lnTo>
                <a:lnTo>
                  <a:pt x="5494782" y="840511"/>
                </a:lnTo>
                <a:lnTo>
                  <a:pt x="5507875" y="840511"/>
                </a:lnTo>
                <a:lnTo>
                  <a:pt x="5507875" y="7137"/>
                </a:lnTo>
                <a:lnTo>
                  <a:pt x="550787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53666" y="3132582"/>
            <a:ext cx="190500" cy="892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5715">
              <a:lnSpc>
                <a:spcPct val="142200"/>
              </a:lnSpc>
              <a:spcBef>
                <a:spcPts val="95"/>
              </a:spcBef>
            </a:pPr>
            <a:r>
              <a:rPr sz="2000" spc="-50" dirty="0">
                <a:latin typeface="Arial MT"/>
                <a:cs typeface="Arial MT"/>
              </a:rPr>
              <a:t>A B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9053" y="3676243"/>
            <a:ext cx="656590" cy="379095"/>
          </a:xfrm>
          <a:custGeom>
            <a:avLst/>
            <a:gdLst/>
            <a:ahLst/>
            <a:cxnLst/>
            <a:rect l="l" t="t" r="r" b="b"/>
            <a:pathLst>
              <a:path w="656589" h="379095">
                <a:moveTo>
                  <a:pt x="656031" y="0"/>
                </a:moveTo>
                <a:lnTo>
                  <a:pt x="0" y="0"/>
                </a:lnTo>
                <a:lnTo>
                  <a:pt x="0" y="378625"/>
                </a:lnTo>
                <a:lnTo>
                  <a:pt x="656031" y="378625"/>
                </a:lnTo>
                <a:lnTo>
                  <a:pt x="656031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37634" y="3132582"/>
            <a:ext cx="528320" cy="89281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5"/>
              </a:spcBef>
            </a:pPr>
            <a:r>
              <a:rPr sz="2000" spc="-25" dirty="0">
                <a:latin typeface="Arial MT"/>
                <a:cs typeface="Arial MT"/>
              </a:rPr>
              <a:t>15%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r>
              <a:rPr sz="2000" spc="-25" dirty="0">
                <a:latin typeface="Arial MT"/>
                <a:cs typeface="Arial MT"/>
              </a:rPr>
              <a:t>15%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33414" y="3135985"/>
            <a:ext cx="385445" cy="84709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30"/>
              </a:spcBef>
            </a:pPr>
            <a:r>
              <a:rPr sz="2000" spc="-25" dirty="0">
                <a:latin typeface="Arial MT"/>
                <a:cs typeface="Arial MT"/>
              </a:rPr>
              <a:t>3%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r>
              <a:rPr sz="2000" spc="-25" dirty="0">
                <a:latin typeface="Arial MT"/>
                <a:cs typeface="Arial MT"/>
              </a:rPr>
              <a:t>7%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26896" y="3694150"/>
            <a:ext cx="5507990" cy="424180"/>
          </a:xfrm>
          <a:custGeom>
            <a:avLst/>
            <a:gdLst/>
            <a:ahLst/>
            <a:cxnLst/>
            <a:rect l="l" t="t" r="r" b="b"/>
            <a:pathLst>
              <a:path w="5507990" h="424179">
                <a:moveTo>
                  <a:pt x="13093" y="0"/>
                </a:moveTo>
                <a:lnTo>
                  <a:pt x="0" y="0"/>
                </a:lnTo>
                <a:lnTo>
                  <a:pt x="0" y="7099"/>
                </a:lnTo>
                <a:lnTo>
                  <a:pt x="0" y="410730"/>
                </a:lnTo>
                <a:lnTo>
                  <a:pt x="0" y="411911"/>
                </a:lnTo>
                <a:lnTo>
                  <a:pt x="0" y="423824"/>
                </a:lnTo>
                <a:lnTo>
                  <a:pt x="13093" y="423824"/>
                </a:lnTo>
                <a:lnTo>
                  <a:pt x="13093" y="411911"/>
                </a:lnTo>
                <a:lnTo>
                  <a:pt x="13093" y="410730"/>
                </a:lnTo>
                <a:lnTo>
                  <a:pt x="13093" y="7137"/>
                </a:lnTo>
                <a:lnTo>
                  <a:pt x="13093" y="0"/>
                </a:lnTo>
                <a:close/>
              </a:path>
              <a:path w="5507990" h="424179">
                <a:moveTo>
                  <a:pt x="3658743" y="410730"/>
                </a:moveTo>
                <a:lnTo>
                  <a:pt x="1834781" y="410730"/>
                </a:lnTo>
                <a:lnTo>
                  <a:pt x="1827631" y="410730"/>
                </a:lnTo>
                <a:lnTo>
                  <a:pt x="1827631" y="7137"/>
                </a:lnTo>
                <a:lnTo>
                  <a:pt x="1827631" y="0"/>
                </a:lnTo>
                <a:lnTo>
                  <a:pt x="1821815" y="0"/>
                </a:lnTo>
                <a:lnTo>
                  <a:pt x="1821688" y="0"/>
                </a:lnTo>
                <a:lnTo>
                  <a:pt x="13208" y="0"/>
                </a:lnTo>
                <a:lnTo>
                  <a:pt x="13208" y="7137"/>
                </a:lnTo>
                <a:lnTo>
                  <a:pt x="1821688" y="7137"/>
                </a:lnTo>
                <a:lnTo>
                  <a:pt x="1821688" y="410730"/>
                </a:lnTo>
                <a:lnTo>
                  <a:pt x="13208" y="410730"/>
                </a:lnTo>
                <a:lnTo>
                  <a:pt x="13208" y="423824"/>
                </a:lnTo>
                <a:lnTo>
                  <a:pt x="3658743" y="423824"/>
                </a:lnTo>
                <a:lnTo>
                  <a:pt x="3658743" y="410730"/>
                </a:lnTo>
                <a:close/>
              </a:path>
              <a:path w="5507990" h="424179">
                <a:moveTo>
                  <a:pt x="5493639" y="410730"/>
                </a:moveTo>
                <a:lnTo>
                  <a:pt x="3671963" y="410730"/>
                </a:lnTo>
                <a:lnTo>
                  <a:pt x="3664813" y="410730"/>
                </a:lnTo>
                <a:lnTo>
                  <a:pt x="3664813" y="7137"/>
                </a:lnTo>
                <a:lnTo>
                  <a:pt x="3664813" y="0"/>
                </a:lnTo>
                <a:lnTo>
                  <a:pt x="3660000" y="0"/>
                </a:lnTo>
                <a:lnTo>
                  <a:pt x="3658870" y="0"/>
                </a:lnTo>
                <a:lnTo>
                  <a:pt x="1828800" y="0"/>
                </a:lnTo>
                <a:lnTo>
                  <a:pt x="1828800" y="7137"/>
                </a:lnTo>
                <a:lnTo>
                  <a:pt x="3658870" y="7137"/>
                </a:lnTo>
                <a:lnTo>
                  <a:pt x="3658870" y="410730"/>
                </a:lnTo>
                <a:lnTo>
                  <a:pt x="3658870" y="411911"/>
                </a:lnTo>
                <a:lnTo>
                  <a:pt x="3658870" y="423824"/>
                </a:lnTo>
                <a:lnTo>
                  <a:pt x="3671951" y="423824"/>
                </a:lnTo>
                <a:lnTo>
                  <a:pt x="5493639" y="423824"/>
                </a:lnTo>
                <a:lnTo>
                  <a:pt x="5493639" y="410730"/>
                </a:lnTo>
                <a:close/>
              </a:path>
              <a:path w="5507990" h="424179">
                <a:moveTo>
                  <a:pt x="5507875" y="0"/>
                </a:moveTo>
                <a:lnTo>
                  <a:pt x="5494782" y="0"/>
                </a:lnTo>
                <a:lnTo>
                  <a:pt x="3665982" y="0"/>
                </a:lnTo>
                <a:lnTo>
                  <a:pt x="3665982" y="7137"/>
                </a:lnTo>
                <a:lnTo>
                  <a:pt x="5494782" y="7137"/>
                </a:lnTo>
                <a:lnTo>
                  <a:pt x="5494782" y="410730"/>
                </a:lnTo>
                <a:lnTo>
                  <a:pt x="5494782" y="411911"/>
                </a:lnTo>
                <a:lnTo>
                  <a:pt x="5494782" y="423824"/>
                </a:lnTo>
                <a:lnTo>
                  <a:pt x="5507875" y="423824"/>
                </a:lnTo>
                <a:lnTo>
                  <a:pt x="5507875" y="411911"/>
                </a:lnTo>
                <a:lnTo>
                  <a:pt x="5507875" y="410730"/>
                </a:lnTo>
                <a:lnTo>
                  <a:pt x="5507875" y="7137"/>
                </a:lnTo>
                <a:lnTo>
                  <a:pt x="550787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4911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Arithmetic</a:t>
            </a:r>
            <a:r>
              <a:rPr spc="-65" dirty="0"/>
              <a:t> </a:t>
            </a:r>
            <a:r>
              <a:rPr spc="-20" dirty="0"/>
              <a:t>Mean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396646" y="1000328"/>
            <a:ext cx="8229600" cy="3394710"/>
          </a:xfrm>
          <a:custGeom>
            <a:avLst/>
            <a:gdLst/>
            <a:ahLst/>
            <a:cxnLst/>
            <a:rect l="l" t="t" r="r" b="b"/>
            <a:pathLst>
              <a:path w="8229600" h="3394710">
                <a:moveTo>
                  <a:pt x="8229600" y="0"/>
                </a:moveTo>
                <a:lnTo>
                  <a:pt x="0" y="0"/>
                </a:lnTo>
                <a:lnTo>
                  <a:pt x="0" y="3394455"/>
                </a:lnTo>
                <a:lnTo>
                  <a:pt x="8229600" y="3394455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1815" y="1086738"/>
            <a:ext cx="7821295" cy="3197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Commonly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‘the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mean’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average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Applicable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interval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ratio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Not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applicable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nominal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ordinal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Affected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extreme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Computed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summing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dividing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by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set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472690">
              <a:lnSpc>
                <a:spcPct val="100000"/>
              </a:lnSpc>
              <a:spcBef>
                <a:spcPts val="95"/>
              </a:spcBef>
            </a:pPr>
            <a:r>
              <a:rPr dirty="0"/>
              <a:t>Population</a:t>
            </a:r>
            <a:r>
              <a:rPr spc="-140" dirty="0"/>
              <a:t> </a:t>
            </a:r>
            <a:r>
              <a:rPr spc="-20" dirty="0"/>
              <a:t>Mean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2279400" y="2092358"/>
            <a:ext cx="661670" cy="0"/>
          </a:xfrm>
          <a:custGeom>
            <a:avLst/>
            <a:gdLst/>
            <a:ahLst/>
            <a:cxnLst/>
            <a:rect l="l" t="t" r="r" b="b"/>
            <a:pathLst>
              <a:path w="661669">
                <a:moveTo>
                  <a:pt x="0" y="0"/>
                </a:moveTo>
                <a:lnTo>
                  <a:pt x="661462" y="0"/>
                </a:lnTo>
              </a:path>
            </a:pathLst>
          </a:custGeom>
          <a:ln w="10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7895" y="2092358"/>
            <a:ext cx="3349625" cy="0"/>
          </a:xfrm>
          <a:custGeom>
            <a:avLst/>
            <a:gdLst/>
            <a:ahLst/>
            <a:cxnLst/>
            <a:rect l="l" t="t" r="r" b="b"/>
            <a:pathLst>
              <a:path w="3349625">
                <a:moveTo>
                  <a:pt x="0" y="0"/>
                </a:moveTo>
                <a:lnTo>
                  <a:pt x="3349274" y="0"/>
                </a:lnTo>
              </a:path>
            </a:pathLst>
          </a:custGeom>
          <a:ln w="10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79400" y="2676501"/>
            <a:ext cx="2529840" cy="0"/>
          </a:xfrm>
          <a:custGeom>
            <a:avLst/>
            <a:gdLst/>
            <a:ahLst/>
            <a:cxnLst/>
            <a:rect l="l" t="t" r="r" b="b"/>
            <a:pathLst>
              <a:path w="2529840">
                <a:moveTo>
                  <a:pt x="0" y="0"/>
                </a:moveTo>
                <a:lnTo>
                  <a:pt x="2529544" y="0"/>
                </a:lnTo>
              </a:path>
            </a:pathLst>
          </a:custGeom>
          <a:ln w="10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9400" y="3260626"/>
            <a:ext cx="318135" cy="0"/>
          </a:xfrm>
          <a:custGeom>
            <a:avLst/>
            <a:gdLst/>
            <a:ahLst/>
            <a:cxnLst/>
            <a:rect l="l" t="t" r="r" b="b"/>
            <a:pathLst>
              <a:path w="318135">
                <a:moveTo>
                  <a:pt x="0" y="0"/>
                </a:moveTo>
                <a:lnTo>
                  <a:pt x="317738" y="0"/>
                </a:lnTo>
              </a:path>
            </a:pathLst>
          </a:custGeom>
          <a:ln w="10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50093" y="1925599"/>
            <a:ext cx="14414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i="1" spc="240" dirty="0"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9253" y="2086308"/>
            <a:ext cx="230504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405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1656" y="2086308"/>
            <a:ext cx="230504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405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2206" y="1645431"/>
            <a:ext cx="3426460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348615" algn="l"/>
              </a:tabLst>
            </a:pPr>
            <a:r>
              <a:rPr sz="2550" spc="494" baseline="-42483" dirty="0">
                <a:latin typeface="Symbol"/>
                <a:cs typeface="Symbol"/>
              </a:rPr>
              <a:t></a:t>
            </a:r>
            <a:r>
              <a:rPr sz="2550" baseline="-42483" dirty="0">
                <a:latin typeface="Times New Roman"/>
                <a:cs typeface="Times New Roman"/>
              </a:rPr>
              <a:t>	</a:t>
            </a:r>
            <a:r>
              <a:rPr sz="3825" i="1" spc="960" baseline="-11982" dirty="0">
                <a:latin typeface="Times New Roman"/>
                <a:cs typeface="Times New Roman"/>
              </a:rPr>
              <a:t>X</a:t>
            </a:r>
            <a:r>
              <a:rPr sz="3825" i="1" spc="-82" baseline="-11982" dirty="0">
                <a:latin typeface="Times New Roman"/>
                <a:cs typeface="Times New Roman"/>
              </a:rPr>
              <a:t> </a:t>
            </a:r>
            <a:r>
              <a:rPr sz="1425" spc="330" baseline="-38011" dirty="0">
                <a:latin typeface="Times New Roman"/>
                <a:cs typeface="Times New Roman"/>
              </a:rPr>
              <a:t>1</a:t>
            </a:r>
            <a:r>
              <a:rPr sz="1425" spc="120" baseline="-38011" dirty="0">
                <a:latin typeface="Times New Roman"/>
                <a:cs typeface="Times New Roman"/>
              </a:rPr>
              <a:t> </a:t>
            </a:r>
            <a:r>
              <a:rPr sz="1700" spc="380" dirty="0">
                <a:latin typeface="Symbol"/>
                <a:cs typeface="Symbol"/>
              </a:rPr>
              <a:t></a:t>
            </a:r>
            <a:r>
              <a:rPr sz="1700" spc="290" dirty="0">
                <a:latin typeface="Times New Roman"/>
                <a:cs typeface="Times New Roman"/>
              </a:rPr>
              <a:t> </a:t>
            </a:r>
            <a:r>
              <a:rPr sz="3825" i="1" spc="960" baseline="-11982" dirty="0">
                <a:latin typeface="Times New Roman"/>
                <a:cs typeface="Times New Roman"/>
              </a:rPr>
              <a:t>X</a:t>
            </a:r>
            <a:r>
              <a:rPr sz="3825" i="1" spc="165" baseline="-11982" dirty="0">
                <a:latin typeface="Times New Roman"/>
                <a:cs typeface="Times New Roman"/>
              </a:rPr>
              <a:t> </a:t>
            </a:r>
            <a:r>
              <a:rPr sz="1425" spc="330" baseline="-38011" dirty="0">
                <a:latin typeface="Times New Roman"/>
                <a:cs typeface="Times New Roman"/>
              </a:rPr>
              <a:t>2</a:t>
            </a:r>
            <a:r>
              <a:rPr sz="1425" spc="270" baseline="-38011" dirty="0">
                <a:latin typeface="Times New Roman"/>
                <a:cs typeface="Times New Roman"/>
              </a:rPr>
              <a:t> </a:t>
            </a:r>
            <a:r>
              <a:rPr sz="1700" spc="380" dirty="0">
                <a:latin typeface="Symbol"/>
                <a:cs typeface="Symbol"/>
              </a:rPr>
              <a:t></a:t>
            </a:r>
            <a:r>
              <a:rPr sz="1700" spc="290" dirty="0">
                <a:latin typeface="Times New Roman"/>
                <a:cs typeface="Times New Roman"/>
              </a:rPr>
              <a:t> </a:t>
            </a:r>
            <a:r>
              <a:rPr sz="3825" i="1" spc="960" baseline="-11982" dirty="0">
                <a:latin typeface="Times New Roman"/>
                <a:cs typeface="Times New Roman"/>
              </a:rPr>
              <a:t>X</a:t>
            </a:r>
            <a:r>
              <a:rPr sz="3825" i="1" spc="97" baseline="-11982" dirty="0">
                <a:latin typeface="Times New Roman"/>
                <a:cs typeface="Times New Roman"/>
              </a:rPr>
              <a:t> </a:t>
            </a:r>
            <a:r>
              <a:rPr sz="1425" spc="330" baseline="-38011" dirty="0">
                <a:latin typeface="Times New Roman"/>
                <a:cs typeface="Times New Roman"/>
              </a:rPr>
              <a:t>3</a:t>
            </a:r>
            <a:r>
              <a:rPr sz="1425" spc="195" baseline="-38011" dirty="0">
                <a:latin typeface="Times New Roman"/>
                <a:cs typeface="Times New Roman"/>
              </a:rPr>
              <a:t> </a:t>
            </a:r>
            <a:r>
              <a:rPr sz="1700" spc="380" dirty="0">
                <a:latin typeface="Symbol"/>
                <a:cs typeface="Symbol"/>
              </a:rPr>
              <a:t></a:t>
            </a:r>
            <a:r>
              <a:rPr sz="1700" spc="-120" dirty="0">
                <a:latin typeface="Times New Roman"/>
                <a:cs typeface="Times New Roman"/>
              </a:rPr>
              <a:t> </a:t>
            </a:r>
            <a:r>
              <a:rPr sz="1700" spc="175" dirty="0">
                <a:latin typeface="Times New Roman"/>
                <a:cs typeface="Times New Roman"/>
              </a:rPr>
              <a:t>...</a:t>
            </a:r>
            <a:r>
              <a:rPr sz="1700" spc="-165" dirty="0">
                <a:latin typeface="Times New Roman"/>
                <a:cs typeface="Times New Roman"/>
              </a:rPr>
              <a:t> </a:t>
            </a:r>
            <a:r>
              <a:rPr sz="1700" spc="380" dirty="0">
                <a:latin typeface="Symbol"/>
                <a:cs typeface="Symbol"/>
              </a:rPr>
              <a:t></a:t>
            </a:r>
            <a:r>
              <a:rPr sz="1700" spc="290" dirty="0">
                <a:latin typeface="Times New Roman"/>
                <a:cs typeface="Times New Roman"/>
              </a:rPr>
              <a:t> </a:t>
            </a:r>
            <a:r>
              <a:rPr sz="3825" i="1" spc="885" baseline="-11982" dirty="0">
                <a:latin typeface="Times New Roman"/>
                <a:cs typeface="Times New Roman"/>
              </a:rPr>
              <a:t>X</a:t>
            </a:r>
            <a:endParaRPr sz="3825" baseline="-1198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58374" y="2318631"/>
            <a:ext cx="2940050" cy="149987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465"/>
              </a:spcBef>
            </a:pPr>
            <a:r>
              <a:rPr sz="2550" spc="569" baseline="-35947" dirty="0">
                <a:latin typeface="Symbol"/>
                <a:cs typeface="Symbol"/>
              </a:rPr>
              <a:t></a:t>
            </a:r>
            <a:r>
              <a:rPr sz="2550" spc="494" baseline="-35947" dirty="0">
                <a:latin typeface="Times New Roman"/>
                <a:cs typeface="Times New Roman"/>
              </a:rPr>
              <a:t> </a:t>
            </a:r>
            <a:r>
              <a:rPr sz="1700" spc="355" dirty="0">
                <a:latin typeface="Times New Roman"/>
                <a:cs typeface="Times New Roman"/>
              </a:rPr>
              <a:t>24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380" dirty="0">
                <a:latin typeface="Symbol"/>
                <a:cs typeface="Symbol"/>
              </a:rPr>
              <a:t></a:t>
            </a:r>
            <a:r>
              <a:rPr sz="1700" spc="-240" dirty="0">
                <a:latin typeface="Times New Roman"/>
                <a:cs typeface="Times New Roman"/>
              </a:rPr>
              <a:t> </a:t>
            </a:r>
            <a:r>
              <a:rPr sz="1700" spc="355" dirty="0">
                <a:latin typeface="Times New Roman"/>
                <a:cs typeface="Times New Roman"/>
              </a:rPr>
              <a:t>13</a:t>
            </a:r>
            <a:r>
              <a:rPr sz="1700" spc="-120" dirty="0">
                <a:latin typeface="Times New Roman"/>
                <a:cs typeface="Times New Roman"/>
              </a:rPr>
              <a:t> </a:t>
            </a:r>
            <a:r>
              <a:rPr sz="1700" spc="380" dirty="0">
                <a:latin typeface="Symbol"/>
                <a:cs typeface="Symbol"/>
              </a:rPr>
              <a:t></a:t>
            </a:r>
            <a:r>
              <a:rPr sz="1700" spc="-240" dirty="0">
                <a:latin typeface="Times New Roman"/>
                <a:cs typeface="Times New Roman"/>
              </a:rPr>
              <a:t> </a:t>
            </a:r>
            <a:r>
              <a:rPr sz="1700" spc="355" dirty="0">
                <a:latin typeface="Times New Roman"/>
                <a:cs typeface="Times New Roman"/>
              </a:rPr>
              <a:t>19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380" dirty="0">
                <a:latin typeface="Symbol"/>
                <a:cs typeface="Symbol"/>
              </a:rPr>
              <a:t>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355" dirty="0">
                <a:latin typeface="Times New Roman"/>
                <a:cs typeface="Times New Roman"/>
              </a:rPr>
              <a:t>26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380" dirty="0">
                <a:latin typeface="Symbol"/>
                <a:cs typeface="Symbol"/>
              </a:rPr>
              <a:t></a:t>
            </a:r>
            <a:r>
              <a:rPr sz="1700" spc="-245" dirty="0">
                <a:latin typeface="Times New Roman"/>
                <a:cs typeface="Times New Roman"/>
              </a:rPr>
              <a:t> </a:t>
            </a:r>
            <a:r>
              <a:rPr sz="1700" spc="330" dirty="0">
                <a:latin typeface="Times New Roman"/>
                <a:cs typeface="Times New Roman"/>
              </a:rPr>
              <a:t>11</a:t>
            </a:r>
            <a:endParaRPr sz="1700">
              <a:latin typeface="Times New Roman"/>
              <a:cs typeface="Times New Roman"/>
            </a:endParaRPr>
          </a:p>
          <a:p>
            <a:pPr marL="237490" algn="ctr">
              <a:lnSpc>
                <a:spcPct val="100000"/>
              </a:lnSpc>
              <a:spcBef>
                <a:spcPts val="370"/>
              </a:spcBef>
            </a:pPr>
            <a:r>
              <a:rPr sz="1700" spc="305" dirty="0">
                <a:latin typeface="Times New Roman"/>
                <a:cs typeface="Times New Roman"/>
              </a:rPr>
              <a:t>5</a:t>
            </a:r>
            <a:endParaRPr sz="17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50"/>
              </a:spcBef>
            </a:pPr>
            <a:r>
              <a:rPr sz="2550" spc="569" baseline="-35947" dirty="0">
                <a:latin typeface="Symbol"/>
                <a:cs typeface="Symbol"/>
              </a:rPr>
              <a:t></a:t>
            </a:r>
            <a:r>
              <a:rPr sz="2550" spc="375" baseline="-35947" dirty="0">
                <a:latin typeface="Times New Roman"/>
                <a:cs typeface="Times New Roman"/>
              </a:rPr>
              <a:t> </a:t>
            </a:r>
            <a:r>
              <a:rPr sz="1700" spc="330" dirty="0">
                <a:latin typeface="Times New Roman"/>
                <a:cs typeface="Times New Roman"/>
              </a:rPr>
              <a:t>93</a:t>
            </a:r>
            <a:endParaRPr sz="1700">
              <a:latin typeface="Times New Roman"/>
              <a:cs typeface="Times New Roman"/>
            </a:endParaRPr>
          </a:p>
          <a:p>
            <a:pPr marL="404495">
              <a:lnSpc>
                <a:spcPct val="100000"/>
              </a:lnSpc>
              <a:spcBef>
                <a:spcPts val="370"/>
              </a:spcBef>
            </a:pPr>
            <a:r>
              <a:rPr sz="1700" spc="305" dirty="0">
                <a:latin typeface="Times New Roman"/>
                <a:cs typeface="Times New Roman"/>
              </a:rPr>
              <a:t>5</a:t>
            </a:r>
            <a:endParaRPr sz="17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50"/>
              </a:spcBef>
            </a:pPr>
            <a:r>
              <a:rPr sz="1700" spc="380" dirty="0">
                <a:latin typeface="Symbol"/>
                <a:cs typeface="Symbol"/>
              </a:rPr>
              <a:t></a:t>
            </a:r>
            <a:r>
              <a:rPr sz="1700" spc="-130" dirty="0">
                <a:latin typeface="Times New Roman"/>
                <a:cs typeface="Times New Roman"/>
              </a:rPr>
              <a:t> </a:t>
            </a:r>
            <a:r>
              <a:rPr sz="1700" spc="290" dirty="0">
                <a:latin typeface="Times New Roman"/>
                <a:cs typeface="Times New Roman"/>
              </a:rPr>
              <a:t>18.6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26948" y="1808702"/>
            <a:ext cx="1189355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850" spc="325" dirty="0">
                <a:latin typeface="Symbol"/>
                <a:cs typeface="Symbol"/>
              </a:rPr>
              <a:t></a:t>
            </a:r>
            <a:r>
              <a:rPr sz="1850" spc="260" dirty="0">
                <a:latin typeface="Times New Roman"/>
                <a:cs typeface="Times New Roman"/>
              </a:rPr>
              <a:t> </a:t>
            </a:r>
            <a:r>
              <a:rPr sz="1700" spc="380" dirty="0">
                <a:latin typeface="Symbol"/>
                <a:cs typeface="Symbol"/>
              </a:rPr>
              <a:t></a:t>
            </a:r>
            <a:r>
              <a:rPr sz="1700" spc="315" dirty="0">
                <a:latin typeface="Times New Roman"/>
                <a:cs typeface="Times New Roman"/>
              </a:rPr>
              <a:t> </a:t>
            </a:r>
            <a:r>
              <a:rPr sz="3825" spc="1139" baseline="19607" dirty="0">
                <a:latin typeface="Symbol"/>
                <a:cs typeface="Symbol"/>
              </a:rPr>
              <a:t></a:t>
            </a:r>
            <a:r>
              <a:rPr sz="3825" spc="-179" baseline="19607" dirty="0">
                <a:latin typeface="Times New Roman"/>
                <a:cs typeface="Times New Roman"/>
              </a:rPr>
              <a:t> </a:t>
            </a:r>
            <a:r>
              <a:rPr sz="2550" i="1" spc="577" baseline="40849" dirty="0">
                <a:latin typeface="Times New Roman"/>
                <a:cs typeface="Times New Roman"/>
              </a:rPr>
              <a:t>X</a:t>
            </a:r>
            <a:endParaRPr sz="2550" baseline="4084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731770">
              <a:lnSpc>
                <a:spcPct val="100000"/>
              </a:lnSpc>
              <a:spcBef>
                <a:spcPts val="95"/>
              </a:spcBef>
            </a:pPr>
            <a:r>
              <a:rPr dirty="0"/>
              <a:t>Sample</a:t>
            </a:r>
            <a:r>
              <a:rPr spc="-105" dirty="0"/>
              <a:t> </a:t>
            </a:r>
            <a:r>
              <a:rPr spc="-20" dirty="0"/>
              <a:t>Mean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2545419" y="1909867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7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0088" y="2057743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>
                <a:moveTo>
                  <a:pt x="0" y="0"/>
                </a:moveTo>
                <a:lnTo>
                  <a:pt x="5611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08965" y="2057743"/>
            <a:ext cx="2798445" cy="0"/>
          </a:xfrm>
          <a:custGeom>
            <a:avLst/>
            <a:gdLst/>
            <a:ahLst/>
            <a:cxnLst/>
            <a:rect l="l" t="t" r="r" b="b"/>
            <a:pathLst>
              <a:path w="2798445">
                <a:moveTo>
                  <a:pt x="0" y="0"/>
                </a:moveTo>
                <a:lnTo>
                  <a:pt x="27980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0088" y="2737800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58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0088" y="3417835"/>
            <a:ext cx="408940" cy="0"/>
          </a:xfrm>
          <a:custGeom>
            <a:avLst/>
            <a:gdLst/>
            <a:ahLst/>
            <a:cxnLst/>
            <a:rect l="l" t="t" r="r" b="b"/>
            <a:pathLst>
              <a:path w="408939">
                <a:moveTo>
                  <a:pt x="0" y="0"/>
                </a:moveTo>
                <a:lnTo>
                  <a:pt x="4084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98676" y="1633012"/>
            <a:ext cx="4294505" cy="24320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1600">
              <a:lnSpc>
                <a:spcPts val="3425"/>
              </a:lnSpc>
              <a:spcBef>
                <a:spcPts val="130"/>
              </a:spcBef>
            </a:pPr>
            <a:r>
              <a:rPr sz="2925" i="1" spc="82" baseline="-21367" dirty="0">
                <a:latin typeface="Times New Roman"/>
                <a:cs typeface="Times New Roman"/>
              </a:rPr>
              <a:t>X</a:t>
            </a:r>
            <a:r>
              <a:rPr sz="2925" i="1" spc="509" baseline="-21367" dirty="0">
                <a:latin typeface="Times New Roman"/>
                <a:cs typeface="Times New Roman"/>
              </a:rPr>
              <a:t> </a:t>
            </a:r>
            <a:r>
              <a:rPr sz="2925" baseline="-21367" dirty="0">
                <a:latin typeface="Symbol"/>
                <a:cs typeface="Symbol"/>
              </a:rPr>
              <a:t></a:t>
            </a:r>
            <a:r>
              <a:rPr sz="2925" spc="247" baseline="-21367" dirty="0">
                <a:latin typeface="Times New Roman"/>
                <a:cs typeface="Times New Roman"/>
              </a:rPr>
              <a:t> </a:t>
            </a:r>
            <a:r>
              <a:rPr sz="4425" spc="120" baseline="4708" dirty="0">
                <a:latin typeface="Symbol"/>
                <a:cs typeface="Symbol"/>
              </a:rPr>
              <a:t></a:t>
            </a:r>
            <a:r>
              <a:rPr sz="4425" spc="-427" baseline="4708" dirty="0">
                <a:latin typeface="Times New Roman"/>
                <a:cs typeface="Times New Roman"/>
              </a:rPr>
              <a:t> </a:t>
            </a:r>
            <a:r>
              <a:rPr sz="2925" i="1" spc="82" baseline="19943" dirty="0">
                <a:latin typeface="Times New Roman"/>
                <a:cs typeface="Times New Roman"/>
              </a:rPr>
              <a:t>X</a:t>
            </a:r>
            <a:r>
              <a:rPr sz="2925" i="1" spc="15" baseline="19943" dirty="0">
                <a:latin typeface="Times New Roman"/>
                <a:cs typeface="Times New Roman"/>
              </a:rPr>
              <a:t>  </a:t>
            </a:r>
            <a:r>
              <a:rPr sz="2925" baseline="-21367" dirty="0">
                <a:latin typeface="Symbol"/>
                <a:cs typeface="Symbol"/>
              </a:rPr>
              <a:t></a:t>
            </a:r>
            <a:r>
              <a:rPr sz="2925" spc="622" baseline="-21367" dirty="0">
                <a:latin typeface="Times New Roman"/>
                <a:cs typeface="Times New Roman"/>
              </a:rPr>
              <a:t> </a:t>
            </a:r>
            <a:r>
              <a:rPr sz="4425" i="1" spc="104" baseline="1883" dirty="0">
                <a:latin typeface="Times New Roman"/>
                <a:cs typeface="Times New Roman"/>
              </a:rPr>
              <a:t>X</a:t>
            </a:r>
            <a:r>
              <a:rPr sz="4425" i="1" spc="-322" baseline="1883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1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2925" baseline="21367" dirty="0">
                <a:latin typeface="Symbol"/>
                <a:cs typeface="Symbol"/>
              </a:rPr>
              <a:t></a:t>
            </a:r>
            <a:r>
              <a:rPr sz="2925" spc="209" baseline="21367" dirty="0">
                <a:latin typeface="Times New Roman"/>
                <a:cs typeface="Times New Roman"/>
              </a:rPr>
              <a:t> </a:t>
            </a:r>
            <a:r>
              <a:rPr sz="4425" i="1" spc="104" baseline="1883" dirty="0">
                <a:latin typeface="Times New Roman"/>
                <a:cs typeface="Times New Roman"/>
              </a:rPr>
              <a:t>X</a:t>
            </a:r>
            <a:r>
              <a:rPr sz="4425" i="1" spc="-120" baseline="1883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2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2925" baseline="21367" dirty="0">
                <a:latin typeface="Symbol"/>
                <a:cs typeface="Symbol"/>
              </a:rPr>
              <a:t></a:t>
            </a:r>
            <a:r>
              <a:rPr sz="2925" spc="209" baseline="21367" dirty="0">
                <a:latin typeface="Times New Roman"/>
                <a:cs typeface="Times New Roman"/>
              </a:rPr>
              <a:t> </a:t>
            </a:r>
            <a:r>
              <a:rPr sz="4425" i="1" spc="104" baseline="1883" dirty="0">
                <a:latin typeface="Times New Roman"/>
                <a:cs typeface="Times New Roman"/>
              </a:rPr>
              <a:t>X</a:t>
            </a:r>
            <a:r>
              <a:rPr sz="4425" i="1" spc="-172" baseline="1883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3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2925" baseline="21367" dirty="0">
                <a:latin typeface="Symbol"/>
                <a:cs typeface="Symbol"/>
              </a:rPr>
              <a:t></a:t>
            </a:r>
            <a:r>
              <a:rPr sz="2925" spc="-330" baseline="21367" dirty="0">
                <a:latin typeface="Times New Roman"/>
                <a:cs typeface="Times New Roman"/>
              </a:rPr>
              <a:t> </a:t>
            </a:r>
            <a:r>
              <a:rPr sz="2925" baseline="21367" dirty="0">
                <a:latin typeface="Times New Roman"/>
                <a:cs typeface="Times New Roman"/>
              </a:rPr>
              <a:t>...</a:t>
            </a:r>
            <a:r>
              <a:rPr sz="2925" spc="-390" baseline="21367" dirty="0">
                <a:latin typeface="Times New Roman"/>
                <a:cs typeface="Times New Roman"/>
              </a:rPr>
              <a:t> </a:t>
            </a:r>
            <a:r>
              <a:rPr sz="2925" baseline="21367" dirty="0">
                <a:latin typeface="Symbol"/>
                <a:cs typeface="Symbol"/>
              </a:rPr>
              <a:t></a:t>
            </a:r>
            <a:r>
              <a:rPr sz="2925" spc="217" baseline="21367" dirty="0">
                <a:latin typeface="Times New Roman"/>
                <a:cs typeface="Times New Roman"/>
              </a:rPr>
              <a:t> </a:t>
            </a:r>
            <a:r>
              <a:rPr sz="4425" i="1" spc="104" baseline="1883" dirty="0">
                <a:latin typeface="Times New Roman"/>
                <a:cs typeface="Times New Roman"/>
              </a:rPr>
              <a:t>X</a:t>
            </a:r>
            <a:r>
              <a:rPr sz="4425" i="1" spc="-104" baseline="1883" dirty="0">
                <a:latin typeface="Times New Roman"/>
                <a:cs typeface="Times New Roman"/>
              </a:rPr>
              <a:t> </a:t>
            </a:r>
            <a:r>
              <a:rPr sz="1150" i="1" spc="-50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  <a:p>
            <a:pPr marL="788035">
              <a:lnSpc>
                <a:spcPts val="2225"/>
              </a:lnSpc>
              <a:tabLst>
                <a:tab pos="2745105" algn="l"/>
              </a:tabLst>
            </a:pPr>
            <a:r>
              <a:rPr sz="1950" i="1" spc="-50" dirty="0">
                <a:latin typeface="Times New Roman"/>
                <a:cs typeface="Times New Roman"/>
              </a:rPr>
              <a:t>n</a:t>
            </a:r>
            <a:r>
              <a:rPr sz="1950" i="1" dirty="0">
                <a:latin typeface="Times New Roman"/>
                <a:cs typeface="Times New Roman"/>
              </a:rPr>
              <a:t>	</a:t>
            </a:r>
            <a:r>
              <a:rPr sz="1950" i="1" spc="-50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209"/>
              </a:spcBef>
            </a:pPr>
            <a:r>
              <a:rPr sz="2925" baseline="-35612" dirty="0">
                <a:latin typeface="Symbol"/>
                <a:cs typeface="Symbol"/>
              </a:rPr>
              <a:t></a:t>
            </a:r>
            <a:r>
              <a:rPr sz="2925" spc="292" baseline="-35612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57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1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86</a:t>
            </a:r>
            <a:r>
              <a:rPr sz="1950" spc="-10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42</a:t>
            </a:r>
            <a:r>
              <a:rPr sz="1950" spc="-10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11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38</a:t>
            </a:r>
            <a:r>
              <a:rPr sz="1950" spc="-1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11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90</a:t>
            </a:r>
            <a:r>
              <a:rPr sz="1950" spc="-10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66</a:t>
            </a:r>
            <a:endParaRPr sz="1950">
              <a:latin typeface="Times New Roman"/>
              <a:cs typeface="Times New Roman"/>
            </a:endParaRPr>
          </a:p>
          <a:p>
            <a:pPr marR="424180" algn="ctr">
              <a:lnSpc>
                <a:spcPct val="100000"/>
              </a:lnSpc>
              <a:spcBef>
                <a:spcPts val="464"/>
              </a:spcBef>
            </a:pPr>
            <a:r>
              <a:rPr sz="1950" spc="-50" dirty="0">
                <a:latin typeface="Times New Roman"/>
                <a:cs typeface="Times New Roman"/>
              </a:rPr>
              <a:t>6</a:t>
            </a:r>
            <a:endParaRPr sz="195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209"/>
              </a:spcBef>
            </a:pPr>
            <a:r>
              <a:rPr sz="2925" baseline="-35612" dirty="0">
                <a:latin typeface="Symbol"/>
                <a:cs typeface="Symbol"/>
              </a:rPr>
              <a:t></a:t>
            </a:r>
            <a:r>
              <a:rPr sz="2925" spc="187" baseline="-35612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379</a:t>
            </a:r>
            <a:endParaRPr sz="1950">
              <a:latin typeface="Times New Roman"/>
              <a:cs typeface="Times New Roman"/>
            </a:endParaRPr>
          </a:p>
          <a:p>
            <a:pPr marL="711835">
              <a:lnSpc>
                <a:spcPct val="100000"/>
              </a:lnSpc>
              <a:spcBef>
                <a:spcPts val="464"/>
              </a:spcBef>
            </a:pPr>
            <a:r>
              <a:rPr sz="1950" spc="-50" dirty="0">
                <a:latin typeface="Times New Roman"/>
                <a:cs typeface="Times New Roman"/>
              </a:rPr>
              <a:t>6</a:t>
            </a:r>
            <a:endParaRPr sz="195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204"/>
              </a:spcBef>
            </a:pPr>
            <a:r>
              <a:rPr sz="1950" dirty="0">
                <a:latin typeface="Symbol"/>
                <a:cs typeface="Symbol"/>
              </a:rPr>
              <a:t>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63.167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051685">
              <a:lnSpc>
                <a:spcPct val="100000"/>
              </a:lnSpc>
              <a:spcBef>
                <a:spcPts val="95"/>
              </a:spcBef>
            </a:pPr>
            <a:r>
              <a:rPr dirty="0"/>
              <a:t>Mean</a:t>
            </a:r>
            <a:r>
              <a:rPr spc="-5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Grouped</a:t>
            </a:r>
            <a:r>
              <a:rPr spc="-45" dirty="0"/>
              <a:t> </a:t>
            </a:r>
            <a:r>
              <a:rPr spc="-20" dirty="0"/>
              <a:t>Data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2733102" y="2744130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5">
                <a:moveTo>
                  <a:pt x="0" y="0"/>
                </a:moveTo>
                <a:lnTo>
                  <a:pt x="544031" y="0"/>
                </a:lnTo>
              </a:path>
            </a:pathLst>
          </a:custGeom>
          <a:ln w="7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3102" y="3315029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5">
                <a:moveTo>
                  <a:pt x="0" y="0"/>
                </a:moveTo>
                <a:lnTo>
                  <a:pt x="544031" y="0"/>
                </a:lnTo>
              </a:path>
            </a:pathLst>
          </a:custGeom>
          <a:ln w="7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3102" y="3785307"/>
            <a:ext cx="2568575" cy="0"/>
          </a:xfrm>
          <a:custGeom>
            <a:avLst/>
            <a:gdLst/>
            <a:ahLst/>
            <a:cxnLst/>
            <a:rect l="l" t="t" r="r" b="b"/>
            <a:pathLst>
              <a:path w="2568575">
                <a:moveTo>
                  <a:pt x="0" y="0"/>
                </a:moveTo>
                <a:lnTo>
                  <a:pt x="2568184" y="0"/>
                </a:lnTo>
              </a:path>
            </a:pathLst>
          </a:custGeom>
          <a:ln w="7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1239" y="1086651"/>
            <a:ext cx="5189220" cy="29267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184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418465" algn="l"/>
              </a:tabLst>
            </a:pPr>
            <a:r>
              <a:rPr sz="2000" spc="-10" dirty="0">
                <a:latin typeface="Calibri"/>
                <a:cs typeface="Calibri"/>
              </a:rPr>
              <a:t>Weighted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average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midpoints</a:t>
            </a:r>
            <a:endParaRPr sz="2000">
              <a:latin typeface="Calibri"/>
              <a:cs typeface="Calibri"/>
            </a:endParaRPr>
          </a:p>
          <a:p>
            <a:pPr marL="4184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8465" algn="l"/>
              </a:tabLst>
            </a:pPr>
            <a:r>
              <a:rPr sz="2000" dirty="0">
                <a:latin typeface="Calibri"/>
                <a:cs typeface="Calibri"/>
              </a:rPr>
              <a:t>Class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frequencies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weights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14"/>
              </a:spcBef>
            </a:pPr>
            <a:endParaRPr sz="2000">
              <a:latin typeface="Calibri"/>
              <a:cs typeface="Calibri"/>
            </a:endParaRPr>
          </a:p>
          <a:p>
            <a:pPr marL="2242820">
              <a:lnSpc>
                <a:spcPts val="2280"/>
              </a:lnSpc>
            </a:pPr>
            <a:r>
              <a:rPr sz="2175" spc="75" baseline="-38314" dirty="0">
                <a:latin typeface="Symbol"/>
                <a:cs typeface="Symbol"/>
              </a:rPr>
              <a:t></a:t>
            </a:r>
            <a:r>
              <a:rPr sz="2175" spc="150" baseline="-38314" dirty="0">
                <a:latin typeface="Times New Roman"/>
                <a:cs typeface="Times New Roman"/>
              </a:rPr>
              <a:t> </a:t>
            </a:r>
            <a:r>
              <a:rPr sz="2025" spc="150" baseline="-41152" dirty="0">
                <a:latin typeface="Symbol"/>
                <a:cs typeface="Symbol"/>
              </a:rPr>
              <a:t></a:t>
            </a:r>
            <a:r>
              <a:rPr sz="2025" spc="209" baseline="-41152" dirty="0">
                <a:latin typeface="Times New Roman"/>
                <a:cs typeface="Times New Roman"/>
              </a:rPr>
              <a:t> </a:t>
            </a:r>
            <a:r>
              <a:rPr sz="3075" spc="262" baseline="-8130" dirty="0">
                <a:latin typeface="Symbol"/>
                <a:cs typeface="Symbol"/>
              </a:rPr>
              <a:t></a:t>
            </a:r>
            <a:r>
              <a:rPr sz="3075" spc="-22" baseline="-8130" dirty="0">
                <a:latin typeface="Times New Roman"/>
                <a:cs typeface="Times New Roman"/>
              </a:rPr>
              <a:t> </a:t>
            </a:r>
            <a:r>
              <a:rPr sz="1350" i="1" spc="80" dirty="0">
                <a:latin typeface="Times New Roman"/>
                <a:cs typeface="Times New Roman"/>
              </a:rPr>
              <a:t>fM</a:t>
            </a:r>
            <a:endParaRPr sz="1350">
              <a:latin typeface="Times New Roman"/>
              <a:cs typeface="Times New Roman"/>
            </a:endParaRPr>
          </a:p>
          <a:p>
            <a:pPr marL="455930" algn="ctr">
              <a:lnSpc>
                <a:spcPts val="2250"/>
              </a:lnSpc>
            </a:pPr>
            <a:r>
              <a:rPr sz="3075" spc="262" baseline="-8130" dirty="0">
                <a:latin typeface="Symbol"/>
                <a:cs typeface="Symbol"/>
              </a:rPr>
              <a:t></a:t>
            </a:r>
            <a:r>
              <a:rPr sz="3075" spc="-22" baseline="-8130" dirty="0">
                <a:latin typeface="Times New Roman"/>
                <a:cs typeface="Times New Roman"/>
              </a:rPr>
              <a:t> </a:t>
            </a:r>
            <a:r>
              <a:rPr sz="1350" i="1" dirty="0">
                <a:latin typeface="Times New Roman"/>
                <a:cs typeface="Times New Roman"/>
              </a:rPr>
              <a:t>f</a:t>
            </a:r>
            <a:endParaRPr sz="1350">
              <a:latin typeface="Times New Roman"/>
              <a:cs typeface="Times New Roman"/>
            </a:endParaRPr>
          </a:p>
          <a:p>
            <a:pPr marL="2414905">
              <a:lnSpc>
                <a:spcPts val="2430"/>
              </a:lnSpc>
            </a:pPr>
            <a:r>
              <a:rPr sz="2025" spc="150" baseline="-41152" dirty="0">
                <a:latin typeface="Symbol"/>
                <a:cs typeface="Symbol"/>
              </a:rPr>
              <a:t></a:t>
            </a:r>
            <a:r>
              <a:rPr sz="2025" spc="209" baseline="-41152" dirty="0">
                <a:latin typeface="Times New Roman"/>
                <a:cs typeface="Times New Roman"/>
              </a:rPr>
              <a:t> </a:t>
            </a:r>
            <a:r>
              <a:rPr sz="3075" spc="262" baseline="-8130" dirty="0">
                <a:latin typeface="Symbol"/>
                <a:cs typeface="Symbol"/>
              </a:rPr>
              <a:t></a:t>
            </a:r>
            <a:r>
              <a:rPr sz="3075" spc="-22" baseline="-8130" dirty="0">
                <a:latin typeface="Times New Roman"/>
                <a:cs typeface="Times New Roman"/>
              </a:rPr>
              <a:t> </a:t>
            </a:r>
            <a:r>
              <a:rPr sz="1350" i="1" spc="80" dirty="0">
                <a:latin typeface="Times New Roman"/>
                <a:cs typeface="Times New Roman"/>
              </a:rPr>
              <a:t>fM</a:t>
            </a:r>
            <a:endParaRPr sz="1350">
              <a:latin typeface="Times New Roman"/>
              <a:cs typeface="Times New Roman"/>
            </a:endParaRPr>
          </a:p>
          <a:p>
            <a:pPr marL="490855" algn="ctr">
              <a:lnSpc>
                <a:spcPct val="100000"/>
              </a:lnSpc>
              <a:spcBef>
                <a:spcPts val="340"/>
              </a:spcBef>
            </a:pPr>
            <a:r>
              <a:rPr sz="1350" i="1" spc="7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L="2414905">
              <a:lnSpc>
                <a:spcPct val="100000"/>
              </a:lnSpc>
              <a:spcBef>
                <a:spcPts val="145"/>
              </a:spcBef>
            </a:pPr>
            <a:r>
              <a:rPr sz="2025" spc="150" baseline="-34979" dirty="0">
                <a:latin typeface="Symbol"/>
                <a:cs typeface="Symbol"/>
              </a:rPr>
              <a:t></a:t>
            </a:r>
            <a:r>
              <a:rPr sz="2025" spc="697" baseline="-34979" dirty="0">
                <a:latin typeface="Times New Roman"/>
                <a:cs typeface="Times New Roman"/>
              </a:rPr>
              <a:t> </a:t>
            </a:r>
            <a:r>
              <a:rPr sz="1350" i="1" spc="50" dirty="0">
                <a:latin typeface="Times New Roman"/>
                <a:cs typeface="Times New Roman"/>
              </a:rPr>
              <a:t>f</a:t>
            </a:r>
            <a:r>
              <a:rPr sz="1350" i="1" spc="-25" dirty="0">
                <a:latin typeface="Times New Roman"/>
                <a:cs typeface="Times New Roman"/>
              </a:rPr>
              <a:t> </a:t>
            </a:r>
            <a:r>
              <a:rPr sz="800" spc="105" dirty="0">
                <a:latin typeface="Times New Roman"/>
                <a:cs typeface="Times New Roman"/>
              </a:rPr>
              <a:t>1</a:t>
            </a:r>
            <a:r>
              <a:rPr sz="1350" i="1" spc="105" dirty="0">
                <a:latin typeface="Times New Roman"/>
                <a:cs typeface="Times New Roman"/>
              </a:rPr>
              <a:t>M</a:t>
            </a:r>
            <a:r>
              <a:rPr sz="1350" i="1" spc="-1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1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1350" spc="100" dirty="0">
                <a:latin typeface="Symbol"/>
                <a:cs typeface="Symbol"/>
              </a:rPr>
              <a:t></a:t>
            </a:r>
            <a:r>
              <a:rPr sz="1350" spc="250" dirty="0">
                <a:latin typeface="Times New Roman"/>
                <a:cs typeface="Times New Roman"/>
              </a:rPr>
              <a:t> </a:t>
            </a:r>
            <a:r>
              <a:rPr sz="1350" i="1" spc="50" dirty="0">
                <a:latin typeface="Times New Roman"/>
                <a:cs typeface="Times New Roman"/>
              </a:rPr>
              <a:t>f</a:t>
            </a:r>
            <a:r>
              <a:rPr sz="1350" i="1" spc="85" dirty="0">
                <a:latin typeface="Times New Roman"/>
                <a:cs typeface="Times New Roman"/>
              </a:rPr>
              <a:t> </a:t>
            </a:r>
            <a:r>
              <a:rPr sz="800" spc="135" dirty="0">
                <a:latin typeface="Times New Roman"/>
                <a:cs typeface="Times New Roman"/>
              </a:rPr>
              <a:t>2</a:t>
            </a:r>
            <a:r>
              <a:rPr sz="1350" i="1" spc="135" dirty="0">
                <a:latin typeface="Times New Roman"/>
                <a:cs typeface="Times New Roman"/>
              </a:rPr>
              <a:t>M</a:t>
            </a:r>
            <a:r>
              <a:rPr sz="1350" i="1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2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1350" spc="100" dirty="0">
                <a:latin typeface="Symbol"/>
                <a:cs typeface="Symbol"/>
              </a:rPr>
              <a:t></a:t>
            </a:r>
            <a:r>
              <a:rPr sz="1350" spc="245" dirty="0">
                <a:latin typeface="Times New Roman"/>
                <a:cs typeface="Times New Roman"/>
              </a:rPr>
              <a:t> </a:t>
            </a:r>
            <a:r>
              <a:rPr sz="1350" i="1" spc="50" dirty="0">
                <a:latin typeface="Times New Roman"/>
                <a:cs typeface="Times New Roman"/>
              </a:rPr>
              <a:t>f</a:t>
            </a:r>
            <a:r>
              <a:rPr sz="1350" i="1" spc="60" dirty="0">
                <a:latin typeface="Times New Roman"/>
                <a:cs typeface="Times New Roman"/>
              </a:rPr>
              <a:t> </a:t>
            </a:r>
            <a:r>
              <a:rPr sz="800" spc="120" dirty="0">
                <a:latin typeface="Times New Roman"/>
                <a:cs typeface="Times New Roman"/>
              </a:rPr>
              <a:t>3</a:t>
            </a:r>
            <a:r>
              <a:rPr sz="1350" i="1" spc="120" dirty="0">
                <a:latin typeface="Times New Roman"/>
                <a:cs typeface="Times New Roman"/>
              </a:rPr>
              <a:t>M</a:t>
            </a:r>
            <a:r>
              <a:rPr sz="1350" i="1" spc="-5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3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1350" spc="100" dirty="0">
                <a:latin typeface="Symbol"/>
                <a:cs typeface="Symbol"/>
              </a:rPr>
              <a:t></a:t>
            </a:r>
            <a:r>
              <a:rPr sz="1350" spc="-114" dirty="0">
                <a:latin typeface="Times New Roman"/>
                <a:cs typeface="Times New Roman"/>
              </a:rPr>
              <a:t> </a:t>
            </a:r>
            <a:r>
              <a:rPr sz="1350" spc="125" dirty="0">
                <a:latin typeface="Symbol"/>
                <a:cs typeface="Symbol"/>
              </a:rPr>
              <a:t></a:t>
            </a:r>
            <a:r>
              <a:rPr sz="1350" spc="-140" dirty="0">
                <a:latin typeface="Times New Roman"/>
                <a:cs typeface="Times New Roman"/>
              </a:rPr>
              <a:t> </a:t>
            </a:r>
            <a:r>
              <a:rPr sz="1350" spc="100" dirty="0">
                <a:latin typeface="Symbol"/>
                <a:cs typeface="Symbol"/>
              </a:rPr>
              <a:t></a:t>
            </a:r>
            <a:r>
              <a:rPr sz="1350" spc="254" dirty="0">
                <a:latin typeface="Times New Roman"/>
                <a:cs typeface="Times New Roman"/>
              </a:rPr>
              <a:t> </a:t>
            </a:r>
            <a:r>
              <a:rPr sz="1350" i="1" spc="45" dirty="0">
                <a:latin typeface="Times New Roman"/>
                <a:cs typeface="Times New Roman"/>
              </a:rPr>
              <a:t>f</a:t>
            </a:r>
            <a:r>
              <a:rPr sz="800" i="1" spc="45" dirty="0">
                <a:latin typeface="Times New Roman"/>
                <a:cs typeface="Times New Roman"/>
              </a:rPr>
              <a:t>i</a:t>
            </a:r>
            <a:r>
              <a:rPr sz="1350" i="1" spc="45" dirty="0">
                <a:latin typeface="Times New Roman"/>
                <a:cs typeface="Times New Roman"/>
              </a:rPr>
              <a:t>M</a:t>
            </a:r>
            <a:r>
              <a:rPr sz="800" i="1" spc="45" dirty="0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  <a:p>
            <a:pPr marL="3107055">
              <a:lnSpc>
                <a:spcPct val="100000"/>
              </a:lnSpc>
              <a:spcBef>
                <a:spcPts val="320"/>
              </a:spcBef>
            </a:pPr>
            <a:r>
              <a:rPr sz="1350" i="1" spc="50" dirty="0">
                <a:latin typeface="Times New Roman"/>
                <a:cs typeface="Times New Roman"/>
              </a:rPr>
              <a:t>f</a:t>
            </a:r>
            <a:r>
              <a:rPr sz="1350" i="1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1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1350" spc="100" dirty="0">
                <a:latin typeface="Symbol"/>
                <a:cs typeface="Symbol"/>
              </a:rPr>
              <a:t></a:t>
            </a:r>
            <a:r>
              <a:rPr sz="1350" spc="260" dirty="0">
                <a:latin typeface="Times New Roman"/>
                <a:cs typeface="Times New Roman"/>
              </a:rPr>
              <a:t> </a:t>
            </a:r>
            <a:r>
              <a:rPr sz="1350" i="1" spc="50" dirty="0">
                <a:latin typeface="Times New Roman"/>
                <a:cs typeface="Times New Roman"/>
              </a:rPr>
              <a:t>f</a:t>
            </a:r>
            <a:r>
              <a:rPr sz="1350" i="1" spc="8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2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1350" spc="100" dirty="0">
                <a:latin typeface="Symbol"/>
                <a:cs typeface="Symbol"/>
              </a:rPr>
              <a:t></a:t>
            </a:r>
            <a:r>
              <a:rPr sz="1350" spc="260" dirty="0">
                <a:latin typeface="Times New Roman"/>
                <a:cs typeface="Times New Roman"/>
              </a:rPr>
              <a:t> </a:t>
            </a:r>
            <a:r>
              <a:rPr sz="1350" i="1" spc="50" dirty="0">
                <a:latin typeface="Times New Roman"/>
                <a:cs typeface="Times New Roman"/>
              </a:rPr>
              <a:t>f</a:t>
            </a:r>
            <a:r>
              <a:rPr sz="1350" i="1" spc="5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3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1350" spc="100" dirty="0">
                <a:latin typeface="Symbol"/>
                <a:cs typeface="Symbol"/>
              </a:rPr>
              <a:t></a:t>
            </a:r>
            <a:r>
              <a:rPr sz="1350" spc="-114" dirty="0">
                <a:latin typeface="Times New Roman"/>
                <a:cs typeface="Times New Roman"/>
              </a:rPr>
              <a:t> </a:t>
            </a:r>
            <a:r>
              <a:rPr sz="1350" spc="125" dirty="0">
                <a:latin typeface="Symbol"/>
                <a:cs typeface="Symbol"/>
              </a:rPr>
              <a:t></a:t>
            </a:r>
            <a:r>
              <a:rPr sz="1350" spc="-135" dirty="0">
                <a:latin typeface="Times New Roman"/>
                <a:cs typeface="Times New Roman"/>
              </a:rPr>
              <a:t> </a:t>
            </a:r>
            <a:r>
              <a:rPr sz="1350" spc="100" dirty="0">
                <a:latin typeface="Symbol"/>
                <a:cs typeface="Symbol"/>
              </a:rPr>
              <a:t></a:t>
            </a:r>
            <a:r>
              <a:rPr sz="1350" spc="265" dirty="0">
                <a:latin typeface="Times New Roman"/>
                <a:cs typeface="Times New Roman"/>
              </a:rPr>
              <a:t> </a:t>
            </a:r>
            <a:r>
              <a:rPr sz="1350" i="1" spc="-25" dirty="0">
                <a:latin typeface="Times New Roman"/>
                <a:cs typeface="Times New Roman"/>
              </a:rPr>
              <a:t>f</a:t>
            </a:r>
            <a:r>
              <a:rPr sz="800" i="1" spc="-25" dirty="0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576070">
              <a:lnSpc>
                <a:spcPct val="100000"/>
              </a:lnSpc>
              <a:spcBef>
                <a:spcPts val="95"/>
              </a:spcBef>
            </a:pPr>
            <a:r>
              <a:rPr dirty="0"/>
              <a:t>Calculation</a:t>
            </a:r>
            <a:r>
              <a:rPr spc="-7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Grouped</a:t>
            </a:r>
            <a:r>
              <a:rPr spc="-70" dirty="0"/>
              <a:t> </a:t>
            </a:r>
            <a:r>
              <a:rPr spc="-20" dirty="0"/>
              <a:t>Mean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1598473" y="4072216"/>
            <a:ext cx="481330" cy="0"/>
          </a:xfrm>
          <a:custGeom>
            <a:avLst/>
            <a:gdLst/>
            <a:ahLst/>
            <a:cxnLst/>
            <a:rect l="l" t="t" r="r" b="b"/>
            <a:pathLst>
              <a:path w="481330">
                <a:moveTo>
                  <a:pt x="0" y="0"/>
                </a:moveTo>
                <a:lnTo>
                  <a:pt x="481080" y="0"/>
                </a:lnTo>
              </a:path>
            </a:pathLst>
          </a:custGeom>
          <a:ln w="1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555" y="1032383"/>
          <a:ext cx="8089265" cy="3136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marL="67310">
                        <a:lnSpc>
                          <a:spcPts val="2155"/>
                        </a:lnSpc>
                        <a:spcBef>
                          <a:spcPts val="490"/>
                        </a:spcBef>
                        <a:tabLst>
                          <a:tab pos="238760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Interval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Frequency(f)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ts val="2155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Midpoint(M)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4565" algn="r">
                        <a:lnSpc>
                          <a:spcPts val="2455"/>
                        </a:lnSpc>
                        <a:spcBef>
                          <a:spcPts val="190"/>
                        </a:spcBef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fM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marL="67310">
                        <a:lnSpc>
                          <a:spcPts val="2490"/>
                        </a:lnSpc>
                        <a:tabLst>
                          <a:tab pos="3135630" algn="l"/>
                        </a:tabLst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20-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under 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1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6720" algn="ctr">
                        <a:lnSpc>
                          <a:spcPts val="249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25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3294" algn="r">
                        <a:lnSpc>
                          <a:spcPts val="249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150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67310">
                        <a:lnSpc>
                          <a:spcPts val="2390"/>
                        </a:lnSpc>
                        <a:tabLst>
                          <a:tab pos="3001645" algn="l"/>
                        </a:tabLst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30-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40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18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6720" algn="ctr">
                        <a:lnSpc>
                          <a:spcPts val="239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35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3294" algn="r">
                        <a:lnSpc>
                          <a:spcPts val="239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630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67310">
                        <a:lnSpc>
                          <a:spcPts val="2390"/>
                        </a:lnSpc>
                        <a:tabLst>
                          <a:tab pos="3012440" algn="l"/>
                        </a:tabLst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40-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6720" algn="ctr">
                        <a:lnSpc>
                          <a:spcPts val="239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45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3294" algn="r">
                        <a:lnSpc>
                          <a:spcPts val="239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495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67310">
                        <a:lnSpc>
                          <a:spcPts val="2390"/>
                        </a:lnSpc>
                        <a:tabLst>
                          <a:tab pos="3012440" algn="l"/>
                        </a:tabLst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50-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60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6720" algn="ctr">
                        <a:lnSpc>
                          <a:spcPts val="239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55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3294" algn="r">
                        <a:lnSpc>
                          <a:spcPts val="239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605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67310">
                        <a:lnSpc>
                          <a:spcPts val="2390"/>
                        </a:lnSpc>
                        <a:tabLst>
                          <a:tab pos="3135630" algn="l"/>
                        </a:tabLst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60-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70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1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6720" algn="ctr">
                        <a:lnSpc>
                          <a:spcPts val="239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65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3294" algn="r">
                        <a:lnSpc>
                          <a:spcPts val="239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195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67310">
                        <a:lnSpc>
                          <a:spcPts val="2390"/>
                        </a:lnSpc>
                        <a:tabLst>
                          <a:tab pos="2715895" algn="l"/>
                          <a:tab pos="3117850" algn="l"/>
                        </a:tabLst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70-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80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1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1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6720" algn="ctr">
                        <a:lnSpc>
                          <a:spcPts val="239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75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3294" algn="r">
                        <a:lnSpc>
                          <a:spcPts val="2390"/>
                        </a:lnSpc>
                        <a:tabLst>
                          <a:tab pos="474980" algn="l"/>
                        </a:tabLst>
                      </a:pPr>
                      <a:r>
                        <a:rPr sz="21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100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75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621665" algn="r">
                        <a:lnSpc>
                          <a:spcPts val="239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3294" algn="r">
                        <a:lnSpc>
                          <a:spcPts val="2390"/>
                        </a:lnSpc>
                      </a:pP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2150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848994">
                        <a:lnSpc>
                          <a:spcPts val="2725"/>
                        </a:lnSpc>
                        <a:spcBef>
                          <a:spcPts val="1010"/>
                        </a:spcBef>
                      </a:pPr>
                      <a:r>
                        <a:rPr sz="1700" spc="-200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spc="-16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6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75" spc="-450" baseline="19274" dirty="0">
                          <a:latin typeface="Symbol"/>
                          <a:cs typeface="Symbol"/>
                        </a:rPr>
                        <a:t></a:t>
                      </a:r>
                      <a:r>
                        <a:rPr sz="3675" spc="-247" baseline="1927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75" i="1" spc="-89" baseline="42087" dirty="0">
                          <a:latin typeface="Times New Roman"/>
                          <a:cs typeface="Times New Roman"/>
                        </a:rPr>
                        <a:t>fM</a:t>
                      </a:r>
                      <a:r>
                        <a:rPr sz="2475" i="1" spc="104" baseline="4208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spc="-16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6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75" u="sng" spc="-232" baseline="35353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2150</a:t>
                      </a:r>
                      <a:r>
                        <a:rPr sz="2475" spc="-15" baseline="3535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spc="-16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65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spc="-20" dirty="0">
                          <a:latin typeface="Times New Roman"/>
                          <a:cs typeface="Times New Roman"/>
                        </a:rPr>
                        <a:t>43.0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25424" y="1349121"/>
            <a:ext cx="6972300" cy="12700"/>
          </a:xfrm>
          <a:custGeom>
            <a:avLst/>
            <a:gdLst/>
            <a:ahLst/>
            <a:cxnLst/>
            <a:rect l="l" t="t" r="r" b="b"/>
            <a:pathLst>
              <a:path w="6972300" h="12700">
                <a:moveTo>
                  <a:pt x="6972274" y="0"/>
                </a:moveTo>
                <a:lnTo>
                  <a:pt x="0" y="0"/>
                </a:lnTo>
                <a:lnTo>
                  <a:pt x="0" y="12191"/>
                </a:lnTo>
                <a:lnTo>
                  <a:pt x="6972274" y="12191"/>
                </a:lnTo>
                <a:lnTo>
                  <a:pt x="6972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24071" y="3961944"/>
            <a:ext cx="949325" cy="401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735965" algn="l"/>
              </a:tabLst>
            </a:pPr>
            <a:r>
              <a:rPr sz="3675" spc="-450" baseline="-9070" dirty="0">
                <a:latin typeface="Symbol"/>
                <a:cs typeface="Symbol"/>
              </a:rPr>
              <a:t></a:t>
            </a:r>
            <a:r>
              <a:rPr sz="3675" spc="-247" baseline="-9070" dirty="0">
                <a:latin typeface="Times New Roman"/>
                <a:cs typeface="Times New Roman"/>
              </a:rPr>
              <a:t> </a:t>
            </a:r>
            <a:r>
              <a:rPr sz="1650" i="1" spc="-50" dirty="0">
                <a:latin typeface="Times New Roman"/>
                <a:cs typeface="Times New Roman"/>
              </a:rPr>
              <a:t>f</a:t>
            </a:r>
            <a:r>
              <a:rPr sz="1650" i="1" dirty="0">
                <a:latin typeface="Times New Roman"/>
                <a:cs typeface="Times New Roman"/>
              </a:rPr>
              <a:t>	</a:t>
            </a:r>
            <a:r>
              <a:rPr sz="1650" spc="-25" dirty="0">
                <a:latin typeface="Times New Roman"/>
                <a:cs typeface="Times New Roman"/>
              </a:rPr>
              <a:t>50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2122</Words>
  <Application>Microsoft Office PowerPoint</Application>
  <PresentationFormat>On-screen Show (16:9)</PresentationFormat>
  <Paragraphs>579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MT</vt:lpstr>
      <vt:lpstr>Calibri</vt:lpstr>
      <vt:lpstr>Calibri Light</vt:lpstr>
      <vt:lpstr>Symbol</vt:lpstr>
      <vt:lpstr>Times New Roman</vt:lpstr>
      <vt:lpstr>Office Theme</vt:lpstr>
      <vt:lpstr>Lecture 4: Central Tendency and Dispersion</vt:lpstr>
      <vt:lpstr>Lecture objectives</vt:lpstr>
      <vt:lpstr>Measures of Central Tendency</vt:lpstr>
      <vt:lpstr>Summary statistics</vt:lpstr>
      <vt:lpstr>Arithmetic Mean</vt:lpstr>
      <vt:lpstr>Population Mean</vt:lpstr>
      <vt:lpstr>Sample Mean</vt:lpstr>
      <vt:lpstr>Mean of Grouped Data</vt:lpstr>
      <vt:lpstr>Calculation of Grouped Mean</vt:lpstr>
      <vt:lpstr>Weighted Average</vt:lpstr>
      <vt:lpstr>Formula for Weighted Average</vt:lpstr>
      <vt:lpstr>Example</vt:lpstr>
      <vt:lpstr>Median</vt:lpstr>
      <vt:lpstr>Median: Computational Procedure</vt:lpstr>
      <vt:lpstr>Median: Example with an Odd Number of Terms</vt:lpstr>
      <vt:lpstr>Median: Example with an Even Number of Terms</vt:lpstr>
      <vt:lpstr>Median of Grouped Data</vt:lpstr>
      <vt:lpstr>Median of Grouped Data -- Example</vt:lpstr>
      <vt:lpstr>Mode</vt:lpstr>
      <vt:lpstr>Mode -- Example</vt:lpstr>
      <vt:lpstr>Mode of Grouped Data</vt:lpstr>
      <vt:lpstr>PowerPoint Presentation</vt:lpstr>
      <vt:lpstr>Percentiles</vt:lpstr>
      <vt:lpstr>Percentiles: Computational Procedure</vt:lpstr>
      <vt:lpstr>Percentiles: Example</vt:lpstr>
      <vt:lpstr>Dispersion</vt:lpstr>
      <vt:lpstr>Variability</vt:lpstr>
      <vt:lpstr>Measures of Variability or dispersion</vt:lpstr>
      <vt:lpstr>Range – ungrouped data</vt:lpstr>
      <vt:lpstr>Quartiles</vt:lpstr>
      <vt:lpstr>Quartiles</vt:lpstr>
      <vt:lpstr>Quartiles: Example</vt:lpstr>
      <vt:lpstr>Interquartile Range</vt:lpstr>
      <vt:lpstr>Deviation from the Mean</vt:lpstr>
      <vt:lpstr>Mean Absolute Deviation</vt:lpstr>
      <vt:lpstr>Population Variance</vt:lpstr>
      <vt:lpstr>Population Standard Deviation</vt:lpstr>
      <vt:lpstr>PowerPoint Presentation</vt:lpstr>
      <vt:lpstr>Sample Standard Deviation</vt:lpstr>
      <vt:lpstr>Uses of Standard Deviation</vt:lpstr>
      <vt:lpstr>Standard Deviation as an Indicator of Financial Risk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IITR</dc:creator>
  <cp:lastModifiedBy>Veda Sucharitha G</cp:lastModifiedBy>
  <cp:revision>2</cp:revision>
  <dcterms:created xsi:type="dcterms:W3CDTF">2024-02-23T08:30:42Z</dcterms:created>
  <dcterms:modified xsi:type="dcterms:W3CDTF">2024-02-26T05:44:08Z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2024-02-23T00:00:00Z</vt:filetime>
  </property>
  <property fmtid="{D5CDD505-2E9C-101B-9397-08002B2CF9AE}" pid="5" name="Producer">
    <vt:lpwstr>Microsoft® PowerPoint® 2010</vt:lpwstr>
  </property>
</Properties>
</file>