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88" r:id="rId5"/>
    <p:sldId id="261" r:id="rId6"/>
    <p:sldId id="266" r:id="rId7"/>
    <p:sldId id="290" r:id="rId8"/>
    <p:sldId id="289" r:id="rId9"/>
    <p:sldId id="291" r:id="rId10"/>
    <p:sldId id="292" r:id="rId11"/>
    <p:sldId id="293" r:id="rId12"/>
    <p:sldId id="295" r:id="rId13"/>
    <p:sldId id="311" r:id="rId14"/>
    <p:sldId id="296" r:id="rId15"/>
    <p:sldId id="297" r:id="rId16"/>
    <p:sldId id="298" r:id="rId17"/>
    <p:sldId id="299" r:id="rId18"/>
    <p:sldId id="300" r:id="rId19"/>
    <p:sldId id="301" r:id="rId20"/>
    <p:sldId id="302" r:id="rId21"/>
    <p:sldId id="303" r:id="rId22"/>
    <p:sldId id="294" r:id="rId23"/>
    <p:sldId id="304" r:id="rId24"/>
    <p:sldId id="308" r:id="rId25"/>
    <p:sldId id="305" r:id="rId26"/>
    <p:sldId id="306" r:id="rId27"/>
    <p:sldId id="307" r:id="rId28"/>
    <p:sldId id="310" r:id="rId29"/>
    <p:sldId id="309" r:id="rId30"/>
    <p:sldId id="312" r:id="rId31"/>
    <p:sldId id="313"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p:cViewPr varScale="1">
        <p:scale>
          <a:sx n="114" d="100"/>
          <a:sy n="114" d="100"/>
        </p:scale>
        <p:origin x="155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Picture 6"/>
          <p:cNvPicPr>
            <a:picLocks noChangeAspect="1" noChangeArrowheads="1"/>
          </p:cNvPicPr>
          <p:nvPr userDrawn="1"/>
        </p:nvPicPr>
        <p:blipFill>
          <a:blip r:embed="rId2"/>
          <a:srcRect/>
          <a:stretch>
            <a:fillRect/>
          </a:stretch>
        </p:blipFill>
        <p:spPr bwMode="auto">
          <a:xfrm>
            <a:off x="8713676" y="6444869"/>
            <a:ext cx="394828" cy="394830"/>
          </a:xfrm>
          <a:prstGeom prst="rect">
            <a:avLst/>
          </a:prstGeom>
          <a:noFill/>
          <a:ln w="9525">
            <a:noFill/>
            <a:miter lim="800000"/>
            <a:headEnd/>
            <a:tailEnd/>
          </a:ln>
        </p:spPr>
      </p:pic>
      <p:sp>
        <p:nvSpPr>
          <p:cNvPr id="8" name="矩形 7"/>
          <p:cNvSpPr/>
          <p:nvPr userDrawn="1"/>
        </p:nvSpPr>
        <p:spPr>
          <a:xfrm>
            <a:off x="6444208" y="6419428"/>
            <a:ext cx="2160240" cy="428628"/>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l" defTabSz="914400" rtl="0" eaLnBrk="1" latinLnBrk="0" hangingPunct="1">
              <a:spcBef>
                <a:spcPct val="0"/>
              </a:spcBef>
              <a:buNone/>
            </a:pPr>
            <a:r>
              <a:rPr lang="zh-CN" altLang="en-US" sz="1050" b="0" kern="1200" baseline="0" dirty="0">
                <a:solidFill>
                  <a:schemeClr val="tx1"/>
                </a:solidFill>
                <a:latin typeface="微软雅黑" pitchFamily="34" charset="-122"/>
                <a:ea typeface="微软雅黑" pitchFamily="34" charset="-122"/>
                <a:cs typeface="+mj-cs"/>
              </a:rPr>
              <a:t>网名人月神话 头条号：人月聊</a:t>
            </a:r>
            <a:r>
              <a:rPr lang="en-US" altLang="zh-CN" sz="1050" b="0" kern="1200" baseline="0" dirty="0">
                <a:solidFill>
                  <a:schemeClr val="tx1"/>
                </a:solidFill>
                <a:latin typeface="微软雅黑" pitchFamily="34" charset="-122"/>
                <a:ea typeface="微软雅黑" pitchFamily="34" charset="-122"/>
                <a:cs typeface="+mj-cs"/>
              </a:rPr>
              <a:t>IT </a:t>
            </a:r>
            <a:endParaRPr lang="zh-CN" altLang="en-US" sz="1050" b="0" kern="1200" baseline="0" dirty="0">
              <a:solidFill>
                <a:schemeClr val="tx1"/>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3856508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7" name="Picture 6"/>
          <p:cNvPicPr>
            <a:picLocks noChangeAspect="1" noChangeArrowheads="1"/>
          </p:cNvPicPr>
          <p:nvPr userDrawn="1"/>
        </p:nvPicPr>
        <p:blipFill>
          <a:blip r:embed="rId2"/>
          <a:srcRect/>
          <a:stretch>
            <a:fillRect/>
          </a:stretch>
        </p:blipFill>
        <p:spPr bwMode="auto">
          <a:xfrm>
            <a:off x="8713676" y="6444869"/>
            <a:ext cx="394828" cy="394830"/>
          </a:xfrm>
          <a:prstGeom prst="rect">
            <a:avLst/>
          </a:prstGeom>
          <a:noFill/>
          <a:ln w="9525">
            <a:noFill/>
            <a:miter lim="800000"/>
            <a:headEnd/>
            <a:tailEnd/>
          </a:ln>
        </p:spPr>
      </p:pic>
      <p:sp>
        <p:nvSpPr>
          <p:cNvPr id="8" name="矩形 7"/>
          <p:cNvSpPr/>
          <p:nvPr userDrawn="1"/>
        </p:nvSpPr>
        <p:spPr>
          <a:xfrm>
            <a:off x="6444208" y="6419428"/>
            <a:ext cx="2160240" cy="428628"/>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l" defTabSz="914400" rtl="0" eaLnBrk="1" latinLnBrk="0" hangingPunct="1">
              <a:spcBef>
                <a:spcPct val="0"/>
              </a:spcBef>
              <a:buNone/>
            </a:pPr>
            <a:r>
              <a:rPr lang="zh-CN" altLang="en-US" sz="1050" b="0" kern="1200" baseline="0" dirty="0">
                <a:solidFill>
                  <a:schemeClr val="tx1"/>
                </a:solidFill>
                <a:latin typeface="微软雅黑" pitchFamily="34" charset="-122"/>
                <a:ea typeface="微软雅黑" pitchFamily="34" charset="-122"/>
                <a:cs typeface="+mj-cs"/>
              </a:rPr>
              <a:t>网名人月神话 头条号：人月聊</a:t>
            </a:r>
            <a:r>
              <a:rPr lang="en-US" altLang="zh-CN" sz="1050" b="0" kern="1200" baseline="0" dirty="0">
                <a:solidFill>
                  <a:schemeClr val="tx1"/>
                </a:solidFill>
                <a:latin typeface="微软雅黑" pitchFamily="34" charset="-122"/>
                <a:ea typeface="微软雅黑" pitchFamily="34" charset="-122"/>
                <a:cs typeface="+mj-cs"/>
              </a:rPr>
              <a:t>IT </a:t>
            </a:r>
            <a:endParaRPr lang="zh-CN" altLang="en-US" sz="1050" b="0" kern="1200" baseline="0" dirty="0">
              <a:solidFill>
                <a:schemeClr val="tx1"/>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4261962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8" name="矩形 7"/>
          <p:cNvSpPr/>
          <p:nvPr userDrawn="1"/>
        </p:nvSpPr>
        <p:spPr>
          <a:xfrm>
            <a:off x="7020272" y="6528357"/>
            <a:ext cx="2160240" cy="329643"/>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l" defTabSz="914400" rtl="0" eaLnBrk="1" latinLnBrk="0" hangingPunct="1">
              <a:spcBef>
                <a:spcPct val="0"/>
              </a:spcBef>
              <a:buNone/>
            </a:pPr>
            <a:r>
              <a:rPr lang="zh-CN" altLang="en-US" sz="900" b="0" kern="1200" baseline="0" dirty="0">
                <a:solidFill>
                  <a:schemeClr val="tx1"/>
                </a:solidFill>
                <a:latin typeface="微软雅黑" pitchFamily="34" charset="-122"/>
                <a:ea typeface="微软雅黑" pitchFamily="34" charset="-122"/>
                <a:cs typeface="+mj-cs"/>
              </a:rPr>
              <a:t>网名人月神话 头条号：人月聊</a:t>
            </a:r>
            <a:r>
              <a:rPr lang="en-US" altLang="zh-CN" sz="900" b="0" kern="1200" baseline="0" dirty="0">
                <a:solidFill>
                  <a:schemeClr val="tx1"/>
                </a:solidFill>
                <a:latin typeface="微软雅黑" pitchFamily="34" charset="-122"/>
                <a:ea typeface="微软雅黑" pitchFamily="34" charset="-122"/>
                <a:cs typeface="+mj-cs"/>
              </a:rPr>
              <a:t>IT </a:t>
            </a:r>
            <a:endParaRPr lang="zh-CN" altLang="en-US" sz="900" b="0" kern="1200" baseline="0" dirty="0">
              <a:solidFill>
                <a:schemeClr val="tx1"/>
              </a:solidFill>
              <a:latin typeface="微软雅黑" pitchFamily="34" charset="-122"/>
              <a:ea typeface="微软雅黑" pitchFamily="34" charset="-122"/>
              <a:cs typeface="+mj-cs"/>
            </a:endParaRPr>
          </a:p>
        </p:txBody>
      </p:sp>
      <p:pic>
        <p:nvPicPr>
          <p:cNvPr id="7" name="Picture 6"/>
          <p:cNvPicPr>
            <a:picLocks noChangeAspect="1" noChangeArrowheads="1"/>
          </p:cNvPicPr>
          <p:nvPr userDrawn="1"/>
        </p:nvPicPr>
        <p:blipFill>
          <a:blip r:embed="rId2"/>
          <a:srcRect/>
          <a:stretch>
            <a:fillRect/>
          </a:stretch>
        </p:blipFill>
        <p:spPr bwMode="auto">
          <a:xfrm>
            <a:off x="8820472" y="6551665"/>
            <a:ext cx="288032" cy="288033"/>
          </a:xfrm>
          <a:prstGeom prst="rect">
            <a:avLst/>
          </a:prstGeom>
          <a:noFill/>
          <a:ln w="9525">
            <a:noFill/>
            <a:miter lim="800000"/>
            <a:headEnd/>
            <a:tailEnd/>
          </a:ln>
        </p:spPr>
      </p:pic>
    </p:spTree>
    <p:extLst>
      <p:ext uri="{BB962C8B-B14F-4D97-AF65-F5344CB8AC3E}">
        <p14:creationId xmlns:p14="http://schemas.microsoft.com/office/powerpoint/2010/main" val="1950308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7" name="Picture 6"/>
          <p:cNvPicPr>
            <a:picLocks noChangeAspect="1" noChangeArrowheads="1"/>
          </p:cNvPicPr>
          <p:nvPr userDrawn="1"/>
        </p:nvPicPr>
        <p:blipFill>
          <a:blip r:embed="rId2"/>
          <a:srcRect/>
          <a:stretch>
            <a:fillRect/>
          </a:stretch>
        </p:blipFill>
        <p:spPr bwMode="auto">
          <a:xfrm>
            <a:off x="8713676" y="6444869"/>
            <a:ext cx="394828" cy="394830"/>
          </a:xfrm>
          <a:prstGeom prst="rect">
            <a:avLst/>
          </a:prstGeom>
          <a:noFill/>
          <a:ln w="9525">
            <a:noFill/>
            <a:miter lim="800000"/>
            <a:headEnd/>
            <a:tailEnd/>
          </a:ln>
        </p:spPr>
      </p:pic>
      <p:sp>
        <p:nvSpPr>
          <p:cNvPr id="8" name="矩形 7"/>
          <p:cNvSpPr/>
          <p:nvPr userDrawn="1"/>
        </p:nvSpPr>
        <p:spPr>
          <a:xfrm>
            <a:off x="6444208" y="6419428"/>
            <a:ext cx="2160240" cy="428628"/>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l" defTabSz="914400" rtl="0" eaLnBrk="1" latinLnBrk="0" hangingPunct="1">
              <a:spcBef>
                <a:spcPct val="0"/>
              </a:spcBef>
              <a:buNone/>
            </a:pPr>
            <a:r>
              <a:rPr lang="zh-CN" altLang="en-US" sz="1050" b="0" kern="1200" baseline="0" dirty="0">
                <a:solidFill>
                  <a:schemeClr val="tx1"/>
                </a:solidFill>
                <a:latin typeface="微软雅黑" pitchFamily="34" charset="-122"/>
                <a:ea typeface="微软雅黑" pitchFamily="34" charset="-122"/>
                <a:cs typeface="+mj-cs"/>
              </a:rPr>
              <a:t>网名人月神话 头条号：人月聊</a:t>
            </a:r>
            <a:r>
              <a:rPr lang="en-US" altLang="zh-CN" sz="1050" b="0" kern="1200" baseline="0" dirty="0">
                <a:solidFill>
                  <a:schemeClr val="tx1"/>
                </a:solidFill>
                <a:latin typeface="微软雅黑" pitchFamily="34" charset="-122"/>
                <a:ea typeface="微软雅黑" pitchFamily="34" charset="-122"/>
                <a:cs typeface="+mj-cs"/>
              </a:rPr>
              <a:t>IT </a:t>
            </a:r>
            <a:endParaRPr lang="zh-CN" altLang="en-US" sz="1050" b="0" kern="1200" baseline="0" dirty="0">
              <a:solidFill>
                <a:schemeClr val="tx1"/>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69712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7" name="矩形 6">
            <a:extLst>
              <a:ext uri="{FF2B5EF4-FFF2-40B4-BE49-F238E27FC236}">
                <a16:creationId xmlns:a16="http://schemas.microsoft.com/office/drawing/2014/main" id="{BD953103-506A-42E7-85F3-B9539824AEA5}"/>
              </a:ext>
            </a:extLst>
          </p:cNvPr>
          <p:cNvSpPr/>
          <p:nvPr userDrawn="1"/>
        </p:nvSpPr>
        <p:spPr>
          <a:xfrm>
            <a:off x="7020272" y="6528357"/>
            <a:ext cx="2160240" cy="329643"/>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l" defTabSz="914400" rtl="0" eaLnBrk="1" latinLnBrk="0" hangingPunct="1">
              <a:spcBef>
                <a:spcPct val="0"/>
              </a:spcBef>
              <a:buNone/>
            </a:pPr>
            <a:r>
              <a:rPr lang="zh-CN" altLang="en-US" sz="900" b="0" kern="1200" baseline="0" dirty="0">
                <a:solidFill>
                  <a:schemeClr val="tx1"/>
                </a:solidFill>
                <a:latin typeface="微软雅黑" pitchFamily="34" charset="-122"/>
                <a:ea typeface="微软雅黑" pitchFamily="34" charset="-122"/>
                <a:cs typeface="+mj-cs"/>
              </a:rPr>
              <a:t>网名人月神话 头条号：人月聊</a:t>
            </a:r>
            <a:r>
              <a:rPr lang="en-US" altLang="zh-CN" sz="900" b="0" kern="1200" baseline="0" dirty="0">
                <a:solidFill>
                  <a:schemeClr val="tx1"/>
                </a:solidFill>
                <a:latin typeface="微软雅黑" pitchFamily="34" charset="-122"/>
                <a:ea typeface="微软雅黑" pitchFamily="34" charset="-122"/>
                <a:cs typeface="+mj-cs"/>
              </a:rPr>
              <a:t>IT </a:t>
            </a:r>
            <a:endParaRPr lang="zh-CN" altLang="en-US" sz="900" b="0" kern="1200" baseline="0" dirty="0">
              <a:solidFill>
                <a:schemeClr val="tx1"/>
              </a:solidFill>
              <a:latin typeface="微软雅黑" pitchFamily="34" charset="-122"/>
              <a:ea typeface="微软雅黑" pitchFamily="34" charset="-122"/>
              <a:cs typeface="+mj-cs"/>
            </a:endParaRPr>
          </a:p>
        </p:txBody>
      </p:sp>
      <p:pic>
        <p:nvPicPr>
          <p:cNvPr id="8" name="Picture 6">
            <a:extLst>
              <a:ext uri="{FF2B5EF4-FFF2-40B4-BE49-F238E27FC236}">
                <a16:creationId xmlns:a16="http://schemas.microsoft.com/office/drawing/2014/main" id="{0026D8ED-5691-4512-9B6C-ED0F76BE22E0}"/>
              </a:ext>
            </a:extLst>
          </p:cNvPr>
          <p:cNvPicPr>
            <a:picLocks noChangeAspect="1" noChangeArrowheads="1"/>
          </p:cNvPicPr>
          <p:nvPr userDrawn="1"/>
        </p:nvPicPr>
        <p:blipFill>
          <a:blip r:embed="rId17"/>
          <a:srcRect/>
          <a:stretch>
            <a:fillRect/>
          </a:stretch>
        </p:blipFill>
        <p:spPr bwMode="auto">
          <a:xfrm>
            <a:off x="8820472" y="6551665"/>
            <a:ext cx="288032" cy="28803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a:spLocks/>
          </p:cNvSpPr>
          <p:nvPr/>
        </p:nvSpPr>
        <p:spPr bwMode="auto">
          <a:xfrm>
            <a:off x="958134" y="5481396"/>
            <a:ext cx="7942545" cy="727513"/>
          </a:xfrm>
          <a:prstGeom prst="rect">
            <a:avLst/>
          </a:prstGeom>
          <a:solidFill>
            <a:schemeClr val="accent4">
              <a:lumMod val="60000"/>
              <a:lumOff val="40000"/>
            </a:schemeClr>
          </a:solidFill>
          <a:ln>
            <a:headEnd/>
            <a:tailEnd/>
          </a:ln>
        </p:spPr>
        <p:style>
          <a:lnRef idx="1">
            <a:schemeClr val="dk1"/>
          </a:lnRef>
          <a:fillRef idx="2">
            <a:schemeClr val="dk1"/>
          </a:fillRef>
          <a:effectRef idx="1">
            <a:schemeClr val="dk1"/>
          </a:effectRef>
          <a:fontRef idx="minor">
            <a:schemeClr val="dk1"/>
          </a:fontRef>
        </p:style>
        <p:txBody>
          <a:bodyPr wrap="none"/>
          <a:lstStyle/>
          <a:p>
            <a:pPr algn="ctr" eaLnBrk="1" hangingPunct="1">
              <a:defRPr/>
            </a:pPr>
            <a:r>
              <a:rPr lang="en-US" altLang="zh-CN" sz="1200" b="1" dirty="0">
                <a:solidFill>
                  <a:srgbClr val="000000"/>
                </a:solidFill>
                <a:latin typeface="微软雅黑" pitchFamily="34" charset="-122"/>
                <a:ea typeface="微软雅黑" pitchFamily="34" charset="-122"/>
                <a:sym typeface="微软雅黑" pitchFamily="34" charset="-122"/>
              </a:rPr>
              <a:t>DevOps</a:t>
            </a:r>
            <a:r>
              <a:rPr lang="zh-CN" altLang="en-US" sz="1200" b="1" dirty="0">
                <a:solidFill>
                  <a:srgbClr val="000000"/>
                </a:solidFill>
                <a:latin typeface="微软雅黑" pitchFamily="34" charset="-122"/>
                <a:ea typeface="微软雅黑" pitchFamily="34" charset="-122"/>
                <a:sym typeface="微软雅黑" pitchFamily="34" charset="-122"/>
              </a:rPr>
              <a:t>支撑平台</a:t>
            </a:r>
          </a:p>
        </p:txBody>
      </p:sp>
      <p:grpSp>
        <p:nvGrpSpPr>
          <p:cNvPr id="3" name="Group 58"/>
          <p:cNvGrpSpPr>
            <a:grpSpLocks/>
          </p:cNvGrpSpPr>
          <p:nvPr/>
        </p:nvGrpSpPr>
        <p:grpSpPr bwMode="auto">
          <a:xfrm>
            <a:off x="1173425" y="5750131"/>
            <a:ext cx="7662730" cy="305853"/>
            <a:chOff x="0" y="0"/>
            <a:chExt cx="5786510" cy="285752"/>
          </a:xfrm>
        </p:grpSpPr>
        <p:sp>
          <p:nvSpPr>
            <p:cNvPr id="4" name="矩形 45"/>
            <p:cNvSpPr>
              <a:spLocks noChangeArrowheads="1"/>
            </p:cNvSpPr>
            <p:nvPr/>
          </p:nvSpPr>
          <p:spPr bwMode="auto">
            <a:xfrm>
              <a:off x="4000528" y="0"/>
              <a:ext cx="857288" cy="28575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资源调度</a:t>
              </a:r>
            </a:p>
          </p:txBody>
        </p:sp>
        <p:sp>
          <p:nvSpPr>
            <p:cNvPr id="5" name="矩形 42"/>
            <p:cNvSpPr>
              <a:spLocks noChangeArrowheads="1"/>
            </p:cNvSpPr>
            <p:nvPr/>
          </p:nvSpPr>
          <p:spPr bwMode="auto">
            <a:xfrm>
              <a:off x="0" y="0"/>
              <a:ext cx="857288" cy="28575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微服务框架</a:t>
              </a:r>
            </a:p>
          </p:txBody>
        </p:sp>
        <p:sp>
          <p:nvSpPr>
            <p:cNvPr id="6" name="矩形 45"/>
            <p:cNvSpPr>
              <a:spLocks noChangeArrowheads="1"/>
            </p:cNvSpPr>
            <p:nvPr/>
          </p:nvSpPr>
          <p:spPr bwMode="auto">
            <a:xfrm>
              <a:off x="1000132" y="0"/>
              <a:ext cx="857288" cy="28575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持续集成</a:t>
              </a:r>
            </a:p>
          </p:txBody>
        </p:sp>
        <p:sp>
          <p:nvSpPr>
            <p:cNvPr id="7" name="矩形 47"/>
            <p:cNvSpPr>
              <a:spLocks noChangeArrowheads="1"/>
            </p:cNvSpPr>
            <p:nvPr/>
          </p:nvSpPr>
          <p:spPr bwMode="auto">
            <a:xfrm>
              <a:off x="3000396" y="0"/>
              <a:ext cx="857288" cy="28575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sym typeface="微软雅黑" pitchFamily="34" charset="-122"/>
                </a:rPr>
                <a:t>中间件资源池</a:t>
              </a:r>
            </a:p>
          </p:txBody>
        </p:sp>
        <p:sp>
          <p:nvSpPr>
            <p:cNvPr id="8" name="矩形 46"/>
            <p:cNvSpPr>
              <a:spLocks noChangeArrowheads="1"/>
            </p:cNvSpPr>
            <p:nvPr/>
          </p:nvSpPr>
          <p:spPr bwMode="auto">
            <a:xfrm>
              <a:off x="4929222" y="0"/>
              <a:ext cx="857288" cy="28575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技术组件服务</a:t>
              </a:r>
            </a:p>
          </p:txBody>
        </p:sp>
        <p:sp>
          <p:nvSpPr>
            <p:cNvPr id="9" name="矩形 46"/>
            <p:cNvSpPr>
              <a:spLocks noChangeArrowheads="1"/>
            </p:cNvSpPr>
            <p:nvPr/>
          </p:nvSpPr>
          <p:spPr bwMode="auto">
            <a:xfrm>
              <a:off x="2000264" y="0"/>
              <a:ext cx="857288" cy="28575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容器</a:t>
              </a:r>
              <a:r>
                <a:rPr lang="en-US" altLang="zh-CN" sz="1200" dirty="0">
                  <a:latin typeface="微软雅黑" pitchFamily="34" charset="-122"/>
                  <a:ea typeface="微软雅黑" pitchFamily="34" charset="-122"/>
                </a:rPr>
                <a:t>PaaS</a:t>
              </a:r>
              <a:endParaRPr lang="zh-CN" altLang="en-US" sz="1200" dirty="0">
                <a:latin typeface="微软雅黑" pitchFamily="34" charset="-122"/>
                <a:ea typeface="微软雅黑" pitchFamily="34" charset="-122"/>
              </a:endParaRPr>
            </a:p>
          </p:txBody>
        </p:sp>
      </p:grpSp>
      <p:sp>
        <p:nvSpPr>
          <p:cNvPr id="10" name="Rectangle 22"/>
          <p:cNvSpPr>
            <a:spLocks/>
          </p:cNvSpPr>
          <p:nvPr/>
        </p:nvSpPr>
        <p:spPr bwMode="auto">
          <a:xfrm>
            <a:off x="7426157" y="1487651"/>
            <a:ext cx="1474522" cy="3941605"/>
          </a:xfrm>
          <a:prstGeom prst="rect">
            <a:avLst/>
          </a:prstGeom>
          <a:solidFill>
            <a:schemeClr val="accent6">
              <a:lumMod val="75000"/>
            </a:schemeClr>
          </a:solidFill>
          <a:ln>
            <a:headEnd/>
            <a:tailEnd/>
          </a:ln>
        </p:spPr>
        <p:style>
          <a:lnRef idx="1">
            <a:schemeClr val="dk1"/>
          </a:lnRef>
          <a:fillRef idx="2">
            <a:schemeClr val="dk1"/>
          </a:fillRef>
          <a:effectRef idx="1">
            <a:schemeClr val="dk1"/>
          </a:effectRef>
          <a:fontRef idx="minor">
            <a:schemeClr val="dk1"/>
          </a:fontRef>
        </p:style>
        <p:txBody>
          <a:bodyPr wrap="none"/>
          <a:lstStyle/>
          <a:p>
            <a:pPr algn="ctr" eaLnBrk="1" hangingPunct="1">
              <a:defRPr/>
            </a:pPr>
            <a:r>
              <a:rPr lang="zh-CN" altLang="en-US" sz="1200" b="1" dirty="0">
                <a:solidFill>
                  <a:srgbClr val="000000"/>
                </a:solidFill>
                <a:latin typeface="微软雅黑" pitchFamily="34" charset="-122"/>
                <a:ea typeface="微软雅黑" pitchFamily="34" charset="-122"/>
                <a:sym typeface="微软雅黑" pitchFamily="34" charset="-122"/>
              </a:rPr>
              <a:t>监控分析平台</a:t>
            </a:r>
            <a:endParaRPr lang="en-US" altLang="zh-CN" sz="1200" b="1" dirty="0">
              <a:solidFill>
                <a:srgbClr val="000000"/>
              </a:solidFill>
              <a:latin typeface="微软雅黑" pitchFamily="34" charset="-122"/>
              <a:ea typeface="微软雅黑" pitchFamily="34" charset="-122"/>
              <a:sym typeface="微软雅黑" pitchFamily="34" charset="-122"/>
            </a:endParaRPr>
          </a:p>
          <a:p>
            <a:pPr algn="ctr" eaLnBrk="1" hangingPunct="1">
              <a:defRPr/>
            </a:pPr>
            <a:r>
              <a:rPr lang="zh-CN" altLang="en-US" sz="1200" b="1" dirty="0">
                <a:solidFill>
                  <a:srgbClr val="000000"/>
                </a:solidFill>
                <a:latin typeface="微软雅黑" pitchFamily="34" charset="-122"/>
                <a:ea typeface="微软雅黑" pitchFamily="34" charset="-122"/>
                <a:sym typeface="微软雅黑" pitchFamily="34" charset="-122"/>
              </a:rPr>
              <a:t>（两套引擎共用）</a:t>
            </a:r>
          </a:p>
        </p:txBody>
      </p:sp>
      <p:sp>
        <p:nvSpPr>
          <p:cNvPr id="11" name="矩形 42"/>
          <p:cNvSpPr>
            <a:spLocks noChangeArrowheads="1"/>
          </p:cNvSpPr>
          <p:nvPr/>
        </p:nvSpPr>
        <p:spPr bwMode="auto">
          <a:xfrm>
            <a:off x="7554634" y="1899740"/>
            <a:ext cx="1171732" cy="304726"/>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服务视图</a:t>
            </a:r>
          </a:p>
        </p:txBody>
      </p:sp>
      <p:sp>
        <p:nvSpPr>
          <p:cNvPr id="12" name="矩形 42"/>
          <p:cNvSpPr>
            <a:spLocks noChangeArrowheads="1"/>
          </p:cNvSpPr>
          <p:nvPr/>
        </p:nvSpPr>
        <p:spPr bwMode="auto">
          <a:xfrm>
            <a:off x="7558975" y="3237003"/>
            <a:ext cx="1171732" cy="304726"/>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服务预警告警</a:t>
            </a:r>
          </a:p>
        </p:txBody>
      </p:sp>
      <p:sp>
        <p:nvSpPr>
          <p:cNvPr id="13" name="矩形 42"/>
          <p:cNvSpPr>
            <a:spLocks noChangeArrowheads="1"/>
          </p:cNvSpPr>
          <p:nvPr/>
        </p:nvSpPr>
        <p:spPr bwMode="auto">
          <a:xfrm>
            <a:off x="7554634" y="2335832"/>
            <a:ext cx="1171732" cy="304726"/>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服务统计分析</a:t>
            </a:r>
          </a:p>
        </p:txBody>
      </p:sp>
      <p:sp>
        <p:nvSpPr>
          <p:cNvPr id="14" name="矩形 42"/>
          <p:cNvSpPr>
            <a:spLocks noChangeArrowheads="1"/>
          </p:cNvSpPr>
          <p:nvPr/>
        </p:nvSpPr>
        <p:spPr bwMode="auto">
          <a:xfrm>
            <a:off x="7558975" y="3673094"/>
            <a:ext cx="1171732" cy="304726"/>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流控策略</a:t>
            </a:r>
          </a:p>
        </p:txBody>
      </p:sp>
      <p:sp>
        <p:nvSpPr>
          <p:cNvPr id="15" name="矩形 42"/>
          <p:cNvSpPr>
            <a:spLocks noChangeArrowheads="1"/>
          </p:cNvSpPr>
          <p:nvPr/>
        </p:nvSpPr>
        <p:spPr bwMode="auto">
          <a:xfrm>
            <a:off x="7554634" y="2775238"/>
            <a:ext cx="1171732" cy="304726"/>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服务运行监控</a:t>
            </a:r>
          </a:p>
        </p:txBody>
      </p:sp>
      <p:sp>
        <p:nvSpPr>
          <p:cNvPr id="16" name="矩形 42"/>
          <p:cNvSpPr>
            <a:spLocks noChangeArrowheads="1"/>
          </p:cNvSpPr>
          <p:nvPr/>
        </p:nvSpPr>
        <p:spPr bwMode="auto">
          <a:xfrm>
            <a:off x="7558975" y="4112501"/>
            <a:ext cx="1171732" cy="304726"/>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服务链监控</a:t>
            </a:r>
          </a:p>
        </p:txBody>
      </p:sp>
      <p:sp>
        <p:nvSpPr>
          <p:cNvPr id="17" name="Rectangle 22"/>
          <p:cNvSpPr>
            <a:spLocks/>
          </p:cNvSpPr>
          <p:nvPr/>
        </p:nvSpPr>
        <p:spPr bwMode="auto">
          <a:xfrm>
            <a:off x="6111823" y="3381352"/>
            <a:ext cx="1076500" cy="1968626"/>
          </a:xfrm>
          <a:prstGeom prst="rect">
            <a:avLst/>
          </a:prstGeom>
          <a:solidFill>
            <a:srgbClr val="92D050"/>
          </a:solidFill>
          <a:ln>
            <a:headEnd/>
            <a:tailEnd/>
          </a:ln>
        </p:spPr>
        <p:style>
          <a:lnRef idx="1">
            <a:schemeClr val="dk1"/>
          </a:lnRef>
          <a:fillRef idx="2">
            <a:schemeClr val="dk1"/>
          </a:fillRef>
          <a:effectRef idx="1">
            <a:schemeClr val="dk1"/>
          </a:effectRef>
          <a:fontRef idx="minor">
            <a:schemeClr val="dk1"/>
          </a:fontRef>
        </p:style>
        <p:txBody>
          <a:bodyPr wrap="none"/>
          <a:lstStyle/>
          <a:p>
            <a:pPr algn="ctr" eaLnBrk="1" hangingPunct="1"/>
            <a:r>
              <a:rPr lang="en-US" altLang="zh-CN" sz="1200" b="1" dirty="0">
                <a:solidFill>
                  <a:srgbClr val="000000"/>
                </a:solidFill>
                <a:latin typeface="微软雅黑" pitchFamily="34" charset="-122"/>
                <a:ea typeface="微软雅黑" pitchFamily="34" charset="-122"/>
                <a:sym typeface="微软雅黑" pitchFamily="34" charset="-122"/>
              </a:rPr>
              <a:t>ESB</a:t>
            </a:r>
            <a:r>
              <a:rPr lang="zh-CN" altLang="en-US" sz="1200" b="1" dirty="0">
                <a:solidFill>
                  <a:srgbClr val="000000"/>
                </a:solidFill>
                <a:latin typeface="微软雅黑" pitchFamily="34" charset="-122"/>
                <a:ea typeface="微软雅黑" pitchFamily="34" charset="-122"/>
                <a:sym typeface="微软雅黑" pitchFamily="34" charset="-122"/>
              </a:rPr>
              <a:t>管理平台</a:t>
            </a:r>
          </a:p>
        </p:txBody>
      </p:sp>
      <p:sp>
        <p:nvSpPr>
          <p:cNvPr id="18" name="矩形 42"/>
          <p:cNvSpPr>
            <a:spLocks noChangeArrowheads="1"/>
          </p:cNvSpPr>
          <p:nvPr/>
        </p:nvSpPr>
        <p:spPr bwMode="auto">
          <a:xfrm>
            <a:off x="6306014" y="3649368"/>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服务接入</a:t>
            </a:r>
          </a:p>
        </p:txBody>
      </p:sp>
      <p:sp>
        <p:nvSpPr>
          <p:cNvPr id="19" name="矩形 42"/>
          <p:cNvSpPr>
            <a:spLocks noChangeArrowheads="1"/>
          </p:cNvSpPr>
          <p:nvPr/>
        </p:nvSpPr>
        <p:spPr bwMode="auto">
          <a:xfrm>
            <a:off x="6306014" y="3984741"/>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服务设计</a:t>
            </a:r>
          </a:p>
        </p:txBody>
      </p:sp>
      <p:sp>
        <p:nvSpPr>
          <p:cNvPr id="20" name="矩形 42"/>
          <p:cNvSpPr>
            <a:spLocks noChangeArrowheads="1"/>
          </p:cNvSpPr>
          <p:nvPr/>
        </p:nvSpPr>
        <p:spPr bwMode="auto">
          <a:xfrm>
            <a:off x="6306014" y="4320115"/>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服务部署</a:t>
            </a:r>
          </a:p>
        </p:txBody>
      </p:sp>
      <p:sp>
        <p:nvSpPr>
          <p:cNvPr id="21" name="矩形 42"/>
          <p:cNvSpPr>
            <a:spLocks noChangeArrowheads="1"/>
          </p:cNvSpPr>
          <p:nvPr/>
        </p:nvSpPr>
        <p:spPr bwMode="auto">
          <a:xfrm>
            <a:off x="6306014" y="4678745"/>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服务测试</a:t>
            </a:r>
          </a:p>
        </p:txBody>
      </p:sp>
      <p:sp>
        <p:nvSpPr>
          <p:cNvPr id="22" name="矩形 42"/>
          <p:cNvSpPr>
            <a:spLocks noChangeArrowheads="1"/>
          </p:cNvSpPr>
          <p:nvPr/>
        </p:nvSpPr>
        <p:spPr bwMode="auto">
          <a:xfrm>
            <a:off x="6306014" y="5014119"/>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安全管理</a:t>
            </a:r>
          </a:p>
        </p:txBody>
      </p:sp>
      <p:sp>
        <p:nvSpPr>
          <p:cNvPr id="23" name="Rectangle 22"/>
          <p:cNvSpPr>
            <a:spLocks/>
          </p:cNvSpPr>
          <p:nvPr/>
        </p:nvSpPr>
        <p:spPr bwMode="auto">
          <a:xfrm>
            <a:off x="2225321" y="3381352"/>
            <a:ext cx="3748950" cy="1968627"/>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lstStyle/>
          <a:p>
            <a:pPr algn="ctr" eaLnBrk="1" hangingPunct="1">
              <a:defRPr/>
            </a:pPr>
            <a:r>
              <a:rPr lang="en-US" altLang="zh-CN" sz="1200" b="1" dirty="0">
                <a:solidFill>
                  <a:srgbClr val="000000"/>
                </a:solidFill>
                <a:latin typeface="微软雅黑" pitchFamily="34" charset="-122"/>
                <a:ea typeface="微软雅黑" pitchFamily="34" charset="-122"/>
                <a:sym typeface="微软雅黑" pitchFamily="34" charset="-122"/>
              </a:rPr>
              <a:t>ESB </a:t>
            </a:r>
            <a:r>
              <a:rPr lang="zh-CN" altLang="en-US" sz="1200" b="1" dirty="0">
                <a:solidFill>
                  <a:srgbClr val="000000"/>
                </a:solidFill>
                <a:latin typeface="微软雅黑" pitchFamily="34" charset="-122"/>
                <a:ea typeface="微软雅黑" pitchFamily="34" charset="-122"/>
                <a:sym typeface="微软雅黑" pitchFamily="34" charset="-122"/>
              </a:rPr>
              <a:t>总线引擎</a:t>
            </a:r>
          </a:p>
        </p:txBody>
      </p:sp>
      <p:sp>
        <p:nvSpPr>
          <p:cNvPr id="25" name="矩形 42"/>
          <p:cNvSpPr>
            <a:spLocks noChangeArrowheads="1"/>
          </p:cNvSpPr>
          <p:nvPr/>
        </p:nvSpPr>
        <p:spPr bwMode="auto">
          <a:xfrm>
            <a:off x="2356165" y="3773679"/>
            <a:ext cx="3422990" cy="252923"/>
          </a:xfrm>
          <a:prstGeom prst="rect">
            <a:avLst/>
          </a:prstGeom>
          <a:solidFill>
            <a:schemeClr val="bg1"/>
          </a:solidFill>
          <a:ln w="9525">
            <a:solidFill>
              <a:srgbClr val="000000"/>
            </a:solidFill>
            <a:bevel/>
            <a:headEnd/>
            <a:tailEnd/>
          </a:ln>
        </p:spPr>
        <p:txBody>
          <a:bodyPr wrap="none" lIns="91409" tIns="45704" rIns="91409" bIns="45704"/>
          <a:lstStyle/>
          <a:p>
            <a:pPr algn="ctr"/>
            <a:r>
              <a:rPr lang="en-US" altLang="zh-CN" sz="1200" dirty="0">
                <a:latin typeface="微软雅黑" pitchFamily="34" charset="-122"/>
                <a:ea typeface="微软雅黑" pitchFamily="34" charset="-122"/>
              </a:rPr>
              <a:t>Http/Https SOAP,JMS,FTP,JDBC,MQ</a:t>
            </a:r>
            <a:endParaRPr lang="zh-CN" altLang="en-US" sz="1200" dirty="0">
              <a:latin typeface="微软雅黑" pitchFamily="34" charset="-122"/>
              <a:ea typeface="微软雅黑" pitchFamily="34" charset="-122"/>
            </a:endParaRPr>
          </a:p>
        </p:txBody>
      </p:sp>
      <p:sp>
        <p:nvSpPr>
          <p:cNvPr id="26" name="Rectangle 22"/>
          <p:cNvSpPr>
            <a:spLocks/>
          </p:cNvSpPr>
          <p:nvPr/>
        </p:nvSpPr>
        <p:spPr bwMode="auto">
          <a:xfrm>
            <a:off x="2356165" y="4111291"/>
            <a:ext cx="1868350" cy="924627"/>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lstStyle/>
          <a:p>
            <a:pPr algn="ctr" eaLnBrk="1" hangingPunct="1"/>
            <a:endParaRPr lang="zh-CN" altLang="en-US" sz="1200" dirty="0">
              <a:solidFill>
                <a:srgbClr val="000000"/>
              </a:solidFill>
              <a:latin typeface="微软雅黑" pitchFamily="34" charset="-122"/>
              <a:ea typeface="微软雅黑" pitchFamily="34" charset="-122"/>
              <a:sym typeface="微软雅黑" pitchFamily="34" charset="-122"/>
            </a:endParaRPr>
          </a:p>
        </p:txBody>
      </p:sp>
      <p:sp>
        <p:nvSpPr>
          <p:cNvPr id="27" name="矩形 42"/>
          <p:cNvSpPr>
            <a:spLocks noChangeArrowheads="1"/>
          </p:cNvSpPr>
          <p:nvPr/>
        </p:nvSpPr>
        <p:spPr bwMode="auto">
          <a:xfrm>
            <a:off x="2437786" y="4240287"/>
            <a:ext cx="709551" cy="304726"/>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服务代理</a:t>
            </a:r>
          </a:p>
        </p:txBody>
      </p:sp>
      <p:sp>
        <p:nvSpPr>
          <p:cNvPr id="28" name="矩形 42"/>
          <p:cNvSpPr>
            <a:spLocks noChangeArrowheads="1"/>
          </p:cNvSpPr>
          <p:nvPr/>
        </p:nvSpPr>
        <p:spPr bwMode="auto">
          <a:xfrm>
            <a:off x="3316835" y="4240287"/>
            <a:ext cx="709551" cy="304726"/>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协议转换</a:t>
            </a:r>
          </a:p>
        </p:txBody>
      </p:sp>
      <p:sp>
        <p:nvSpPr>
          <p:cNvPr id="29" name="矩形 42"/>
          <p:cNvSpPr>
            <a:spLocks noChangeArrowheads="1"/>
          </p:cNvSpPr>
          <p:nvPr/>
        </p:nvSpPr>
        <p:spPr bwMode="auto">
          <a:xfrm>
            <a:off x="2437786" y="4616481"/>
            <a:ext cx="709551" cy="304726"/>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消息路由</a:t>
            </a:r>
          </a:p>
        </p:txBody>
      </p:sp>
      <p:sp>
        <p:nvSpPr>
          <p:cNvPr id="30" name="矩形 42"/>
          <p:cNvSpPr>
            <a:spLocks noChangeArrowheads="1"/>
          </p:cNvSpPr>
          <p:nvPr/>
        </p:nvSpPr>
        <p:spPr bwMode="auto">
          <a:xfrm>
            <a:off x="3316835" y="4616481"/>
            <a:ext cx="709551" cy="304726"/>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事件管理</a:t>
            </a:r>
          </a:p>
        </p:txBody>
      </p:sp>
      <p:sp>
        <p:nvSpPr>
          <p:cNvPr id="31" name="Rectangle 22"/>
          <p:cNvSpPr>
            <a:spLocks/>
          </p:cNvSpPr>
          <p:nvPr/>
        </p:nvSpPr>
        <p:spPr bwMode="auto">
          <a:xfrm>
            <a:off x="4348303" y="4111291"/>
            <a:ext cx="410984" cy="924627"/>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安</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全</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插</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件</a:t>
            </a:r>
          </a:p>
        </p:txBody>
      </p:sp>
      <p:sp>
        <p:nvSpPr>
          <p:cNvPr id="32" name="Rectangle 22"/>
          <p:cNvSpPr>
            <a:spLocks/>
          </p:cNvSpPr>
          <p:nvPr/>
        </p:nvSpPr>
        <p:spPr bwMode="auto">
          <a:xfrm>
            <a:off x="4847861" y="4111291"/>
            <a:ext cx="410984" cy="924627"/>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日</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志</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插</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件</a:t>
            </a:r>
          </a:p>
        </p:txBody>
      </p:sp>
      <p:sp>
        <p:nvSpPr>
          <p:cNvPr id="33" name="Rectangle 22"/>
          <p:cNvSpPr>
            <a:spLocks/>
          </p:cNvSpPr>
          <p:nvPr/>
        </p:nvSpPr>
        <p:spPr bwMode="auto">
          <a:xfrm>
            <a:off x="5368170" y="4111291"/>
            <a:ext cx="410984" cy="924627"/>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流</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控</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插</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件</a:t>
            </a:r>
          </a:p>
        </p:txBody>
      </p:sp>
      <p:sp>
        <p:nvSpPr>
          <p:cNvPr id="34" name="Rectangle 22"/>
          <p:cNvSpPr>
            <a:spLocks/>
          </p:cNvSpPr>
          <p:nvPr/>
        </p:nvSpPr>
        <p:spPr bwMode="auto">
          <a:xfrm>
            <a:off x="309224" y="1484784"/>
            <a:ext cx="547456" cy="4724125"/>
          </a:xfrm>
          <a:prstGeom prst="rect">
            <a:avLst/>
          </a:prstGeom>
          <a:solidFill>
            <a:srgbClr val="00B050"/>
          </a:solidFill>
          <a:ln>
            <a:headEnd/>
            <a:tailEnd/>
          </a:ln>
        </p:spPr>
        <p:style>
          <a:lnRef idx="1">
            <a:schemeClr val="dk1"/>
          </a:lnRef>
          <a:fillRef idx="2">
            <a:schemeClr val="dk1"/>
          </a:fillRef>
          <a:effectRef idx="1">
            <a:schemeClr val="dk1"/>
          </a:effectRef>
          <a:fontRef idx="minor">
            <a:schemeClr val="dk1"/>
          </a:fontRef>
        </p:style>
        <p:txBody>
          <a:bodyPr vert="vert270" wrap="none" anchor="ctr"/>
          <a:lstStyle/>
          <a:p>
            <a:pPr algn="ctr" eaLnBrk="1" hangingPunct="1">
              <a:defRPr/>
            </a:pPr>
            <a:r>
              <a:rPr lang="en-US" altLang="zh-CN" sz="1400" b="1" dirty="0">
                <a:solidFill>
                  <a:srgbClr val="000000"/>
                </a:solidFill>
                <a:latin typeface="微软雅黑" pitchFamily="34" charset="-122"/>
                <a:ea typeface="微软雅黑" pitchFamily="34" charset="-122"/>
                <a:sym typeface="微软雅黑" pitchFamily="34" charset="-122"/>
              </a:rPr>
              <a:t>OpenAPI</a:t>
            </a:r>
            <a:r>
              <a:rPr lang="zh-CN" altLang="en-US" sz="1400" b="1" dirty="0">
                <a:solidFill>
                  <a:srgbClr val="000000"/>
                </a:solidFill>
                <a:latin typeface="微软雅黑" pitchFamily="34" charset="-122"/>
                <a:ea typeface="微软雅黑" pitchFamily="34" charset="-122"/>
                <a:sym typeface="微软雅黑" pitchFamily="34" charset="-122"/>
              </a:rPr>
              <a:t>能力开放平台</a:t>
            </a:r>
            <a:r>
              <a:rPr lang="en-US" altLang="zh-CN" sz="1400" b="1" dirty="0">
                <a:solidFill>
                  <a:srgbClr val="000000"/>
                </a:solidFill>
                <a:latin typeface="微软雅黑" pitchFamily="34" charset="-122"/>
                <a:ea typeface="微软雅黑" pitchFamily="34" charset="-122"/>
                <a:sym typeface="微软雅黑" pitchFamily="34" charset="-122"/>
              </a:rPr>
              <a:t>+</a:t>
            </a:r>
            <a:r>
              <a:rPr lang="zh-CN" altLang="en-US" sz="1400" b="1" dirty="0">
                <a:solidFill>
                  <a:srgbClr val="000000"/>
                </a:solidFill>
                <a:latin typeface="微软雅黑" pitchFamily="34" charset="-122"/>
                <a:ea typeface="微软雅黑" pitchFamily="34" charset="-122"/>
                <a:sym typeface="微软雅黑" pitchFamily="34" charset="-122"/>
              </a:rPr>
              <a:t>运营服务平台（两套引擎共用）</a:t>
            </a:r>
          </a:p>
        </p:txBody>
      </p:sp>
      <p:sp>
        <p:nvSpPr>
          <p:cNvPr id="35" name="Rectangle 22"/>
          <p:cNvSpPr>
            <a:spLocks/>
          </p:cNvSpPr>
          <p:nvPr/>
        </p:nvSpPr>
        <p:spPr bwMode="auto">
          <a:xfrm>
            <a:off x="1042940" y="3381352"/>
            <a:ext cx="1076500" cy="1968626"/>
          </a:xfrm>
          <a:prstGeom prst="rect">
            <a:avLst/>
          </a:prstGeom>
          <a:solidFill>
            <a:srgbClr val="00B0F0"/>
          </a:solidFill>
          <a:ln>
            <a:headEnd/>
            <a:tailEnd/>
          </a:ln>
        </p:spPr>
        <p:style>
          <a:lnRef idx="1">
            <a:schemeClr val="dk1"/>
          </a:lnRef>
          <a:fillRef idx="2">
            <a:schemeClr val="dk1"/>
          </a:fillRef>
          <a:effectRef idx="1">
            <a:schemeClr val="dk1"/>
          </a:effectRef>
          <a:fontRef idx="minor">
            <a:schemeClr val="dk1"/>
          </a:fontRef>
        </p:style>
        <p:txBody>
          <a:bodyPr wrap="none"/>
          <a:lstStyle/>
          <a:p>
            <a:pPr algn="ctr" eaLnBrk="1" hangingPunct="1"/>
            <a:r>
              <a:rPr lang="en-US" altLang="zh-CN" sz="1200" b="1" dirty="0">
                <a:solidFill>
                  <a:srgbClr val="000000"/>
                </a:solidFill>
                <a:latin typeface="微软雅黑" pitchFamily="34" charset="-122"/>
                <a:ea typeface="微软雅黑" pitchFamily="34" charset="-122"/>
                <a:sym typeface="微软雅黑" pitchFamily="34" charset="-122"/>
              </a:rPr>
              <a:t>ESB</a:t>
            </a:r>
            <a:r>
              <a:rPr lang="zh-CN" altLang="en-US" sz="1200" b="1" dirty="0">
                <a:solidFill>
                  <a:srgbClr val="000000"/>
                </a:solidFill>
                <a:latin typeface="微软雅黑" pitchFamily="34" charset="-122"/>
                <a:ea typeface="微软雅黑" pitchFamily="34" charset="-122"/>
                <a:sym typeface="微软雅黑" pitchFamily="34" charset="-122"/>
              </a:rPr>
              <a:t>开发设计器</a:t>
            </a:r>
          </a:p>
        </p:txBody>
      </p:sp>
      <p:sp>
        <p:nvSpPr>
          <p:cNvPr id="36" name="矩形 42"/>
          <p:cNvSpPr>
            <a:spLocks noChangeArrowheads="1"/>
          </p:cNvSpPr>
          <p:nvPr/>
        </p:nvSpPr>
        <p:spPr bwMode="auto">
          <a:xfrm>
            <a:off x="1237131" y="3649368"/>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服务开发</a:t>
            </a:r>
          </a:p>
        </p:txBody>
      </p:sp>
      <p:sp>
        <p:nvSpPr>
          <p:cNvPr id="37" name="矩形 42"/>
          <p:cNvSpPr>
            <a:spLocks noChangeArrowheads="1"/>
          </p:cNvSpPr>
          <p:nvPr/>
        </p:nvSpPr>
        <p:spPr bwMode="auto">
          <a:xfrm>
            <a:off x="1237131" y="3984741"/>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服务编排</a:t>
            </a:r>
          </a:p>
        </p:txBody>
      </p:sp>
      <p:sp>
        <p:nvSpPr>
          <p:cNvPr id="38" name="矩形 42"/>
          <p:cNvSpPr>
            <a:spLocks noChangeArrowheads="1"/>
          </p:cNvSpPr>
          <p:nvPr/>
        </p:nvSpPr>
        <p:spPr bwMode="auto">
          <a:xfrm>
            <a:off x="1237131" y="4320115"/>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数据映射</a:t>
            </a:r>
          </a:p>
        </p:txBody>
      </p:sp>
      <p:sp>
        <p:nvSpPr>
          <p:cNvPr id="39" name="矩形 42"/>
          <p:cNvSpPr>
            <a:spLocks noChangeArrowheads="1"/>
          </p:cNvSpPr>
          <p:nvPr/>
        </p:nvSpPr>
        <p:spPr bwMode="auto">
          <a:xfrm>
            <a:off x="1237131" y="4678745"/>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适配器</a:t>
            </a:r>
          </a:p>
        </p:txBody>
      </p:sp>
      <p:sp>
        <p:nvSpPr>
          <p:cNvPr id="40" name="矩形 42"/>
          <p:cNvSpPr>
            <a:spLocks noChangeArrowheads="1"/>
          </p:cNvSpPr>
          <p:nvPr/>
        </p:nvSpPr>
        <p:spPr bwMode="auto">
          <a:xfrm>
            <a:off x="1237131" y="5014119"/>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协议转换</a:t>
            </a:r>
          </a:p>
        </p:txBody>
      </p:sp>
      <p:sp>
        <p:nvSpPr>
          <p:cNvPr id="41" name="Rectangle 22"/>
          <p:cNvSpPr>
            <a:spLocks/>
          </p:cNvSpPr>
          <p:nvPr/>
        </p:nvSpPr>
        <p:spPr bwMode="auto">
          <a:xfrm>
            <a:off x="6111823" y="1563010"/>
            <a:ext cx="1076500" cy="1655060"/>
          </a:xfrm>
          <a:prstGeom prst="rect">
            <a:avLst/>
          </a:prstGeom>
          <a:solidFill>
            <a:srgbClr val="92D050"/>
          </a:solidFill>
          <a:ln>
            <a:headEnd/>
            <a:tailEnd/>
          </a:ln>
        </p:spPr>
        <p:style>
          <a:lnRef idx="1">
            <a:schemeClr val="dk1"/>
          </a:lnRef>
          <a:fillRef idx="2">
            <a:schemeClr val="dk1"/>
          </a:fillRef>
          <a:effectRef idx="1">
            <a:schemeClr val="dk1"/>
          </a:effectRef>
          <a:fontRef idx="minor">
            <a:schemeClr val="dk1"/>
          </a:fontRef>
        </p:style>
        <p:txBody>
          <a:bodyPr wrap="none"/>
          <a:lstStyle/>
          <a:p>
            <a:pPr algn="ctr" eaLnBrk="1" hangingPunct="1"/>
            <a:r>
              <a:rPr lang="en-US" altLang="zh-CN" sz="1200" b="1" dirty="0">
                <a:solidFill>
                  <a:srgbClr val="000000"/>
                </a:solidFill>
                <a:latin typeface="微软雅黑" pitchFamily="34" charset="-122"/>
                <a:ea typeface="微软雅黑" pitchFamily="34" charset="-122"/>
                <a:sym typeface="微软雅黑" pitchFamily="34" charset="-122"/>
              </a:rPr>
              <a:t>API</a:t>
            </a:r>
            <a:r>
              <a:rPr lang="zh-CN" altLang="en-US" sz="1200" b="1" dirty="0">
                <a:solidFill>
                  <a:srgbClr val="000000"/>
                </a:solidFill>
                <a:latin typeface="微软雅黑" pitchFamily="34" charset="-122"/>
                <a:ea typeface="微软雅黑" pitchFamily="34" charset="-122"/>
                <a:sym typeface="微软雅黑" pitchFamily="34" charset="-122"/>
              </a:rPr>
              <a:t>管理平台</a:t>
            </a:r>
          </a:p>
        </p:txBody>
      </p:sp>
      <p:sp>
        <p:nvSpPr>
          <p:cNvPr id="42" name="矩形 42"/>
          <p:cNvSpPr>
            <a:spLocks noChangeArrowheads="1"/>
          </p:cNvSpPr>
          <p:nvPr/>
        </p:nvSpPr>
        <p:spPr bwMode="auto">
          <a:xfrm>
            <a:off x="6306014" y="1831026"/>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en-US" altLang="zh-CN" sz="1200" dirty="0">
                <a:latin typeface="微软雅黑" pitchFamily="34" charset="-122"/>
                <a:ea typeface="微软雅黑" pitchFamily="34" charset="-122"/>
              </a:rPr>
              <a:t>API</a:t>
            </a:r>
            <a:r>
              <a:rPr lang="zh-CN" altLang="en-US" sz="1200" dirty="0">
                <a:latin typeface="微软雅黑" pitchFamily="34" charset="-122"/>
                <a:ea typeface="微软雅黑" pitchFamily="34" charset="-122"/>
              </a:rPr>
              <a:t>接入</a:t>
            </a:r>
          </a:p>
        </p:txBody>
      </p:sp>
      <p:sp>
        <p:nvSpPr>
          <p:cNvPr id="43" name="矩形 42"/>
          <p:cNvSpPr>
            <a:spLocks noChangeArrowheads="1"/>
          </p:cNvSpPr>
          <p:nvPr/>
        </p:nvSpPr>
        <p:spPr bwMode="auto">
          <a:xfrm>
            <a:off x="6306014" y="2166399"/>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安全管理</a:t>
            </a:r>
          </a:p>
        </p:txBody>
      </p:sp>
      <p:sp>
        <p:nvSpPr>
          <p:cNvPr id="44" name="矩形 42"/>
          <p:cNvSpPr>
            <a:spLocks noChangeArrowheads="1"/>
          </p:cNvSpPr>
          <p:nvPr/>
        </p:nvSpPr>
        <p:spPr bwMode="auto">
          <a:xfrm>
            <a:off x="6306014" y="2501773"/>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日志管理</a:t>
            </a:r>
          </a:p>
        </p:txBody>
      </p:sp>
      <p:sp>
        <p:nvSpPr>
          <p:cNvPr id="45" name="矩形 42"/>
          <p:cNvSpPr>
            <a:spLocks noChangeArrowheads="1"/>
          </p:cNvSpPr>
          <p:nvPr/>
        </p:nvSpPr>
        <p:spPr bwMode="auto">
          <a:xfrm>
            <a:off x="6306014" y="2860403"/>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限流熔断</a:t>
            </a:r>
          </a:p>
        </p:txBody>
      </p:sp>
      <p:sp>
        <p:nvSpPr>
          <p:cNvPr id="46" name="Rectangle 22"/>
          <p:cNvSpPr>
            <a:spLocks/>
          </p:cNvSpPr>
          <p:nvPr/>
        </p:nvSpPr>
        <p:spPr bwMode="auto">
          <a:xfrm>
            <a:off x="2225321" y="1563010"/>
            <a:ext cx="3748950" cy="1655060"/>
          </a:xfrm>
          <a:prstGeom prst="rect">
            <a:avLst/>
          </a:prstGeom>
          <a:solidFill>
            <a:schemeClr val="accent1">
              <a:lumMod val="40000"/>
              <a:lumOff val="60000"/>
            </a:schemeClr>
          </a:solidFill>
          <a:ln>
            <a:headEnd/>
            <a:tailEnd/>
          </a:ln>
        </p:spPr>
        <p:style>
          <a:lnRef idx="1">
            <a:schemeClr val="dk1"/>
          </a:lnRef>
          <a:fillRef idx="2">
            <a:schemeClr val="dk1"/>
          </a:fillRef>
          <a:effectRef idx="1">
            <a:schemeClr val="dk1"/>
          </a:effectRef>
          <a:fontRef idx="minor">
            <a:schemeClr val="dk1"/>
          </a:fontRef>
        </p:style>
        <p:txBody>
          <a:bodyPr wrap="none"/>
          <a:lstStyle/>
          <a:p>
            <a:pPr algn="ctr" eaLnBrk="1" hangingPunct="1">
              <a:defRPr/>
            </a:pPr>
            <a:r>
              <a:rPr lang="en-US" altLang="zh-CN" sz="1200" b="1" dirty="0">
                <a:solidFill>
                  <a:srgbClr val="000000"/>
                </a:solidFill>
                <a:latin typeface="微软雅黑" pitchFamily="34" charset="-122"/>
                <a:ea typeface="微软雅黑" pitchFamily="34" charset="-122"/>
                <a:sym typeface="微软雅黑" pitchFamily="34" charset="-122"/>
              </a:rPr>
              <a:t>API</a:t>
            </a:r>
            <a:r>
              <a:rPr lang="zh-CN" altLang="en-US" sz="1200" b="1" dirty="0">
                <a:solidFill>
                  <a:srgbClr val="000000"/>
                </a:solidFill>
                <a:latin typeface="微软雅黑" pitchFamily="34" charset="-122"/>
                <a:ea typeface="微软雅黑" pitchFamily="34" charset="-122"/>
                <a:sym typeface="微软雅黑" pitchFamily="34" charset="-122"/>
              </a:rPr>
              <a:t>网关引擎</a:t>
            </a:r>
          </a:p>
        </p:txBody>
      </p:sp>
      <p:sp>
        <p:nvSpPr>
          <p:cNvPr id="47" name="矩形 42"/>
          <p:cNvSpPr>
            <a:spLocks noChangeArrowheads="1"/>
          </p:cNvSpPr>
          <p:nvPr/>
        </p:nvSpPr>
        <p:spPr bwMode="auto">
          <a:xfrm>
            <a:off x="2356165" y="1831512"/>
            <a:ext cx="3422990" cy="252923"/>
          </a:xfrm>
          <a:prstGeom prst="rect">
            <a:avLst/>
          </a:prstGeom>
          <a:solidFill>
            <a:schemeClr val="bg1"/>
          </a:solidFill>
          <a:ln w="9525">
            <a:solidFill>
              <a:srgbClr val="000000"/>
            </a:solidFill>
            <a:bevel/>
            <a:headEnd/>
            <a:tailEnd/>
          </a:ln>
        </p:spPr>
        <p:txBody>
          <a:bodyPr wrap="none" lIns="91409" tIns="45704" rIns="91409" bIns="45704"/>
          <a:lstStyle/>
          <a:p>
            <a:pPr algn="ctr"/>
            <a:r>
              <a:rPr lang="en-US" altLang="zh-CN" sz="1200" dirty="0">
                <a:latin typeface="微软雅黑" pitchFamily="34" charset="-122"/>
                <a:ea typeface="微软雅黑" pitchFamily="34" charset="-122"/>
              </a:rPr>
              <a:t>Http Rest API</a:t>
            </a:r>
            <a:r>
              <a:rPr lang="zh-CN" altLang="en-US" sz="1200" dirty="0">
                <a:latin typeface="微软雅黑" pitchFamily="34" charset="-122"/>
                <a:ea typeface="微软雅黑" pitchFamily="34" charset="-122"/>
              </a:rPr>
              <a:t>接口</a:t>
            </a:r>
          </a:p>
        </p:txBody>
      </p:sp>
      <p:sp>
        <p:nvSpPr>
          <p:cNvPr id="48" name="Rectangle 22"/>
          <p:cNvSpPr>
            <a:spLocks/>
          </p:cNvSpPr>
          <p:nvPr/>
        </p:nvSpPr>
        <p:spPr bwMode="auto">
          <a:xfrm>
            <a:off x="4348303" y="2169124"/>
            <a:ext cx="410984" cy="924627"/>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安</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全</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插</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件</a:t>
            </a:r>
          </a:p>
        </p:txBody>
      </p:sp>
      <p:sp>
        <p:nvSpPr>
          <p:cNvPr id="49" name="Rectangle 22"/>
          <p:cNvSpPr>
            <a:spLocks/>
          </p:cNvSpPr>
          <p:nvPr/>
        </p:nvSpPr>
        <p:spPr bwMode="auto">
          <a:xfrm>
            <a:off x="4847861" y="2169124"/>
            <a:ext cx="410984" cy="924627"/>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日</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志</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插</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件</a:t>
            </a:r>
          </a:p>
        </p:txBody>
      </p:sp>
      <p:sp>
        <p:nvSpPr>
          <p:cNvPr id="50" name="Rectangle 22"/>
          <p:cNvSpPr>
            <a:spLocks/>
          </p:cNvSpPr>
          <p:nvPr/>
        </p:nvSpPr>
        <p:spPr bwMode="auto">
          <a:xfrm>
            <a:off x="5368170" y="2169124"/>
            <a:ext cx="410984" cy="924627"/>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流</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控</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插</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件</a:t>
            </a:r>
          </a:p>
        </p:txBody>
      </p:sp>
      <p:sp>
        <p:nvSpPr>
          <p:cNvPr id="51" name="Rectangle 22"/>
          <p:cNvSpPr>
            <a:spLocks/>
          </p:cNvSpPr>
          <p:nvPr/>
        </p:nvSpPr>
        <p:spPr bwMode="auto">
          <a:xfrm>
            <a:off x="1042940" y="1563010"/>
            <a:ext cx="1076500" cy="1655060"/>
          </a:xfrm>
          <a:prstGeom prst="rect">
            <a:avLst/>
          </a:prstGeom>
          <a:solidFill>
            <a:srgbClr val="00B0F0"/>
          </a:solidFill>
          <a:ln>
            <a:headEnd/>
            <a:tailEnd/>
          </a:ln>
        </p:spPr>
        <p:style>
          <a:lnRef idx="1">
            <a:schemeClr val="dk1"/>
          </a:lnRef>
          <a:fillRef idx="2">
            <a:schemeClr val="dk1"/>
          </a:fillRef>
          <a:effectRef idx="1">
            <a:schemeClr val="dk1"/>
          </a:effectRef>
          <a:fontRef idx="minor">
            <a:schemeClr val="dk1"/>
          </a:fontRef>
        </p:style>
        <p:txBody>
          <a:bodyPr wrap="none"/>
          <a:lstStyle/>
          <a:p>
            <a:pPr algn="ctr" eaLnBrk="1" hangingPunct="1"/>
            <a:r>
              <a:rPr lang="en-US" altLang="zh-CN" sz="1200" b="1" dirty="0">
                <a:solidFill>
                  <a:srgbClr val="000000"/>
                </a:solidFill>
                <a:latin typeface="微软雅黑" pitchFamily="34" charset="-122"/>
                <a:ea typeface="微软雅黑" pitchFamily="34" charset="-122"/>
                <a:sym typeface="微软雅黑" pitchFamily="34" charset="-122"/>
              </a:rPr>
              <a:t>API</a:t>
            </a:r>
            <a:r>
              <a:rPr lang="zh-CN" altLang="en-US" sz="1200" b="1" dirty="0">
                <a:solidFill>
                  <a:srgbClr val="000000"/>
                </a:solidFill>
                <a:latin typeface="微软雅黑" pitchFamily="34" charset="-122"/>
                <a:ea typeface="微软雅黑" pitchFamily="34" charset="-122"/>
                <a:sym typeface="微软雅黑" pitchFamily="34" charset="-122"/>
              </a:rPr>
              <a:t>开发平台</a:t>
            </a:r>
          </a:p>
        </p:txBody>
      </p:sp>
      <p:sp>
        <p:nvSpPr>
          <p:cNvPr id="52" name="矩形 42"/>
          <p:cNvSpPr>
            <a:spLocks noChangeArrowheads="1"/>
          </p:cNvSpPr>
          <p:nvPr/>
        </p:nvSpPr>
        <p:spPr bwMode="auto">
          <a:xfrm>
            <a:off x="1237131" y="1831026"/>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en-US" altLang="zh-CN" sz="1200" dirty="0">
                <a:latin typeface="微软雅黑" pitchFamily="34" charset="-122"/>
                <a:ea typeface="微软雅黑" pitchFamily="34" charset="-122"/>
              </a:rPr>
              <a:t>API</a:t>
            </a:r>
            <a:r>
              <a:rPr lang="zh-CN" altLang="en-US" sz="1200" dirty="0">
                <a:latin typeface="微软雅黑" pitchFamily="34" charset="-122"/>
                <a:ea typeface="微软雅黑" pitchFamily="34" charset="-122"/>
              </a:rPr>
              <a:t>定义</a:t>
            </a:r>
          </a:p>
        </p:txBody>
      </p:sp>
      <p:sp>
        <p:nvSpPr>
          <p:cNvPr id="53" name="矩形 42"/>
          <p:cNvSpPr>
            <a:spLocks noChangeArrowheads="1"/>
          </p:cNvSpPr>
          <p:nvPr/>
        </p:nvSpPr>
        <p:spPr bwMode="auto">
          <a:xfrm>
            <a:off x="1237131" y="2173241"/>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en-US" altLang="zh-CN" sz="1200" dirty="0">
                <a:latin typeface="微软雅黑" pitchFamily="34" charset="-122"/>
                <a:ea typeface="微软雅黑" pitchFamily="34" charset="-122"/>
              </a:rPr>
              <a:t>API</a:t>
            </a:r>
            <a:r>
              <a:rPr lang="zh-CN" altLang="en-US" sz="1200" dirty="0">
                <a:latin typeface="微软雅黑" pitchFamily="34" charset="-122"/>
                <a:ea typeface="微软雅黑" pitchFamily="34" charset="-122"/>
              </a:rPr>
              <a:t>开发</a:t>
            </a:r>
          </a:p>
        </p:txBody>
      </p:sp>
      <p:sp>
        <p:nvSpPr>
          <p:cNvPr id="54" name="矩形 42"/>
          <p:cNvSpPr>
            <a:spLocks noChangeArrowheads="1"/>
          </p:cNvSpPr>
          <p:nvPr/>
        </p:nvSpPr>
        <p:spPr bwMode="auto">
          <a:xfrm>
            <a:off x="1237131" y="2531871"/>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en-US" altLang="zh-CN" sz="1200" dirty="0">
                <a:latin typeface="微软雅黑" pitchFamily="34" charset="-122"/>
                <a:ea typeface="微软雅黑" pitchFamily="34" charset="-122"/>
              </a:rPr>
              <a:t>API</a:t>
            </a:r>
            <a:r>
              <a:rPr lang="zh-CN" altLang="en-US" sz="1200" dirty="0">
                <a:latin typeface="微软雅黑" pitchFamily="34" charset="-122"/>
                <a:ea typeface="微软雅黑" pitchFamily="34" charset="-122"/>
              </a:rPr>
              <a:t>测试</a:t>
            </a:r>
          </a:p>
        </p:txBody>
      </p:sp>
      <p:sp>
        <p:nvSpPr>
          <p:cNvPr id="55" name="矩形 42"/>
          <p:cNvSpPr>
            <a:spLocks noChangeArrowheads="1"/>
          </p:cNvSpPr>
          <p:nvPr/>
        </p:nvSpPr>
        <p:spPr bwMode="auto">
          <a:xfrm>
            <a:off x="1237131" y="2867245"/>
            <a:ext cx="709551" cy="252922"/>
          </a:xfrm>
          <a:prstGeom prst="rect">
            <a:avLst/>
          </a:prstGeom>
          <a:solidFill>
            <a:schemeClr val="bg1"/>
          </a:solidFill>
          <a:ln w="9525">
            <a:solidFill>
              <a:srgbClr val="000000"/>
            </a:solidFill>
            <a:bevel/>
            <a:headEnd/>
            <a:tailEnd/>
          </a:ln>
        </p:spPr>
        <p:txBody>
          <a:bodyPr wrap="none" lIns="91409" tIns="45704" rIns="91409" bIns="45704"/>
          <a:lstStyle/>
          <a:p>
            <a:pPr algn="ctr"/>
            <a:r>
              <a:rPr lang="en-US" altLang="zh-CN" sz="1200" dirty="0">
                <a:latin typeface="微软雅黑" pitchFamily="34" charset="-122"/>
                <a:ea typeface="微软雅黑" pitchFamily="34" charset="-122"/>
              </a:rPr>
              <a:t>API</a:t>
            </a:r>
            <a:r>
              <a:rPr lang="zh-CN" altLang="en-US" sz="1200" dirty="0">
                <a:latin typeface="微软雅黑" pitchFamily="34" charset="-122"/>
                <a:ea typeface="微软雅黑" pitchFamily="34" charset="-122"/>
              </a:rPr>
              <a:t>发布</a:t>
            </a:r>
          </a:p>
        </p:txBody>
      </p:sp>
      <p:sp>
        <p:nvSpPr>
          <p:cNvPr id="56" name="Rectangle 22"/>
          <p:cNvSpPr>
            <a:spLocks/>
          </p:cNvSpPr>
          <p:nvPr/>
        </p:nvSpPr>
        <p:spPr bwMode="auto">
          <a:xfrm>
            <a:off x="3813532" y="2169124"/>
            <a:ext cx="410984" cy="924627"/>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转</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换</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插</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件</a:t>
            </a:r>
          </a:p>
        </p:txBody>
      </p:sp>
      <p:sp>
        <p:nvSpPr>
          <p:cNvPr id="57" name="Rectangle 22"/>
          <p:cNvSpPr>
            <a:spLocks/>
          </p:cNvSpPr>
          <p:nvPr/>
        </p:nvSpPr>
        <p:spPr bwMode="auto">
          <a:xfrm>
            <a:off x="2890936" y="2169124"/>
            <a:ext cx="410984" cy="924627"/>
          </a:xfrm>
          <a:prstGeom prst="rect">
            <a:avLst/>
          </a:prstGeom>
          <a:solidFill>
            <a:srgbClr val="FFFF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服</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务</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路</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由</a:t>
            </a:r>
          </a:p>
        </p:txBody>
      </p:sp>
      <p:sp>
        <p:nvSpPr>
          <p:cNvPr id="58" name="Rectangle 22"/>
          <p:cNvSpPr>
            <a:spLocks/>
          </p:cNvSpPr>
          <p:nvPr/>
        </p:nvSpPr>
        <p:spPr bwMode="auto">
          <a:xfrm>
            <a:off x="2356165" y="2169124"/>
            <a:ext cx="410984" cy="924627"/>
          </a:xfrm>
          <a:prstGeom prst="rect">
            <a:avLst/>
          </a:prstGeom>
          <a:solidFill>
            <a:srgbClr val="FFFF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服</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务</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注</a:t>
            </a:r>
            <a:endParaRPr lang="en-US" altLang="zh-CN" sz="1200" dirty="0">
              <a:solidFill>
                <a:srgbClr val="000000"/>
              </a:solidFill>
              <a:latin typeface="微软雅黑" pitchFamily="34" charset="-122"/>
              <a:ea typeface="微软雅黑" pitchFamily="34" charset="-122"/>
              <a:sym typeface="微软雅黑" pitchFamily="34" charset="-122"/>
            </a:endParaRPr>
          </a:p>
          <a:p>
            <a:pPr algn="ctr" eaLnBrk="1" hangingPunct="1"/>
            <a:r>
              <a:rPr lang="zh-CN" altLang="en-US" sz="1200" dirty="0">
                <a:solidFill>
                  <a:srgbClr val="000000"/>
                </a:solidFill>
                <a:latin typeface="微软雅黑" pitchFamily="34" charset="-122"/>
                <a:ea typeface="微软雅黑" pitchFamily="34" charset="-122"/>
                <a:sym typeface="微软雅黑" pitchFamily="34" charset="-122"/>
              </a:rPr>
              <a:t>册</a:t>
            </a:r>
          </a:p>
        </p:txBody>
      </p:sp>
      <p:sp>
        <p:nvSpPr>
          <p:cNvPr id="59" name="矩形 58"/>
          <p:cNvSpPr/>
          <p:nvPr/>
        </p:nvSpPr>
        <p:spPr>
          <a:xfrm>
            <a:off x="958134" y="1518693"/>
            <a:ext cx="6331159" cy="1730896"/>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0" name="矩形 59"/>
          <p:cNvSpPr/>
          <p:nvPr/>
        </p:nvSpPr>
        <p:spPr>
          <a:xfrm>
            <a:off x="958134" y="3350220"/>
            <a:ext cx="6331159" cy="2079035"/>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1" name="矩形 42"/>
          <p:cNvSpPr>
            <a:spLocks noChangeArrowheads="1"/>
          </p:cNvSpPr>
          <p:nvPr/>
        </p:nvSpPr>
        <p:spPr bwMode="auto">
          <a:xfrm>
            <a:off x="7558975" y="4558999"/>
            <a:ext cx="1171732" cy="304726"/>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服务运行报表</a:t>
            </a:r>
          </a:p>
        </p:txBody>
      </p:sp>
      <p:sp>
        <p:nvSpPr>
          <p:cNvPr id="62" name="矩形 42"/>
          <p:cNvSpPr>
            <a:spLocks noChangeArrowheads="1"/>
          </p:cNvSpPr>
          <p:nvPr/>
        </p:nvSpPr>
        <p:spPr bwMode="auto">
          <a:xfrm>
            <a:off x="7558975" y="4961637"/>
            <a:ext cx="1171732" cy="304726"/>
          </a:xfrm>
          <a:prstGeom prst="rect">
            <a:avLst/>
          </a:prstGeom>
          <a:solidFill>
            <a:schemeClr val="bg1"/>
          </a:solidFill>
          <a:ln w="9525">
            <a:solidFill>
              <a:srgbClr val="000000"/>
            </a:solidFill>
            <a:bevel/>
            <a:headEnd/>
            <a:tailEnd/>
          </a:ln>
        </p:spPr>
        <p:txBody>
          <a:bodyPr wrap="none" lIns="91409" tIns="45704" rIns="91409" bIns="45704"/>
          <a:lstStyle/>
          <a:p>
            <a:pPr algn="ctr"/>
            <a:r>
              <a:rPr lang="zh-CN" altLang="en-US" sz="1200" dirty="0">
                <a:latin typeface="微软雅黑" pitchFamily="34" charset="-122"/>
                <a:ea typeface="微软雅黑" pitchFamily="34" charset="-122"/>
              </a:rPr>
              <a:t>资源监控</a:t>
            </a:r>
          </a:p>
        </p:txBody>
      </p:sp>
      <p:cxnSp>
        <p:nvCxnSpPr>
          <p:cNvPr id="63" name="直接箭头连接符 62"/>
          <p:cNvCxnSpPr/>
          <p:nvPr/>
        </p:nvCxnSpPr>
        <p:spPr>
          <a:xfrm flipH="1">
            <a:off x="35496" y="2084435"/>
            <a:ext cx="27372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4" name="直接箭头连接符 63"/>
          <p:cNvCxnSpPr/>
          <p:nvPr/>
        </p:nvCxnSpPr>
        <p:spPr>
          <a:xfrm flipH="1">
            <a:off x="35496" y="3575483"/>
            <a:ext cx="27372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5" name="直接箭头连接符 64"/>
          <p:cNvCxnSpPr/>
          <p:nvPr/>
        </p:nvCxnSpPr>
        <p:spPr>
          <a:xfrm flipH="1">
            <a:off x="35496" y="5132348"/>
            <a:ext cx="27372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6" name="矩形 65"/>
          <p:cNvSpPr/>
          <p:nvPr/>
        </p:nvSpPr>
        <p:spPr>
          <a:xfrm>
            <a:off x="251520" y="476672"/>
            <a:ext cx="8712968"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该图为在进行产品规划设计时候构图，其核心是基于传统的</a:t>
            </a:r>
            <a:r>
              <a:rPr lang="en-US" altLang="zh-CN" sz="1200" dirty="0">
                <a:latin typeface="微软雅黑" pitchFamily="34" charset="-122"/>
                <a:ea typeface="微软雅黑" pitchFamily="34" charset="-122"/>
              </a:rPr>
              <a:t>ESB</a:t>
            </a:r>
            <a:r>
              <a:rPr lang="zh-CN" altLang="en-US" sz="1200" dirty="0">
                <a:latin typeface="微软雅黑" pitchFamily="34" charset="-122"/>
                <a:ea typeface="微软雅黑" pitchFamily="34" charset="-122"/>
              </a:rPr>
              <a:t>总线引擎和</a:t>
            </a:r>
            <a:r>
              <a:rPr lang="en-US" altLang="zh-CN" sz="1200" dirty="0">
                <a:latin typeface="微软雅黑" pitchFamily="34" charset="-122"/>
                <a:ea typeface="微软雅黑" pitchFamily="34" charset="-122"/>
              </a:rPr>
              <a:t>API</a:t>
            </a:r>
            <a:r>
              <a:rPr lang="zh-CN" altLang="en-US" sz="1200" dirty="0">
                <a:latin typeface="微软雅黑" pitchFamily="34" charset="-122"/>
                <a:ea typeface="微软雅黑" pitchFamily="34" charset="-122"/>
              </a:rPr>
              <a:t>引擎，如何整合构建一个统一的</a:t>
            </a:r>
            <a:r>
              <a:rPr lang="en-US" altLang="zh-CN" sz="1200" dirty="0">
                <a:latin typeface="微软雅黑" pitchFamily="34" charset="-122"/>
                <a:ea typeface="微软雅黑" pitchFamily="34" charset="-122"/>
              </a:rPr>
              <a:t>SOA</a:t>
            </a:r>
            <a:r>
              <a:rPr lang="zh-CN" altLang="en-US" sz="1200" dirty="0">
                <a:latin typeface="微软雅黑" pitchFamily="34" charset="-122"/>
                <a:ea typeface="微软雅黑" pitchFamily="34" charset="-122"/>
              </a:rPr>
              <a:t>治理管控平台和</a:t>
            </a:r>
            <a:r>
              <a:rPr lang="en-US" altLang="zh-CN" sz="1200" dirty="0">
                <a:latin typeface="微软雅黑" pitchFamily="34" charset="-122"/>
                <a:ea typeface="微软雅黑" pitchFamily="34" charset="-122"/>
              </a:rPr>
              <a:t>OpenAPI</a:t>
            </a:r>
            <a:r>
              <a:rPr lang="zh-CN" altLang="en-US" sz="1200" dirty="0">
                <a:latin typeface="微软雅黑" pitchFamily="34" charset="-122"/>
                <a:ea typeface="微软雅黑" pitchFamily="34" charset="-122"/>
              </a:rPr>
              <a:t>能力开放平台。既底层两个引擎可适配，但是服务治理和能力开放共享。</a:t>
            </a:r>
          </a:p>
        </p:txBody>
      </p:sp>
    </p:spTree>
    <p:extLst>
      <p:ext uri="{BB962C8B-B14F-4D97-AF65-F5344CB8AC3E}">
        <p14:creationId xmlns:p14="http://schemas.microsoft.com/office/powerpoint/2010/main" val="2068677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847725" y="5534025"/>
            <a:ext cx="7153275" cy="647700"/>
          </a:xfrm>
          <a:prstGeom prst="rect">
            <a:avLst/>
          </a:prstGeom>
          <a:solidFill>
            <a:schemeClr val="accent1">
              <a:lumMod val="90000"/>
            </a:schemeClr>
          </a:solidFill>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r>
              <a:rPr lang="zh-CN" altLang="en-US" sz="1200" b="1" kern="0" dirty="0">
                <a:solidFill>
                  <a:sysClr val="windowText" lastClr="000000"/>
                </a:solidFill>
                <a:latin typeface="微软雅黑" pitchFamily="34" charset="-122"/>
                <a:ea typeface="微软雅黑" pitchFamily="34" charset="-122"/>
              </a:rPr>
              <a:t>数据源</a:t>
            </a:r>
            <a:endParaRPr lang="en-US" sz="1200" b="1" kern="0" dirty="0">
              <a:solidFill>
                <a:sysClr val="windowText" lastClr="000000"/>
              </a:solidFill>
              <a:latin typeface="微软雅黑" pitchFamily="34" charset="-122"/>
              <a:ea typeface="微软雅黑" pitchFamily="34" charset="-122"/>
            </a:endParaRPr>
          </a:p>
        </p:txBody>
      </p:sp>
      <p:sp>
        <p:nvSpPr>
          <p:cNvPr id="5" name="Rounded Rectangle 3"/>
          <p:cNvSpPr/>
          <p:nvPr/>
        </p:nvSpPr>
        <p:spPr bwMode="auto">
          <a:xfrm>
            <a:off x="2551113" y="5699125"/>
            <a:ext cx="720725" cy="360363"/>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200" b="1" kern="0" dirty="0">
                <a:solidFill>
                  <a:sysClr val="windowText" lastClr="000000"/>
                </a:solidFill>
                <a:latin typeface="微软雅黑" pitchFamily="34" charset="-122"/>
                <a:ea typeface="微软雅黑" pitchFamily="34" charset="-122"/>
              </a:rPr>
              <a:t>终端</a:t>
            </a:r>
            <a:endParaRPr lang="en-US" sz="1200" b="1" kern="0" dirty="0">
              <a:solidFill>
                <a:sysClr val="windowText" lastClr="000000"/>
              </a:solidFill>
              <a:latin typeface="微软雅黑" pitchFamily="34" charset="-122"/>
              <a:ea typeface="微软雅黑" pitchFamily="34" charset="-122"/>
            </a:endParaRPr>
          </a:p>
        </p:txBody>
      </p:sp>
      <p:sp>
        <p:nvSpPr>
          <p:cNvPr id="6" name="Rounded Rectangle 4"/>
          <p:cNvSpPr/>
          <p:nvPr/>
        </p:nvSpPr>
        <p:spPr bwMode="auto">
          <a:xfrm>
            <a:off x="3443288" y="5699125"/>
            <a:ext cx="719137" cy="360363"/>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200" b="1" kern="0" dirty="0">
                <a:solidFill>
                  <a:sysClr val="windowText" lastClr="000000"/>
                </a:solidFill>
                <a:latin typeface="微软雅黑" pitchFamily="34" charset="-122"/>
                <a:ea typeface="微软雅黑" pitchFamily="34" charset="-122"/>
              </a:rPr>
              <a:t>网络</a:t>
            </a:r>
            <a:endParaRPr lang="en-US" sz="1200" b="1" kern="0" dirty="0">
              <a:solidFill>
                <a:sysClr val="windowText" lastClr="000000"/>
              </a:solidFill>
              <a:latin typeface="微软雅黑" pitchFamily="34" charset="-122"/>
              <a:ea typeface="微软雅黑" pitchFamily="34" charset="-122"/>
            </a:endParaRPr>
          </a:p>
        </p:txBody>
      </p:sp>
      <p:sp>
        <p:nvSpPr>
          <p:cNvPr id="7" name="Rounded Rectangle 5"/>
          <p:cNvSpPr/>
          <p:nvPr/>
        </p:nvSpPr>
        <p:spPr bwMode="auto">
          <a:xfrm>
            <a:off x="4333875" y="5699125"/>
            <a:ext cx="720725" cy="360363"/>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en-US" altLang="zh-CN" sz="1200" b="1" kern="0" dirty="0">
                <a:solidFill>
                  <a:sysClr val="windowText" lastClr="000000"/>
                </a:solidFill>
                <a:latin typeface="微软雅黑" pitchFamily="34" charset="-122"/>
                <a:ea typeface="微软雅黑" pitchFamily="34" charset="-122"/>
              </a:rPr>
              <a:t>BOSS</a:t>
            </a:r>
            <a:endParaRPr lang="en-US" sz="1200" b="1" kern="0" dirty="0">
              <a:solidFill>
                <a:sysClr val="windowText" lastClr="000000"/>
              </a:solidFill>
              <a:latin typeface="微软雅黑" pitchFamily="34" charset="-122"/>
              <a:ea typeface="微软雅黑" pitchFamily="34" charset="-122"/>
            </a:endParaRPr>
          </a:p>
        </p:txBody>
      </p:sp>
      <p:sp>
        <p:nvSpPr>
          <p:cNvPr id="8" name="Rounded Rectangle 6"/>
          <p:cNvSpPr/>
          <p:nvPr/>
        </p:nvSpPr>
        <p:spPr bwMode="auto">
          <a:xfrm>
            <a:off x="1660525" y="5699125"/>
            <a:ext cx="720725" cy="360363"/>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200" b="1" kern="0" dirty="0">
                <a:solidFill>
                  <a:sysClr val="windowText" lastClr="000000"/>
                </a:solidFill>
                <a:latin typeface="微软雅黑" pitchFamily="34" charset="-122"/>
                <a:ea typeface="微软雅黑" pitchFamily="34" charset="-122"/>
              </a:rPr>
              <a:t>探针</a:t>
            </a:r>
            <a:endParaRPr lang="en-US" sz="1200" b="1" kern="0" dirty="0">
              <a:solidFill>
                <a:sysClr val="windowText" lastClr="000000"/>
              </a:solidFill>
              <a:latin typeface="微软雅黑" pitchFamily="34" charset="-122"/>
              <a:ea typeface="微软雅黑" pitchFamily="34" charset="-122"/>
            </a:endParaRPr>
          </a:p>
        </p:txBody>
      </p:sp>
      <p:sp>
        <p:nvSpPr>
          <p:cNvPr id="9" name="Rounded Rectangle 7"/>
          <p:cNvSpPr/>
          <p:nvPr/>
        </p:nvSpPr>
        <p:spPr bwMode="auto">
          <a:xfrm>
            <a:off x="5226050" y="5699125"/>
            <a:ext cx="719138" cy="360363"/>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en-US" altLang="zh-CN" sz="1200" b="1" kern="0" dirty="0">
                <a:solidFill>
                  <a:sysClr val="windowText" lastClr="000000"/>
                </a:solidFill>
                <a:latin typeface="微软雅黑" pitchFamily="34" charset="-122"/>
                <a:ea typeface="微软雅黑" pitchFamily="34" charset="-122"/>
              </a:rPr>
              <a:t>CRM</a:t>
            </a:r>
            <a:endParaRPr lang="en-US" sz="1200" b="1" kern="0" dirty="0">
              <a:solidFill>
                <a:sysClr val="windowText" lastClr="000000"/>
              </a:solidFill>
              <a:latin typeface="微软雅黑" pitchFamily="34" charset="-122"/>
              <a:ea typeface="微软雅黑" pitchFamily="34" charset="-122"/>
            </a:endParaRPr>
          </a:p>
        </p:txBody>
      </p:sp>
      <p:sp>
        <p:nvSpPr>
          <p:cNvPr id="10" name="Rounded Rectangle 8"/>
          <p:cNvSpPr/>
          <p:nvPr/>
        </p:nvSpPr>
        <p:spPr bwMode="auto">
          <a:xfrm>
            <a:off x="6116638" y="5699125"/>
            <a:ext cx="720725" cy="360363"/>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200" b="1" kern="0" dirty="0">
                <a:solidFill>
                  <a:sysClr val="windowText" lastClr="000000"/>
                </a:solidFill>
                <a:latin typeface="微软雅黑" pitchFamily="34" charset="-122"/>
                <a:ea typeface="微软雅黑" pitchFamily="34" charset="-122"/>
              </a:rPr>
              <a:t>文件</a:t>
            </a:r>
            <a:endParaRPr lang="en-US" sz="1200" b="1" kern="0" dirty="0">
              <a:solidFill>
                <a:sysClr val="windowText" lastClr="000000"/>
              </a:solidFill>
              <a:latin typeface="微软雅黑" pitchFamily="34" charset="-122"/>
              <a:ea typeface="微软雅黑" pitchFamily="34" charset="-122"/>
            </a:endParaRPr>
          </a:p>
        </p:txBody>
      </p:sp>
      <p:sp>
        <p:nvSpPr>
          <p:cNvPr id="11" name="Rounded Rectangle 50"/>
          <p:cNvSpPr/>
          <p:nvPr/>
        </p:nvSpPr>
        <p:spPr bwMode="auto">
          <a:xfrm>
            <a:off x="7007225" y="5699125"/>
            <a:ext cx="720725" cy="360363"/>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200" b="1" kern="0" dirty="0">
                <a:solidFill>
                  <a:sysClr val="windowText" lastClr="000000"/>
                </a:solidFill>
                <a:latin typeface="微软雅黑" pitchFamily="34" charset="-122"/>
                <a:ea typeface="微软雅黑" pitchFamily="34" charset="-122"/>
              </a:rPr>
              <a:t>其它</a:t>
            </a:r>
            <a:endParaRPr lang="en-US" sz="1200" b="1" kern="0" dirty="0">
              <a:solidFill>
                <a:sysClr val="windowText" lastClr="000000"/>
              </a:solidFill>
              <a:latin typeface="微软雅黑" pitchFamily="34" charset="-122"/>
              <a:ea typeface="微软雅黑" pitchFamily="34" charset="-122"/>
            </a:endParaRPr>
          </a:p>
        </p:txBody>
      </p:sp>
      <p:sp>
        <p:nvSpPr>
          <p:cNvPr id="12" name="TextBox 11"/>
          <p:cNvSpPr txBox="1"/>
          <p:nvPr/>
        </p:nvSpPr>
        <p:spPr bwMode="auto">
          <a:xfrm>
            <a:off x="6000750" y="5176838"/>
            <a:ext cx="636588" cy="276225"/>
          </a:xfrm>
          <a:prstGeom prst="rect">
            <a:avLst/>
          </a:prstGeom>
          <a:noFill/>
        </p:spPr>
        <p:txBody>
          <a:bodyPr>
            <a:spAutoFit/>
          </a:bodyPr>
          <a:lstStyle/>
          <a:p>
            <a:pPr algn="r" fontAlgn="auto">
              <a:spcBef>
                <a:spcPts val="0"/>
              </a:spcBef>
              <a:spcAft>
                <a:spcPts val="0"/>
              </a:spcAft>
              <a:defRPr/>
            </a:pPr>
            <a:r>
              <a:rPr lang="en-US" altLang="zh-CN" sz="1200" b="1" kern="0" dirty="0">
                <a:solidFill>
                  <a:sysClr val="windowText" lastClr="000000"/>
                </a:solidFill>
                <a:latin typeface="微软雅黑" pitchFamily="34" charset="-122"/>
                <a:ea typeface="微软雅黑" pitchFamily="34" charset="-122"/>
              </a:rPr>
              <a:t>ETL</a:t>
            </a:r>
          </a:p>
        </p:txBody>
      </p:sp>
      <p:sp>
        <p:nvSpPr>
          <p:cNvPr id="13" name="Up Arrow 62"/>
          <p:cNvSpPr/>
          <p:nvPr/>
        </p:nvSpPr>
        <p:spPr bwMode="auto">
          <a:xfrm>
            <a:off x="1820863" y="5005388"/>
            <a:ext cx="322262" cy="457200"/>
          </a:xfrm>
          <a:prstGeom prst="upArrow">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endParaRPr lang="en-US" altLang="en-US" sz="1400" b="1" dirty="0">
              <a:latin typeface="微软雅黑" pitchFamily="34" charset="-122"/>
              <a:ea typeface="微软雅黑" pitchFamily="34" charset="-122"/>
            </a:endParaRPr>
          </a:p>
        </p:txBody>
      </p:sp>
      <p:sp>
        <p:nvSpPr>
          <p:cNvPr id="14" name="Up Arrow 63"/>
          <p:cNvSpPr/>
          <p:nvPr/>
        </p:nvSpPr>
        <p:spPr bwMode="auto">
          <a:xfrm>
            <a:off x="3929063" y="5005388"/>
            <a:ext cx="322262" cy="457200"/>
          </a:xfrm>
          <a:prstGeom prst="upArrow">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endParaRPr lang="en-US" altLang="en-US" sz="1400" b="1" dirty="0">
              <a:latin typeface="微软雅黑" pitchFamily="34" charset="-122"/>
              <a:ea typeface="微软雅黑" pitchFamily="34" charset="-122"/>
            </a:endParaRPr>
          </a:p>
        </p:txBody>
      </p:sp>
      <p:sp>
        <p:nvSpPr>
          <p:cNvPr id="15" name="Up Arrow 64"/>
          <p:cNvSpPr/>
          <p:nvPr/>
        </p:nvSpPr>
        <p:spPr bwMode="auto">
          <a:xfrm>
            <a:off x="6646863" y="5033963"/>
            <a:ext cx="322262" cy="446087"/>
          </a:xfrm>
          <a:prstGeom prst="upArrow">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endParaRPr lang="en-US" altLang="en-US" sz="1400" b="1" dirty="0">
              <a:latin typeface="微软雅黑" pitchFamily="34" charset="-122"/>
              <a:ea typeface="微软雅黑" pitchFamily="34" charset="-122"/>
            </a:endParaRPr>
          </a:p>
        </p:txBody>
      </p:sp>
      <p:sp>
        <p:nvSpPr>
          <p:cNvPr id="16" name="TextBox 15"/>
          <p:cNvSpPr txBox="1"/>
          <p:nvPr/>
        </p:nvSpPr>
        <p:spPr bwMode="auto">
          <a:xfrm>
            <a:off x="214313" y="5622925"/>
            <a:ext cx="609600" cy="523875"/>
          </a:xfrm>
          <a:prstGeom prst="rect">
            <a:avLst/>
          </a:prstGeom>
          <a:noFill/>
        </p:spPr>
        <p:txBody>
          <a:bodyPr>
            <a:spAutoFit/>
          </a:bodyPr>
          <a:lstStyle/>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数据</a:t>
            </a: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来源</a:t>
            </a:r>
            <a:endParaRPr lang="en-US" sz="1400" b="1" kern="0" dirty="0">
              <a:solidFill>
                <a:sysClr val="windowText" lastClr="000000"/>
              </a:solidFill>
              <a:latin typeface="微软雅黑" pitchFamily="34" charset="-122"/>
              <a:ea typeface="微软雅黑" pitchFamily="34" charset="-122"/>
            </a:endParaRPr>
          </a:p>
        </p:txBody>
      </p:sp>
      <p:sp>
        <p:nvSpPr>
          <p:cNvPr id="17" name="TextBox 16"/>
          <p:cNvSpPr txBox="1"/>
          <p:nvPr/>
        </p:nvSpPr>
        <p:spPr bwMode="auto">
          <a:xfrm>
            <a:off x="2786063" y="5176838"/>
            <a:ext cx="1128712" cy="276225"/>
          </a:xfrm>
          <a:prstGeom prst="rect">
            <a:avLst/>
          </a:prstGeom>
          <a:noFill/>
        </p:spPr>
        <p:txBody>
          <a:bodyPr>
            <a:spAutoFit/>
          </a:bodyPr>
          <a:lstStyle/>
          <a:p>
            <a:pPr algn="r" fontAlgn="auto">
              <a:spcBef>
                <a:spcPts val="0"/>
              </a:spcBef>
              <a:spcAft>
                <a:spcPts val="0"/>
              </a:spcAft>
              <a:defRPr/>
            </a:pPr>
            <a:r>
              <a:rPr lang="zh-CN" altLang="en-US" sz="1200" b="1" kern="0" dirty="0">
                <a:solidFill>
                  <a:sysClr val="windowText" lastClr="000000"/>
                </a:solidFill>
                <a:latin typeface="微软雅黑" pitchFamily="34" charset="-122"/>
                <a:ea typeface="微软雅黑" pitchFamily="34" charset="-122"/>
              </a:rPr>
              <a:t>采集</a:t>
            </a:r>
            <a:endParaRPr lang="en-US" altLang="zh-CN" sz="1200" b="1" kern="0" dirty="0">
              <a:solidFill>
                <a:sysClr val="windowText" lastClr="000000"/>
              </a:solidFill>
              <a:latin typeface="微软雅黑" pitchFamily="34" charset="-122"/>
              <a:ea typeface="微软雅黑" pitchFamily="34" charset="-122"/>
            </a:endParaRPr>
          </a:p>
        </p:txBody>
      </p:sp>
      <p:sp>
        <p:nvSpPr>
          <p:cNvPr id="18" name="TextBox 17"/>
          <p:cNvSpPr txBox="1"/>
          <p:nvPr/>
        </p:nvSpPr>
        <p:spPr bwMode="auto">
          <a:xfrm>
            <a:off x="931863" y="5186363"/>
            <a:ext cx="884237" cy="276225"/>
          </a:xfrm>
          <a:prstGeom prst="rect">
            <a:avLst/>
          </a:prstGeom>
          <a:noFill/>
        </p:spPr>
        <p:txBody>
          <a:bodyPr>
            <a:spAutoFit/>
          </a:bodyPr>
          <a:lstStyle/>
          <a:p>
            <a:pPr algn="r" fontAlgn="auto">
              <a:spcBef>
                <a:spcPts val="0"/>
              </a:spcBef>
              <a:spcAft>
                <a:spcPts val="0"/>
              </a:spcAft>
              <a:defRPr/>
            </a:pPr>
            <a:r>
              <a:rPr lang="zh-CN" altLang="en-US" sz="1200" b="1" kern="0" dirty="0">
                <a:solidFill>
                  <a:sysClr val="windowText" lastClr="000000"/>
                </a:solidFill>
                <a:latin typeface="微软雅黑" pitchFamily="34" charset="-122"/>
                <a:ea typeface="微软雅黑" pitchFamily="34" charset="-122"/>
              </a:rPr>
              <a:t>适配器</a:t>
            </a:r>
            <a:endParaRPr lang="en-US" altLang="zh-CN" sz="1200" b="1" kern="0" dirty="0">
              <a:solidFill>
                <a:sysClr val="windowText" lastClr="000000"/>
              </a:solidFill>
              <a:latin typeface="微软雅黑" pitchFamily="34" charset="-122"/>
              <a:ea typeface="微软雅黑" pitchFamily="34" charset="-122"/>
            </a:endParaRPr>
          </a:p>
        </p:txBody>
      </p:sp>
      <p:sp>
        <p:nvSpPr>
          <p:cNvPr id="19" name="TextBox 18"/>
          <p:cNvSpPr txBox="1"/>
          <p:nvPr/>
        </p:nvSpPr>
        <p:spPr bwMode="auto">
          <a:xfrm>
            <a:off x="857250" y="2219325"/>
            <a:ext cx="7143750" cy="2786063"/>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sz="1200" b="1" kern="0" dirty="0">
              <a:solidFill>
                <a:sysClr val="windowText" lastClr="000000"/>
              </a:solidFill>
              <a:latin typeface="微软雅黑" pitchFamily="34" charset="-122"/>
              <a:ea typeface="微软雅黑" pitchFamily="34" charset="-122"/>
            </a:endParaRPr>
          </a:p>
        </p:txBody>
      </p:sp>
      <p:sp>
        <p:nvSpPr>
          <p:cNvPr id="20" name="TextBox 19"/>
          <p:cNvSpPr txBox="1"/>
          <p:nvPr/>
        </p:nvSpPr>
        <p:spPr bwMode="auto">
          <a:xfrm>
            <a:off x="247650" y="3362325"/>
            <a:ext cx="609600" cy="523875"/>
          </a:xfrm>
          <a:prstGeom prst="rect">
            <a:avLst/>
          </a:prstGeom>
          <a:noFill/>
        </p:spPr>
        <p:txBody>
          <a:bodyPr>
            <a:spAutoFit/>
          </a:bodyPr>
          <a:lstStyle/>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数据整合</a:t>
            </a:r>
            <a:endParaRPr lang="en-US" sz="1400" b="1" kern="0" dirty="0">
              <a:solidFill>
                <a:sysClr val="windowText" lastClr="000000"/>
              </a:solidFill>
              <a:latin typeface="微软雅黑" pitchFamily="34" charset="-122"/>
              <a:ea typeface="微软雅黑" pitchFamily="34" charset="-122"/>
            </a:endParaRPr>
          </a:p>
        </p:txBody>
      </p:sp>
      <p:sp>
        <p:nvSpPr>
          <p:cNvPr id="21" name="矩形 20"/>
          <p:cNvSpPr/>
          <p:nvPr/>
        </p:nvSpPr>
        <p:spPr bwMode="auto">
          <a:xfrm>
            <a:off x="1071563" y="2933700"/>
            <a:ext cx="3071812" cy="1857375"/>
          </a:xfrm>
          <a:prstGeom prst="rect">
            <a:avLst/>
          </a:prstGeom>
          <a:solidFill>
            <a:srgbClr val="FFFF66"/>
          </a:solidFill>
          <a:ln>
            <a:headEnd/>
            <a:tailEnd/>
          </a:ln>
        </p:spPr>
        <p:style>
          <a:lnRef idx="1">
            <a:schemeClr val="dk1"/>
          </a:lnRef>
          <a:fillRef idx="2">
            <a:schemeClr val="dk1"/>
          </a:fillRef>
          <a:effectRef idx="1">
            <a:schemeClr val="dk1"/>
          </a:effectRef>
          <a:fontRef idx="minor">
            <a:schemeClr val="dk1"/>
          </a:fontRef>
        </p:style>
        <p:txBody>
          <a:bodyPr wrap="none" anchorCtr="1"/>
          <a:lstStyle/>
          <a:p>
            <a:pPr algn="ctr">
              <a:defRPr/>
            </a:pPr>
            <a:r>
              <a:rPr lang="zh-CN" altLang="en-US" sz="1400" b="1" dirty="0">
                <a:latin typeface="微软雅黑" pitchFamily="34" charset="-122"/>
                <a:ea typeface="微软雅黑" pitchFamily="34" charset="-122"/>
              </a:rPr>
              <a:t>数据存储</a:t>
            </a:r>
          </a:p>
        </p:txBody>
      </p:sp>
      <p:sp>
        <p:nvSpPr>
          <p:cNvPr id="22" name="矩形 21"/>
          <p:cNvSpPr/>
          <p:nvPr/>
        </p:nvSpPr>
        <p:spPr bwMode="auto">
          <a:xfrm>
            <a:off x="4714875" y="4005263"/>
            <a:ext cx="3071813" cy="785812"/>
          </a:xfrm>
          <a:prstGeom prst="rect">
            <a:avLst/>
          </a:prstGeom>
          <a:solidFill>
            <a:srgbClr val="92D050"/>
          </a:solidFill>
          <a:ln>
            <a:headEnd/>
            <a:tailEnd/>
          </a:ln>
        </p:spPr>
        <p:style>
          <a:lnRef idx="1">
            <a:schemeClr val="dk1"/>
          </a:lnRef>
          <a:fillRef idx="2">
            <a:schemeClr val="dk1"/>
          </a:fillRef>
          <a:effectRef idx="1">
            <a:schemeClr val="dk1"/>
          </a:effectRef>
          <a:fontRef idx="minor">
            <a:schemeClr val="dk1"/>
          </a:fontRef>
        </p:style>
        <p:txBody>
          <a:bodyPr wrap="none" anchorCtr="1"/>
          <a:lstStyle/>
          <a:p>
            <a:pPr algn="ctr">
              <a:defRPr/>
            </a:pPr>
            <a:r>
              <a:rPr lang="zh-CN" altLang="en-US" sz="1400" b="1" dirty="0">
                <a:latin typeface="微软雅黑" pitchFamily="34" charset="-122"/>
                <a:ea typeface="微软雅黑" pitchFamily="34" charset="-122"/>
              </a:rPr>
              <a:t>数据集成</a:t>
            </a:r>
          </a:p>
        </p:txBody>
      </p:sp>
      <p:sp>
        <p:nvSpPr>
          <p:cNvPr id="23" name="圆柱形 22"/>
          <p:cNvSpPr/>
          <p:nvPr/>
        </p:nvSpPr>
        <p:spPr bwMode="auto">
          <a:xfrm>
            <a:off x="1285875" y="4219575"/>
            <a:ext cx="785813" cy="428625"/>
          </a:xfrm>
          <a:prstGeom prst="can">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200" b="1" dirty="0">
                <a:latin typeface="微软雅黑" pitchFamily="34" charset="-122"/>
                <a:ea typeface="微软雅黑" pitchFamily="34" charset="-122"/>
              </a:rPr>
              <a:t>RDBMS</a:t>
            </a:r>
            <a:endParaRPr lang="zh-CN" altLang="en-US" sz="1200" b="1" dirty="0">
              <a:latin typeface="微软雅黑" pitchFamily="34" charset="-122"/>
              <a:ea typeface="微软雅黑" pitchFamily="34" charset="-122"/>
            </a:endParaRPr>
          </a:p>
        </p:txBody>
      </p:sp>
      <p:sp>
        <p:nvSpPr>
          <p:cNvPr id="24" name="圆柱形 23"/>
          <p:cNvSpPr/>
          <p:nvPr/>
        </p:nvSpPr>
        <p:spPr bwMode="auto">
          <a:xfrm>
            <a:off x="2214563" y="4219575"/>
            <a:ext cx="785812" cy="428625"/>
          </a:xfrm>
          <a:prstGeom prst="can">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200" b="1" dirty="0">
                <a:latin typeface="微软雅黑" pitchFamily="34" charset="-122"/>
                <a:ea typeface="微软雅黑" pitchFamily="34" charset="-122"/>
              </a:rPr>
              <a:t>NOSQL</a:t>
            </a:r>
            <a:endParaRPr lang="zh-CN" altLang="en-US" sz="1200" b="1" dirty="0">
              <a:latin typeface="微软雅黑" pitchFamily="34" charset="-122"/>
              <a:ea typeface="微软雅黑" pitchFamily="34" charset="-122"/>
            </a:endParaRPr>
          </a:p>
        </p:txBody>
      </p:sp>
      <p:sp>
        <p:nvSpPr>
          <p:cNvPr id="25" name="圆柱形 24"/>
          <p:cNvSpPr/>
          <p:nvPr/>
        </p:nvSpPr>
        <p:spPr bwMode="auto">
          <a:xfrm>
            <a:off x="3143250" y="4219575"/>
            <a:ext cx="785813" cy="428625"/>
          </a:xfrm>
          <a:prstGeom prst="can">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200" b="1" dirty="0">
                <a:latin typeface="微软雅黑" pitchFamily="34" charset="-122"/>
                <a:ea typeface="微软雅黑" pitchFamily="34" charset="-122"/>
              </a:rPr>
              <a:t>HDFS</a:t>
            </a:r>
            <a:endParaRPr lang="zh-CN" altLang="en-US" sz="1200" b="1" dirty="0">
              <a:latin typeface="微软雅黑" pitchFamily="34" charset="-122"/>
              <a:ea typeface="微软雅黑" pitchFamily="34" charset="-122"/>
            </a:endParaRPr>
          </a:p>
        </p:txBody>
      </p:sp>
      <p:sp>
        <p:nvSpPr>
          <p:cNvPr id="26" name="圆角矩形 25"/>
          <p:cNvSpPr/>
          <p:nvPr/>
        </p:nvSpPr>
        <p:spPr bwMode="auto">
          <a:xfrm>
            <a:off x="1285875" y="3719513"/>
            <a:ext cx="2571750" cy="357187"/>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200" b="1" dirty="0">
                <a:latin typeface="微软雅黑" pitchFamily="34" charset="-122"/>
                <a:ea typeface="微软雅黑" pitchFamily="34" charset="-122"/>
              </a:rPr>
              <a:t>内存数据库</a:t>
            </a:r>
          </a:p>
        </p:txBody>
      </p:sp>
      <p:sp>
        <p:nvSpPr>
          <p:cNvPr id="27" name="圆角矩形 26"/>
          <p:cNvSpPr/>
          <p:nvPr/>
        </p:nvSpPr>
        <p:spPr bwMode="auto">
          <a:xfrm>
            <a:off x="1285875" y="3219450"/>
            <a:ext cx="2571750" cy="357188"/>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200" b="1" dirty="0">
                <a:latin typeface="微软雅黑" pitchFamily="34" charset="-122"/>
                <a:ea typeface="微软雅黑" pitchFamily="34" charset="-122"/>
              </a:rPr>
              <a:t>分布式缓存</a:t>
            </a:r>
          </a:p>
        </p:txBody>
      </p:sp>
      <p:sp>
        <p:nvSpPr>
          <p:cNvPr id="28" name="右箭头 27"/>
          <p:cNvSpPr/>
          <p:nvPr/>
        </p:nvSpPr>
        <p:spPr bwMode="auto">
          <a:xfrm>
            <a:off x="4214813" y="3433763"/>
            <a:ext cx="500062" cy="285750"/>
          </a:xfrm>
          <a:prstGeom prst="rightArrow">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endParaRPr lang="zh-CN" altLang="en-US" sz="1400" b="1" dirty="0">
              <a:latin typeface="微软雅黑" pitchFamily="34" charset="-122"/>
              <a:ea typeface="微软雅黑" pitchFamily="34" charset="-122"/>
            </a:endParaRPr>
          </a:p>
        </p:txBody>
      </p:sp>
      <p:sp>
        <p:nvSpPr>
          <p:cNvPr id="29" name="左箭头 28"/>
          <p:cNvSpPr/>
          <p:nvPr/>
        </p:nvSpPr>
        <p:spPr bwMode="auto">
          <a:xfrm>
            <a:off x="4175125" y="4219575"/>
            <a:ext cx="500063" cy="285750"/>
          </a:xfrm>
          <a:prstGeom prst="leftArrow">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endParaRPr lang="zh-CN" altLang="en-US" sz="1400" b="1" dirty="0">
              <a:latin typeface="微软雅黑" pitchFamily="34" charset="-122"/>
              <a:ea typeface="微软雅黑" pitchFamily="34" charset="-122"/>
            </a:endParaRPr>
          </a:p>
        </p:txBody>
      </p:sp>
      <p:sp>
        <p:nvSpPr>
          <p:cNvPr id="30" name="圆角矩形 29"/>
          <p:cNvSpPr/>
          <p:nvPr/>
        </p:nvSpPr>
        <p:spPr bwMode="auto">
          <a:xfrm>
            <a:off x="4857750" y="4362450"/>
            <a:ext cx="1285875" cy="357188"/>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200" b="1" dirty="0">
                <a:latin typeface="微软雅黑" pitchFamily="34" charset="-122"/>
                <a:ea typeface="微软雅黑" pitchFamily="34" charset="-122"/>
              </a:rPr>
              <a:t>大数据集成</a:t>
            </a:r>
          </a:p>
        </p:txBody>
      </p:sp>
      <p:sp>
        <p:nvSpPr>
          <p:cNvPr id="31" name="圆角矩形 30"/>
          <p:cNvSpPr/>
          <p:nvPr/>
        </p:nvSpPr>
        <p:spPr bwMode="auto">
          <a:xfrm>
            <a:off x="6286500" y="4362450"/>
            <a:ext cx="1285875" cy="357188"/>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200" b="1" dirty="0">
                <a:latin typeface="微软雅黑" pitchFamily="34" charset="-122"/>
                <a:ea typeface="微软雅黑" pitchFamily="34" charset="-122"/>
              </a:rPr>
              <a:t>CEP</a:t>
            </a:r>
            <a:r>
              <a:rPr lang="zh-CN" altLang="en-US" sz="1200" b="1" dirty="0">
                <a:latin typeface="微软雅黑" pitchFamily="34" charset="-122"/>
                <a:ea typeface="微软雅黑" pitchFamily="34" charset="-122"/>
              </a:rPr>
              <a:t>流处理</a:t>
            </a:r>
          </a:p>
        </p:txBody>
      </p:sp>
      <p:sp>
        <p:nvSpPr>
          <p:cNvPr id="32" name="矩形 31"/>
          <p:cNvSpPr/>
          <p:nvPr/>
        </p:nvSpPr>
        <p:spPr bwMode="auto">
          <a:xfrm>
            <a:off x="4714875" y="2933700"/>
            <a:ext cx="3071813" cy="1000125"/>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nchorCtr="1"/>
          <a:lstStyle/>
          <a:p>
            <a:pPr algn="ctr">
              <a:defRPr/>
            </a:pPr>
            <a:r>
              <a:rPr lang="zh-CN" altLang="en-US" sz="1400" b="1" dirty="0">
                <a:latin typeface="微软雅黑" pitchFamily="34" charset="-122"/>
                <a:ea typeface="微软雅黑" pitchFamily="34" charset="-122"/>
              </a:rPr>
              <a:t>数据处理和分析</a:t>
            </a:r>
          </a:p>
        </p:txBody>
      </p:sp>
      <p:sp>
        <p:nvSpPr>
          <p:cNvPr id="33" name="圆角矩形 32"/>
          <p:cNvSpPr/>
          <p:nvPr/>
        </p:nvSpPr>
        <p:spPr bwMode="auto">
          <a:xfrm>
            <a:off x="4857750" y="3576638"/>
            <a:ext cx="2714625" cy="285750"/>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200" b="1" dirty="0">
                <a:latin typeface="微软雅黑" pitchFamily="34" charset="-122"/>
                <a:ea typeface="微软雅黑" pitchFamily="34" charset="-122"/>
              </a:rPr>
              <a:t>MapReduce</a:t>
            </a:r>
            <a:r>
              <a:rPr lang="zh-CN" altLang="en-US" sz="1200" b="1" dirty="0">
                <a:latin typeface="微软雅黑" pitchFamily="34" charset="-122"/>
                <a:ea typeface="微软雅黑" pitchFamily="34" charset="-122"/>
              </a:rPr>
              <a:t>框架</a:t>
            </a:r>
          </a:p>
        </p:txBody>
      </p:sp>
      <p:sp>
        <p:nvSpPr>
          <p:cNvPr id="34" name="圆角矩形 33"/>
          <p:cNvSpPr/>
          <p:nvPr/>
        </p:nvSpPr>
        <p:spPr bwMode="auto">
          <a:xfrm>
            <a:off x="4857750" y="3219450"/>
            <a:ext cx="1285875" cy="285750"/>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200" b="1" dirty="0">
                <a:latin typeface="微软雅黑" pitchFamily="34" charset="-122"/>
                <a:ea typeface="微软雅黑" pitchFamily="34" charset="-122"/>
              </a:rPr>
              <a:t>PIG</a:t>
            </a:r>
            <a:endParaRPr lang="zh-CN" altLang="en-US" sz="1200" b="1" dirty="0">
              <a:latin typeface="微软雅黑" pitchFamily="34" charset="-122"/>
              <a:ea typeface="微软雅黑" pitchFamily="34" charset="-122"/>
            </a:endParaRPr>
          </a:p>
        </p:txBody>
      </p:sp>
      <p:sp>
        <p:nvSpPr>
          <p:cNvPr id="35" name="圆角矩形 34"/>
          <p:cNvSpPr/>
          <p:nvPr/>
        </p:nvSpPr>
        <p:spPr bwMode="auto">
          <a:xfrm>
            <a:off x="6286500" y="3219450"/>
            <a:ext cx="1285875" cy="285750"/>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200" b="1" dirty="0">
                <a:latin typeface="微软雅黑" pitchFamily="34" charset="-122"/>
                <a:ea typeface="微软雅黑" pitchFamily="34" charset="-122"/>
              </a:rPr>
              <a:t>HIVE</a:t>
            </a:r>
            <a:endParaRPr lang="zh-CN" altLang="en-US" sz="1200" b="1" dirty="0">
              <a:latin typeface="微软雅黑" pitchFamily="34" charset="-122"/>
              <a:ea typeface="微软雅黑" pitchFamily="34" charset="-122"/>
            </a:endParaRPr>
          </a:p>
        </p:txBody>
      </p:sp>
      <p:sp>
        <p:nvSpPr>
          <p:cNvPr id="36" name="矩形 35"/>
          <p:cNvSpPr/>
          <p:nvPr/>
        </p:nvSpPr>
        <p:spPr bwMode="auto">
          <a:xfrm>
            <a:off x="1071563" y="2362200"/>
            <a:ext cx="6715125" cy="4286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200" b="1" dirty="0">
                <a:latin typeface="微软雅黑" pitchFamily="34" charset="-122"/>
                <a:ea typeface="微软雅黑" pitchFamily="34" charset="-122"/>
              </a:rPr>
              <a:t>DaaS</a:t>
            </a:r>
            <a:r>
              <a:rPr lang="zh-CN" altLang="en-US" sz="1200" b="1" dirty="0">
                <a:latin typeface="微软雅黑" pitchFamily="34" charset="-122"/>
                <a:ea typeface="微软雅黑" pitchFamily="34" charset="-122"/>
              </a:rPr>
              <a:t>层</a:t>
            </a:r>
            <a:r>
              <a:rPr lang="en-US" altLang="zh-CN" sz="1200" b="1" dirty="0">
                <a:latin typeface="微软雅黑" pitchFamily="34" charset="-122"/>
                <a:ea typeface="微软雅黑" pitchFamily="34" charset="-122"/>
              </a:rPr>
              <a:t>(</a:t>
            </a:r>
            <a:r>
              <a:rPr lang="zh-CN" altLang="en-US" sz="1200" b="1" dirty="0">
                <a:latin typeface="微软雅黑" pitchFamily="34" charset="-122"/>
                <a:ea typeface="微软雅黑" pitchFamily="34" charset="-122"/>
              </a:rPr>
              <a:t>统一数据访问接口，数据服务，数据路由分发，</a:t>
            </a:r>
            <a:r>
              <a:rPr lang="en-US" altLang="zh-CN" sz="1200" b="1" dirty="0">
                <a:latin typeface="微软雅黑" pitchFamily="34" charset="-122"/>
                <a:ea typeface="微软雅黑" pitchFamily="34" charset="-122"/>
              </a:rPr>
              <a:t>SQL</a:t>
            </a:r>
            <a:r>
              <a:rPr lang="zh-CN" altLang="en-US" sz="1200" b="1" dirty="0">
                <a:latin typeface="微软雅黑" pitchFamily="34" charset="-122"/>
                <a:ea typeface="微软雅黑" pitchFamily="34" charset="-122"/>
              </a:rPr>
              <a:t>解析适配，事务管理</a:t>
            </a:r>
            <a:r>
              <a:rPr lang="en-US" altLang="zh-CN" sz="1200" b="1" dirty="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p:txBody>
      </p:sp>
      <p:sp>
        <p:nvSpPr>
          <p:cNvPr id="37" name="TextBox 36"/>
          <p:cNvSpPr txBox="1"/>
          <p:nvPr/>
        </p:nvSpPr>
        <p:spPr bwMode="auto">
          <a:xfrm>
            <a:off x="857250" y="1357313"/>
            <a:ext cx="7143750" cy="647700"/>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sz="1400" b="1" kern="0" dirty="0">
              <a:solidFill>
                <a:sysClr val="windowText" lastClr="000000"/>
              </a:solidFill>
              <a:latin typeface="微软雅黑" pitchFamily="34" charset="-122"/>
              <a:ea typeface="微软雅黑" pitchFamily="34" charset="-122"/>
            </a:endParaRPr>
          </a:p>
        </p:txBody>
      </p:sp>
      <p:sp>
        <p:nvSpPr>
          <p:cNvPr id="38" name="Rounded Rectangle 86"/>
          <p:cNvSpPr/>
          <p:nvPr/>
        </p:nvSpPr>
        <p:spPr bwMode="auto">
          <a:xfrm>
            <a:off x="1071563" y="1433513"/>
            <a:ext cx="1085850" cy="360362"/>
          </a:xfrm>
          <a:prstGeom prst="roundRect">
            <a:avLst/>
          </a:prstGeom>
          <a:solidFill>
            <a:schemeClr val="bg1"/>
          </a:solidFill>
          <a:ln/>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200" b="1" kern="0" dirty="0">
                <a:solidFill>
                  <a:sysClr val="windowText" lastClr="000000"/>
                </a:solidFill>
                <a:latin typeface="微软雅黑" pitchFamily="34" charset="-122"/>
                <a:ea typeface="微软雅黑" pitchFamily="34" charset="-122"/>
              </a:rPr>
              <a:t>数据挖掘</a:t>
            </a:r>
            <a:endParaRPr lang="en-US" sz="1200" b="1" kern="0" dirty="0">
              <a:solidFill>
                <a:sysClr val="windowText" lastClr="000000"/>
              </a:solidFill>
              <a:latin typeface="微软雅黑" pitchFamily="34" charset="-122"/>
              <a:ea typeface="微软雅黑" pitchFamily="34" charset="-122"/>
            </a:endParaRPr>
          </a:p>
        </p:txBody>
      </p:sp>
      <p:sp>
        <p:nvSpPr>
          <p:cNvPr id="39" name="TextBox 38"/>
          <p:cNvSpPr txBox="1"/>
          <p:nvPr/>
        </p:nvSpPr>
        <p:spPr bwMode="auto">
          <a:xfrm>
            <a:off x="285750" y="1444625"/>
            <a:ext cx="622300" cy="523875"/>
          </a:xfrm>
          <a:prstGeom prst="rect">
            <a:avLst/>
          </a:prstGeom>
          <a:noFill/>
        </p:spPr>
        <p:txBody>
          <a:bodyPr>
            <a:spAutoFit/>
          </a:bodyPr>
          <a:lstStyle/>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应用</a:t>
            </a: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分析</a:t>
            </a:r>
            <a:endParaRPr lang="en-US" sz="1400" b="1" kern="0" dirty="0">
              <a:solidFill>
                <a:sysClr val="windowText" lastClr="000000"/>
              </a:solidFill>
              <a:latin typeface="微软雅黑" pitchFamily="34" charset="-122"/>
              <a:ea typeface="微软雅黑" pitchFamily="34" charset="-122"/>
            </a:endParaRPr>
          </a:p>
        </p:txBody>
      </p:sp>
      <p:sp>
        <p:nvSpPr>
          <p:cNvPr id="40" name="Rounded Rectangle 86"/>
          <p:cNvSpPr/>
          <p:nvPr/>
        </p:nvSpPr>
        <p:spPr bwMode="auto">
          <a:xfrm>
            <a:off x="5307013" y="1433513"/>
            <a:ext cx="1085850" cy="360362"/>
          </a:xfrm>
          <a:prstGeom prst="roundRect">
            <a:avLst/>
          </a:prstGeom>
          <a:solidFill>
            <a:schemeClr val="bg1"/>
          </a:solidFill>
          <a:ln/>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200" b="1" kern="0" dirty="0">
                <a:solidFill>
                  <a:sysClr val="windowText" lastClr="000000"/>
                </a:solidFill>
                <a:latin typeface="微软雅黑" pitchFamily="34" charset="-122"/>
                <a:ea typeface="微软雅黑" pitchFamily="34" charset="-122"/>
              </a:rPr>
              <a:t>统计分析</a:t>
            </a:r>
            <a:endParaRPr lang="en-US" sz="1200" b="1" kern="0" dirty="0">
              <a:solidFill>
                <a:sysClr val="windowText" lastClr="000000"/>
              </a:solidFill>
              <a:latin typeface="微软雅黑" pitchFamily="34" charset="-122"/>
              <a:ea typeface="微软雅黑" pitchFamily="34" charset="-122"/>
            </a:endParaRPr>
          </a:p>
        </p:txBody>
      </p:sp>
      <p:sp>
        <p:nvSpPr>
          <p:cNvPr id="41" name="Rounded Rectangle 86"/>
          <p:cNvSpPr/>
          <p:nvPr/>
        </p:nvSpPr>
        <p:spPr bwMode="auto">
          <a:xfrm>
            <a:off x="2476500" y="1433513"/>
            <a:ext cx="1087438" cy="360362"/>
          </a:xfrm>
          <a:prstGeom prst="roundRect">
            <a:avLst/>
          </a:prstGeom>
          <a:solidFill>
            <a:schemeClr val="bg1"/>
          </a:solidFill>
          <a:ln/>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200" b="1" kern="0" dirty="0">
                <a:solidFill>
                  <a:sysClr val="windowText" lastClr="000000"/>
                </a:solidFill>
                <a:latin typeface="微软雅黑" pitchFamily="34" charset="-122"/>
                <a:ea typeface="微软雅黑" pitchFamily="34" charset="-122"/>
              </a:rPr>
              <a:t>数据搜索</a:t>
            </a:r>
            <a:endParaRPr lang="en-US" sz="1200" b="1" kern="0" dirty="0">
              <a:solidFill>
                <a:sysClr val="windowText" lastClr="000000"/>
              </a:solidFill>
              <a:latin typeface="微软雅黑" pitchFamily="34" charset="-122"/>
              <a:ea typeface="微软雅黑" pitchFamily="34" charset="-122"/>
            </a:endParaRPr>
          </a:p>
        </p:txBody>
      </p:sp>
      <p:sp>
        <p:nvSpPr>
          <p:cNvPr id="42" name="Rounded Rectangle 86"/>
          <p:cNvSpPr/>
          <p:nvPr/>
        </p:nvSpPr>
        <p:spPr bwMode="auto">
          <a:xfrm>
            <a:off x="3892550" y="1433513"/>
            <a:ext cx="1087438" cy="360362"/>
          </a:xfrm>
          <a:prstGeom prst="roundRect">
            <a:avLst/>
          </a:prstGeom>
          <a:solidFill>
            <a:schemeClr val="bg1"/>
          </a:solidFill>
          <a:ln/>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en-US" sz="1200" b="1" kern="0" dirty="0">
                <a:solidFill>
                  <a:sysClr val="windowText" lastClr="000000"/>
                </a:solidFill>
                <a:latin typeface="微软雅黑" pitchFamily="34" charset="-122"/>
                <a:ea typeface="微软雅黑" pitchFamily="34" charset="-122"/>
              </a:rPr>
              <a:t>OLAP</a:t>
            </a:r>
            <a:r>
              <a:rPr lang="zh-CN" altLang="en-US" sz="1200" b="1" kern="0" dirty="0">
                <a:solidFill>
                  <a:sysClr val="windowText" lastClr="000000"/>
                </a:solidFill>
                <a:latin typeface="微软雅黑" pitchFamily="34" charset="-122"/>
                <a:ea typeface="微软雅黑" pitchFamily="34" charset="-122"/>
              </a:rPr>
              <a:t>分析</a:t>
            </a:r>
            <a:endParaRPr lang="en-US" sz="1200" b="1" kern="0" dirty="0">
              <a:solidFill>
                <a:sysClr val="windowText" lastClr="000000"/>
              </a:solidFill>
              <a:latin typeface="微软雅黑" pitchFamily="34" charset="-122"/>
              <a:ea typeface="微软雅黑" pitchFamily="34" charset="-122"/>
            </a:endParaRPr>
          </a:p>
        </p:txBody>
      </p:sp>
      <p:sp>
        <p:nvSpPr>
          <p:cNvPr id="43" name="Rounded Rectangle 86"/>
          <p:cNvSpPr/>
          <p:nvPr/>
        </p:nvSpPr>
        <p:spPr bwMode="auto">
          <a:xfrm>
            <a:off x="6650038" y="1433513"/>
            <a:ext cx="1087437" cy="360362"/>
          </a:xfrm>
          <a:prstGeom prst="roundRect">
            <a:avLst/>
          </a:prstGeom>
          <a:solidFill>
            <a:schemeClr val="bg1"/>
          </a:solidFill>
          <a:ln/>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200" b="1" kern="0" dirty="0">
                <a:solidFill>
                  <a:sysClr val="windowText" lastClr="000000"/>
                </a:solidFill>
                <a:latin typeface="微软雅黑" pitchFamily="34" charset="-122"/>
                <a:ea typeface="微软雅黑" pitchFamily="34" charset="-122"/>
              </a:rPr>
              <a:t>报表</a:t>
            </a:r>
            <a:endParaRPr lang="en-US" sz="1200" b="1" kern="0" dirty="0">
              <a:solidFill>
                <a:sysClr val="windowText" lastClr="000000"/>
              </a:solidFill>
              <a:latin typeface="微软雅黑" pitchFamily="34" charset="-122"/>
              <a:ea typeface="微软雅黑" pitchFamily="34" charset="-122"/>
            </a:endParaRPr>
          </a:p>
        </p:txBody>
      </p:sp>
      <p:sp>
        <p:nvSpPr>
          <p:cNvPr id="44" name="TextBox 43"/>
          <p:cNvSpPr txBox="1"/>
          <p:nvPr/>
        </p:nvSpPr>
        <p:spPr bwMode="auto">
          <a:xfrm>
            <a:off x="8143875" y="1362075"/>
            <a:ext cx="638175" cy="4857750"/>
          </a:xfrm>
          <a:prstGeom prst="rect">
            <a:avLst/>
          </a:prstGeom>
          <a:solidFill>
            <a:schemeClr val="accent6">
              <a:lumMod val="20000"/>
              <a:lumOff val="80000"/>
            </a:schemeClr>
          </a:solidFill>
          <a:ln/>
        </p:spPr>
        <p:style>
          <a:lnRef idx="1">
            <a:schemeClr val="dk1"/>
          </a:lnRef>
          <a:fillRef idx="2">
            <a:schemeClr val="dk1"/>
          </a:fillRef>
          <a:effectRef idx="1">
            <a:schemeClr val="dk1"/>
          </a:effectRef>
          <a:fontRef idx="minor">
            <a:schemeClr val="dk1"/>
          </a:fontRef>
        </p:style>
        <p:txBody>
          <a:bodyPr anchor="ctr" anchorCtr="1"/>
          <a:lstStyle/>
          <a:p>
            <a:pPr fontAlgn="auto">
              <a:spcBef>
                <a:spcPts val="0"/>
              </a:spcBef>
              <a:spcAft>
                <a:spcPts val="0"/>
              </a:spcAft>
              <a:defRPr/>
            </a:pP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元</a:t>
            </a: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数</a:t>
            </a: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据</a:t>
            </a: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管</a:t>
            </a: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理</a:t>
            </a: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系</a:t>
            </a: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统</a:t>
            </a:r>
            <a:br>
              <a:rPr lang="en-US" altLang="zh-CN" sz="1400" b="1" kern="0" dirty="0">
                <a:solidFill>
                  <a:sysClr val="windowText" lastClr="000000"/>
                </a:solidFill>
                <a:latin typeface="微软雅黑" pitchFamily="34" charset="-122"/>
                <a:ea typeface="微软雅黑" pitchFamily="34" charset="-122"/>
              </a:rPr>
            </a:br>
            <a:r>
              <a:rPr lang="zh-CN" altLang="en-US" sz="1400" b="1" kern="0" dirty="0">
                <a:solidFill>
                  <a:sysClr val="windowText" lastClr="000000"/>
                </a:solidFill>
                <a:latin typeface="微软雅黑" pitchFamily="34" charset="-122"/>
                <a:ea typeface="微软雅黑" pitchFamily="34" charset="-122"/>
              </a:rPr>
              <a:t>管</a:t>
            </a: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理</a:t>
            </a: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安</a:t>
            </a: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全</a:t>
            </a:r>
            <a:br>
              <a:rPr lang="en-US" altLang="zh-CN" sz="1400" b="1" kern="0" dirty="0">
                <a:solidFill>
                  <a:sysClr val="windowText" lastClr="000000"/>
                </a:solidFill>
                <a:latin typeface="微软雅黑" pitchFamily="34" charset="-122"/>
                <a:ea typeface="微软雅黑" pitchFamily="34" charset="-122"/>
              </a:rPr>
            </a:br>
            <a:r>
              <a:rPr lang="zh-CN" altLang="en-US" sz="1400" b="1" kern="0" dirty="0">
                <a:solidFill>
                  <a:sysClr val="windowText" lastClr="000000"/>
                </a:solidFill>
                <a:latin typeface="微软雅黑" pitchFamily="34" charset="-122"/>
                <a:ea typeface="微软雅黑" pitchFamily="34" charset="-122"/>
              </a:rPr>
              <a:t>管</a:t>
            </a:r>
            <a:endParaRPr lang="en-US" altLang="zh-CN" sz="1400" b="1" kern="0" dirty="0">
              <a:solidFill>
                <a:sysClr val="windowText" lastClr="000000"/>
              </a:solidFill>
              <a:latin typeface="微软雅黑" pitchFamily="34" charset="-122"/>
              <a:ea typeface="微软雅黑" pitchFamily="34" charset="-122"/>
            </a:endParaRPr>
          </a:p>
          <a:p>
            <a:pPr fontAlgn="auto">
              <a:spcBef>
                <a:spcPts val="0"/>
              </a:spcBef>
              <a:spcAft>
                <a:spcPts val="0"/>
              </a:spcAft>
              <a:defRPr/>
            </a:pPr>
            <a:r>
              <a:rPr lang="zh-CN" altLang="en-US" sz="1400" b="1" kern="0" dirty="0">
                <a:solidFill>
                  <a:sysClr val="windowText" lastClr="000000"/>
                </a:solidFill>
                <a:latin typeface="微软雅黑" pitchFamily="34" charset="-122"/>
                <a:ea typeface="微软雅黑" pitchFamily="34" charset="-122"/>
              </a:rPr>
              <a:t>理</a:t>
            </a:r>
            <a:endParaRPr lang="en-US" sz="1400" b="1" kern="0" dirty="0">
              <a:solidFill>
                <a:sysClr val="windowText" lastClr="000000"/>
              </a:solidFill>
              <a:latin typeface="微软雅黑" pitchFamily="34" charset="-122"/>
              <a:ea typeface="微软雅黑" pitchFamily="34" charset="-122"/>
            </a:endParaRPr>
          </a:p>
        </p:txBody>
      </p:sp>
      <p:sp>
        <p:nvSpPr>
          <p:cNvPr id="45" name="椭圆 44"/>
          <p:cNvSpPr/>
          <p:nvPr/>
        </p:nvSpPr>
        <p:spPr bwMode="auto">
          <a:xfrm>
            <a:off x="4086225" y="4930775"/>
            <a:ext cx="428625" cy="428625"/>
          </a:xfrm>
          <a:prstGeom prst="ellipse">
            <a:avLst/>
          </a:prstGeom>
          <a:solidFill>
            <a:srgbClr val="C00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600" b="1" dirty="0">
                <a:solidFill>
                  <a:schemeClr val="bg1"/>
                </a:solidFill>
                <a:latin typeface="微软雅黑" pitchFamily="34" charset="-122"/>
                <a:ea typeface="微软雅黑" pitchFamily="34" charset="-122"/>
              </a:rPr>
              <a:t>1</a:t>
            </a:r>
            <a:endParaRPr lang="zh-CN" altLang="en-US" sz="1600" b="1" dirty="0">
              <a:solidFill>
                <a:schemeClr val="bg1"/>
              </a:solidFill>
              <a:latin typeface="微软雅黑" pitchFamily="34" charset="-122"/>
              <a:ea typeface="微软雅黑" pitchFamily="34" charset="-122"/>
            </a:endParaRPr>
          </a:p>
        </p:txBody>
      </p:sp>
      <p:sp>
        <p:nvSpPr>
          <p:cNvPr id="46" name="椭圆 45"/>
          <p:cNvSpPr/>
          <p:nvPr/>
        </p:nvSpPr>
        <p:spPr bwMode="auto">
          <a:xfrm>
            <a:off x="3625850" y="3005138"/>
            <a:ext cx="430213" cy="428625"/>
          </a:xfrm>
          <a:prstGeom prst="ellipse">
            <a:avLst/>
          </a:prstGeom>
          <a:solidFill>
            <a:srgbClr val="C00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600" b="1" dirty="0">
                <a:solidFill>
                  <a:schemeClr val="bg1"/>
                </a:solidFill>
                <a:latin typeface="微软雅黑" pitchFamily="34" charset="-122"/>
                <a:ea typeface="微软雅黑" pitchFamily="34" charset="-122"/>
              </a:rPr>
              <a:t>2</a:t>
            </a:r>
            <a:endParaRPr lang="zh-CN" altLang="en-US" sz="1600" b="1" dirty="0">
              <a:solidFill>
                <a:schemeClr val="bg1"/>
              </a:solidFill>
              <a:latin typeface="微软雅黑" pitchFamily="34" charset="-122"/>
              <a:ea typeface="微软雅黑" pitchFamily="34" charset="-122"/>
            </a:endParaRPr>
          </a:p>
        </p:txBody>
      </p:sp>
      <p:sp>
        <p:nvSpPr>
          <p:cNvPr id="47" name="椭圆 46"/>
          <p:cNvSpPr/>
          <p:nvPr/>
        </p:nvSpPr>
        <p:spPr bwMode="auto">
          <a:xfrm>
            <a:off x="4878388" y="3962400"/>
            <a:ext cx="428625" cy="430213"/>
          </a:xfrm>
          <a:prstGeom prst="ellipse">
            <a:avLst/>
          </a:prstGeom>
          <a:solidFill>
            <a:srgbClr val="C00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600" b="1" dirty="0">
                <a:solidFill>
                  <a:schemeClr val="bg1"/>
                </a:solidFill>
                <a:latin typeface="微软雅黑" pitchFamily="34" charset="-122"/>
                <a:ea typeface="微软雅黑" pitchFamily="34" charset="-122"/>
              </a:rPr>
              <a:t>3</a:t>
            </a:r>
            <a:endParaRPr lang="zh-CN" altLang="en-US" sz="1600" b="1" dirty="0">
              <a:solidFill>
                <a:schemeClr val="bg1"/>
              </a:solidFill>
              <a:latin typeface="微软雅黑" pitchFamily="34" charset="-122"/>
              <a:ea typeface="微软雅黑" pitchFamily="34" charset="-122"/>
            </a:endParaRPr>
          </a:p>
        </p:txBody>
      </p:sp>
      <p:sp>
        <p:nvSpPr>
          <p:cNvPr id="48" name="椭圆 47"/>
          <p:cNvSpPr/>
          <p:nvPr/>
        </p:nvSpPr>
        <p:spPr bwMode="auto">
          <a:xfrm>
            <a:off x="7226300" y="4219575"/>
            <a:ext cx="357188" cy="357188"/>
          </a:xfrm>
          <a:prstGeom prst="ellipse">
            <a:avLst/>
          </a:prstGeom>
          <a:solidFill>
            <a:srgbClr val="C00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600" b="1" dirty="0">
                <a:solidFill>
                  <a:schemeClr val="bg1"/>
                </a:solidFill>
                <a:latin typeface="微软雅黑" pitchFamily="34" charset="-122"/>
                <a:ea typeface="微软雅黑" pitchFamily="34" charset="-122"/>
              </a:rPr>
              <a:t>4</a:t>
            </a:r>
            <a:endParaRPr lang="zh-CN" altLang="en-US" sz="1600" b="1" dirty="0">
              <a:solidFill>
                <a:schemeClr val="bg1"/>
              </a:solidFill>
              <a:latin typeface="微软雅黑" pitchFamily="34" charset="-122"/>
              <a:ea typeface="微软雅黑" pitchFamily="34" charset="-122"/>
            </a:endParaRPr>
          </a:p>
        </p:txBody>
      </p:sp>
      <p:sp>
        <p:nvSpPr>
          <p:cNvPr id="49" name="椭圆 48"/>
          <p:cNvSpPr/>
          <p:nvPr/>
        </p:nvSpPr>
        <p:spPr bwMode="auto">
          <a:xfrm>
            <a:off x="7046913" y="3576638"/>
            <a:ext cx="358775" cy="357187"/>
          </a:xfrm>
          <a:prstGeom prst="ellipse">
            <a:avLst/>
          </a:prstGeom>
          <a:solidFill>
            <a:srgbClr val="C00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600" b="1" dirty="0">
                <a:solidFill>
                  <a:schemeClr val="bg1"/>
                </a:solidFill>
                <a:latin typeface="微软雅黑" pitchFamily="34" charset="-122"/>
                <a:ea typeface="微软雅黑" pitchFamily="34" charset="-122"/>
              </a:rPr>
              <a:t>5</a:t>
            </a:r>
            <a:endParaRPr lang="zh-CN" altLang="en-US" sz="1600" b="1" dirty="0">
              <a:solidFill>
                <a:schemeClr val="bg1"/>
              </a:solidFill>
              <a:latin typeface="微软雅黑" pitchFamily="34" charset="-122"/>
              <a:ea typeface="微软雅黑" pitchFamily="34" charset="-122"/>
            </a:endParaRPr>
          </a:p>
        </p:txBody>
      </p:sp>
      <p:sp>
        <p:nvSpPr>
          <p:cNvPr id="50" name="椭圆 49"/>
          <p:cNvSpPr/>
          <p:nvPr/>
        </p:nvSpPr>
        <p:spPr bwMode="auto">
          <a:xfrm>
            <a:off x="7188200" y="2816225"/>
            <a:ext cx="357188" cy="357188"/>
          </a:xfrm>
          <a:prstGeom prst="ellipse">
            <a:avLst/>
          </a:prstGeom>
          <a:solidFill>
            <a:srgbClr val="C00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600" b="1" dirty="0">
                <a:solidFill>
                  <a:schemeClr val="bg1"/>
                </a:solidFill>
                <a:latin typeface="微软雅黑" pitchFamily="34" charset="-122"/>
                <a:ea typeface="微软雅黑" pitchFamily="34" charset="-122"/>
              </a:rPr>
              <a:t>6</a:t>
            </a:r>
            <a:endParaRPr lang="zh-CN" altLang="en-US" sz="1600" b="1" dirty="0">
              <a:solidFill>
                <a:schemeClr val="bg1"/>
              </a:solidFill>
              <a:latin typeface="微软雅黑" pitchFamily="34" charset="-122"/>
              <a:ea typeface="微软雅黑" pitchFamily="34" charset="-122"/>
            </a:endParaRPr>
          </a:p>
        </p:txBody>
      </p:sp>
      <p:sp>
        <p:nvSpPr>
          <p:cNvPr id="51" name="椭圆 50"/>
          <p:cNvSpPr/>
          <p:nvPr/>
        </p:nvSpPr>
        <p:spPr bwMode="auto">
          <a:xfrm>
            <a:off x="1195388" y="2219325"/>
            <a:ext cx="357187" cy="357188"/>
          </a:xfrm>
          <a:prstGeom prst="ellipse">
            <a:avLst/>
          </a:prstGeom>
          <a:solidFill>
            <a:srgbClr val="C00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600" b="1" dirty="0">
                <a:solidFill>
                  <a:schemeClr val="bg1"/>
                </a:solidFill>
                <a:latin typeface="微软雅黑" pitchFamily="34" charset="-122"/>
                <a:ea typeface="微软雅黑" pitchFamily="34" charset="-122"/>
              </a:rPr>
              <a:t>7</a:t>
            </a:r>
            <a:endParaRPr lang="zh-CN" altLang="en-US" sz="1600" b="1" dirty="0">
              <a:solidFill>
                <a:schemeClr val="bg1"/>
              </a:solidFill>
              <a:latin typeface="微软雅黑" pitchFamily="34" charset="-122"/>
              <a:ea typeface="微软雅黑" pitchFamily="34" charset="-122"/>
            </a:endParaRPr>
          </a:p>
        </p:txBody>
      </p:sp>
      <p:sp>
        <p:nvSpPr>
          <p:cNvPr id="52" name="矩形 51"/>
          <p:cNvSpPr/>
          <p:nvPr/>
        </p:nvSpPr>
        <p:spPr>
          <a:xfrm>
            <a:off x="179512" y="332656"/>
            <a:ext cx="8856984"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该图为进行大数据平台架构设计时候构图，不仅仅式体现了横向分层，同时体现了核心的数据存储，数据集成，数据处理分析多个模块之间的集成和协同关系。</a:t>
            </a:r>
          </a:p>
        </p:txBody>
      </p:sp>
    </p:spTree>
    <p:extLst>
      <p:ext uri="{BB962C8B-B14F-4D97-AF65-F5344CB8AC3E}">
        <p14:creationId xmlns:p14="http://schemas.microsoft.com/office/powerpoint/2010/main" val="260006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40152" y="1268760"/>
            <a:ext cx="2736304" cy="2304256"/>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原遗留系统</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进行了微服务化</a:t>
            </a:r>
          </a:p>
        </p:txBody>
      </p:sp>
      <p:sp>
        <p:nvSpPr>
          <p:cNvPr id="3" name="矩形 2"/>
          <p:cNvSpPr/>
          <p:nvPr/>
        </p:nvSpPr>
        <p:spPr>
          <a:xfrm>
            <a:off x="6588224" y="1700808"/>
            <a:ext cx="1800200" cy="432048"/>
          </a:xfrm>
          <a:prstGeom prst="rect">
            <a:avLst/>
          </a:prstGeom>
          <a:solidFill>
            <a:srgbClr val="FFC000"/>
          </a:solidFill>
          <a:ln/>
        </p:spPr>
        <p:style>
          <a:lnRef idx="1">
            <a:schemeClr val="dk1"/>
          </a:lnRef>
          <a:fillRef idx="2">
            <a:schemeClr val="dk1"/>
          </a:fillRef>
          <a:effectRef idx="1">
            <a:schemeClr val="dk1"/>
          </a:effectRef>
          <a:fontRef idx="minor">
            <a:schemeClr val="dk1"/>
          </a:fontRef>
        </p:style>
        <p:txBody>
          <a:bodyPr rtlCol="0" anchor="ctr"/>
          <a:lstStyle/>
          <a:p>
            <a:pPr algn="r"/>
            <a:r>
              <a:rPr lang="zh-CN" altLang="en-US" sz="1200" dirty="0">
                <a:latin typeface="微软雅黑" pitchFamily="34" charset="-122"/>
                <a:ea typeface="微软雅黑" pitchFamily="34" charset="-122"/>
              </a:rPr>
              <a:t>微服务模块      </a:t>
            </a:r>
          </a:p>
        </p:txBody>
      </p:sp>
      <p:sp>
        <p:nvSpPr>
          <p:cNvPr id="4" name="矩形 3"/>
          <p:cNvSpPr/>
          <p:nvPr/>
        </p:nvSpPr>
        <p:spPr>
          <a:xfrm>
            <a:off x="6588224" y="2348880"/>
            <a:ext cx="1800200" cy="432048"/>
          </a:xfrm>
          <a:prstGeom prst="rect">
            <a:avLst/>
          </a:prstGeom>
          <a:solidFill>
            <a:srgbClr val="FFC000"/>
          </a:solidFill>
          <a:ln/>
        </p:spPr>
        <p:style>
          <a:lnRef idx="1">
            <a:schemeClr val="dk1"/>
          </a:lnRef>
          <a:fillRef idx="2">
            <a:schemeClr val="dk1"/>
          </a:fillRef>
          <a:effectRef idx="1">
            <a:schemeClr val="dk1"/>
          </a:effectRef>
          <a:fontRef idx="minor">
            <a:schemeClr val="dk1"/>
          </a:fontRef>
        </p:style>
        <p:txBody>
          <a:bodyPr rtlCol="0" anchor="ctr"/>
          <a:lstStyle/>
          <a:p>
            <a:pPr algn="r"/>
            <a:r>
              <a:rPr lang="zh-CN" altLang="en-US" sz="1200" dirty="0">
                <a:latin typeface="微软雅黑" pitchFamily="34" charset="-122"/>
                <a:ea typeface="微软雅黑" pitchFamily="34" charset="-122"/>
              </a:rPr>
              <a:t>微服务模块</a:t>
            </a:r>
          </a:p>
        </p:txBody>
      </p:sp>
      <p:sp>
        <p:nvSpPr>
          <p:cNvPr id="5" name="矩形 4"/>
          <p:cNvSpPr/>
          <p:nvPr/>
        </p:nvSpPr>
        <p:spPr>
          <a:xfrm>
            <a:off x="6588224" y="2996952"/>
            <a:ext cx="1800200" cy="432048"/>
          </a:xfrm>
          <a:prstGeom prst="rect">
            <a:avLst/>
          </a:prstGeom>
          <a:solidFill>
            <a:srgbClr val="FFC000"/>
          </a:solidFill>
          <a:ln/>
        </p:spPr>
        <p:style>
          <a:lnRef idx="1">
            <a:schemeClr val="dk1"/>
          </a:lnRef>
          <a:fillRef idx="2">
            <a:schemeClr val="dk1"/>
          </a:fillRef>
          <a:effectRef idx="1">
            <a:schemeClr val="dk1"/>
          </a:effectRef>
          <a:fontRef idx="minor">
            <a:schemeClr val="dk1"/>
          </a:fontRef>
        </p:style>
        <p:txBody>
          <a:bodyPr rtlCol="0" anchor="ctr"/>
          <a:lstStyle/>
          <a:p>
            <a:pPr algn="r"/>
            <a:r>
              <a:rPr lang="zh-CN" altLang="en-US" sz="1200" dirty="0">
                <a:latin typeface="微软雅黑" pitchFamily="34" charset="-122"/>
                <a:ea typeface="微软雅黑" pitchFamily="34" charset="-122"/>
              </a:rPr>
              <a:t>微服务模块</a:t>
            </a:r>
          </a:p>
        </p:txBody>
      </p:sp>
      <p:sp>
        <p:nvSpPr>
          <p:cNvPr id="8" name="圆角矩形 7"/>
          <p:cNvSpPr/>
          <p:nvPr/>
        </p:nvSpPr>
        <p:spPr>
          <a:xfrm>
            <a:off x="6372200" y="1772816"/>
            <a:ext cx="864096" cy="288032"/>
          </a:xfrm>
          <a:prstGeom prst="round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b="1" dirty="0"/>
              <a:t>Rest API</a:t>
            </a:r>
            <a:endParaRPr lang="zh-CN" altLang="en-US" sz="1200" b="1" dirty="0"/>
          </a:p>
        </p:txBody>
      </p:sp>
      <p:sp>
        <p:nvSpPr>
          <p:cNvPr id="9" name="圆角矩形 8"/>
          <p:cNvSpPr/>
          <p:nvPr/>
        </p:nvSpPr>
        <p:spPr>
          <a:xfrm>
            <a:off x="6372200" y="2420888"/>
            <a:ext cx="864096" cy="288032"/>
          </a:xfrm>
          <a:prstGeom prst="round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b="1" dirty="0"/>
              <a:t>Rest API</a:t>
            </a:r>
            <a:endParaRPr lang="zh-CN" altLang="en-US" sz="1200" b="1" dirty="0"/>
          </a:p>
        </p:txBody>
      </p:sp>
      <p:sp>
        <p:nvSpPr>
          <p:cNvPr id="10" name="圆角矩形 9"/>
          <p:cNvSpPr/>
          <p:nvPr/>
        </p:nvSpPr>
        <p:spPr>
          <a:xfrm>
            <a:off x="6372200" y="3068960"/>
            <a:ext cx="864096" cy="288032"/>
          </a:xfrm>
          <a:prstGeom prst="round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b="1" dirty="0"/>
              <a:t>Rest API</a:t>
            </a:r>
            <a:endParaRPr lang="zh-CN" altLang="en-US" sz="1200" b="1" dirty="0"/>
          </a:p>
        </p:txBody>
      </p:sp>
      <p:sp>
        <p:nvSpPr>
          <p:cNvPr id="33" name="矩形 32"/>
          <p:cNvSpPr/>
          <p:nvPr/>
        </p:nvSpPr>
        <p:spPr>
          <a:xfrm>
            <a:off x="467544" y="2060848"/>
            <a:ext cx="2433042" cy="3672408"/>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遗留</a:t>
            </a:r>
            <a:r>
              <a:rPr lang="en-US" altLang="zh-CN" sz="1400" b="1" dirty="0">
                <a:latin typeface="微软雅黑" pitchFamily="34" charset="-122"/>
                <a:ea typeface="微软雅黑" pitchFamily="34" charset="-122"/>
              </a:rPr>
              <a:t>IT</a:t>
            </a:r>
            <a:r>
              <a:rPr lang="zh-CN" altLang="en-US" sz="1400" b="1" dirty="0">
                <a:latin typeface="微软雅黑" pitchFamily="34" charset="-122"/>
                <a:ea typeface="微软雅黑" pitchFamily="34" charset="-122"/>
              </a:rPr>
              <a:t>环境</a:t>
            </a:r>
          </a:p>
        </p:txBody>
      </p:sp>
      <p:sp>
        <p:nvSpPr>
          <p:cNvPr id="34" name="圆柱形 33"/>
          <p:cNvSpPr/>
          <p:nvPr/>
        </p:nvSpPr>
        <p:spPr>
          <a:xfrm>
            <a:off x="2242964" y="2564904"/>
            <a:ext cx="360040" cy="2628292"/>
          </a:xfrm>
          <a:prstGeom prst="can">
            <a:avLst/>
          </a:prstGeom>
          <a:solidFill>
            <a:srgbClr val="C00000"/>
          </a:solidFill>
          <a:ln/>
        </p:spPr>
        <p:style>
          <a:lnRef idx="1">
            <a:schemeClr val="dk1"/>
          </a:lnRef>
          <a:fillRef idx="2">
            <a:schemeClr val="dk1"/>
          </a:fillRef>
          <a:effectRef idx="1">
            <a:schemeClr val="dk1"/>
          </a:effectRef>
          <a:fontRef idx="minor">
            <a:schemeClr val="dk1"/>
          </a:fontRef>
        </p:style>
        <p:txBody>
          <a:bodyPr vert="vert270" rtlCol="0" anchor="ctr"/>
          <a:lstStyle/>
          <a:p>
            <a:pPr algn="ctr"/>
            <a:r>
              <a:rPr lang="en-US" altLang="zh-CN" sz="1600" b="1" dirty="0">
                <a:solidFill>
                  <a:schemeClr val="bg1"/>
                </a:solidFill>
                <a:latin typeface="微软雅黑" pitchFamily="34" charset="-122"/>
                <a:ea typeface="微软雅黑" pitchFamily="34" charset="-122"/>
              </a:rPr>
              <a:t>ESB</a:t>
            </a:r>
            <a:r>
              <a:rPr lang="zh-CN" altLang="en-US" sz="1600" b="1" dirty="0">
                <a:solidFill>
                  <a:schemeClr val="bg1"/>
                </a:solidFill>
                <a:latin typeface="微软雅黑" pitchFamily="34" charset="-122"/>
                <a:ea typeface="微软雅黑" pitchFamily="34" charset="-122"/>
              </a:rPr>
              <a:t>总线</a:t>
            </a:r>
            <a:r>
              <a:rPr lang="en-US" altLang="zh-CN" sz="1600" b="1" dirty="0">
                <a:solidFill>
                  <a:schemeClr val="bg1"/>
                </a:solidFill>
                <a:latin typeface="微软雅黑" pitchFamily="34" charset="-122"/>
                <a:ea typeface="微软雅黑" pitchFamily="34" charset="-122"/>
              </a:rPr>
              <a:t> </a:t>
            </a:r>
            <a:endParaRPr lang="zh-CN" altLang="en-US" sz="1600" b="1" dirty="0">
              <a:solidFill>
                <a:schemeClr val="bg1"/>
              </a:solidFill>
              <a:latin typeface="微软雅黑" pitchFamily="34" charset="-122"/>
              <a:ea typeface="微软雅黑" pitchFamily="34" charset="-122"/>
            </a:endParaRPr>
          </a:p>
        </p:txBody>
      </p:sp>
      <p:sp>
        <p:nvSpPr>
          <p:cNvPr id="42" name="矩形 41"/>
          <p:cNvSpPr/>
          <p:nvPr/>
        </p:nvSpPr>
        <p:spPr>
          <a:xfrm>
            <a:off x="683568" y="2852936"/>
            <a:ext cx="943719" cy="432048"/>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遗留系统</a:t>
            </a:r>
          </a:p>
        </p:txBody>
      </p:sp>
      <p:sp>
        <p:nvSpPr>
          <p:cNvPr id="43" name="矩形 42"/>
          <p:cNvSpPr/>
          <p:nvPr/>
        </p:nvSpPr>
        <p:spPr>
          <a:xfrm>
            <a:off x="683568" y="3586361"/>
            <a:ext cx="943719" cy="432048"/>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遗留系统</a:t>
            </a:r>
          </a:p>
        </p:txBody>
      </p:sp>
      <p:sp>
        <p:nvSpPr>
          <p:cNvPr id="44" name="矩形 43"/>
          <p:cNvSpPr/>
          <p:nvPr/>
        </p:nvSpPr>
        <p:spPr>
          <a:xfrm>
            <a:off x="683568" y="4384154"/>
            <a:ext cx="943719" cy="432048"/>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遗留系统</a:t>
            </a:r>
          </a:p>
        </p:txBody>
      </p:sp>
      <p:cxnSp>
        <p:nvCxnSpPr>
          <p:cNvPr id="45" name="直接箭头连接符 44"/>
          <p:cNvCxnSpPr/>
          <p:nvPr/>
        </p:nvCxnSpPr>
        <p:spPr>
          <a:xfrm>
            <a:off x="1627287" y="3068960"/>
            <a:ext cx="60826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8" name="直接箭头连接符 47"/>
          <p:cNvCxnSpPr/>
          <p:nvPr/>
        </p:nvCxnSpPr>
        <p:spPr>
          <a:xfrm>
            <a:off x="1627287" y="3839344"/>
            <a:ext cx="60826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p:nvPr/>
        </p:nvCxnSpPr>
        <p:spPr>
          <a:xfrm>
            <a:off x="1627287" y="4653136"/>
            <a:ext cx="60826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1608231" y="2735051"/>
            <a:ext cx="594202" cy="307777"/>
          </a:xfrm>
          <a:prstGeom prst="rect">
            <a:avLst/>
          </a:prstGeom>
          <a:noFill/>
        </p:spPr>
        <p:txBody>
          <a:bodyPr wrap="none" rtlCol="0">
            <a:spAutoFit/>
          </a:bodyPr>
          <a:lstStyle/>
          <a:p>
            <a:r>
              <a:rPr lang="en-US" altLang="zh-CN" sz="1400" b="1" dirty="0"/>
              <a:t>SOAP</a:t>
            </a:r>
            <a:endParaRPr lang="zh-CN" altLang="en-US" sz="1400" b="1" dirty="0"/>
          </a:p>
        </p:txBody>
      </p:sp>
      <p:sp>
        <p:nvSpPr>
          <p:cNvPr id="51" name="TextBox 50"/>
          <p:cNvSpPr txBox="1"/>
          <p:nvPr/>
        </p:nvSpPr>
        <p:spPr>
          <a:xfrm>
            <a:off x="1608231" y="3537012"/>
            <a:ext cx="505459" cy="307777"/>
          </a:xfrm>
          <a:prstGeom prst="rect">
            <a:avLst/>
          </a:prstGeom>
          <a:noFill/>
        </p:spPr>
        <p:txBody>
          <a:bodyPr wrap="none" rtlCol="0">
            <a:spAutoFit/>
          </a:bodyPr>
          <a:lstStyle/>
          <a:p>
            <a:r>
              <a:rPr lang="en-US" altLang="zh-CN" sz="1400" b="1" dirty="0"/>
              <a:t>Rest</a:t>
            </a:r>
            <a:endParaRPr lang="zh-CN" altLang="en-US" sz="1400" b="1" dirty="0"/>
          </a:p>
        </p:txBody>
      </p:sp>
      <p:sp>
        <p:nvSpPr>
          <p:cNvPr id="52" name="TextBox 51"/>
          <p:cNvSpPr txBox="1"/>
          <p:nvPr/>
        </p:nvSpPr>
        <p:spPr>
          <a:xfrm>
            <a:off x="1684349" y="4320344"/>
            <a:ext cx="450764" cy="307777"/>
          </a:xfrm>
          <a:prstGeom prst="rect">
            <a:avLst/>
          </a:prstGeom>
          <a:noFill/>
        </p:spPr>
        <p:txBody>
          <a:bodyPr wrap="none" rtlCol="0">
            <a:spAutoFit/>
          </a:bodyPr>
          <a:lstStyle/>
          <a:p>
            <a:r>
              <a:rPr lang="en-US" altLang="zh-CN" sz="1400" b="1" dirty="0"/>
              <a:t>FTP</a:t>
            </a:r>
            <a:endParaRPr lang="zh-CN" altLang="en-US" sz="1400" b="1" dirty="0"/>
          </a:p>
        </p:txBody>
      </p:sp>
      <p:sp>
        <p:nvSpPr>
          <p:cNvPr id="41" name="矩形 40"/>
          <p:cNvSpPr/>
          <p:nvPr/>
        </p:nvSpPr>
        <p:spPr>
          <a:xfrm>
            <a:off x="5940152" y="3789040"/>
            <a:ext cx="2736304" cy="2304256"/>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原遗留系统</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进行了微服务化</a:t>
            </a:r>
          </a:p>
        </p:txBody>
      </p:sp>
      <p:sp>
        <p:nvSpPr>
          <p:cNvPr id="46" name="矩形 45"/>
          <p:cNvSpPr/>
          <p:nvPr/>
        </p:nvSpPr>
        <p:spPr>
          <a:xfrm>
            <a:off x="6598840" y="4221088"/>
            <a:ext cx="1800200" cy="432048"/>
          </a:xfrm>
          <a:prstGeom prst="rect">
            <a:avLst/>
          </a:prstGeom>
          <a:solidFill>
            <a:schemeClr val="accent6">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r"/>
            <a:r>
              <a:rPr lang="zh-CN" altLang="en-US" sz="1200" dirty="0">
                <a:latin typeface="微软雅黑" pitchFamily="34" charset="-122"/>
                <a:ea typeface="微软雅黑" pitchFamily="34" charset="-122"/>
              </a:rPr>
              <a:t>微服务模块      </a:t>
            </a:r>
          </a:p>
        </p:txBody>
      </p:sp>
      <p:sp>
        <p:nvSpPr>
          <p:cNvPr id="47" name="矩形 46"/>
          <p:cNvSpPr/>
          <p:nvPr/>
        </p:nvSpPr>
        <p:spPr>
          <a:xfrm>
            <a:off x="6588224" y="4869160"/>
            <a:ext cx="1800200" cy="432048"/>
          </a:xfrm>
          <a:prstGeom prst="rect">
            <a:avLst/>
          </a:prstGeom>
          <a:solidFill>
            <a:schemeClr val="accent6">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r"/>
            <a:r>
              <a:rPr lang="zh-CN" altLang="en-US" sz="1200" dirty="0">
                <a:latin typeface="微软雅黑" pitchFamily="34" charset="-122"/>
                <a:ea typeface="微软雅黑" pitchFamily="34" charset="-122"/>
              </a:rPr>
              <a:t>微服务模块</a:t>
            </a:r>
          </a:p>
        </p:txBody>
      </p:sp>
      <p:sp>
        <p:nvSpPr>
          <p:cNvPr id="54" name="矩形 53"/>
          <p:cNvSpPr/>
          <p:nvPr/>
        </p:nvSpPr>
        <p:spPr>
          <a:xfrm>
            <a:off x="6588224" y="5517232"/>
            <a:ext cx="1800200" cy="432048"/>
          </a:xfrm>
          <a:prstGeom prst="rect">
            <a:avLst/>
          </a:prstGeom>
          <a:solidFill>
            <a:schemeClr val="accent6">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r"/>
            <a:r>
              <a:rPr lang="zh-CN" altLang="en-US" sz="1200" dirty="0">
                <a:latin typeface="微软雅黑" pitchFamily="34" charset="-122"/>
                <a:ea typeface="微软雅黑" pitchFamily="34" charset="-122"/>
              </a:rPr>
              <a:t>微服务模块</a:t>
            </a:r>
          </a:p>
        </p:txBody>
      </p:sp>
      <p:sp>
        <p:nvSpPr>
          <p:cNvPr id="55" name="圆角矩形 54"/>
          <p:cNvSpPr/>
          <p:nvPr/>
        </p:nvSpPr>
        <p:spPr>
          <a:xfrm>
            <a:off x="6372200" y="4293096"/>
            <a:ext cx="864096" cy="288032"/>
          </a:xfrm>
          <a:prstGeom prst="round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b="1" dirty="0"/>
              <a:t>Rest API</a:t>
            </a:r>
            <a:endParaRPr lang="zh-CN" altLang="en-US" sz="1200" b="1" dirty="0"/>
          </a:p>
        </p:txBody>
      </p:sp>
      <p:sp>
        <p:nvSpPr>
          <p:cNvPr id="56" name="圆角矩形 55"/>
          <p:cNvSpPr/>
          <p:nvPr/>
        </p:nvSpPr>
        <p:spPr>
          <a:xfrm>
            <a:off x="6372200" y="4941168"/>
            <a:ext cx="864096" cy="288032"/>
          </a:xfrm>
          <a:prstGeom prst="round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b="1" dirty="0"/>
              <a:t>Rest API</a:t>
            </a:r>
            <a:endParaRPr lang="zh-CN" altLang="en-US" sz="1200" b="1" dirty="0"/>
          </a:p>
        </p:txBody>
      </p:sp>
      <p:sp>
        <p:nvSpPr>
          <p:cNvPr id="57" name="圆角矩形 56"/>
          <p:cNvSpPr/>
          <p:nvPr/>
        </p:nvSpPr>
        <p:spPr>
          <a:xfrm>
            <a:off x="6372200" y="5589240"/>
            <a:ext cx="864096" cy="288032"/>
          </a:xfrm>
          <a:prstGeom prst="round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b="1" dirty="0"/>
              <a:t>Rest API</a:t>
            </a:r>
            <a:endParaRPr lang="zh-CN" altLang="en-US" sz="1200" b="1" dirty="0"/>
          </a:p>
        </p:txBody>
      </p:sp>
      <p:sp>
        <p:nvSpPr>
          <p:cNvPr id="58" name="矩形 57"/>
          <p:cNvSpPr/>
          <p:nvPr/>
        </p:nvSpPr>
        <p:spPr>
          <a:xfrm>
            <a:off x="3419872" y="2060848"/>
            <a:ext cx="1872208" cy="3672408"/>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技术中台</a:t>
            </a:r>
            <a:r>
              <a:rPr lang="en-US" altLang="zh-CN" sz="1400" b="1" dirty="0">
                <a:latin typeface="微软雅黑" pitchFamily="34" charset="-122"/>
                <a:ea typeface="微软雅黑" pitchFamily="34" charset="-122"/>
              </a:rPr>
              <a:t>PaaS</a:t>
            </a:r>
            <a:r>
              <a:rPr lang="zh-CN" altLang="en-US" sz="1400" b="1" dirty="0">
                <a:latin typeface="微软雅黑" pitchFamily="34" charset="-122"/>
                <a:ea typeface="微软雅黑" pitchFamily="34" charset="-122"/>
              </a:rPr>
              <a:t>层</a:t>
            </a:r>
          </a:p>
        </p:txBody>
      </p:sp>
      <p:sp>
        <p:nvSpPr>
          <p:cNvPr id="59" name="矩形 58"/>
          <p:cNvSpPr/>
          <p:nvPr/>
        </p:nvSpPr>
        <p:spPr>
          <a:xfrm>
            <a:off x="3770363" y="4941168"/>
            <a:ext cx="1098760" cy="432048"/>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注册中心</a:t>
            </a:r>
          </a:p>
        </p:txBody>
      </p:sp>
      <p:sp>
        <p:nvSpPr>
          <p:cNvPr id="61" name="矩形 60"/>
          <p:cNvSpPr/>
          <p:nvPr/>
        </p:nvSpPr>
        <p:spPr>
          <a:xfrm>
            <a:off x="3770363" y="4240138"/>
            <a:ext cx="1098760" cy="432048"/>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配置中心</a:t>
            </a:r>
          </a:p>
        </p:txBody>
      </p:sp>
      <p:sp>
        <p:nvSpPr>
          <p:cNvPr id="62" name="矩形 61"/>
          <p:cNvSpPr/>
          <p:nvPr/>
        </p:nvSpPr>
        <p:spPr>
          <a:xfrm>
            <a:off x="3770363" y="3543672"/>
            <a:ext cx="1098760" cy="432048"/>
          </a:xfrm>
          <a:prstGeom prst="rect">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限流熔断</a:t>
            </a:r>
          </a:p>
        </p:txBody>
      </p:sp>
      <p:sp>
        <p:nvSpPr>
          <p:cNvPr id="63" name="矩形 62"/>
          <p:cNvSpPr/>
          <p:nvPr/>
        </p:nvSpPr>
        <p:spPr>
          <a:xfrm>
            <a:off x="3770363" y="2781721"/>
            <a:ext cx="1098760" cy="504056"/>
          </a:xfrm>
          <a:prstGeom prst="rect">
            <a:avLst/>
          </a:prstGeom>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600" b="1" dirty="0">
                <a:latin typeface="微软雅黑" pitchFamily="34" charset="-122"/>
                <a:ea typeface="微软雅黑" pitchFamily="34" charset="-122"/>
              </a:rPr>
              <a:t>API</a:t>
            </a:r>
            <a:r>
              <a:rPr lang="zh-CN" altLang="en-US" sz="1600" b="1" dirty="0">
                <a:latin typeface="微软雅黑" pitchFamily="34" charset="-122"/>
                <a:ea typeface="微软雅黑" pitchFamily="34" charset="-122"/>
              </a:rPr>
              <a:t>网关</a:t>
            </a:r>
          </a:p>
        </p:txBody>
      </p:sp>
      <p:cxnSp>
        <p:nvCxnSpPr>
          <p:cNvPr id="65" name="直接箭头连接符 64"/>
          <p:cNvCxnSpPr/>
          <p:nvPr/>
        </p:nvCxnSpPr>
        <p:spPr>
          <a:xfrm>
            <a:off x="2603004" y="3042828"/>
            <a:ext cx="1167358" cy="0"/>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2931840" y="2699047"/>
            <a:ext cx="798808" cy="307777"/>
          </a:xfrm>
          <a:prstGeom prst="rect">
            <a:avLst/>
          </a:prstGeom>
          <a:noFill/>
        </p:spPr>
        <p:txBody>
          <a:bodyPr wrap="none" rtlCol="0">
            <a:spAutoFit/>
          </a:bodyPr>
          <a:lstStyle/>
          <a:p>
            <a:r>
              <a:rPr lang="en-US" altLang="zh-CN" sz="1400" b="1" dirty="0"/>
              <a:t>Rest API</a:t>
            </a:r>
            <a:endParaRPr lang="zh-CN" altLang="en-US" sz="1400" b="1" dirty="0"/>
          </a:p>
        </p:txBody>
      </p:sp>
      <p:cxnSp>
        <p:nvCxnSpPr>
          <p:cNvPr id="18" name="直接箭头连接符 17"/>
          <p:cNvCxnSpPr>
            <a:stCxn id="63" idx="3"/>
            <a:endCxn id="8" idx="1"/>
          </p:cNvCxnSpPr>
          <p:nvPr/>
        </p:nvCxnSpPr>
        <p:spPr>
          <a:xfrm flipV="1">
            <a:off x="4869123" y="1916832"/>
            <a:ext cx="1503077" cy="111691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63" idx="3"/>
            <a:endCxn id="9" idx="1"/>
          </p:cNvCxnSpPr>
          <p:nvPr/>
        </p:nvCxnSpPr>
        <p:spPr>
          <a:xfrm flipV="1">
            <a:off x="4869123" y="2564904"/>
            <a:ext cx="1503077" cy="46884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63" idx="3"/>
            <a:endCxn id="10" idx="1"/>
          </p:cNvCxnSpPr>
          <p:nvPr/>
        </p:nvCxnSpPr>
        <p:spPr>
          <a:xfrm>
            <a:off x="4869123" y="3033749"/>
            <a:ext cx="1503077" cy="17922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63" idx="3"/>
            <a:endCxn id="55" idx="1"/>
          </p:cNvCxnSpPr>
          <p:nvPr/>
        </p:nvCxnSpPr>
        <p:spPr>
          <a:xfrm>
            <a:off x="4869123" y="3033749"/>
            <a:ext cx="1503077" cy="140336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9" name="直接箭头连接符 28"/>
          <p:cNvCxnSpPr>
            <a:stCxn id="63" idx="3"/>
            <a:endCxn id="56" idx="1"/>
          </p:cNvCxnSpPr>
          <p:nvPr/>
        </p:nvCxnSpPr>
        <p:spPr>
          <a:xfrm>
            <a:off x="4869123" y="3033749"/>
            <a:ext cx="1503077" cy="205143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5" name="直接箭头连接符 34"/>
          <p:cNvCxnSpPr>
            <a:stCxn id="63" idx="3"/>
            <a:endCxn id="57" idx="1"/>
          </p:cNvCxnSpPr>
          <p:nvPr/>
        </p:nvCxnSpPr>
        <p:spPr>
          <a:xfrm>
            <a:off x="4869123" y="3033749"/>
            <a:ext cx="1503077" cy="269950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7" name="肘形连接符 36"/>
          <p:cNvCxnSpPr>
            <a:stCxn id="44" idx="2"/>
            <a:endCxn id="41" idx="2"/>
          </p:cNvCxnSpPr>
          <p:nvPr/>
        </p:nvCxnSpPr>
        <p:spPr>
          <a:xfrm rot="16200000" flipH="1">
            <a:off x="3593319" y="2378311"/>
            <a:ext cx="1277094" cy="6152876"/>
          </a:xfrm>
          <a:prstGeom prst="bentConnector3">
            <a:avLst>
              <a:gd name="adj1" fmla="val 117900"/>
            </a:avLst>
          </a:prstGeom>
          <a:ln w="19050">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2992624" y="5949280"/>
            <a:ext cx="2518638" cy="307777"/>
          </a:xfrm>
          <a:prstGeom prst="rect">
            <a:avLst/>
          </a:prstGeom>
          <a:noFill/>
        </p:spPr>
        <p:txBody>
          <a:bodyPr wrap="none" rtlCol="0">
            <a:spAutoFit/>
          </a:bodyPr>
          <a:lstStyle/>
          <a:p>
            <a:r>
              <a:rPr lang="zh-CN" altLang="en-US" sz="1400" b="1" dirty="0">
                <a:latin typeface="微软雅黑" pitchFamily="34" charset="-122"/>
                <a:ea typeface="微软雅黑" pitchFamily="34" charset="-122"/>
              </a:rPr>
              <a:t>遗留系统进一步微服务化迁移</a:t>
            </a:r>
          </a:p>
        </p:txBody>
      </p:sp>
      <p:sp>
        <p:nvSpPr>
          <p:cNvPr id="53" name="矩形 52"/>
          <p:cNvSpPr/>
          <p:nvPr/>
        </p:nvSpPr>
        <p:spPr>
          <a:xfrm>
            <a:off x="179512" y="332656"/>
            <a:ext cx="8856984"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该图为企业进行遗留</a:t>
            </a:r>
            <a:r>
              <a:rPr lang="en-US" altLang="zh-CN" sz="1200" dirty="0">
                <a:latin typeface="微软雅黑" pitchFamily="34" charset="-122"/>
                <a:ea typeface="微软雅黑" pitchFamily="34" charset="-122"/>
              </a:rPr>
              <a:t>IT</a:t>
            </a:r>
            <a:r>
              <a:rPr lang="zh-CN" altLang="en-US" sz="1200" dirty="0">
                <a:latin typeface="微软雅黑" pitchFamily="34" charset="-122"/>
                <a:ea typeface="微软雅黑" pitchFamily="34" charset="-122"/>
              </a:rPr>
              <a:t>系统迁移，同时存在</a:t>
            </a:r>
            <a:r>
              <a:rPr lang="en-US" altLang="zh-CN" sz="1200" dirty="0">
                <a:latin typeface="微软雅黑" pitchFamily="34" charset="-122"/>
                <a:ea typeface="微软雅黑" pitchFamily="34" charset="-122"/>
              </a:rPr>
              <a:t>ESB</a:t>
            </a:r>
            <a:r>
              <a:rPr lang="zh-CN" altLang="en-US" sz="1200" dirty="0">
                <a:latin typeface="微软雅黑" pitchFamily="34" charset="-122"/>
                <a:ea typeface="微软雅黑" pitchFamily="34" charset="-122"/>
              </a:rPr>
              <a:t>服务总线和</a:t>
            </a:r>
            <a:r>
              <a:rPr lang="en-US" altLang="zh-CN" sz="1200" dirty="0">
                <a:latin typeface="微软雅黑" pitchFamily="34" charset="-122"/>
                <a:ea typeface="微软雅黑" pitchFamily="34" charset="-122"/>
              </a:rPr>
              <a:t>API</a:t>
            </a:r>
            <a:r>
              <a:rPr lang="zh-CN" altLang="en-US" sz="1200" dirty="0">
                <a:latin typeface="微软雅黑" pitchFamily="34" charset="-122"/>
                <a:ea typeface="微软雅黑" pitchFamily="34" charset="-122"/>
              </a:rPr>
              <a:t>网关两种情况，同时存在遗留系统和微服务架构化系统两种情况下的集成和整合。</a:t>
            </a:r>
          </a:p>
        </p:txBody>
      </p:sp>
    </p:spTree>
    <p:extLst>
      <p:ext uri="{BB962C8B-B14F-4D97-AF65-F5344CB8AC3E}">
        <p14:creationId xmlns:p14="http://schemas.microsoft.com/office/powerpoint/2010/main" val="273664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auto">
          <a:xfrm>
            <a:off x="138113" y="1277938"/>
            <a:ext cx="1727200" cy="566737"/>
          </a:xfrm>
          <a:prstGeom prst="homePlate">
            <a:avLst>
              <a:gd name="adj" fmla="val 29192"/>
            </a:avLst>
          </a:prstGeom>
          <a:ln>
            <a:headEnd/>
            <a:tailEnd/>
          </a:ln>
        </p:spPr>
        <p:style>
          <a:lnRef idx="1">
            <a:schemeClr val="accent1"/>
          </a:lnRef>
          <a:fillRef idx="3">
            <a:schemeClr val="accent1"/>
          </a:fillRef>
          <a:effectRef idx="2">
            <a:schemeClr val="accent1"/>
          </a:effectRef>
          <a:fontRef idx="minor">
            <a:schemeClr val="lt1"/>
          </a:fontRef>
        </p:style>
        <p:txBody>
          <a:bodyPr lIns="72000" rIns="72000" anchor="ctr"/>
          <a:lstStyle/>
          <a:p>
            <a:pPr algn="l" eaLnBrk="1" hangingPunct="1">
              <a:lnSpc>
                <a:spcPct val="90000"/>
              </a:lnSpc>
              <a:spcBef>
                <a:spcPct val="40000"/>
              </a:spcBef>
            </a:pPr>
            <a:r>
              <a:rPr kumimoji="0" lang="zh-CN" altLang="en-US" sz="1400" b="1">
                <a:latin typeface="微软雅黑" pitchFamily="34" charset="-122"/>
                <a:ea typeface="微软雅黑" pitchFamily="34" charset="-122"/>
              </a:rPr>
              <a:t>阶段</a:t>
            </a:r>
            <a:r>
              <a:rPr kumimoji="0" lang="ko-KR" altLang="en-US" sz="1400" b="1">
                <a:latin typeface="微软雅黑" pitchFamily="34" charset="-122"/>
                <a:ea typeface="微软雅黑" pitchFamily="34" charset="-122"/>
              </a:rPr>
              <a:t> </a:t>
            </a:r>
            <a:r>
              <a:rPr kumimoji="0" lang="en-US" altLang="ko-KR" sz="1400" b="1" dirty="0">
                <a:latin typeface="微软雅黑" pitchFamily="34" charset="-122"/>
                <a:ea typeface="微软雅黑" pitchFamily="34" charset="-122"/>
              </a:rPr>
              <a:t>1 :</a:t>
            </a:r>
            <a:r>
              <a:rPr kumimoji="0" lang="zh-CN" altLang="en-US" sz="1400" b="1">
                <a:latin typeface="微软雅黑" pitchFamily="34" charset="-122"/>
                <a:ea typeface="微软雅黑" pitchFamily="34" charset="-122"/>
              </a:rPr>
              <a:t>现状分析</a:t>
            </a:r>
          </a:p>
        </p:txBody>
      </p:sp>
      <p:sp>
        <p:nvSpPr>
          <p:cNvPr id="5" name="AutoShape 4"/>
          <p:cNvSpPr>
            <a:spLocks noChangeArrowheads="1"/>
          </p:cNvSpPr>
          <p:nvPr/>
        </p:nvSpPr>
        <p:spPr bwMode="auto">
          <a:xfrm>
            <a:off x="1947863" y="1277938"/>
            <a:ext cx="1727200" cy="566737"/>
          </a:xfrm>
          <a:prstGeom prst="homePlate">
            <a:avLst>
              <a:gd name="adj" fmla="val 29192"/>
            </a:avLst>
          </a:prstGeom>
          <a:ln>
            <a:headEnd/>
            <a:tailEnd/>
          </a:ln>
        </p:spPr>
        <p:style>
          <a:lnRef idx="1">
            <a:schemeClr val="accent1"/>
          </a:lnRef>
          <a:fillRef idx="3">
            <a:schemeClr val="accent1"/>
          </a:fillRef>
          <a:effectRef idx="2">
            <a:schemeClr val="accent1"/>
          </a:effectRef>
          <a:fontRef idx="minor">
            <a:schemeClr val="lt1"/>
          </a:fontRef>
        </p:style>
        <p:txBody>
          <a:bodyPr lIns="72000" rIns="72000" anchor="ctr"/>
          <a:lstStyle/>
          <a:p>
            <a:pPr algn="l" eaLnBrk="1" hangingPunct="1">
              <a:lnSpc>
                <a:spcPct val="90000"/>
              </a:lnSpc>
              <a:spcBef>
                <a:spcPct val="40000"/>
              </a:spcBef>
            </a:pPr>
            <a:r>
              <a:rPr kumimoji="0" lang="zh-CN" altLang="en-US" sz="1400" b="1">
                <a:latin typeface="微软雅黑" pitchFamily="34" charset="-122"/>
                <a:ea typeface="微软雅黑" pitchFamily="34" charset="-122"/>
              </a:rPr>
              <a:t>阶段</a:t>
            </a:r>
            <a:r>
              <a:rPr kumimoji="0" lang="ko-KR" altLang="en-US" sz="1400" b="1">
                <a:latin typeface="微软雅黑" pitchFamily="34" charset="-122"/>
                <a:ea typeface="微软雅黑" pitchFamily="34" charset="-122"/>
              </a:rPr>
              <a:t> </a:t>
            </a:r>
            <a:r>
              <a:rPr kumimoji="0" lang="en-US" altLang="zh-CN" sz="1400" b="1" dirty="0">
                <a:latin typeface="微软雅黑" pitchFamily="34" charset="-122"/>
                <a:ea typeface="微软雅黑" pitchFamily="34" charset="-122"/>
              </a:rPr>
              <a:t>2</a:t>
            </a:r>
            <a:r>
              <a:rPr kumimoji="0" lang="en-US" altLang="ko-KR" sz="1400" b="1" dirty="0">
                <a:latin typeface="微软雅黑" pitchFamily="34" charset="-122"/>
                <a:ea typeface="微软雅黑" pitchFamily="34" charset="-122"/>
              </a:rPr>
              <a:t> :</a:t>
            </a:r>
            <a:r>
              <a:rPr kumimoji="0" lang="zh-CN" altLang="en-US" sz="1400" b="1">
                <a:latin typeface="微软雅黑" pitchFamily="34" charset="-122"/>
                <a:ea typeface="微软雅黑" pitchFamily="34" charset="-122"/>
              </a:rPr>
              <a:t>发展愿景</a:t>
            </a:r>
          </a:p>
        </p:txBody>
      </p:sp>
      <p:sp>
        <p:nvSpPr>
          <p:cNvPr id="6" name="AutoShape 5"/>
          <p:cNvSpPr>
            <a:spLocks noChangeArrowheads="1"/>
          </p:cNvSpPr>
          <p:nvPr/>
        </p:nvSpPr>
        <p:spPr bwMode="auto">
          <a:xfrm>
            <a:off x="3759200" y="1277938"/>
            <a:ext cx="1727200" cy="566737"/>
          </a:xfrm>
          <a:prstGeom prst="homePlate">
            <a:avLst>
              <a:gd name="adj" fmla="val 29192"/>
            </a:avLst>
          </a:prstGeom>
          <a:ln>
            <a:headEnd/>
            <a:tailEnd/>
          </a:ln>
        </p:spPr>
        <p:style>
          <a:lnRef idx="1">
            <a:schemeClr val="accent1"/>
          </a:lnRef>
          <a:fillRef idx="3">
            <a:schemeClr val="accent1"/>
          </a:fillRef>
          <a:effectRef idx="2">
            <a:schemeClr val="accent1"/>
          </a:effectRef>
          <a:fontRef idx="minor">
            <a:schemeClr val="lt1"/>
          </a:fontRef>
        </p:style>
        <p:txBody>
          <a:bodyPr lIns="72000" rIns="72000" anchor="ctr"/>
          <a:lstStyle/>
          <a:p>
            <a:pPr algn="l" eaLnBrk="1" hangingPunct="1">
              <a:lnSpc>
                <a:spcPct val="90000"/>
              </a:lnSpc>
              <a:spcBef>
                <a:spcPct val="40000"/>
              </a:spcBef>
            </a:pPr>
            <a:r>
              <a:rPr kumimoji="0" lang="zh-CN" altLang="en-US" sz="1400" b="1">
                <a:latin typeface="微软雅黑" pitchFamily="34" charset="-122"/>
                <a:ea typeface="微软雅黑" pitchFamily="34" charset="-122"/>
              </a:rPr>
              <a:t>阶段</a:t>
            </a:r>
            <a:r>
              <a:rPr kumimoji="0" lang="ko-KR" altLang="en-US" sz="1400" b="1">
                <a:latin typeface="微软雅黑" pitchFamily="34" charset="-122"/>
                <a:ea typeface="微软雅黑" pitchFamily="34" charset="-122"/>
              </a:rPr>
              <a:t> </a:t>
            </a:r>
            <a:r>
              <a:rPr kumimoji="0" lang="en-US" altLang="zh-CN" sz="1400" b="1" dirty="0">
                <a:latin typeface="微软雅黑" pitchFamily="34" charset="-122"/>
                <a:ea typeface="微软雅黑" pitchFamily="34" charset="-122"/>
              </a:rPr>
              <a:t>3</a:t>
            </a:r>
            <a:r>
              <a:rPr kumimoji="0" lang="en-US" altLang="ko-KR" sz="1400" b="1" dirty="0">
                <a:latin typeface="微软雅黑" pitchFamily="34" charset="-122"/>
                <a:ea typeface="微软雅黑" pitchFamily="34" charset="-122"/>
              </a:rPr>
              <a:t>:</a:t>
            </a:r>
            <a:r>
              <a:rPr kumimoji="0" lang="zh-CN" altLang="en-US" sz="1400" b="1">
                <a:latin typeface="微软雅黑" pitchFamily="34" charset="-122"/>
                <a:ea typeface="微软雅黑" pitchFamily="34" charset="-122"/>
              </a:rPr>
              <a:t>蓝图设计</a:t>
            </a:r>
          </a:p>
        </p:txBody>
      </p:sp>
      <p:sp>
        <p:nvSpPr>
          <p:cNvPr id="7" name="AutoShape 6"/>
          <p:cNvSpPr>
            <a:spLocks noChangeArrowheads="1"/>
          </p:cNvSpPr>
          <p:nvPr/>
        </p:nvSpPr>
        <p:spPr bwMode="auto">
          <a:xfrm>
            <a:off x="5570538" y="1277938"/>
            <a:ext cx="1727200" cy="566737"/>
          </a:xfrm>
          <a:prstGeom prst="homePlate">
            <a:avLst>
              <a:gd name="adj" fmla="val 29192"/>
            </a:avLst>
          </a:prstGeom>
          <a:ln>
            <a:headEnd/>
            <a:tailEnd/>
          </a:ln>
        </p:spPr>
        <p:style>
          <a:lnRef idx="1">
            <a:schemeClr val="accent1"/>
          </a:lnRef>
          <a:fillRef idx="3">
            <a:schemeClr val="accent1"/>
          </a:fillRef>
          <a:effectRef idx="2">
            <a:schemeClr val="accent1"/>
          </a:effectRef>
          <a:fontRef idx="minor">
            <a:schemeClr val="lt1"/>
          </a:fontRef>
        </p:style>
        <p:txBody>
          <a:bodyPr lIns="72000" rIns="72000" anchor="ctr"/>
          <a:lstStyle/>
          <a:p>
            <a:pPr algn="l" eaLnBrk="1" hangingPunct="1">
              <a:lnSpc>
                <a:spcPct val="90000"/>
              </a:lnSpc>
              <a:spcBef>
                <a:spcPct val="40000"/>
              </a:spcBef>
            </a:pPr>
            <a:r>
              <a:rPr kumimoji="0" lang="zh-CN" altLang="en-US" sz="1400" b="1">
                <a:latin typeface="微软雅黑" pitchFamily="34" charset="-122"/>
                <a:ea typeface="微软雅黑" pitchFamily="34" charset="-122"/>
              </a:rPr>
              <a:t>阶段</a:t>
            </a:r>
            <a:r>
              <a:rPr kumimoji="0" lang="ko-KR" altLang="en-US" sz="1400" b="1">
                <a:latin typeface="微软雅黑" pitchFamily="34" charset="-122"/>
                <a:ea typeface="微软雅黑" pitchFamily="34" charset="-122"/>
              </a:rPr>
              <a:t> </a:t>
            </a:r>
            <a:r>
              <a:rPr kumimoji="0" lang="en-US" altLang="zh-CN" sz="1400" b="1" dirty="0">
                <a:latin typeface="微软雅黑" pitchFamily="34" charset="-122"/>
                <a:ea typeface="微软雅黑" pitchFamily="34" charset="-122"/>
              </a:rPr>
              <a:t>4</a:t>
            </a:r>
            <a:r>
              <a:rPr kumimoji="0" lang="en-US" altLang="ko-KR" sz="1400" b="1" dirty="0">
                <a:latin typeface="微软雅黑" pitchFamily="34" charset="-122"/>
                <a:ea typeface="微软雅黑" pitchFamily="34" charset="-122"/>
              </a:rPr>
              <a:t>:</a:t>
            </a:r>
            <a:r>
              <a:rPr kumimoji="0" lang="zh-CN" altLang="en-US" sz="1400" b="1">
                <a:latin typeface="微软雅黑" pitchFamily="34" charset="-122"/>
                <a:ea typeface="微软雅黑" pitchFamily="34" charset="-122"/>
              </a:rPr>
              <a:t>标准体系</a:t>
            </a:r>
          </a:p>
        </p:txBody>
      </p:sp>
      <p:sp>
        <p:nvSpPr>
          <p:cNvPr id="8" name="AutoShape 7"/>
          <p:cNvSpPr>
            <a:spLocks noChangeArrowheads="1"/>
          </p:cNvSpPr>
          <p:nvPr/>
        </p:nvSpPr>
        <p:spPr bwMode="auto">
          <a:xfrm>
            <a:off x="7381875" y="1277938"/>
            <a:ext cx="1727200" cy="566737"/>
          </a:xfrm>
          <a:prstGeom prst="homePlate">
            <a:avLst>
              <a:gd name="adj" fmla="val 29192"/>
            </a:avLst>
          </a:prstGeom>
          <a:ln>
            <a:headEnd/>
            <a:tailEnd/>
          </a:ln>
        </p:spPr>
        <p:style>
          <a:lnRef idx="1">
            <a:schemeClr val="accent1"/>
          </a:lnRef>
          <a:fillRef idx="3">
            <a:schemeClr val="accent1"/>
          </a:fillRef>
          <a:effectRef idx="2">
            <a:schemeClr val="accent1"/>
          </a:effectRef>
          <a:fontRef idx="minor">
            <a:schemeClr val="lt1"/>
          </a:fontRef>
        </p:style>
        <p:txBody>
          <a:bodyPr lIns="72000" rIns="72000" anchor="ctr"/>
          <a:lstStyle/>
          <a:p>
            <a:pPr algn="l" eaLnBrk="1" hangingPunct="1">
              <a:lnSpc>
                <a:spcPct val="90000"/>
              </a:lnSpc>
              <a:spcBef>
                <a:spcPct val="40000"/>
              </a:spcBef>
            </a:pPr>
            <a:r>
              <a:rPr kumimoji="0" lang="zh-CN" altLang="en-US" sz="1400" b="1" dirty="0">
                <a:latin typeface="微软雅黑" pitchFamily="34" charset="-122"/>
                <a:ea typeface="微软雅黑" pitchFamily="34" charset="-122"/>
              </a:rPr>
              <a:t>阶段</a:t>
            </a:r>
            <a:r>
              <a:rPr kumimoji="0" lang="ko-KR" altLang="en-US" sz="1400" b="1" dirty="0">
                <a:latin typeface="微软雅黑" pitchFamily="34" charset="-122"/>
                <a:ea typeface="微软雅黑" pitchFamily="34" charset="-122"/>
              </a:rPr>
              <a:t> </a:t>
            </a:r>
            <a:r>
              <a:rPr kumimoji="0" lang="en-US" altLang="zh-CN" sz="1400" b="1" dirty="0">
                <a:latin typeface="微软雅黑" pitchFamily="34" charset="-122"/>
                <a:ea typeface="微软雅黑" pitchFamily="34" charset="-122"/>
              </a:rPr>
              <a:t>5</a:t>
            </a:r>
            <a:r>
              <a:rPr kumimoji="0" lang="en-US" altLang="ko-KR" sz="1400" b="1" dirty="0">
                <a:latin typeface="微软雅黑" pitchFamily="34" charset="-122"/>
                <a:ea typeface="微软雅黑" pitchFamily="34" charset="-122"/>
              </a:rPr>
              <a:t>:SOA</a:t>
            </a:r>
            <a:r>
              <a:rPr kumimoji="0" lang="zh-CN" altLang="en-US" sz="1400" b="1" dirty="0">
                <a:latin typeface="微软雅黑" pitchFamily="34" charset="-122"/>
                <a:ea typeface="微软雅黑" pitchFamily="34" charset="-122"/>
              </a:rPr>
              <a:t>实施</a:t>
            </a:r>
          </a:p>
        </p:txBody>
      </p:sp>
      <p:sp>
        <p:nvSpPr>
          <p:cNvPr id="9" name="Rectangle 8"/>
          <p:cNvSpPr>
            <a:spLocks noChangeArrowheads="1"/>
          </p:cNvSpPr>
          <p:nvPr/>
        </p:nvSpPr>
        <p:spPr bwMode="auto">
          <a:xfrm>
            <a:off x="3868738" y="2781300"/>
            <a:ext cx="1454150" cy="1943100"/>
          </a:xfrm>
          <a:prstGeom prst="rect">
            <a:avLst/>
          </a:prstGeom>
          <a:solidFill>
            <a:schemeClr val="bg1"/>
          </a:solidFill>
          <a:ln w="28575" algn="ctr">
            <a:solidFill>
              <a:schemeClr val="tx1"/>
            </a:solidFill>
            <a:miter lim="800000"/>
            <a:headEnd/>
            <a:tailEnd/>
          </a:ln>
          <a:effectLst/>
        </p:spPr>
        <p:txBody>
          <a:bodyPr lIns="93600" tIns="18288" rIns="93600" bIns="46800" anchorCtr="1"/>
          <a:lstStyle/>
          <a:p>
            <a:pPr algn="l" eaLnBrk="1" hangingPunct="1">
              <a:spcBef>
                <a:spcPct val="50000"/>
              </a:spcBef>
            </a:pPr>
            <a:endParaRPr kumimoji="0" lang="zh-CN" altLang="zh-CN" sz="1500" b="0">
              <a:solidFill>
                <a:schemeClr val="tx2"/>
              </a:solidFill>
              <a:latin typeface="华文楷体" pitchFamily="2" charset="-122"/>
              <a:ea typeface="华文楷体" pitchFamily="2" charset="-122"/>
            </a:endParaRPr>
          </a:p>
        </p:txBody>
      </p:sp>
      <p:cxnSp>
        <p:nvCxnSpPr>
          <p:cNvPr id="10" name="AutoShape 9"/>
          <p:cNvCxnSpPr>
            <a:cxnSpLocks noChangeShapeType="1"/>
          </p:cNvCxnSpPr>
          <p:nvPr/>
        </p:nvCxnSpPr>
        <p:spPr bwMode="auto">
          <a:xfrm flipV="1">
            <a:off x="1554163" y="3359150"/>
            <a:ext cx="511175" cy="827088"/>
          </a:xfrm>
          <a:prstGeom prst="bentConnector3">
            <a:avLst>
              <a:gd name="adj1" fmla="val 50000"/>
            </a:avLst>
          </a:prstGeom>
          <a:noFill/>
          <a:ln w="12700">
            <a:solidFill>
              <a:schemeClr val="tx1"/>
            </a:solidFill>
            <a:miter lim="800000"/>
            <a:headEnd/>
            <a:tailEnd type="triangle" w="med" len="med"/>
          </a:ln>
          <a:effectLst/>
        </p:spPr>
      </p:cxnSp>
      <p:sp>
        <p:nvSpPr>
          <p:cNvPr id="11" name="Line 10"/>
          <p:cNvSpPr>
            <a:spLocks noChangeShapeType="1"/>
          </p:cNvSpPr>
          <p:nvPr/>
        </p:nvSpPr>
        <p:spPr bwMode="auto">
          <a:xfrm>
            <a:off x="2730500" y="2420938"/>
            <a:ext cx="0" cy="431800"/>
          </a:xfrm>
          <a:prstGeom prst="line">
            <a:avLst/>
          </a:prstGeom>
          <a:noFill/>
          <a:ln w="12700">
            <a:solidFill>
              <a:schemeClr val="tx1"/>
            </a:solidFill>
            <a:round/>
            <a:headEnd/>
            <a:tailEnd type="triangle" w="med" len="med"/>
          </a:ln>
          <a:effectLst/>
        </p:spPr>
        <p:txBody>
          <a:bodyPr lIns="92075" tIns="46038" rIns="92075" bIns="46038" anchor="ctr">
            <a:spAutoFit/>
          </a:bodyPr>
          <a:lstStyle/>
          <a:p>
            <a:endParaRPr lang="zh-CN" altLang="en-US"/>
          </a:p>
        </p:txBody>
      </p:sp>
      <p:cxnSp>
        <p:nvCxnSpPr>
          <p:cNvPr id="12" name="AutoShape 11"/>
          <p:cNvCxnSpPr>
            <a:cxnSpLocks noChangeShapeType="1"/>
            <a:endCxn id="9" idx="1"/>
          </p:cNvCxnSpPr>
          <p:nvPr/>
        </p:nvCxnSpPr>
        <p:spPr bwMode="auto">
          <a:xfrm>
            <a:off x="3490913" y="3357563"/>
            <a:ext cx="377825" cy="395287"/>
          </a:xfrm>
          <a:prstGeom prst="bentConnector3">
            <a:avLst>
              <a:gd name="adj1" fmla="val 50000"/>
            </a:avLst>
          </a:prstGeom>
          <a:noFill/>
          <a:ln w="12700">
            <a:solidFill>
              <a:schemeClr val="tx1"/>
            </a:solidFill>
            <a:miter lim="800000"/>
            <a:headEnd/>
            <a:tailEnd type="triangle" w="med" len="med"/>
          </a:ln>
          <a:effectLst/>
        </p:spPr>
      </p:cxnSp>
      <p:cxnSp>
        <p:nvCxnSpPr>
          <p:cNvPr id="13" name="AutoShape 12"/>
          <p:cNvCxnSpPr>
            <a:cxnSpLocks noChangeShapeType="1"/>
            <a:stCxn id="9" idx="3"/>
          </p:cNvCxnSpPr>
          <p:nvPr/>
        </p:nvCxnSpPr>
        <p:spPr bwMode="auto">
          <a:xfrm flipV="1">
            <a:off x="5322888" y="3178175"/>
            <a:ext cx="333375" cy="574675"/>
          </a:xfrm>
          <a:prstGeom prst="bentConnector3">
            <a:avLst>
              <a:gd name="adj1" fmla="val 51431"/>
            </a:avLst>
          </a:prstGeom>
          <a:noFill/>
          <a:ln w="12700">
            <a:solidFill>
              <a:schemeClr val="tx1"/>
            </a:solidFill>
            <a:miter lim="800000"/>
            <a:headEnd/>
            <a:tailEnd type="triangle" w="med" len="med"/>
          </a:ln>
          <a:effectLst/>
        </p:spPr>
      </p:cxnSp>
      <p:cxnSp>
        <p:nvCxnSpPr>
          <p:cNvPr id="14" name="AutoShape 13"/>
          <p:cNvCxnSpPr>
            <a:cxnSpLocks noChangeShapeType="1"/>
          </p:cNvCxnSpPr>
          <p:nvPr/>
        </p:nvCxnSpPr>
        <p:spPr bwMode="auto">
          <a:xfrm rot="16200000">
            <a:off x="6083300" y="4010025"/>
            <a:ext cx="565150" cy="0"/>
          </a:xfrm>
          <a:prstGeom prst="straightConnector1">
            <a:avLst/>
          </a:prstGeom>
          <a:noFill/>
          <a:ln w="12700">
            <a:solidFill>
              <a:schemeClr val="tx1"/>
            </a:solidFill>
            <a:round/>
            <a:headEnd/>
            <a:tailEnd type="triangle" w="med" len="med"/>
          </a:ln>
          <a:effectLst/>
        </p:spPr>
      </p:cxnSp>
      <p:cxnSp>
        <p:nvCxnSpPr>
          <p:cNvPr id="15" name="AutoShape 14"/>
          <p:cNvCxnSpPr>
            <a:cxnSpLocks noChangeShapeType="1"/>
          </p:cNvCxnSpPr>
          <p:nvPr/>
        </p:nvCxnSpPr>
        <p:spPr bwMode="auto">
          <a:xfrm>
            <a:off x="7073900" y="3178175"/>
            <a:ext cx="309563" cy="431800"/>
          </a:xfrm>
          <a:prstGeom prst="bentConnector3">
            <a:avLst>
              <a:gd name="adj1" fmla="val 49745"/>
            </a:avLst>
          </a:prstGeom>
          <a:noFill/>
          <a:ln w="12700">
            <a:solidFill>
              <a:schemeClr val="tx1"/>
            </a:solidFill>
            <a:miter lim="800000"/>
            <a:headEnd/>
            <a:tailEnd type="triangle" w="med" len="med"/>
          </a:ln>
          <a:effectLst/>
        </p:spPr>
      </p:cxnSp>
      <p:sp>
        <p:nvSpPr>
          <p:cNvPr id="16" name="Rectangle 15"/>
          <p:cNvSpPr>
            <a:spLocks noChangeArrowheads="1"/>
          </p:cNvSpPr>
          <p:nvPr/>
        </p:nvSpPr>
        <p:spPr bwMode="auto">
          <a:xfrm>
            <a:off x="1876425" y="5014913"/>
            <a:ext cx="2327275" cy="1293812"/>
          </a:xfrm>
          <a:prstGeom prst="rect">
            <a:avLst/>
          </a:prstGeom>
          <a:solidFill>
            <a:schemeClr val="bg1">
              <a:lumMod val="95000"/>
            </a:schemeClr>
          </a:solidFill>
          <a:ln w="28575" algn="ctr">
            <a:solidFill>
              <a:schemeClr val="tx1"/>
            </a:solidFill>
            <a:miter lim="800000"/>
            <a:headEnd/>
            <a:tailEnd/>
          </a:ln>
          <a:effectLst/>
        </p:spPr>
        <p:txBody>
          <a:bodyPr lIns="93600" tIns="18288" rIns="93600" bIns="46800" anchor="b"/>
          <a:lstStyle/>
          <a:p>
            <a:pPr eaLnBrk="1" hangingPunct="1">
              <a:spcBef>
                <a:spcPct val="50000"/>
              </a:spcBef>
            </a:pPr>
            <a:r>
              <a:rPr kumimoji="0" lang="zh-CN" altLang="en-US" sz="1500" b="0" dirty="0">
                <a:solidFill>
                  <a:schemeClr val="tx2"/>
                </a:solidFill>
                <a:latin typeface="微软雅黑" pitchFamily="34" charset="-122"/>
                <a:ea typeface="微软雅黑" pitchFamily="34" charset="-122"/>
              </a:rPr>
              <a:t>前期输入</a:t>
            </a:r>
          </a:p>
        </p:txBody>
      </p:sp>
      <p:sp>
        <p:nvSpPr>
          <p:cNvPr id="17" name="Rectangle 16"/>
          <p:cNvSpPr>
            <a:spLocks noChangeArrowheads="1"/>
          </p:cNvSpPr>
          <p:nvPr/>
        </p:nvSpPr>
        <p:spPr bwMode="auto">
          <a:xfrm>
            <a:off x="2144713" y="5597525"/>
            <a:ext cx="1762125" cy="328613"/>
          </a:xfrm>
          <a:prstGeom prst="rect">
            <a:avLst/>
          </a:prstGeom>
          <a:solidFill>
            <a:srgbClr val="CCECFF"/>
          </a:solidFill>
          <a:ln w="12700" algn="ctr">
            <a:solidFill>
              <a:schemeClr val="tx1"/>
            </a:solidFill>
            <a:miter lim="800000"/>
            <a:headEnd/>
            <a:tailEnd/>
          </a:ln>
          <a:effectLst/>
        </p:spPr>
        <p:txBody>
          <a:bodyPr lIns="36000" tIns="91440" rIns="36000" bIns="91440" anchor="ctr"/>
          <a:lstStyle/>
          <a:p>
            <a:pPr defTabSz="708025">
              <a:buClr>
                <a:schemeClr val="accent2"/>
              </a:buClr>
              <a:buSzPct val="85000"/>
              <a:buFont typeface="Wingdings" pitchFamily="2" charset="2"/>
              <a:buNone/>
            </a:pPr>
            <a:r>
              <a:rPr kumimoji="0" lang="zh-CN" altLang="en-US" sz="1300" b="0">
                <a:solidFill>
                  <a:schemeClr val="tx1"/>
                </a:solidFill>
                <a:latin typeface="微软雅黑" pitchFamily="34" charset="-122"/>
                <a:ea typeface="微软雅黑" pitchFamily="34" charset="-122"/>
              </a:rPr>
              <a:t>企业</a:t>
            </a:r>
            <a:r>
              <a:rPr kumimoji="0" lang="en-US" altLang="zh-CN" sz="1300" b="0" dirty="0">
                <a:solidFill>
                  <a:schemeClr val="tx1"/>
                </a:solidFill>
                <a:latin typeface="微软雅黑" pitchFamily="34" charset="-122"/>
                <a:ea typeface="微软雅黑" pitchFamily="34" charset="-122"/>
              </a:rPr>
              <a:t>SOA</a:t>
            </a:r>
            <a:r>
              <a:rPr kumimoji="0" lang="zh-CN" altLang="en-US" sz="1300" b="0">
                <a:solidFill>
                  <a:schemeClr val="tx1"/>
                </a:solidFill>
                <a:latin typeface="微软雅黑" pitchFamily="34" charset="-122"/>
                <a:ea typeface="微软雅黑" pitchFamily="34" charset="-122"/>
              </a:rPr>
              <a:t>发展规划</a:t>
            </a:r>
          </a:p>
        </p:txBody>
      </p:sp>
      <p:sp>
        <p:nvSpPr>
          <p:cNvPr id="18" name="Rectangle 17"/>
          <p:cNvSpPr>
            <a:spLocks noChangeArrowheads="1"/>
          </p:cNvSpPr>
          <p:nvPr/>
        </p:nvSpPr>
        <p:spPr bwMode="auto">
          <a:xfrm>
            <a:off x="2144713" y="5157788"/>
            <a:ext cx="1758950" cy="328612"/>
          </a:xfrm>
          <a:prstGeom prst="rect">
            <a:avLst/>
          </a:prstGeom>
          <a:solidFill>
            <a:srgbClr val="CCECFF"/>
          </a:solidFill>
          <a:ln w="12700" algn="ctr">
            <a:solidFill>
              <a:schemeClr val="tx1"/>
            </a:solidFill>
            <a:miter lim="800000"/>
            <a:headEnd/>
            <a:tailEnd/>
          </a:ln>
          <a:effectLst/>
        </p:spPr>
        <p:txBody>
          <a:bodyPr lIns="36000" tIns="91440" rIns="36000" bIns="91440" anchor="ctr"/>
          <a:lstStyle/>
          <a:p>
            <a:pPr defTabSz="708025">
              <a:buClr>
                <a:schemeClr val="accent2"/>
              </a:buClr>
              <a:buSzPct val="85000"/>
              <a:buFont typeface="Wingdings" pitchFamily="2" charset="2"/>
              <a:buNone/>
            </a:pPr>
            <a:r>
              <a:rPr kumimoji="0" lang="zh-CN" altLang="en-US" sz="1300" b="0">
                <a:solidFill>
                  <a:schemeClr val="tx1"/>
                </a:solidFill>
                <a:latin typeface="微软雅黑" pitchFamily="34" charset="-122"/>
                <a:ea typeface="微软雅黑" pitchFamily="34" charset="-122"/>
              </a:rPr>
              <a:t>企业</a:t>
            </a:r>
            <a:r>
              <a:rPr kumimoji="0" lang="en-US" altLang="zh-CN" sz="1300" b="0" dirty="0">
                <a:solidFill>
                  <a:schemeClr val="tx1"/>
                </a:solidFill>
                <a:latin typeface="微软雅黑" pitchFamily="34" charset="-122"/>
                <a:ea typeface="微软雅黑" pitchFamily="34" charset="-122"/>
              </a:rPr>
              <a:t>IT</a:t>
            </a:r>
            <a:r>
              <a:rPr kumimoji="0" lang="zh-CN" altLang="en-US" sz="1300" b="0">
                <a:solidFill>
                  <a:schemeClr val="tx1"/>
                </a:solidFill>
                <a:latin typeface="微软雅黑" pitchFamily="34" charset="-122"/>
                <a:ea typeface="微软雅黑" pitchFamily="34" charset="-122"/>
              </a:rPr>
              <a:t>规划</a:t>
            </a:r>
          </a:p>
        </p:txBody>
      </p:sp>
      <p:cxnSp>
        <p:nvCxnSpPr>
          <p:cNvPr id="19" name="AutoShape 18"/>
          <p:cNvCxnSpPr>
            <a:cxnSpLocks noChangeShapeType="1"/>
          </p:cNvCxnSpPr>
          <p:nvPr/>
        </p:nvCxnSpPr>
        <p:spPr bwMode="auto">
          <a:xfrm rot="16200000" flipH="1">
            <a:off x="1046560" y="2196307"/>
            <a:ext cx="938212" cy="1099344"/>
          </a:xfrm>
          <a:prstGeom prst="bentConnector2">
            <a:avLst/>
          </a:prstGeom>
          <a:noFill/>
          <a:ln w="12700">
            <a:solidFill>
              <a:schemeClr val="tx1"/>
            </a:solidFill>
            <a:miter lim="800000"/>
            <a:headEnd/>
            <a:tailEnd type="triangle" w="med" len="med"/>
          </a:ln>
          <a:effectLst/>
        </p:spPr>
      </p:cxnSp>
      <p:cxnSp>
        <p:nvCxnSpPr>
          <p:cNvPr id="20" name="AutoShape 19"/>
          <p:cNvCxnSpPr>
            <a:cxnSpLocks noChangeShapeType="1"/>
            <a:stCxn id="16" idx="3"/>
            <a:endCxn id="9" idx="2"/>
          </p:cNvCxnSpPr>
          <p:nvPr/>
        </p:nvCxnSpPr>
        <p:spPr bwMode="auto">
          <a:xfrm flipV="1">
            <a:off x="4203700" y="4724400"/>
            <a:ext cx="392113" cy="938213"/>
          </a:xfrm>
          <a:prstGeom prst="bentConnector2">
            <a:avLst/>
          </a:prstGeom>
          <a:noFill/>
          <a:ln w="12700">
            <a:solidFill>
              <a:schemeClr val="tx1"/>
            </a:solidFill>
            <a:miter lim="800000"/>
            <a:headEnd/>
            <a:tailEnd type="triangle" w="med" len="med"/>
          </a:ln>
          <a:effectLst/>
        </p:spPr>
      </p:cxnSp>
      <p:sp>
        <p:nvSpPr>
          <p:cNvPr id="21" name="AutoShape 20"/>
          <p:cNvSpPr>
            <a:spLocks noChangeArrowheads="1"/>
          </p:cNvSpPr>
          <p:nvPr/>
        </p:nvSpPr>
        <p:spPr bwMode="auto">
          <a:xfrm>
            <a:off x="138113" y="1989138"/>
            <a:ext cx="1655762" cy="431800"/>
          </a:xfrm>
          <a:prstGeom prst="flowChartManualOperation">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eaLnBrk="1" hangingPunct="1"/>
            <a:r>
              <a:rPr kumimoji="0" lang="en-US" altLang="zh-CN" sz="1200" b="1" dirty="0">
                <a:latin typeface="微软雅黑" pitchFamily="34" charset="-122"/>
                <a:ea typeface="微软雅黑" pitchFamily="34" charset="-122"/>
              </a:rPr>
              <a:t>SOA</a:t>
            </a:r>
            <a:r>
              <a:rPr kumimoji="0" lang="zh-CN" altLang="en-US" sz="1200" b="1">
                <a:latin typeface="微软雅黑" pitchFamily="34" charset="-122"/>
                <a:ea typeface="微软雅黑" pitchFamily="34" charset="-122"/>
              </a:rPr>
              <a:t>发展趋势</a:t>
            </a:r>
          </a:p>
        </p:txBody>
      </p:sp>
      <p:sp>
        <p:nvSpPr>
          <p:cNvPr id="22" name="AutoShape 21"/>
          <p:cNvSpPr>
            <a:spLocks noChangeArrowheads="1"/>
          </p:cNvSpPr>
          <p:nvPr/>
        </p:nvSpPr>
        <p:spPr bwMode="auto">
          <a:xfrm>
            <a:off x="1907703" y="1989138"/>
            <a:ext cx="1767359" cy="431800"/>
          </a:xfrm>
          <a:prstGeom prst="flowChartManualOperation">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eaLnBrk="1" hangingPunct="1"/>
            <a:r>
              <a:rPr kumimoji="0" lang="en-US" altLang="zh-CN" sz="1200" b="1" dirty="0">
                <a:latin typeface="微软雅黑" pitchFamily="34" charset="-122"/>
                <a:ea typeface="微软雅黑" pitchFamily="34" charset="-122"/>
              </a:rPr>
              <a:t>SOA</a:t>
            </a:r>
            <a:r>
              <a:rPr kumimoji="0" lang="zh-CN" altLang="en-US" sz="1200" b="1" dirty="0">
                <a:latin typeface="微软雅黑" pitchFamily="34" charset="-122"/>
                <a:ea typeface="微软雅黑" pitchFamily="34" charset="-122"/>
              </a:rPr>
              <a:t>成熟度模型</a:t>
            </a:r>
          </a:p>
        </p:txBody>
      </p:sp>
      <p:sp>
        <p:nvSpPr>
          <p:cNvPr id="23" name="Rectangle 22"/>
          <p:cNvSpPr>
            <a:spLocks noChangeArrowheads="1"/>
          </p:cNvSpPr>
          <p:nvPr/>
        </p:nvSpPr>
        <p:spPr bwMode="auto">
          <a:xfrm>
            <a:off x="209550" y="3716338"/>
            <a:ext cx="1439863" cy="1657350"/>
          </a:xfrm>
          <a:prstGeom prst="rect">
            <a:avLst/>
          </a:prstGeom>
          <a:solidFill>
            <a:schemeClr val="bg1"/>
          </a:solidFill>
          <a:ln w="28575">
            <a:solidFill>
              <a:schemeClr val="tx1"/>
            </a:solidFill>
            <a:miter lim="800000"/>
            <a:headEnd/>
            <a:tailEnd/>
          </a:ln>
          <a:effectLst/>
        </p:spPr>
        <p:txBody>
          <a:bodyPr wrap="none" anchor="ctr"/>
          <a:lstStyle/>
          <a:p>
            <a:endParaRPr lang="zh-CN" altLang="en-US"/>
          </a:p>
        </p:txBody>
      </p:sp>
      <p:sp>
        <p:nvSpPr>
          <p:cNvPr id="24" name="Rectangle 23"/>
          <p:cNvSpPr>
            <a:spLocks noChangeArrowheads="1"/>
          </p:cNvSpPr>
          <p:nvPr/>
        </p:nvSpPr>
        <p:spPr bwMode="auto">
          <a:xfrm>
            <a:off x="354013" y="3860800"/>
            <a:ext cx="1152525" cy="360363"/>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eaLnBrk="1" hangingPunct="1"/>
            <a:r>
              <a:rPr kumimoji="0" lang="zh-CN" altLang="en-US" sz="1200" dirty="0">
                <a:solidFill>
                  <a:schemeClr val="tx1"/>
                </a:solidFill>
                <a:latin typeface="Arial" pitchFamily="34" charset="0"/>
                <a:ea typeface="微软雅黑" pitchFamily="34" charset="-122"/>
              </a:rPr>
              <a:t>流程现状</a:t>
            </a:r>
          </a:p>
        </p:txBody>
      </p:sp>
      <p:sp>
        <p:nvSpPr>
          <p:cNvPr id="25" name="Rectangle 24"/>
          <p:cNvSpPr>
            <a:spLocks noChangeArrowheads="1"/>
          </p:cNvSpPr>
          <p:nvPr/>
        </p:nvSpPr>
        <p:spPr bwMode="auto">
          <a:xfrm>
            <a:off x="354013" y="4365625"/>
            <a:ext cx="1152525" cy="360363"/>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eaLnBrk="1" hangingPunct="1"/>
            <a:r>
              <a:rPr kumimoji="0" lang="zh-CN" altLang="en-US" sz="1200" dirty="0">
                <a:solidFill>
                  <a:schemeClr val="tx1"/>
                </a:solidFill>
                <a:latin typeface="Arial" pitchFamily="34" charset="0"/>
                <a:ea typeface="微软雅黑" pitchFamily="34" charset="-122"/>
              </a:rPr>
              <a:t>系统现状</a:t>
            </a:r>
          </a:p>
        </p:txBody>
      </p:sp>
      <p:sp>
        <p:nvSpPr>
          <p:cNvPr id="26" name="Rectangle 25"/>
          <p:cNvSpPr>
            <a:spLocks noChangeArrowheads="1"/>
          </p:cNvSpPr>
          <p:nvPr/>
        </p:nvSpPr>
        <p:spPr bwMode="auto">
          <a:xfrm>
            <a:off x="354013" y="4868863"/>
            <a:ext cx="1152525" cy="360362"/>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eaLnBrk="1" hangingPunct="1"/>
            <a:r>
              <a:rPr kumimoji="0" lang="zh-CN" altLang="en-US" sz="1200" dirty="0">
                <a:solidFill>
                  <a:schemeClr val="tx1"/>
                </a:solidFill>
                <a:latin typeface="Arial" pitchFamily="34" charset="0"/>
                <a:ea typeface="微软雅黑" pitchFamily="34" charset="-122"/>
              </a:rPr>
              <a:t>接口现状</a:t>
            </a:r>
          </a:p>
        </p:txBody>
      </p:sp>
      <p:sp>
        <p:nvSpPr>
          <p:cNvPr id="27" name="Rectangle 26"/>
          <p:cNvSpPr>
            <a:spLocks noChangeArrowheads="1"/>
          </p:cNvSpPr>
          <p:nvPr/>
        </p:nvSpPr>
        <p:spPr bwMode="auto">
          <a:xfrm>
            <a:off x="2081213" y="2852738"/>
            <a:ext cx="1439862" cy="1800225"/>
          </a:xfrm>
          <a:prstGeom prst="rect">
            <a:avLst/>
          </a:prstGeom>
          <a:solidFill>
            <a:schemeClr val="bg1"/>
          </a:solidFill>
          <a:ln w="28575">
            <a:solidFill>
              <a:schemeClr val="tx1"/>
            </a:solidFill>
            <a:miter lim="800000"/>
            <a:headEnd/>
            <a:tailEnd/>
          </a:ln>
          <a:effectLst/>
        </p:spPr>
        <p:txBody>
          <a:bodyPr wrap="none" anchor="ctr"/>
          <a:lstStyle/>
          <a:p>
            <a:endParaRPr lang="zh-CN" altLang="en-US"/>
          </a:p>
        </p:txBody>
      </p:sp>
      <p:sp>
        <p:nvSpPr>
          <p:cNvPr id="28" name="Rectangle 27"/>
          <p:cNvSpPr>
            <a:spLocks noChangeArrowheads="1"/>
          </p:cNvSpPr>
          <p:nvPr/>
        </p:nvSpPr>
        <p:spPr bwMode="auto">
          <a:xfrm>
            <a:off x="2225675" y="2997200"/>
            <a:ext cx="1152525" cy="360363"/>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eaLnBrk="1" hangingPunct="1"/>
            <a:r>
              <a:rPr kumimoji="0" lang="zh-CN" altLang="en-US" sz="1200">
                <a:solidFill>
                  <a:schemeClr val="tx1"/>
                </a:solidFill>
                <a:latin typeface="Arial" pitchFamily="34" charset="0"/>
                <a:ea typeface="微软雅黑" pitchFamily="34" charset="-122"/>
              </a:rPr>
              <a:t>发展愿景</a:t>
            </a:r>
          </a:p>
        </p:txBody>
      </p:sp>
      <p:sp>
        <p:nvSpPr>
          <p:cNvPr id="29" name="Rectangle 28"/>
          <p:cNvSpPr>
            <a:spLocks noChangeArrowheads="1"/>
          </p:cNvSpPr>
          <p:nvPr/>
        </p:nvSpPr>
        <p:spPr bwMode="auto">
          <a:xfrm>
            <a:off x="2225675" y="3573463"/>
            <a:ext cx="1152525" cy="360362"/>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eaLnBrk="1" hangingPunct="1"/>
            <a:r>
              <a:rPr kumimoji="0" lang="en-US" altLang="zh-CN" sz="1200" dirty="0">
                <a:solidFill>
                  <a:schemeClr val="tx1"/>
                </a:solidFill>
                <a:latin typeface="Arial" pitchFamily="34" charset="0"/>
                <a:ea typeface="微软雅黑" pitchFamily="34" charset="-122"/>
              </a:rPr>
              <a:t>SOA</a:t>
            </a:r>
            <a:r>
              <a:rPr kumimoji="0" lang="zh-CN" altLang="en-US" sz="1200">
                <a:solidFill>
                  <a:schemeClr val="tx1"/>
                </a:solidFill>
                <a:latin typeface="Arial" pitchFamily="34" charset="0"/>
                <a:ea typeface="微软雅黑" pitchFamily="34" charset="-122"/>
              </a:rPr>
              <a:t>规划</a:t>
            </a:r>
          </a:p>
        </p:txBody>
      </p:sp>
      <p:sp>
        <p:nvSpPr>
          <p:cNvPr id="30" name="Rectangle 29"/>
          <p:cNvSpPr>
            <a:spLocks noChangeArrowheads="1"/>
          </p:cNvSpPr>
          <p:nvPr/>
        </p:nvSpPr>
        <p:spPr bwMode="auto">
          <a:xfrm>
            <a:off x="2225675" y="4149725"/>
            <a:ext cx="1152525" cy="360363"/>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eaLnBrk="1" hangingPunct="1"/>
            <a:r>
              <a:rPr kumimoji="0" lang="en-US" altLang="zh-CN" sz="1200" dirty="0">
                <a:solidFill>
                  <a:schemeClr val="tx1"/>
                </a:solidFill>
                <a:latin typeface="Arial" pitchFamily="34" charset="0"/>
                <a:ea typeface="微软雅黑" pitchFamily="34" charset="-122"/>
              </a:rPr>
              <a:t>SOA</a:t>
            </a:r>
            <a:r>
              <a:rPr kumimoji="0" lang="zh-CN" altLang="en-US" sz="1200" dirty="0">
                <a:solidFill>
                  <a:schemeClr val="tx1"/>
                </a:solidFill>
                <a:latin typeface="Arial" pitchFamily="34" charset="0"/>
                <a:ea typeface="微软雅黑" pitchFamily="34" charset="-122"/>
              </a:rPr>
              <a:t>集成框架</a:t>
            </a:r>
          </a:p>
        </p:txBody>
      </p:sp>
      <p:sp>
        <p:nvSpPr>
          <p:cNvPr id="31" name="Rectangle 30"/>
          <p:cNvSpPr>
            <a:spLocks noChangeArrowheads="1"/>
          </p:cNvSpPr>
          <p:nvPr/>
        </p:nvSpPr>
        <p:spPr bwMode="auto">
          <a:xfrm>
            <a:off x="4025900" y="2924175"/>
            <a:ext cx="1152525" cy="360363"/>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eaLnBrk="1" hangingPunct="1"/>
            <a:r>
              <a:rPr kumimoji="0" lang="zh-CN" altLang="en-US" sz="1200">
                <a:solidFill>
                  <a:schemeClr val="tx1"/>
                </a:solidFill>
                <a:latin typeface="Arial" pitchFamily="34" charset="0"/>
                <a:ea typeface="微软雅黑" pitchFamily="34" charset="-122"/>
              </a:rPr>
              <a:t>应用蓝图</a:t>
            </a:r>
          </a:p>
        </p:txBody>
      </p:sp>
      <p:sp>
        <p:nvSpPr>
          <p:cNvPr id="32" name="Rectangle 31"/>
          <p:cNvSpPr>
            <a:spLocks noChangeArrowheads="1"/>
          </p:cNvSpPr>
          <p:nvPr/>
        </p:nvSpPr>
        <p:spPr bwMode="auto">
          <a:xfrm>
            <a:off x="4025900" y="3355975"/>
            <a:ext cx="1152525" cy="360363"/>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eaLnBrk="1" hangingPunct="1"/>
            <a:r>
              <a:rPr kumimoji="0" lang="zh-CN" altLang="en-US" sz="1200">
                <a:solidFill>
                  <a:schemeClr val="tx1"/>
                </a:solidFill>
                <a:latin typeface="Arial" pitchFamily="34" charset="0"/>
                <a:ea typeface="微软雅黑" pitchFamily="34" charset="-122"/>
              </a:rPr>
              <a:t>集成蓝图</a:t>
            </a:r>
          </a:p>
        </p:txBody>
      </p:sp>
      <p:sp>
        <p:nvSpPr>
          <p:cNvPr id="33" name="Rectangle 32"/>
          <p:cNvSpPr>
            <a:spLocks noChangeArrowheads="1"/>
          </p:cNvSpPr>
          <p:nvPr/>
        </p:nvSpPr>
        <p:spPr bwMode="auto">
          <a:xfrm>
            <a:off x="4025900" y="3789363"/>
            <a:ext cx="1152525" cy="360362"/>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eaLnBrk="1" hangingPunct="1"/>
            <a:r>
              <a:rPr kumimoji="0" lang="zh-CN" altLang="en-US" sz="1200">
                <a:solidFill>
                  <a:schemeClr val="tx1"/>
                </a:solidFill>
                <a:latin typeface="Arial" pitchFamily="34" charset="0"/>
                <a:ea typeface="微软雅黑" pitchFamily="34" charset="-122"/>
              </a:rPr>
              <a:t>系统蓝图</a:t>
            </a:r>
          </a:p>
        </p:txBody>
      </p:sp>
      <p:sp>
        <p:nvSpPr>
          <p:cNvPr id="34" name="Rectangle 33"/>
          <p:cNvSpPr>
            <a:spLocks noChangeArrowheads="1"/>
          </p:cNvSpPr>
          <p:nvPr/>
        </p:nvSpPr>
        <p:spPr bwMode="auto">
          <a:xfrm>
            <a:off x="4025900" y="4221163"/>
            <a:ext cx="1152525" cy="360362"/>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eaLnBrk="1" hangingPunct="1"/>
            <a:r>
              <a:rPr kumimoji="0" lang="zh-CN" altLang="en-US" sz="1200">
                <a:solidFill>
                  <a:schemeClr val="tx1"/>
                </a:solidFill>
                <a:latin typeface="Arial" pitchFamily="34" charset="0"/>
                <a:ea typeface="微软雅黑" pitchFamily="34" charset="-122"/>
              </a:rPr>
              <a:t>基础设施蓝图</a:t>
            </a:r>
          </a:p>
        </p:txBody>
      </p:sp>
      <p:sp>
        <p:nvSpPr>
          <p:cNvPr id="35" name="AutoShape 34"/>
          <p:cNvSpPr>
            <a:spLocks noChangeArrowheads="1"/>
          </p:cNvSpPr>
          <p:nvPr/>
        </p:nvSpPr>
        <p:spPr bwMode="auto">
          <a:xfrm rot="10800000">
            <a:off x="5538788" y="4292600"/>
            <a:ext cx="1655762" cy="431800"/>
          </a:xfrm>
          <a:prstGeom prst="flowChartManualOperation">
            <a:avLst/>
          </a:prstGeom>
          <a:ln>
            <a:headEnd/>
            <a:tailEnd/>
          </a:ln>
        </p:spPr>
        <p:style>
          <a:lnRef idx="1">
            <a:schemeClr val="accent4"/>
          </a:lnRef>
          <a:fillRef idx="3">
            <a:schemeClr val="accent4"/>
          </a:fillRef>
          <a:effectRef idx="2">
            <a:schemeClr val="accent4"/>
          </a:effectRef>
          <a:fontRef idx="minor">
            <a:schemeClr val="lt1"/>
          </a:fontRef>
        </p:style>
        <p:txBody>
          <a:bodyPr rot="10800000" wrap="none" anchor="ctr"/>
          <a:lstStyle/>
          <a:p>
            <a:pPr eaLnBrk="1" hangingPunct="1"/>
            <a:endParaRPr kumimoji="0" lang="zh-CN" altLang="zh-CN" sz="1400" b="0">
              <a:solidFill>
                <a:schemeClr val="bg1"/>
              </a:solidFill>
              <a:latin typeface="微软雅黑" pitchFamily="34" charset="-122"/>
              <a:ea typeface="微软雅黑" pitchFamily="34" charset="-122"/>
            </a:endParaRPr>
          </a:p>
        </p:txBody>
      </p:sp>
      <p:sp>
        <p:nvSpPr>
          <p:cNvPr id="36" name="Text Box 35"/>
          <p:cNvSpPr txBox="1">
            <a:spLocks noChangeArrowheads="1"/>
          </p:cNvSpPr>
          <p:nvPr/>
        </p:nvSpPr>
        <p:spPr bwMode="auto">
          <a:xfrm>
            <a:off x="5710238" y="4365625"/>
            <a:ext cx="1289456" cy="307777"/>
          </a:xfrm>
          <a:prstGeom prst="rect">
            <a:avLst/>
          </a:prstGeom>
          <a:noFill/>
          <a:ln w="9525">
            <a:noFill/>
            <a:miter lim="800000"/>
            <a:headEnd/>
            <a:tailEnd/>
          </a:ln>
          <a:effectLst/>
        </p:spPr>
        <p:txBody>
          <a:bodyPr wrap="none">
            <a:spAutoFit/>
          </a:bodyPr>
          <a:lstStyle/>
          <a:p>
            <a:pPr algn="l" eaLnBrk="1" hangingPunct="1"/>
            <a:r>
              <a:rPr kumimoji="0" lang="en-US" altLang="zh-CN" sz="1400" b="1" dirty="0">
                <a:solidFill>
                  <a:schemeClr val="bg1"/>
                </a:solidFill>
                <a:latin typeface="微软雅黑" pitchFamily="34" charset="-122"/>
                <a:ea typeface="微软雅黑" pitchFamily="34" charset="-122"/>
              </a:rPr>
              <a:t>SOA</a:t>
            </a:r>
            <a:r>
              <a:rPr kumimoji="0" lang="zh-CN" altLang="en-US" sz="1400" b="1" dirty="0">
                <a:solidFill>
                  <a:schemeClr val="bg1"/>
                </a:solidFill>
                <a:latin typeface="微软雅黑" pitchFamily="34" charset="-122"/>
                <a:ea typeface="微软雅黑" pitchFamily="34" charset="-122"/>
              </a:rPr>
              <a:t>管理架构</a:t>
            </a:r>
          </a:p>
        </p:txBody>
      </p:sp>
      <p:sp>
        <p:nvSpPr>
          <p:cNvPr id="37" name="Rectangle 36"/>
          <p:cNvSpPr>
            <a:spLocks noChangeArrowheads="1"/>
          </p:cNvSpPr>
          <p:nvPr/>
        </p:nvSpPr>
        <p:spPr bwMode="auto">
          <a:xfrm>
            <a:off x="5681663" y="2781300"/>
            <a:ext cx="1454150" cy="1079500"/>
          </a:xfrm>
          <a:prstGeom prst="rect">
            <a:avLst/>
          </a:prstGeom>
          <a:solidFill>
            <a:schemeClr val="bg1"/>
          </a:solidFill>
          <a:ln w="28575" algn="ctr">
            <a:solidFill>
              <a:schemeClr val="tx1"/>
            </a:solidFill>
            <a:miter lim="800000"/>
            <a:headEnd/>
            <a:tailEnd/>
          </a:ln>
          <a:effectLst/>
        </p:spPr>
        <p:txBody>
          <a:bodyPr lIns="93600" tIns="18288" rIns="93600" bIns="46800" anchorCtr="1"/>
          <a:lstStyle/>
          <a:p>
            <a:pPr algn="l" eaLnBrk="1" hangingPunct="1">
              <a:spcBef>
                <a:spcPct val="50000"/>
              </a:spcBef>
            </a:pPr>
            <a:endParaRPr kumimoji="0" lang="zh-CN" altLang="zh-CN" sz="1500" b="0">
              <a:solidFill>
                <a:schemeClr val="tx2"/>
              </a:solidFill>
              <a:latin typeface="华文楷体" pitchFamily="2" charset="-122"/>
              <a:ea typeface="华文楷体" pitchFamily="2" charset="-122"/>
            </a:endParaRPr>
          </a:p>
        </p:txBody>
      </p:sp>
      <p:sp>
        <p:nvSpPr>
          <p:cNvPr id="38" name="Rectangle 37"/>
          <p:cNvSpPr>
            <a:spLocks noChangeArrowheads="1"/>
          </p:cNvSpPr>
          <p:nvPr/>
        </p:nvSpPr>
        <p:spPr bwMode="auto">
          <a:xfrm>
            <a:off x="5838825" y="2924175"/>
            <a:ext cx="1152525" cy="360363"/>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eaLnBrk="1" hangingPunct="1"/>
            <a:r>
              <a:rPr kumimoji="0" lang="zh-CN" altLang="en-US" sz="1200">
                <a:solidFill>
                  <a:schemeClr val="tx1"/>
                </a:solidFill>
                <a:latin typeface="Arial" pitchFamily="34" charset="0"/>
                <a:ea typeface="微软雅黑" pitchFamily="34" charset="-122"/>
              </a:rPr>
              <a:t>总体规范</a:t>
            </a:r>
          </a:p>
        </p:txBody>
      </p:sp>
      <p:sp>
        <p:nvSpPr>
          <p:cNvPr id="39" name="Rectangle 38"/>
          <p:cNvSpPr>
            <a:spLocks noChangeArrowheads="1"/>
          </p:cNvSpPr>
          <p:nvPr/>
        </p:nvSpPr>
        <p:spPr bwMode="auto">
          <a:xfrm>
            <a:off x="5838825" y="3355975"/>
            <a:ext cx="1152525" cy="360363"/>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eaLnBrk="1" hangingPunct="1"/>
            <a:r>
              <a:rPr kumimoji="0" lang="zh-CN" altLang="en-US" sz="1200">
                <a:solidFill>
                  <a:schemeClr val="tx1"/>
                </a:solidFill>
                <a:latin typeface="Arial" pitchFamily="34" charset="0"/>
                <a:ea typeface="微软雅黑" pitchFamily="34" charset="-122"/>
              </a:rPr>
              <a:t>标准制定</a:t>
            </a:r>
          </a:p>
        </p:txBody>
      </p:sp>
      <p:sp>
        <p:nvSpPr>
          <p:cNvPr id="40" name="Rectangle 39"/>
          <p:cNvSpPr>
            <a:spLocks noChangeArrowheads="1"/>
          </p:cNvSpPr>
          <p:nvPr/>
        </p:nvSpPr>
        <p:spPr bwMode="auto">
          <a:xfrm>
            <a:off x="7410450" y="3357563"/>
            <a:ext cx="1454150" cy="647700"/>
          </a:xfrm>
          <a:prstGeom prst="rect">
            <a:avLst/>
          </a:prstGeom>
          <a:solidFill>
            <a:schemeClr val="accent5">
              <a:lumMod val="40000"/>
              <a:lumOff val="60000"/>
            </a:schemeClr>
          </a:solidFill>
          <a:ln w="28575" algn="ctr">
            <a:solidFill>
              <a:schemeClr val="tx1"/>
            </a:solidFill>
            <a:miter lim="800000"/>
            <a:headEnd/>
            <a:tailEnd/>
          </a:ln>
          <a:effectLst/>
        </p:spPr>
        <p:txBody>
          <a:bodyPr lIns="93600" tIns="18288" rIns="93600" bIns="46800" anchorCtr="1"/>
          <a:lstStyle/>
          <a:p>
            <a:pPr algn="l" eaLnBrk="1" hangingPunct="1">
              <a:spcBef>
                <a:spcPct val="50000"/>
              </a:spcBef>
            </a:pPr>
            <a:endParaRPr kumimoji="0" lang="zh-CN" altLang="zh-CN" sz="1500" b="0">
              <a:solidFill>
                <a:schemeClr val="tx2"/>
              </a:solidFill>
              <a:latin typeface="华文楷体" pitchFamily="2" charset="-122"/>
              <a:ea typeface="华文楷体" pitchFamily="2" charset="-122"/>
            </a:endParaRPr>
          </a:p>
        </p:txBody>
      </p:sp>
      <p:sp>
        <p:nvSpPr>
          <p:cNvPr id="41" name="Rectangle 40"/>
          <p:cNvSpPr>
            <a:spLocks noChangeArrowheads="1"/>
          </p:cNvSpPr>
          <p:nvPr/>
        </p:nvSpPr>
        <p:spPr bwMode="auto">
          <a:xfrm>
            <a:off x="7567613" y="3500438"/>
            <a:ext cx="1152525" cy="360362"/>
          </a:xfrm>
          <a:prstGeom prst="rect">
            <a:avLst/>
          </a:prstGeom>
          <a:solidFill>
            <a:srgbClr val="FFC000"/>
          </a:solidFill>
          <a:ln>
            <a:headEnd/>
            <a:tailEnd/>
          </a:ln>
        </p:spPr>
        <p:style>
          <a:lnRef idx="1">
            <a:schemeClr val="dk1"/>
          </a:lnRef>
          <a:fillRef idx="2">
            <a:schemeClr val="dk1"/>
          </a:fillRef>
          <a:effectRef idx="1">
            <a:schemeClr val="dk1"/>
          </a:effectRef>
          <a:fontRef idx="minor">
            <a:schemeClr val="dk1"/>
          </a:fontRef>
        </p:style>
        <p:txBody>
          <a:bodyPr wrap="none" anchor="ctr"/>
          <a:lstStyle/>
          <a:p>
            <a:pPr eaLnBrk="1" hangingPunct="1"/>
            <a:r>
              <a:rPr kumimoji="0" lang="zh-CN" altLang="en-US" sz="1200">
                <a:solidFill>
                  <a:schemeClr val="tx1"/>
                </a:solidFill>
                <a:latin typeface="Arial" pitchFamily="34" charset="0"/>
                <a:ea typeface="微软雅黑" pitchFamily="34" charset="-122"/>
              </a:rPr>
              <a:t>实施计划</a:t>
            </a:r>
          </a:p>
        </p:txBody>
      </p:sp>
      <p:sp>
        <p:nvSpPr>
          <p:cNvPr id="42" name="Oval 41"/>
          <p:cNvSpPr>
            <a:spLocks noChangeArrowheads="1"/>
          </p:cNvSpPr>
          <p:nvPr/>
        </p:nvSpPr>
        <p:spPr bwMode="auto">
          <a:xfrm>
            <a:off x="7481888" y="4724400"/>
            <a:ext cx="1223962" cy="503238"/>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eaLnBrk="1" hangingPunct="1"/>
            <a:r>
              <a:rPr kumimoji="0" lang="zh-CN" altLang="en-US" sz="1400" b="1" dirty="0">
                <a:latin typeface="Arial" pitchFamily="34" charset="0"/>
                <a:ea typeface="微软雅黑" pitchFamily="34" charset="-122"/>
              </a:rPr>
              <a:t>实施方法论</a:t>
            </a:r>
          </a:p>
        </p:txBody>
      </p:sp>
      <p:sp>
        <p:nvSpPr>
          <p:cNvPr id="43" name="Line 42"/>
          <p:cNvSpPr>
            <a:spLocks noChangeShapeType="1"/>
          </p:cNvSpPr>
          <p:nvPr/>
        </p:nvSpPr>
        <p:spPr bwMode="auto">
          <a:xfrm>
            <a:off x="8105775" y="4005263"/>
            <a:ext cx="0" cy="719137"/>
          </a:xfrm>
          <a:prstGeom prst="line">
            <a:avLst/>
          </a:prstGeom>
          <a:noFill/>
          <a:ln w="9525">
            <a:solidFill>
              <a:schemeClr val="tx1"/>
            </a:solidFill>
            <a:round/>
            <a:headEnd/>
            <a:tailEnd type="triangle" w="med" len="med"/>
          </a:ln>
          <a:effectLst/>
        </p:spPr>
        <p:txBody>
          <a:bodyPr/>
          <a:lstStyle/>
          <a:p>
            <a:endParaRPr lang="zh-CN" altLang="en-US"/>
          </a:p>
        </p:txBody>
      </p:sp>
      <p:sp>
        <p:nvSpPr>
          <p:cNvPr id="44" name="Line 43"/>
          <p:cNvSpPr>
            <a:spLocks noChangeShapeType="1"/>
          </p:cNvSpPr>
          <p:nvPr/>
        </p:nvSpPr>
        <p:spPr bwMode="auto">
          <a:xfrm flipV="1">
            <a:off x="2801938" y="4652963"/>
            <a:ext cx="0" cy="360362"/>
          </a:xfrm>
          <a:prstGeom prst="line">
            <a:avLst/>
          </a:prstGeom>
          <a:noFill/>
          <a:ln w="9525">
            <a:solidFill>
              <a:schemeClr val="tx1"/>
            </a:solidFill>
            <a:round/>
            <a:headEnd/>
            <a:tailEnd type="triangle" w="med" len="med"/>
          </a:ln>
          <a:effectLst/>
        </p:spPr>
        <p:txBody>
          <a:bodyPr/>
          <a:lstStyle/>
          <a:p>
            <a:endParaRPr lang="zh-CN" altLang="en-US"/>
          </a:p>
        </p:txBody>
      </p:sp>
      <p:sp>
        <p:nvSpPr>
          <p:cNvPr id="45" name="矩形 44"/>
          <p:cNvSpPr/>
          <p:nvPr/>
        </p:nvSpPr>
        <p:spPr>
          <a:xfrm>
            <a:off x="179512" y="332656"/>
            <a:ext cx="8856984"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该图为常用的咨询规划方法论构图方式，实际上后续的内容基本可以按构图中的五个阶段展开逐步描述和分解，体现完整的金字塔结构。该图一般用于</a:t>
            </a:r>
            <a:r>
              <a:rPr lang="en-US" altLang="zh-CN" sz="1200" dirty="0">
                <a:latin typeface="微软雅黑" pitchFamily="34" charset="-122"/>
                <a:ea typeface="微软雅黑" pitchFamily="34" charset="-122"/>
              </a:rPr>
              <a:t>PPT</a:t>
            </a:r>
            <a:r>
              <a:rPr lang="zh-CN" altLang="en-US" sz="1200" dirty="0">
                <a:latin typeface="微软雅黑" pitchFamily="34" charset="-122"/>
                <a:ea typeface="微软雅黑" pitchFamily="34" charset="-122"/>
              </a:rPr>
              <a:t>首页介绍说明。</a:t>
            </a:r>
          </a:p>
        </p:txBody>
      </p:sp>
    </p:spTree>
    <p:extLst>
      <p:ext uri="{BB962C8B-B14F-4D97-AF65-F5344CB8AC3E}">
        <p14:creationId xmlns:p14="http://schemas.microsoft.com/office/powerpoint/2010/main" val="110865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
          <p:cNvSpPr>
            <a:spLocks noChangeArrowheads="1"/>
          </p:cNvSpPr>
          <p:nvPr/>
        </p:nvSpPr>
        <p:spPr bwMode="auto">
          <a:xfrm>
            <a:off x="6984678" y="3283867"/>
            <a:ext cx="1800225" cy="23764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8" name="Rectangle 3"/>
          <p:cNvSpPr>
            <a:spLocks noChangeArrowheads="1"/>
          </p:cNvSpPr>
          <p:nvPr/>
        </p:nvSpPr>
        <p:spPr bwMode="auto">
          <a:xfrm>
            <a:off x="323528" y="3572792"/>
            <a:ext cx="1800225" cy="23764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9" name="AutoShape 5"/>
          <p:cNvSpPr>
            <a:spLocks noChangeArrowheads="1"/>
          </p:cNvSpPr>
          <p:nvPr/>
        </p:nvSpPr>
        <p:spPr bwMode="auto">
          <a:xfrm>
            <a:off x="323528" y="1412205"/>
            <a:ext cx="2016125" cy="865187"/>
          </a:xfrm>
          <a:prstGeom prst="homePlate">
            <a:avLst>
              <a:gd name="adj" fmla="val 26421"/>
            </a:avLst>
          </a:prstGeom>
          <a:solidFill>
            <a:schemeClr val="tx2">
              <a:lumMod val="50000"/>
            </a:schemeClr>
          </a:solidFill>
          <a:ln w="9525">
            <a:solidFill>
              <a:srgbClr val="000000"/>
            </a:solidFill>
            <a:miter lim="800000"/>
            <a:headEnd/>
            <a:tailEnd/>
          </a:ln>
          <a:effectLst>
            <a:outerShdw dist="45791" dir="3378596"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FFFFFF"/>
                </a:solidFill>
                <a:effectLst/>
                <a:uLnTx/>
                <a:uFillTx/>
                <a:latin typeface="微软雅黑" pitchFamily="34" charset="-122"/>
                <a:ea typeface="微软雅黑" pitchFamily="34" charset="-122"/>
              </a:rPr>
              <a:t>1.0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FFFFFF"/>
                </a:solidFill>
                <a:effectLst/>
                <a:uLnTx/>
                <a:uFillTx/>
                <a:latin typeface="微软雅黑" pitchFamily="34" charset="-122"/>
                <a:ea typeface="微软雅黑" pitchFamily="34" charset="-122"/>
              </a:rPr>
              <a:t>主数据现状分析</a:t>
            </a:r>
          </a:p>
        </p:txBody>
      </p:sp>
      <p:sp>
        <p:nvSpPr>
          <p:cNvPr id="50" name="AutoShape 6"/>
          <p:cNvSpPr>
            <a:spLocks noChangeArrowheads="1"/>
          </p:cNvSpPr>
          <p:nvPr/>
        </p:nvSpPr>
        <p:spPr bwMode="auto">
          <a:xfrm>
            <a:off x="2555553" y="1412205"/>
            <a:ext cx="2016125" cy="865187"/>
          </a:xfrm>
          <a:prstGeom prst="homePlate">
            <a:avLst>
              <a:gd name="adj" fmla="val 26421"/>
            </a:avLst>
          </a:prstGeom>
          <a:solidFill>
            <a:srgbClr val="0070C0"/>
          </a:solidFill>
          <a:ln w="9525">
            <a:solidFill>
              <a:srgbClr val="000000"/>
            </a:solidFill>
            <a:miter lim="800000"/>
            <a:headEnd/>
            <a:tailEnd/>
          </a:ln>
          <a:effectLst>
            <a:outerShdw dist="45791" dir="3378596"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FFFFFF"/>
                </a:solidFill>
                <a:effectLst/>
                <a:uLnTx/>
                <a:uFillTx/>
                <a:latin typeface="微软雅黑" pitchFamily="34" charset="-122"/>
                <a:ea typeface="微软雅黑" pitchFamily="34" charset="-122"/>
              </a:rPr>
              <a:t>2.0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FFFFFF"/>
                </a:solidFill>
                <a:effectLst/>
                <a:uLnTx/>
                <a:uFillTx/>
                <a:latin typeface="微软雅黑" pitchFamily="34" charset="-122"/>
                <a:ea typeface="微软雅黑" pitchFamily="34" charset="-122"/>
              </a:rPr>
              <a:t>业务解决方案</a:t>
            </a:r>
          </a:p>
        </p:txBody>
      </p:sp>
      <p:sp>
        <p:nvSpPr>
          <p:cNvPr id="51" name="AutoShape 7"/>
          <p:cNvSpPr>
            <a:spLocks noChangeArrowheads="1"/>
          </p:cNvSpPr>
          <p:nvPr/>
        </p:nvSpPr>
        <p:spPr bwMode="auto">
          <a:xfrm>
            <a:off x="4716141" y="1412205"/>
            <a:ext cx="2016125" cy="865187"/>
          </a:xfrm>
          <a:prstGeom prst="homePlate">
            <a:avLst>
              <a:gd name="adj" fmla="val 26421"/>
            </a:avLst>
          </a:prstGeom>
          <a:solidFill>
            <a:srgbClr val="00B050"/>
          </a:solidFill>
          <a:ln w="9525" algn="ctr">
            <a:solidFill>
              <a:srgbClr val="000000"/>
            </a:solidFill>
            <a:miter lim="800000"/>
            <a:headEnd/>
            <a:tailEnd/>
          </a:ln>
          <a:effectLst>
            <a:outerShdw dist="45791" dir="3378596"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FFFFFF"/>
                </a:solidFill>
                <a:effectLst/>
                <a:uLnTx/>
                <a:uFillTx/>
                <a:latin typeface="微软雅黑" pitchFamily="34" charset="-122"/>
                <a:ea typeface="微软雅黑" pitchFamily="34" charset="-122"/>
              </a:rPr>
              <a:t>3.0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FFFFFF"/>
                </a:solidFill>
                <a:effectLst/>
                <a:uLnTx/>
                <a:uFillTx/>
                <a:latin typeface="微软雅黑" pitchFamily="34" charset="-122"/>
                <a:ea typeface="微软雅黑" pitchFamily="34" charset="-122"/>
              </a:rPr>
              <a:t>信息系统解决方案</a:t>
            </a:r>
          </a:p>
        </p:txBody>
      </p:sp>
      <p:sp>
        <p:nvSpPr>
          <p:cNvPr id="52" name="AutoShape 8"/>
          <p:cNvSpPr>
            <a:spLocks noChangeArrowheads="1"/>
          </p:cNvSpPr>
          <p:nvPr/>
        </p:nvSpPr>
        <p:spPr bwMode="auto">
          <a:xfrm>
            <a:off x="6948166" y="1412205"/>
            <a:ext cx="2016125" cy="865187"/>
          </a:xfrm>
          <a:prstGeom prst="homePlate">
            <a:avLst>
              <a:gd name="adj" fmla="val 26421"/>
            </a:avLst>
          </a:prstGeom>
          <a:solidFill>
            <a:schemeClr val="accent6">
              <a:lumMod val="75000"/>
            </a:schemeClr>
          </a:solidFill>
          <a:ln w="9525">
            <a:solidFill>
              <a:srgbClr val="000000"/>
            </a:solidFill>
            <a:miter lim="800000"/>
            <a:headEnd/>
            <a:tailEnd/>
          </a:ln>
          <a:effectLst>
            <a:outerShdw dist="45791" dir="3378596"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FFFFFF"/>
                </a:solidFill>
                <a:effectLst/>
                <a:uLnTx/>
                <a:uFillTx/>
                <a:latin typeface="微软雅黑" pitchFamily="34" charset="-122"/>
                <a:ea typeface="微软雅黑" pitchFamily="34" charset="-122"/>
              </a:rPr>
              <a:t>4.0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FFFFFF"/>
                </a:solidFill>
                <a:effectLst/>
                <a:uLnTx/>
                <a:uFillTx/>
                <a:latin typeface="微软雅黑" pitchFamily="34" charset="-122"/>
                <a:ea typeface="微软雅黑" pitchFamily="34" charset="-122"/>
              </a:rPr>
              <a:t>主数据实施</a:t>
            </a:r>
          </a:p>
        </p:txBody>
      </p:sp>
      <p:sp>
        <p:nvSpPr>
          <p:cNvPr id="53" name="Rectangle 9"/>
          <p:cNvSpPr>
            <a:spLocks noChangeArrowheads="1"/>
          </p:cNvSpPr>
          <p:nvPr/>
        </p:nvSpPr>
        <p:spPr bwMode="auto">
          <a:xfrm>
            <a:off x="467991" y="3718842"/>
            <a:ext cx="1511300" cy="358775"/>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业务流程现状</a:t>
            </a:r>
          </a:p>
        </p:txBody>
      </p:sp>
      <p:sp>
        <p:nvSpPr>
          <p:cNvPr id="54" name="Rectangle 10"/>
          <p:cNvSpPr>
            <a:spLocks noChangeArrowheads="1"/>
          </p:cNvSpPr>
          <p:nvPr/>
        </p:nvSpPr>
        <p:spPr bwMode="auto">
          <a:xfrm>
            <a:off x="467991" y="4149055"/>
            <a:ext cx="1511300" cy="358775"/>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组织岗位现状</a:t>
            </a:r>
          </a:p>
        </p:txBody>
      </p:sp>
      <p:sp>
        <p:nvSpPr>
          <p:cNvPr id="55" name="Rectangle 11"/>
          <p:cNvSpPr>
            <a:spLocks noChangeArrowheads="1"/>
          </p:cNvSpPr>
          <p:nvPr/>
        </p:nvSpPr>
        <p:spPr bwMode="auto">
          <a:xfrm>
            <a:off x="467991" y="4582442"/>
            <a:ext cx="1511300" cy="358775"/>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业务数据现状</a:t>
            </a:r>
          </a:p>
        </p:txBody>
      </p:sp>
      <p:sp>
        <p:nvSpPr>
          <p:cNvPr id="56" name="Rectangle 12"/>
          <p:cNvSpPr>
            <a:spLocks noChangeArrowheads="1"/>
          </p:cNvSpPr>
          <p:nvPr/>
        </p:nvSpPr>
        <p:spPr bwMode="auto">
          <a:xfrm>
            <a:off x="467991" y="5012655"/>
            <a:ext cx="1511300" cy="358775"/>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业务系统现状</a:t>
            </a:r>
          </a:p>
        </p:txBody>
      </p:sp>
      <p:sp>
        <p:nvSpPr>
          <p:cNvPr id="57" name="Rectangle 13"/>
          <p:cNvSpPr>
            <a:spLocks noChangeArrowheads="1"/>
          </p:cNvSpPr>
          <p:nvPr/>
        </p:nvSpPr>
        <p:spPr bwMode="auto">
          <a:xfrm>
            <a:off x="467991" y="2564730"/>
            <a:ext cx="1511300" cy="503237"/>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业务目标</a:t>
            </a:r>
          </a:p>
        </p:txBody>
      </p:sp>
      <p:sp>
        <p:nvSpPr>
          <p:cNvPr id="58" name="Rectangle 14"/>
          <p:cNvSpPr>
            <a:spLocks noChangeArrowheads="1"/>
          </p:cNvSpPr>
          <p:nvPr/>
        </p:nvSpPr>
        <p:spPr bwMode="auto">
          <a:xfrm>
            <a:off x="467991" y="5446042"/>
            <a:ext cx="1511300" cy="358775"/>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数据集成现状</a:t>
            </a:r>
          </a:p>
        </p:txBody>
      </p:sp>
      <p:cxnSp>
        <p:nvCxnSpPr>
          <p:cNvPr id="59" name="AutoShape 15"/>
          <p:cNvCxnSpPr>
            <a:cxnSpLocks noChangeShapeType="1"/>
            <a:stCxn id="57" idx="2"/>
            <a:endCxn id="48" idx="0"/>
          </p:cNvCxnSpPr>
          <p:nvPr/>
        </p:nvCxnSpPr>
        <p:spPr bwMode="auto">
          <a:xfrm>
            <a:off x="1223641" y="3067967"/>
            <a:ext cx="0" cy="504825"/>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16"/>
          <p:cNvSpPr>
            <a:spLocks noChangeArrowheads="1"/>
          </p:cNvSpPr>
          <p:nvPr/>
        </p:nvSpPr>
        <p:spPr bwMode="auto">
          <a:xfrm>
            <a:off x="2626991" y="2564730"/>
            <a:ext cx="2808287" cy="503237"/>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业务和</a:t>
            </a:r>
            <a:r>
              <a:rPr kumimoji="0" lang="en-US" altLang="zh-CN"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IT</a:t>
            </a: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的匹配</a:t>
            </a:r>
            <a:r>
              <a:rPr kumimoji="0" lang="en-US" altLang="zh-CN"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差距分析</a:t>
            </a:r>
          </a:p>
        </p:txBody>
      </p:sp>
      <p:sp>
        <p:nvSpPr>
          <p:cNvPr id="61" name="Rectangle 17"/>
          <p:cNvSpPr>
            <a:spLocks noChangeArrowheads="1"/>
          </p:cNvSpPr>
          <p:nvPr/>
        </p:nvSpPr>
        <p:spPr bwMode="auto">
          <a:xfrm>
            <a:off x="2700016" y="3283867"/>
            <a:ext cx="1511300" cy="358775"/>
          </a:xfrm>
          <a:prstGeom prst="rect">
            <a:avLst/>
          </a:prstGeom>
          <a:solidFill>
            <a:srgbClr val="66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流程优化</a:t>
            </a:r>
          </a:p>
        </p:txBody>
      </p:sp>
      <p:sp>
        <p:nvSpPr>
          <p:cNvPr id="62" name="Rectangle 18"/>
          <p:cNvSpPr>
            <a:spLocks noChangeArrowheads="1"/>
          </p:cNvSpPr>
          <p:nvPr/>
        </p:nvSpPr>
        <p:spPr bwMode="auto">
          <a:xfrm>
            <a:off x="2700016" y="3860130"/>
            <a:ext cx="1511300" cy="358775"/>
          </a:xfrm>
          <a:prstGeom prst="rect">
            <a:avLst/>
          </a:prstGeom>
          <a:solidFill>
            <a:srgbClr val="66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组织岗位设置</a:t>
            </a:r>
          </a:p>
        </p:txBody>
      </p:sp>
      <p:sp>
        <p:nvSpPr>
          <p:cNvPr id="63" name="Rectangle 19"/>
          <p:cNvSpPr>
            <a:spLocks noChangeArrowheads="1"/>
          </p:cNvSpPr>
          <p:nvPr/>
        </p:nvSpPr>
        <p:spPr bwMode="auto">
          <a:xfrm>
            <a:off x="2700016" y="4436392"/>
            <a:ext cx="1511300" cy="358775"/>
          </a:xfrm>
          <a:prstGeom prst="rect">
            <a:avLst/>
          </a:prstGeom>
          <a:solidFill>
            <a:srgbClr val="66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数据模型和规范</a:t>
            </a:r>
          </a:p>
        </p:txBody>
      </p:sp>
      <p:sp>
        <p:nvSpPr>
          <p:cNvPr id="64" name="Rectangle 20"/>
          <p:cNvSpPr>
            <a:spLocks noChangeArrowheads="1"/>
          </p:cNvSpPr>
          <p:nvPr/>
        </p:nvSpPr>
        <p:spPr bwMode="auto">
          <a:xfrm>
            <a:off x="2700016" y="5012655"/>
            <a:ext cx="1511300" cy="358775"/>
          </a:xfrm>
          <a:prstGeom prst="rect">
            <a:avLst/>
          </a:prstGeom>
          <a:solidFill>
            <a:srgbClr val="66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数据质量管理</a:t>
            </a:r>
          </a:p>
        </p:txBody>
      </p:sp>
      <p:sp>
        <p:nvSpPr>
          <p:cNvPr id="65" name="Line 21"/>
          <p:cNvSpPr>
            <a:spLocks noChangeShapeType="1"/>
          </p:cNvSpPr>
          <p:nvPr/>
        </p:nvSpPr>
        <p:spPr bwMode="auto">
          <a:xfrm>
            <a:off x="3458841" y="3067967"/>
            <a:ext cx="0" cy="2159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66" name="AutoShape 22"/>
          <p:cNvCxnSpPr>
            <a:cxnSpLocks noChangeShapeType="1"/>
            <a:stCxn id="61" idx="2"/>
            <a:endCxn id="62" idx="0"/>
          </p:cNvCxnSpPr>
          <p:nvPr/>
        </p:nvCxnSpPr>
        <p:spPr bwMode="auto">
          <a:xfrm>
            <a:off x="3455666" y="3642642"/>
            <a:ext cx="0" cy="21748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23"/>
          <p:cNvCxnSpPr>
            <a:cxnSpLocks noChangeShapeType="1"/>
            <a:stCxn id="62" idx="2"/>
            <a:endCxn id="63" idx="0"/>
          </p:cNvCxnSpPr>
          <p:nvPr/>
        </p:nvCxnSpPr>
        <p:spPr bwMode="auto">
          <a:xfrm>
            <a:off x="3455666" y="4218905"/>
            <a:ext cx="0" cy="217487"/>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AutoShape 24"/>
          <p:cNvCxnSpPr>
            <a:cxnSpLocks noChangeShapeType="1"/>
            <a:stCxn id="63" idx="2"/>
            <a:endCxn id="64" idx="0"/>
          </p:cNvCxnSpPr>
          <p:nvPr/>
        </p:nvCxnSpPr>
        <p:spPr bwMode="auto">
          <a:xfrm>
            <a:off x="3455666" y="4795167"/>
            <a:ext cx="0" cy="21748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Rectangle 25"/>
          <p:cNvSpPr>
            <a:spLocks noChangeArrowheads="1"/>
          </p:cNvSpPr>
          <p:nvPr/>
        </p:nvSpPr>
        <p:spPr bwMode="auto">
          <a:xfrm>
            <a:off x="5579741" y="2564730"/>
            <a:ext cx="792162" cy="503237"/>
          </a:xfrm>
          <a:prstGeom prst="rect">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IT</a:t>
            </a: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目标</a:t>
            </a:r>
          </a:p>
        </p:txBody>
      </p:sp>
      <p:sp>
        <p:nvSpPr>
          <p:cNvPr id="70" name="Rectangle 26"/>
          <p:cNvSpPr>
            <a:spLocks noChangeArrowheads="1"/>
          </p:cNvSpPr>
          <p:nvPr/>
        </p:nvSpPr>
        <p:spPr bwMode="auto">
          <a:xfrm>
            <a:off x="4859016" y="3283867"/>
            <a:ext cx="1511300" cy="358775"/>
          </a:xfrm>
          <a:prstGeom prst="rect">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系统集成架构</a:t>
            </a:r>
          </a:p>
        </p:txBody>
      </p:sp>
      <p:sp>
        <p:nvSpPr>
          <p:cNvPr id="71" name="Line 27"/>
          <p:cNvSpPr>
            <a:spLocks noChangeShapeType="1"/>
          </p:cNvSpPr>
          <p:nvPr/>
        </p:nvSpPr>
        <p:spPr bwMode="auto">
          <a:xfrm>
            <a:off x="5076503" y="3067967"/>
            <a:ext cx="0" cy="2159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2" name="Line 28"/>
          <p:cNvSpPr>
            <a:spLocks noChangeShapeType="1"/>
          </p:cNvSpPr>
          <p:nvPr/>
        </p:nvSpPr>
        <p:spPr bwMode="auto">
          <a:xfrm>
            <a:off x="6011541" y="3067967"/>
            <a:ext cx="0" cy="2159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3" name="Rectangle 29"/>
          <p:cNvSpPr>
            <a:spLocks noChangeArrowheads="1"/>
          </p:cNvSpPr>
          <p:nvPr/>
        </p:nvSpPr>
        <p:spPr bwMode="auto">
          <a:xfrm>
            <a:off x="4859016" y="3860130"/>
            <a:ext cx="1511300" cy="358775"/>
          </a:xfrm>
          <a:prstGeom prst="rect">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系统功能架构</a:t>
            </a:r>
          </a:p>
        </p:txBody>
      </p:sp>
      <p:sp>
        <p:nvSpPr>
          <p:cNvPr id="74" name="Rectangle 30"/>
          <p:cNvSpPr>
            <a:spLocks noChangeArrowheads="1"/>
          </p:cNvSpPr>
          <p:nvPr/>
        </p:nvSpPr>
        <p:spPr bwMode="auto">
          <a:xfrm>
            <a:off x="4859016" y="4436392"/>
            <a:ext cx="1511300" cy="358775"/>
          </a:xfrm>
          <a:prstGeom prst="rect">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系统技术架构</a:t>
            </a:r>
          </a:p>
        </p:txBody>
      </p:sp>
      <p:sp>
        <p:nvSpPr>
          <p:cNvPr id="75" name="Rectangle 31"/>
          <p:cNvSpPr>
            <a:spLocks noChangeArrowheads="1"/>
          </p:cNvSpPr>
          <p:nvPr/>
        </p:nvSpPr>
        <p:spPr bwMode="auto">
          <a:xfrm>
            <a:off x="4859016" y="5012655"/>
            <a:ext cx="1511300" cy="358775"/>
          </a:xfrm>
          <a:prstGeom prst="rect">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系统部署架构</a:t>
            </a:r>
          </a:p>
        </p:txBody>
      </p:sp>
      <p:cxnSp>
        <p:nvCxnSpPr>
          <p:cNvPr id="76" name="AutoShape 32"/>
          <p:cNvCxnSpPr>
            <a:cxnSpLocks noChangeShapeType="1"/>
          </p:cNvCxnSpPr>
          <p:nvPr/>
        </p:nvCxnSpPr>
        <p:spPr bwMode="auto">
          <a:xfrm>
            <a:off x="5579741" y="3642642"/>
            <a:ext cx="0" cy="21748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AutoShape 33"/>
          <p:cNvCxnSpPr>
            <a:cxnSpLocks noChangeShapeType="1"/>
          </p:cNvCxnSpPr>
          <p:nvPr/>
        </p:nvCxnSpPr>
        <p:spPr bwMode="auto">
          <a:xfrm>
            <a:off x="5579741" y="4218905"/>
            <a:ext cx="0" cy="217487"/>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34"/>
          <p:cNvCxnSpPr>
            <a:cxnSpLocks noChangeShapeType="1"/>
          </p:cNvCxnSpPr>
          <p:nvPr/>
        </p:nvCxnSpPr>
        <p:spPr bwMode="auto">
          <a:xfrm>
            <a:off x="5579741" y="4795167"/>
            <a:ext cx="0" cy="21748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Rectangle 35"/>
          <p:cNvSpPr>
            <a:spLocks noChangeArrowheads="1"/>
          </p:cNvSpPr>
          <p:nvPr/>
        </p:nvSpPr>
        <p:spPr bwMode="auto">
          <a:xfrm>
            <a:off x="2626991" y="5588917"/>
            <a:ext cx="3744912" cy="360363"/>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总体实施方案</a:t>
            </a:r>
          </a:p>
        </p:txBody>
      </p:sp>
      <p:cxnSp>
        <p:nvCxnSpPr>
          <p:cNvPr id="80" name="AutoShape 36"/>
          <p:cNvCxnSpPr>
            <a:cxnSpLocks noChangeShapeType="1"/>
          </p:cNvCxnSpPr>
          <p:nvPr/>
        </p:nvCxnSpPr>
        <p:spPr bwMode="auto">
          <a:xfrm>
            <a:off x="3455666" y="5373017"/>
            <a:ext cx="0" cy="21748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Rectangle 37"/>
          <p:cNvSpPr>
            <a:spLocks noChangeArrowheads="1"/>
          </p:cNvSpPr>
          <p:nvPr/>
        </p:nvSpPr>
        <p:spPr bwMode="auto">
          <a:xfrm>
            <a:off x="7127553" y="4003005"/>
            <a:ext cx="1511300" cy="358775"/>
          </a:xfrm>
          <a:prstGeom prst="rect">
            <a:avLst/>
          </a:prstGeom>
          <a:solidFill>
            <a:srgbClr val="EAEAEA"/>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业务实施内容</a:t>
            </a:r>
          </a:p>
        </p:txBody>
      </p:sp>
      <p:sp>
        <p:nvSpPr>
          <p:cNvPr id="82" name="Rectangle 38"/>
          <p:cNvSpPr>
            <a:spLocks noChangeArrowheads="1"/>
          </p:cNvSpPr>
          <p:nvPr/>
        </p:nvSpPr>
        <p:spPr bwMode="auto">
          <a:xfrm>
            <a:off x="7127553" y="4579267"/>
            <a:ext cx="1511300" cy="358775"/>
          </a:xfrm>
          <a:prstGeom prst="rect">
            <a:avLst/>
          </a:prstGeom>
          <a:solidFill>
            <a:srgbClr val="EAEAEA"/>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系统实施内容</a:t>
            </a:r>
          </a:p>
        </p:txBody>
      </p:sp>
      <p:sp>
        <p:nvSpPr>
          <p:cNvPr id="83" name="Rectangle 39"/>
          <p:cNvSpPr>
            <a:spLocks noChangeArrowheads="1"/>
          </p:cNvSpPr>
          <p:nvPr/>
        </p:nvSpPr>
        <p:spPr bwMode="auto">
          <a:xfrm>
            <a:off x="7127553" y="3426742"/>
            <a:ext cx="1511300" cy="358775"/>
          </a:xfrm>
          <a:prstGeom prst="rect">
            <a:avLst/>
          </a:prstGeom>
          <a:solidFill>
            <a:srgbClr val="EAEAEA"/>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主数据实施优先级</a:t>
            </a:r>
          </a:p>
        </p:txBody>
      </p:sp>
      <p:sp>
        <p:nvSpPr>
          <p:cNvPr id="84" name="Rectangle 40"/>
          <p:cNvSpPr>
            <a:spLocks noChangeArrowheads="1"/>
          </p:cNvSpPr>
          <p:nvPr/>
        </p:nvSpPr>
        <p:spPr bwMode="auto">
          <a:xfrm>
            <a:off x="7127553" y="5155530"/>
            <a:ext cx="1511300" cy="358775"/>
          </a:xfrm>
          <a:prstGeom prst="rect">
            <a:avLst/>
          </a:prstGeom>
          <a:solidFill>
            <a:srgbClr val="EAEAEA"/>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集成实施计划</a:t>
            </a:r>
          </a:p>
        </p:txBody>
      </p:sp>
      <p:cxnSp>
        <p:nvCxnSpPr>
          <p:cNvPr id="85" name="AutoShape 41"/>
          <p:cNvCxnSpPr>
            <a:cxnSpLocks noChangeShapeType="1"/>
            <a:stCxn id="79" idx="3"/>
            <a:endCxn id="47" idx="1"/>
          </p:cNvCxnSpPr>
          <p:nvPr/>
        </p:nvCxnSpPr>
        <p:spPr bwMode="auto">
          <a:xfrm flipV="1">
            <a:off x="6371903" y="4472905"/>
            <a:ext cx="612775" cy="1296987"/>
          </a:xfrm>
          <a:prstGeom prst="bentConnector3">
            <a:avLst>
              <a:gd name="adj1" fmla="val 49741"/>
            </a:avLst>
          </a:prstGeom>
          <a:noFill/>
          <a:ln w="381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Rectangle 42"/>
          <p:cNvSpPr>
            <a:spLocks noChangeArrowheads="1"/>
          </p:cNvSpPr>
          <p:nvPr/>
        </p:nvSpPr>
        <p:spPr bwMode="auto">
          <a:xfrm>
            <a:off x="7127553" y="2564730"/>
            <a:ext cx="1511300" cy="503237"/>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业务目标</a:t>
            </a:r>
            <a:r>
              <a:rPr kumimoji="0" lang="en-US" altLang="zh-CN"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+IT</a:t>
            </a: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目标</a:t>
            </a:r>
          </a:p>
        </p:txBody>
      </p:sp>
      <p:sp>
        <p:nvSpPr>
          <p:cNvPr id="87" name="Line 43"/>
          <p:cNvSpPr>
            <a:spLocks noChangeShapeType="1"/>
          </p:cNvSpPr>
          <p:nvPr/>
        </p:nvSpPr>
        <p:spPr bwMode="auto">
          <a:xfrm>
            <a:off x="7848278" y="3067967"/>
            <a:ext cx="0"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88" name="AutoShape 44"/>
          <p:cNvCxnSpPr>
            <a:cxnSpLocks noChangeShapeType="1"/>
            <a:stCxn id="57" idx="3"/>
            <a:endCxn id="60" idx="1"/>
          </p:cNvCxnSpPr>
          <p:nvPr/>
        </p:nvCxnSpPr>
        <p:spPr bwMode="auto">
          <a:xfrm>
            <a:off x="1979291" y="2817142"/>
            <a:ext cx="647700" cy="0"/>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Freeform 45"/>
          <p:cNvSpPr>
            <a:spLocks/>
          </p:cNvSpPr>
          <p:nvPr/>
        </p:nvSpPr>
        <p:spPr bwMode="auto">
          <a:xfrm>
            <a:off x="2123753" y="2925092"/>
            <a:ext cx="503238" cy="1800225"/>
          </a:xfrm>
          <a:custGeom>
            <a:avLst/>
            <a:gdLst>
              <a:gd name="T0" fmla="*/ 0 w 317"/>
              <a:gd name="T1" fmla="*/ 1800225 h 1134"/>
              <a:gd name="T2" fmla="*/ 144463 w 317"/>
              <a:gd name="T3" fmla="*/ 1800225 h 1134"/>
              <a:gd name="T4" fmla="*/ 144463 w 317"/>
              <a:gd name="T5" fmla="*/ 0 h 1134"/>
              <a:gd name="T6" fmla="*/ 503238 w 317"/>
              <a:gd name="T7" fmla="*/ 0 h 11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7" h="1134">
                <a:moveTo>
                  <a:pt x="0" y="1134"/>
                </a:moveTo>
                <a:lnTo>
                  <a:pt x="91" y="1134"/>
                </a:lnTo>
                <a:lnTo>
                  <a:pt x="91" y="0"/>
                </a:lnTo>
                <a:lnTo>
                  <a:pt x="317" y="0"/>
                </a:lnTo>
              </a:path>
            </a:pathLst>
          </a:custGeom>
          <a:noFill/>
          <a:ln w="38100" cmpd="sng">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0" name="矩形 89"/>
          <p:cNvSpPr/>
          <p:nvPr/>
        </p:nvSpPr>
        <p:spPr>
          <a:xfrm>
            <a:off x="179512" y="332656"/>
            <a:ext cx="8856984"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该图为常用的咨询规划方法论构图方式，实际上后续的内容基本可以按构图中的五个阶段展开逐步描述和分解，体现完整的金字塔结构。该图一般用于</a:t>
            </a:r>
            <a:r>
              <a:rPr lang="en-US" altLang="zh-CN" sz="1200" dirty="0">
                <a:latin typeface="微软雅黑" pitchFamily="34" charset="-122"/>
                <a:ea typeface="微软雅黑" pitchFamily="34" charset="-122"/>
              </a:rPr>
              <a:t>PPT</a:t>
            </a:r>
            <a:r>
              <a:rPr lang="zh-CN" altLang="en-US" sz="1200" dirty="0">
                <a:latin typeface="微软雅黑" pitchFamily="34" charset="-122"/>
                <a:ea typeface="微软雅黑" pitchFamily="34" charset="-122"/>
              </a:rPr>
              <a:t>首页介绍说明。</a:t>
            </a:r>
          </a:p>
        </p:txBody>
      </p:sp>
    </p:spTree>
    <p:extLst>
      <p:ext uri="{BB962C8B-B14F-4D97-AF65-F5344CB8AC3E}">
        <p14:creationId xmlns:p14="http://schemas.microsoft.com/office/powerpoint/2010/main" val="3834651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79465" y="1392255"/>
            <a:ext cx="3960812" cy="4537075"/>
          </a:xfrm>
          <a:prstGeom prst="rect">
            <a:avLst/>
          </a:prstGeom>
          <a:solidFill>
            <a:srgbClr val="FFFFCC"/>
          </a:solidFill>
          <a:ln w="9525" algn="ctr">
            <a:solidFill>
              <a:schemeClr val="tx1"/>
            </a:solidFill>
            <a:miter lim="800000"/>
            <a:headEnd/>
            <a:tailEnd/>
          </a:ln>
        </p:spPr>
        <p:txBody>
          <a:bodyPr wrap="none" lIns="90000" tIns="46800" rIns="90000" bIns="46800" anchor="ctr"/>
          <a:lstStyle/>
          <a:p>
            <a:endParaRPr lang="zh-CN" altLang="en-US">
              <a:latin typeface="微软雅黑" pitchFamily="34" charset="-122"/>
              <a:ea typeface="微软雅黑" pitchFamily="34" charset="-122"/>
            </a:endParaRPr>
          </a:p>
        </p:txBody>
      </p:sp>
      <p:sp>
        <p:nvSpPr>
          <p:cNvPr id="5123" name="Rectangle 3"/>
          <p:cNvSpPr>
            <a:spLocks noChangeArrowheads="1"/>
          </p:cNvSpPr>
          <p:nvPr/>
        </p:nvSpPr>
        <p:spPr bwMode="auto">
          <a:xfrm>
            <a:off x="4540277" y="1392255"/>
            <a:ext cx="3960813" cy="4537075"/>
          </a:xfrm>
          <a:prstGeom prst="rect">
            <a:avLst/>
          </a:prstGeom>
          <a:solidFill>
            <a:srgbClr val="EAEAEA"/>
          </a:solidFill>
          <a:ln w="9525" algn="ctr">
            <a:solidFill>
              <a:schemeClr val="tx1"/>
            </a:solidFill>
            <a:miter lim="800000"/>
            <a:headEnd/>
            <a:tailEnd/>
          </a:ln>
        </p:spPr>
        <p:txBody>
          <a:bodyPr wrap="none" lIns="90000" tIns="46800" rIns="90000" bIns="46800" anchor="ctr"/>
          <a:lstStyle/>
          <a:p>
            <a:endParaRPr lang="zh-CN" altLang="en-US">
              <a:latin typeface="微软雅黑" pitchFamily="34" charset="-122"/>
              <a:ea typeface="微软雅黑" pitchFamily="34" charset="-122"/>
            </a:endParaRPr>
          </a:p>
        </p:txBody>
      </p:sp>
      <p:sp>
        <p:nvSpPr>
          <p:cNvPr id="5124" name="AutoShape 4"/>
          <p:cNvSpPr>
            <a:spLocks noChangeArrowheads="1"/>
          </p:cNvSpPr>
          <p:nvPr/>
        </p:nvSpPr>
        <p:spPr bwMode="auto">
          <a:xfrm>
            <a:off x="1011265" y="1968517"/>
            <a:ext cx="1079500" cy="431800"/>
          </a:xfrm>
          <a:prstGeom prst="chevron">
            <a:avLst>
              <a:gd name="adj" fmla="val 62500"/>
            </a:avLst>
          </a:prstGeom>
          <a:solidFill>
            <a:srgbClr val="CCCC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设计</a:t>
            </a:r>
          </a:p>
        </p:txBody>
      </p:sp>
      <p:sp>
        <p:nvSpPr>
          <p:cNvPr id="5125" name="AutoShape 5"/>
          <p:cNvSpPr>
            <a:spLocks noChangeArrowheads="1"/>
          </p:cNvSpPr>
          <p:nvPr/>
        </p:nvSpPr>
        <p:spPr bwMode="auto">
          <a:xfrm>
            <a:off x="1947890" y="1968517"/>
            <a:ext cx="1079500" cy="431800"/>
          </a:xfrm>
          <a:prstGeom prst="chevron">
            <a:avLst>
              <a:gd name="adj" fmla="val 62500"/>
            </a:avLst>
          </a:prstGeom>
          <a:solidFill>
            <a:srgbClr val="99CC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试制</a:t>
            </a:r>
          </a:p>
        </p:txBody>
      </p:sp>
      <p:sp>
        <p:nvSpPr>
          <p:cNvPr id="5126" name="AutoShape 6"/>
          <p:cNvSpPr>
            <a:spLocks noChangeArrowheads="1"/>
          </p:cNvSpPr>
          <p:nvPr/>
        </p:nvSpPr>
        <p:spPr bwMode="auto">
          <a:xfrm>
            <a:off x="2884515" y="1968517"/>
            <a:ext cx="1079500" cy="431800"/>
          </a:xfrm>
          <a:prstGeom prst="chevron">
            <a:avLst>
              <a:gd name="adj" fmla="val 62500"/>
            </a:avLst>
          </a:prstGeom>
          <a:solidFill>
            <a:srgbClr val="3399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转产</a:t>
            </a:r>
          </a:p>
        </p:txBody>
      </p:sp>
      <p:sp>
        <p:nvSpPr>
          <p:cNvPr id="5127" name="AutoShape 7"/>
          <p:cNvSpPr>
            <a:spLocks noChangeArrowheads="1"/>
          </p:cNvSpPr>
          <p:nvPr/>
        </p:nvSpPr>
        <p:spPr bwMode="auto">
          <a:xfrm>
            <a:off x="3819552" y="1968517"/>
            <a:ext cx="1079500" cy="431800"/>
          </a:xfrm>
          <a:prstGeom prst="chevron">
            <a:avLst>
              <a:gd name="adj" fmla="val 62500"/>
            </a:avLst>
          </a:prstGeom>
          <a:solidFill>
            <a:srgbClr val="3399FF"/>
          </a:solidFill>
          <a:ln w="9525" algn="ctr">
            <a:solidFill>
              <a:schemeClr val="bg2"/>
            </a:solidFill>
            <a:miter lim="800000"/>
            <a:headEnd/>
            <a:tailEnd/>
          </a:ln>
        </p:spPr>
        <p:txBody>
          <a:bodyPr wrap="none" lIns="90000" tIns="46800" rIns="90000" bIns="46800" anchor="ctr"/>
          <a:lstStyle/>
          <a:p>
            <a:pPr algn="ctr" eaLnBrk="0" hangingPunct="0"/>
            <a:r>
              <a:rPr kumimoji="1" lang="en-US" altLang="zh-CN" sz="1400" b="0" dirty="0">
                <a:solidFill>
                  <a:schemeClr val="bg1"/>
                </a:solidFill>
                <a:latin typeface="微软雅黑" pitchFamily="34" charset="-122"/>
                <a:ea typeface="微软雅黑" pitchFamily="34" charset="-122"/>
              </a:rPr>
              <a:t>BOM</a:t>
            </a:r>
          </a:p>
          <a:p>
            <a:pPr algn="ctr" eaLnBrk="0" hangingPunct="0"/>
            <a:r>
              <a:rPr kumimoji="1" lang="zh-CN" altLang="en-US" sz="1400" b="0">
                <a:solidFill>
                  <a:schemeClr val="bg1"/>
                </a:solidFill>
                <a:latin typeface="微软雅黑" pitchFamily="34" charset="-122"/>
                <a:ea typeface="微软雅黑" pitchFamily="34" charset="-122"/>
              </a:rPr>
              <a:t>发布</a:t>
            </a:r>
          </a:p>
        </p:txBody>
      </p:sp>
      <p:sp>
        <p:nvSpPr>
          <p:cNvPr id="5128" name="AutoShape 8"/>
          <p:cNvSpPr>
            <a:spLocks noChangeArrowheads="1"/>
          </p:cNvSpPr>
          <p:nvPr/>
        </p:nvSpPr>
        <p:spPr bwMode="auto">
          <a:xfrm>
            <a:off x="4756177" y="1968517"/>
            <a:ext cx="1079500" cy="431800"/>
          </a:xfrm>
          <a:prstGeom prst="chevron">
            <a:avLst>
              <a:gd name="adj" fmla="val 62500"/>
            </a:avLst>
          </a:prstGeom>
          <a:solidFill>
            <a:srgbClr val="3399FF"/>
          </a:solidFill>
          <a:ln w="9525" algn="ctr">
            <a:solidFill>
              <a:schemeClr val="bg2"/>
            </a:solidFill>
            <a:miter lim="800000"/>
            <a:headEnd/>
            <a:tailEnd/>
          </a:ln>
        </p:spPr>
        <p:txBody>
          <a:bodyPr wrap="none" lIns="90000" tIns="46800" rIns="90000" bIns="46800" anchor="ctr"/>
          <a:lstStyle/>
          <a:p>
            <a:pPr algn="ctr" eaLnBrk="0" hangingPunct="0"/>
            <a:r>
              <a:rPr kumimoji="1" lang="en-US" altLang="zh-CN" sz="1400" b="0" dirty="0">
                <a:solidFill>
                  <a:schemeClr val="bg1"/>
                </a:solidFill>
                <a:latin typeface="微软雅黑" pitchFamily="34" charset="-122"/>
                <a:ea typeface="微软雅黑" pitchFamily="34" charset="-122"/>
              </a:rPr>
              <a:t>BOM</a:t>
            </a:r>
          </a:p>
          <a:p>
            <a:pPr algn="ctr" eaLnBrk="0" hangingPunct="0"/>
            <a:r>
              <a:rPr kumimoji="1" lang="zh-CN" altLang="en-US" sz="1400" b="0">
                <a:solidFill>
                  <a:schemeClr val="bg1"/>
                </a:solidFill>
                <a:latin typeface="微软雅黑" pitchFamily="34" charset="-122"/>
                <a:ea typeface="微软雅黑" pitchFamily="34" charset="-122"/>
              </a:rPr>
              <a:t>导入</a:t>
            </a:r>
          </a:p>
        </p:txBody>
      </p:sp>
      <p:sp>
        <p:nvSpPr>
          <p:cNvPr id="5129" name="AutoShape 9"/>
          <p:cNvSpPr>
            <a:spLocks noChangeArrowheads="1"/>
          </p:cNvSpPr>
          <p:nvPr/>
        </p:nvSpPr>
        <p:spPr bwMode="auto">
          <a:xfrm>
            <a:off x="5692802" y="1968517"/>
            <a:ext cx="1079500" cy="431800"/>
          </a:xfrm>
          <a:prstGeom prst="chevron">
            <a:avLst>
              <a:gd name="adj" fmla="val 62500"/>
            </a:avLst>
          </a:prstGeom>
          <a:solidFill>
            <a:srgbClr val="0099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预测</a:t>
            </a:r>
          </a:p>
        </p:txBody>
      </p:sp>
      <p:sp>
        <p:nvSpPr>
          <p:cNvPr id="5130" name="AutoShape 10"/>
          <p:cNvSpPr>
            <a:spLocks noChangeArrowheads="1"/>
          </p:cNvSpPr>
          <p:nvPr/>
        </p:nvSpPr>
        <p:spPr bwMode="auto">
          <a:xfrm>
            <a:off x="6627840" y="1968517"/>
            <a:ext cx="1079500" cy="431800"/>
          </a:xfrm>
          <a:prstGeom prst="chevron">
            <a:avLst>
              <a:gd name="adj" fmla="val 62500"/>
            </a:avLst>
          </a:prstGeom>
          <a:solidFill>
            <a:srgbClr val="0066CC"/>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生产</a:t>
            </a:r>
          </a:p>
        </p:txBody>
      </p:sp>
      <p:sp>
        <p:nvSpPr>
          <p:cNvPr id="5131" name="Rectangle 11"/>
          <p:cNvSpPr>
            <a:spLocks noChangeArrowheads="1"/>
          </p:cNvSpPr>
          <p:nvPr/>
        </p:nvSpPr>
        <p:spPr bwMode="auto">
          <a:xfrm>
            <a:off x="723927" y="1608155"/>
            <a:ext cx="7561263" cy="936625"/>
          </a:xfrm>
          <a:prstGeom prst="rect">
            <a:avLst/>
          </a:prstGeom>
          <a:noFill/>
          <a:ln w="19050" algn="ctr">
            <a:solidFill>
              <a:schemeClr val="tx1"/>
            </a:solidFill>
            <a:prstDash val="lgDash"/>
            <a:miter lim="800000"/>
            <a:headEnd/>
            <a:tailEnd/>
          </a:ln>
        </p:spPr>
        <p:txBody>
          <a:bodyPr wrap="none" lIns="90000" tIns="46800" rIns="90000" bIns="46800" anchor="ctr"/>
          <a:lstStyle/>
          <a:p>
            <a:endParaRPr lang="zh-CN" altLang="en-US">
              <a:latin typeface="微软雅黑" pitchFamily="34" charset="-122"/>
              <a:ea typeface="微软雅黑" pitchFamily="34" charset="-122"/>
            </a:endParaRPr>
          </a:p>
        </p:txBody>
      </p:sp>
      <p:sp>
        <p:nvSpPr>
          <p:cNvPr id="5132" name="AutoShape 12"/>
          <p:cNvSpPr>
            <a:spLocks noChangeArrowheads="1"/>
          </p:cNvSpPr>
          <p:nvPr/>
        </p:nvSpPr>
        <p:spPr bwMode="auto">
          <a:xfrm>
            <a:off x="1011265" y="2833705"/>
            <a:ext cx="1079500" cy="431800"/>
          </a:xfrm>
          <a:prstGeom prst="chevron">
            <a:avLst>
              <a:gd name="adj" fmla="val 62500"/>
            </a:avLst>
          </a:prstGeom>
          <a:solidFill>
            <a:srgbClr val="CCCC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设计</a:t>
            </a:r>
          </a:p>
        </p:txBody>
      </p:sp>
      <p:sp>
        <p:nvSpPr>
          <p:cNvPr id="5133" name="AutoShape 13"/>
          <p:cNvSpPr>
            <a:spLocks noChangeArrowheads="1"/>
          </p:cNvSpPr>
          <p:nvPr/>
        </p:nvSpPr>
        <p:spPr bwMode="auto">
          <a:xfrm>
            <a:off x="1876452" y="2833705"/>
            <a:ext cx="1079500" cy="431800"/>
          </a:xfrm>
          <a:prstGeom prst="chevron">
            <a:avLst>
              <a:gd name="adj" fmla="val 62500"/>
            </a:avLst>
          </a:prstGeom>
          <a:solidFill>
            <a:srgbClr val="99CC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试制</a:t>
            </a:r>
          </a:p>
        </p:txBody>
      </p:sp>
      <p:sp>
        <p:nvSpPr>
          <p:cNvPr id="5134" name="AutoShape 14"/>
          <p:cNvSpPr>
            <a:spLocks noChangeArrowheads="1"/>
          </p:cNvSpPr>
          <p:nvPr/>
        </p:nvSpPr>
        <p:spPr bwMode="auto">
          <a:xfrm>
            <a:off x="2740052" y="2833705"/>
            <a:ext cx="1079500" cy="431800"/>
          </a:xfrm>
          <a:prstGeom prst="chevron">
            <a:avLst>
              <a:gd name="adj" fmla="val 62500"/>
            </a:avLst>
          </a:prstGeom>
          <a:solidFill>
            <a:srgbClr val="3399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转产</a:t>
            </a:r>
          </a:p>
        </p:txBody>
      </p:sp>
      <p:sp>
        <p:nvSpPr>
          <p:cNvPr id="5135" name="AutoShape 15"/>
          <p:cNvSpPr>
            <a:spLocks noChangeArrowheads="1"/>
          </p:cNvSpPr>
          <p:nvPr/>
        </p:nvSpPr>
        <p:spPr bwMode="auto">
          <a:xfrm>
            <a:off x="3603652" y="2833705"/>
            <a:ext cx="1079500" cy="431800"/>
          </a:xfrm>
          <a:prstGeom prst="chevron">
            <a:avLst>
              <a:gd name="adj" fmla="val 62500"/>
            </a:avLst>
          </a:prstGeom>
          <a:solidFill>
            <a:srgbClr val="3399FF"/>
          </a:solidFill>
          <a:ln w="9525" algn="ctr">
            <a:solidFill>
              <a:schemeClr val="bg2"/>
            </a:solidFill>
            <a:miter lim="800000"/>
            <a:headEnd/>
            <a:tailEnd/>
          </a:ln>
        </p:spPr>
        <p:txBody>
          <a:bodyPr wrap="none" lIns="90000" tIns="46800" rIns="90000" bIns="46800" anchor="ctr"/>
          <a:lstStyle/>
          <a:p>
            <a:pPr algn="ctr" eaLnBrk="0" hangingPunct="0"/>
            <a:r>
              <a:rPr kumimoji="1" lang="en-US" altLang="zh-CN" sz="1400" b="0" dirty="0">
                <a:solidFill>
                  <a:schemeClr val="bg1"/>
                </a:solidFill>
                <a:latin typeface="微软雅黑" pitchFamily="34" charset="-122"/>
                <a:ea typeface="微软雅黑" pitchFamily="34" charset="-122"/>
              </a:rPr>
              <a:t>BOM</a:t>
            </a:r>
          </a:p>
          <a:p>
            <a:pPr algn="ctr" eaLnBrk="0" hangingPunct="0"/>
            <a:r>
              <a:rPr kumimoji="1" lang="zh-CN" altLang="en-US" sz="1400" b="0">
                <a:solidFill>
                  <a:schemeClr val="bg1"/>
                </a:solidFill>
                <a:latin typeface="微软雅黑" pitchFamily="34" charset="-122"/>
                <a:ea typeface="微软雅黑" pitchFamily="34" charset="-122"/>
              </a:rPr>
              <a:t>发布</a:t>
            </a:r>
          </a:p>
        </p:txBody>
      </p:sp>
      <p:sp>
        <p:nvSpPr>
          <p:cNvPr id="5136" name="AutoShape 16"/>
          <p:cNvSpPr>
            <a:spLocks noChangeArrowheads="1"/>
          </p:cNvSpPr>
          <p:nvPr/>
        </p:nvSpPr>
        <p:spPr bwMode="auto">
          <a:xfrm>
            <a:off x="4468840" y="2833705"/>
            <a:ext cx="1079500" cy="431800"/>
          </a:xfrm>
          <a:prstGeom prst="chevron">
            <a:avLst>
              <a:gd name="adj" fmla="val 62500"/>
            </a:avLst>
          </a:prstGeom>
          <a:solidFill>
            <a:srgbClr val="3399FF"/>
          </a:solidFill>
          <a:ln w="9525" algn="ctr">
            <a:solidFill>
              <a:schemeClr val="bg2"/>
            </a:solidFill>
            <a:miter lim="800000"/>
            <a:headEnd/>
            <a:tailEnd/>
          </a:ln>
        </p:spPr>
        <p:txBody>
          <a:bodyPr wrap="none" lIns="90000" tIns="46800" rIns="90000" bIns="46800" anchor="ctr"/>
          <a:lstStyle/>
          <a:p>
            <a:pPr algn="ctr" eaLnBrk="0" hangingPunct="0"/>
            <a:r>
              <a:rPr kumimoji="1" lang="en-US" altLang="zh-CN" sz="1400" b="0" dirty="0">
                <a:solidFill>
                  <a:schemeClr val="bg1"/>
                </a:solidFill>
                <a:latin typeface="微软雅黑" pitchFamily="34" charset="-122"/>
                <a:ea typeface="微软雅黑" pitchFamily="34" charset="-122"/>
              </a:rPr>
              <a:t>BOM</a:t>
            </a:r>
          </a:p>
          <a:p>
            <a:pPr algn="ctr" eaLnBrk="0" hangingPunct="0"/>
            <a:r>
              <a:rPr kumimoji="1" lang="zh-CN" altLang="en-US" sz="1400" b="0">
                <a:solidFill>
                  <a:schemeClr val="bg1"/>
                </a:solidFill>
                <a:latin typeface="微软雅黑" pitchFamily="34" charset="-122"/>
                <a:ea typeface="微软雅黑" pitchFamily="34" charset="-122"/>
              </a:rPr>
              <a:t>导入</a:t>
            </a:r>
          </a:p>
        </p:txBody>
      </p:sp>
      <p:sp>
        <p:nvSpPr>
          <p:cNvPr id="5137" name="AutoShape 17"/>
          <p:cNvSpPr>
            <a:spLocks noChangeArrowheads="1"/>
          </p:cNvSpPr>
          <p:nvPr/>
        </p:nvSpPr>
        <p:spPr bwMode="auto">
          <a:xfrm>
            <a:off x="5332440" y="2833705"/>
            <a:ext cx="1079500" cy="431800"/>
          </a:xfrm>
          <a:prstGeom prst="chevron">
            <a:avLst>
              <a:gd name="adj" fmla="val 62500"/>
            </a:avLst>
          </a:prstGeom>
          <a:solidFill>
            <a:srgbClr val="0099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订单</a:t>
            </a:r>
          </a:p>
        </p:txBody>
      </p:sp>
      <p:sp>
        <p:nvSpPr>
          <p:cNvPr id="5138" name="AutoShape 18"/>
          <p:cNvSpPr>
            <a:spLocks noChangeArrowheads="1"/>
          </p:cNvSpPr>
          <p:nvPr/>
        </p:nvSpPr>
        <p:spPr bwMode="auto">
          <a:xfrm>
            <a:off x="6196040" y="2833705"/>
            <a:ext cx="1079500" cy="431800"/>
          </a:xfrm>
          <a:prstGeom prst="chevron">
            <a:avLst>
              <a:gd name="adj" fmla="val 62500"/>
            </a:avLst>
          </a:prstGeom>
          <a:solidFill>
            <a:srgbClr val="0066CC"/>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产品配置</a:t>
            </a:r>
          </a:p>
        </p:txBody>
      </p:sp>
      <p:sp>
        <p:nvSpPr>
          <p:cNvPr id="5139" name="Rectangle 19"/>
          <p:cNvSpPr>
            <a:spLocks noChangeArrowheads="1"/>
          </p:cNvSpPr>
          <p:nvPr/>
        </p:nvSpPr>
        <p:spPr bwMode="auto">
          <a:xfrm>
            <a:off x="723927" y="2689242"/>
            <a:ext cx="7561263" cy="1439863"/>
          </a:xfrm>
          <a:prstGeom prst="rect">
            <a:avLst/>
          </a:prstGeom>
          <a:noFill/>
          <a:ln w="19050" algn="ctr">
            <a:solidFill>
              <a:schemeClr val="tx1"/>
            </a:solidFill>
            <a:prstDash val="lgDash"/>
            <a:miter lim="800000"/>
            <a:headEnd/>
            <a:tailEnd/>
          </a:ln>
        </p:spPr>
        <p:txBody>
          <a:bodyPr wrap="none" lIns="90000" tIns="46800" rIns="90000" bIns="46800" anchor="ctr"/>
          <a:lstStyle/>
          <a:p>
            <a:endParaRPr lang="zh-CN" altLang="en-US">
              <a:latin typeface="微软雅黑" pitchFamily="34" charset="-122"/>
              <a:ea typeface="微软雅黑" pitchFamily="34" charset="-122"/>
            </a:endParaRPr>
          </a:p>
        </p:txBody>
      </p:sp>
      <p:sp>
        <p:nvSpPr>
          <p:cNvPr id="5140" name="AutoShape 20"/>
          <p:cNvSpPr>
            <a:spLocks noChangeArrowheads="1"/>
          </p:cNvSpPr>
          <p:nvPr/>
        </p:nvSpPr>
        <p:spPr bwMode="auto">
          <a:xfrm>
            <a:off x="7061227" y="2832117"/>
            <a:ext cx="1079500" cy="431800"/>
          </a:xfrm>
          <a:prstGeom prst="chevron">
            <a:avLst>
              <a:gd name="adj" fmla="val 62500"/>
            </a:avLst>
          </a:prstGeom>
          <a:solidFill>
            <a:srgbClr val="0066CC"/>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生产</a:t>
            </a:r>
          </a:p>
        </p:txBody>
      </p:sp>
      <p:sp>
        <p:nvSpPr>
          <p:cNvPr id="5141" name="AutoShape 21"/>
          <p:cNvSpPr>
            <a:spLocks noChangeArrowheads="1"/>
          </p:cNvSpPr>
          <p:nvPr/>
        </p:nvSpPr>
        <p:spPr bwMode="auto">
          <a:xfrm>
            <a:off x="3530627" y="3408380"/>
            <a:ext cx="1079500" cy="431800"/>
          </a:xfrm>
          <a:prstGeom prst="chevron">
            <a:avLst>
              <a:gd name="adj" fmla="val 62500"/>
            </a:avLst>
          </a:prstGeom>
          <a:solidFill>
            <a:srgbClr val="3399FF"/>
          </a:solidFill>
          <a:ln w="9525" algn="ctr">
            <a:solidFill>
              <a:schemeClr val="bg2"/>
            </a:solidFill>
            <a:miter lim="800000"/>
            <a:headEnd/>
            <a:tailEnd/>
          </a:ln>
        </p:spPr>
        <p:txBody>
          <a:bodyPr wrap="none" lIns="90000" tIns="46800" rIns="90000" bIns="46800" anchor="ctr"/>
          <a:lstStyle/>
          <a:p>
            <a:pPr algn="ctr" eaLnBrk="0" hangingPunct="0"/>
            <a:r>
              <a:rPr kumimoji="1" lang="en-US" altLang="zh-CN" sz="1400" b="0" dirty="0">
                <a:solidFill>
                  <a:schemeClr val="bg1"/>
                </a:solidFill>
                <a:latin typeface="微软雅黑" pitchFamily="34" charset="-122"/>
                <a:ea typeface="微软雅黑" pitchFamily="34" charset="-122"/>
              </a:rPr>
              <a:t>BOM</a:t>
            </a:r>
          </a:p>
          <a:p>
            <a:pPr algn="ctr" eaLnBrk="0" hangingPunct="0"/>
            <a:r>
              <a:rPr kumimoji="1" lang="zh-CN" altLang="en-US" sz="1400" b="0">
                <a:solidFill>
                  <a:schemeClr val="bg1"/>
                </a:solidFill>
                <a:latin typeface="微软雅黑" pitchFamily="34" charset="-122"/>
                <a:ea typeface="微软雅黑" pitchFamily="34" charset="-122"/>
              </a:rPr>
              <a:t>发布</a:t>
            </a:r>
          </a:p>
        </p:txBody>
      </p:sp>
      <p:sp>
        <p:nvSpPr>
          <p:cNvPr id="5142" name="AutoShape 22"/>
          <p:cNvSpPr>
            <a:spLocks noChangeArrowheads="1"/>
          </p:cNvSpPr>
          <p:nvPr/>
        </p:nvSpPr>
        <p:spPr bwMode="auto">
          <a:xfrm>
            <a:off x="4395815" y="3408380"/>
            <a:ext cx="1079500" cy="431800"/>
          </a:xfrm>
          <a:prstGeom prst="chevron">
            <a:avLst>
              <a:gd name="adj" fmla="val 62500"/>
            </a:avLst>
          </a:prstGeom>
          <a:solidFill>
            <a:srgbClr val="3399FF"/>
          </a:solidFill>
          <a:ln w="9525" algn="ctr">
            <a:solidFill>
              <a:schemeClr val="bg2"/>
            </a:solidFill>
            <a:miter lim="800000"/>
            <a:headEnd/>
            <a:tailEnd/>
          </a:ln>
        </p:spPr>
        <p:txBody>
          <a:bodyPr wrap="none" lIns="90000" tIns="46800" rIns="90000" bIns="46800" anchor="ctr"/>
          <a:lstStyle/>
          <a:p>
            <a:pPr algn="ctr" eaLnBrk="0" hangingPunct="0"/>
            <a:r>
              <a:rPr kumimoji="1" lang="en-US" altLang="zh-CN" sz="1400" b="0" dirty="0">
                <a:solidFill>
                  <a:schemeClr val="bg1"/>
                </a:solidFill>
                <a:latin typeface="微软雅黑" pitchFamily="34" charset="-122"/>
                <a:ea typeface="微软雅黑" pitchFamily="34" charset="-122"/>
              </a:rPr>
              <a:t>BOM</a:t>
            </a:r>
          </a:p>
          <a:p>
            <a:pPr algn="ctr" eaLnBrk="0" hangingPunct="0"/>
            <a:r>
              <a:rPr kumimoji="1" lang="zh-CN" altLang="en-US" sz="1400" b="0">
                <a:solidFill>
                  <a:schemeClr val="bg1"/>
                </a:solidFill>
                <a:latin typeface="微软雅黑" pitchFamily="34" charset="-122"/>
                <a:ea typeface="微软雅黑" pitchFamily="34" charset="-122"/>
              </a:rPr>
              <a:t>导入</a:t>
            </a:r>
          </a:p>
        </p:txBody>
      </p:sp>
      <p:sp>
        <p:nvSpPr>
          <p:cNvPr id="5143" name="AutoShape 23"/>
          <p:cNvSpPr>
            <a:spLocks noChangeArrowheads="1"/>
          </p:cNvSpPr>
          <p:nvPr/>
        </p:nvSpPr>
        <p:spPr bwMode="auto">
          <a:xfrm>
            <a:off x="5259415" y="3408380"/>
            <a:ext cx="1079500" cy="431800"/>
          </a:xfrm>
          <a:prstGeom prst="chevron">
            <a:avLst>
              <a:gd name="adj" fmla="val 62500"/>
            </a:avLst>
          </a:prstGeom>
          <a:solidFill>
            <a:srgbClr val="0099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预测</a:t>
            </a:r>
          </a:p>
        </p:txBody>
      </p:sp>
      <p:sp>
        <p:nvSpPr>
          <p:cNvPr id="5144" name="AutoShape 24"/>
          <p:cNvSpPr>
            <a:spLocks noChangeArrowheads="1"/>
          </p:cNvSpPr>
          <p:nvPr/>
        </p:nvSpPr>
        <p:spPr bwMode="auto">
          <a:xfrm>
            <a:off x="1011265" y="4489467"/>
            <a:ext cx="1079500" cy="431800"/>
          </a:xfrm>
          <a:prstGeom prst="chevron">
            <a:avLst>
              <a:gd name="adj" fmla="val 62500"/>
            </a:avLst>
          </a:prstGeom>
          <a:solidFill>
            <a:srgbClr val="CCCC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设计</a:t>
            </a:r>
          </a:p>
        </p:txBody>
      </p:sp>
      <p:sp>
        <p:nvSpPr>
          <p:cNvPr id="5145" name="AutoShape 25"/>
          <p:cNvSpPr>
            <a:spLocks noChangeArrowheads="1"/>
          </p:cNvSpPr>
          <p:nvPr/>
        </p:nvSpPr>
        <p:spPr bwMode="auto">
          <a:xfrm>
            <a:off x="1876452" y="4489467"/>
            <a:ext cx="1079500" cy="431800"/>
          </a:xfrm>
          <a:prstGeom prst="chevron">
            <a:avLst>
              <a:gd name="adj" fmla="val 62500"/>
            </a:avLst>
          </a:prstGeom>
          <a:solidFill>
            <a:srgbClr val="99CC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试制</a:t>
            </a:r>
          </a:p>
        </p:txBody>
      </p:sp>
      <p:sp>
        <p:nvSpPr>
          <p:cNvPr id="5146" name="AutoShape 26"/>
          <p:cNvSpPr>
            <a:spLocks noChangeArrowheads="1"/>
          </p:cNvSpPr>
          <p:nvPr/>
        </p:nvSpPr>
        <p:spPr bwMode="auto">
          <a:xfrm>
            <a:off x="2740052" y="4489467"/>
            <a:ext cx="1079500" cy="431800"/>
          </a:xfrm>
          <a:prstGeom prst="chevron">
            <a:avLst>
              <a:gd name="adj" fmla="val 62500"/>
            </a:avLst>
          </a:prstGeom>
          <a:solidFill>
            <a:srgbClr val="3399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转产</a:t>
            </a:r>
          </a:p>
        </p:txBody>
      </p:sp>
      <p:sp>
        <p:nvSpPr>
          <p:cNvPr id="5147" name="AutoShape 27"/>
          <p:cNvSpPr>
            <a:spLocks noChangeArrowheads="1"/>
          </p:cNvSpPr>
          <p:nvPr/>
        </p:nvSpPr>
        <p:spPr bwMode="auto">
          <a:xfrm>
            <a:off x="3603652" y="4489467"/>
            <a:ext cx="1079500" cy="431800"/>
          </a:xfrm>
          <a:prstGeom prst="chevron">
            <a:avLst>
              <a:gd name="adj" fmla="val 62500"/>
            </a:avLst>
          </a:prstGeom>
          <a:solidFill>
            <a:srgbClr val="3399FF"/>
          </a:solidFill>
          <a:ln w="9525" algn="ctr">
            <a:solidFill>
              <a:schemeClr val="bg2"/>
            </a:solidFill>
            <a:miter lim="800000"/>
            <a:headEnd/>
            <a:tailEnd/>
          </a:ln>
        </p:spPr>
        <p:txBody>
          <a:bodyPr wrap="none" lIns="90000" tIns="46800" rIns="90000" bIns="46800" anchor="ctr"/>
          <a:lstStyle/>
          <a:p>
            <a:pPr algn="ctr" eaLnBrk="0" hangingPunct="0"/>
            <a:r>
              <a:rPr kumimoji="1" lang="en-US" altLang="zh-CN" sz="1400" b="0" dirty="0">
                <a:solidFill>
                  <a:schemeClr val="bg1"/>
                </a:solidFill>
                <a:latin typeface="微软雅黑" pitchFamily="34" charset="-122"/>
                <a:ea typeface="微软雅黑" pitchFamily="34" charset="-122"/>
              </a:rPr>
              <a:t>BOM</a:t>
            </a:r>
          </a:p>
          <a:p>
            <a:pPr algn="ctr" eaLnBrk="0" hangingPunct="0"/>
            <a:r>
              <a:rPr kumimoji="1" lang="zh-CN" altLang="en-US" sz="1400" b="0">
                <a:solidFill>
                  <a:schemeClr val="bg1"/>
                </a:solidFill>
                <a:latin typeface="微软雅黑" pitchFamily="34" charset="-122"/>
                <a:ea typeface="微软雅黑" pitchFamily="34" charset="-122"/>
              </a:rPr>
              <a:t>发布</a:t>
            </a:r>
          </a:p>
        </p:txBody>
      </p:sp>
      <p:sp>
        <p:nvSpPr>
          <p:cNvPr id="5148" name="AutoShape 28"/>
          <p:cNvSpPr>
            <a:spLocks noChangeArrowheads="1"/>
          </p:cNvSpPr>
          <p:nvPr/>
        </p:nvSpPr>
        <p:spPr bwMode="auto">
          <a:xfrm>
            <a:off x="4468840" y="4489467"/>
            <a:ext cx="1079500" cy="431800"/>
          </a:xfrm>
          <a:prstGeom prst="chevron">
            <a:avLst>
              <a:gd name="adj" fmla="val 62500"/>
            </a:avLst>
          </a:prstGeom>
          <a:solidFill>
            <a:srgbClr val="3399FF"/>
          </a:solidFill>
          <a:ln w="9525" algn="ctr">
            <a:solidFill>
              <a:schemeClr val="bg2"/>
            </a:solidFill>
            <a:miter lim="800000"/>
            <a:headEnd/>
            <a:tailEnd/>
          </a:ln>
        </p:spPr>
        <p:txBody>
          <a:bodyPr wrap="none" lIns="90000" tIns="46800" rIns="90000" bIns="46800" anchor="ctr"/>
          <a:lstStyle/>
          <a:p>
            <a:pPr algn="ctr" eaLnBrk="0" hangingPunct="0"/>
            <a:r>
              <a:rPr kumimoji="1" lang="en-US" altLang="zh-CN" sz="1400" b="0" dirty="0">
                <a:solidFill>
                  <a:schemeClr val="bg1"/>
                </a:solidFill>
                <a:latin typeface="微软雅黑" pitchFamily="34" charset="-122"/>
                <a:ea typeface="微软雅黑" pitchFamily="34" charset="-122"/>
              </a:rPr>
              <a:t>BOM</a:t>
            </a:r>
          </a:p>
          <a:p>
            <a:pPr algn="ctr" eaLnBrk="0" hangingPunct="0"/>
            <a:r>
              <a:rPr kumimoji="1" lang="zh-CN" altLang="en-US" sz="1400" b="0">
                <a:solidFill>
                  <a:schemeClr val="bg1"/>
                </a:solidFill>
                <a:latin typeface="微软雅黑" pitchFamily="34" charset="-122"/>
                <a:ea typeface="微软雅黑" pitchFamily="34" charset="-122"/>
              </a:rPr>
              <a:t>导入</a:t>
            </a:r>
          </a:p>
        </p:txBody>
      </p:sp>
      <p:sp>
        <p:nvSpPr>
          <p:cNvPr id="5149" name="AutoShape 29"/>
          <p:cNvSpPr>
            <a:spLocks noChangeArrowheads="1"/>
          </p:cNvSpPr>
          <p:nvPr/>
        </p:nvSpPr>
        <p:spPr bwMode="auto">
          <a:xfrm>
            <a:off x="5332440" y="4489467"/>
            <a:ext cx="1079500" cy="431800"/>
          </a:xfrm>
          <a:prstGeom prst="chevron">
            <a:avLst>
              <a:gd name="adj" fmla="val 62500"/>
            </a:avLst>
          </a:prstGeom>
          <a:solidFill>
            <a:srgbClr val="0099FF"/>
          </a:solidFill>
          <a:ln w="9525" algn="ctr">
            <a:solidFill>
              <a:schemeClr val="bg2"/>
            </a:solidFill>
            <a:miter lim="800000"/>
            <a:headEnd/>
            <a:tailEnd/>
          </a:ln>
        </p:spPr>
        <p:txBody>
          <a:bodyPr wrap="none" lIns="90000" tIns="46800" rIns="90000" bIns="46800" anchor="ctr"/>
          <a:lstStyle/>
          <a:p>
            <a:pPr algn="ctr" eaLnBrk="0" hangingPunct="0"/>
            <a:r>
              <a:rPr kumimoji="1" lang="en-US" altLang="zh-CN" sz="1400" b="0" dirty="0">
                <a:solidFill>
                  <a:schemeClr val="bg1"/>
                </a:solidFill>
                <a:latin typeface="微软雅黑" pitchFamily="34" charset="-122"/>
                <a:ea typeface="微软雅黑" pitchFamily="34" charset="-122"/>
              </a:rPr>
              <a:t>MRP</a:t>
            </a:r>
          </a:p>
        </p:txBody>
      </p:sp>
      <p:sp>
        <p:nvSpPr>
          <p:cNvPr id="5150" name="AutoShape 30"/>
          <p:cNvSpPr>
            <a:spLocks noChangeArrowheads="1"/>
          </p:cNvSpPr>
          <p:nvPr/>
        </p:nvSpPr>
        <p:spPr bwMode="auto">
          <a:xfrm>
            <a:off x="6196040" y="4489467"/>
            <a:ext cx="1079500" cy="431800"/>
          </a:xfrm>
          <a:prstGeom prst="chevron">
            <a:avLst>
              <a:gd name="adj" fmla="val 62500"/>
            </a:avLst>
          </a:prstGeom>
          <a:solidFill>
            <a:srgbClr val="0066CC"/>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采购</a:t>
            </a:r>
          </a:p>
        </p:txBody>
      </p:sp>
      <p:sp>
        <p:nvSpPr>
          <p:cNvPr id="5151" name="Rectangle 31"/>
          <p:cNvSpPr>
            <a:spLocks noChangeArrowheads="1"/>
          </p:cNvSpPr>
          <p:nvPr/>
        </p:nvSpPr>
        <p:spPr bwMode="auto">
          <a:xfrm>
            <a:off x="723927" y="4345005"/>
            <a:ext cx="7561263" cy="1439862"/>
          </a:xfrm>
          <a:prstGeom prst="rect">
            <a:avLst/>
          </a:prstGeom>
          <a:noFill/>
          <a:ln w="19050" algn="ctr">
            <a:solidFill>
              <a:schemeClr val="tx1"/>
            </a:solidFill>
            <a:prstDash val="lgDash"/>
            <a:miter lim="800000"/>
            <a:headEnd/>
            <a:tailEnd/>
          </a:ln>
        </p:spPr>
        <p:txBody>
          <a:bodyPr wrap="none" lIns="90000" tIns="46800" rIns="90000" bIns="46800" anchor="ctr"/>
          <a:lstStyle/>
          <a:p>
            <a:endParaRPr lang="zh-CN" altLang="en-US">
              <a:latin typeface="微软雅黑" pitchFamily="34" charset="-122"/>
              <a:ea typeface="微软雅黑" pitchFamily="34" charset="-122"/>
            </a:endParaRPr>
          </a:p>
        </p:txBody>
      </p:sp>
      <p:sp>
        <p:nvSpPr>
          <p:cNvPr id="5152" name="AutoShape 32"/>
          <p:cNvSpPr>
            <a:spLocks noChangeArrowheads="1"/>
          </p:cNvSpPr>
          <p:nvPr/>
        </p:nvSpPr>
        <p:spPr bwMode="auto">
          <a:xfrm>
            <a:off x="7061227" y="4487880"/>
            <a:ext cx="1079500" cy="431800"/>
          </a:xfrm>
          <a:prstGeom prst="chevron">
            <a:avLst>
              <a:gd name="adj" fmla="val 62500"/>
            </a:avLst>
          </a:prstGeom>
          <a:solidFill>
            <a:srgbClr val="0066CC"/>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生产</a:t>
            </a:r>
          </a:p>
        </p:txBody>
      </p:sp>
      <p:sp>
        <p:nvSpPr>
          <p:cNvPr id="5153" name="AutoShape 33"/>
          <p:cNvSpPr>
            <a:spLocks noChangeArrowheads="1"/>
          </p:cNvSpPr>
          <p:nvPr/>
        </p:nvSpPr>
        <p:spPr bwMode="auto">
          <a:xfrm>
            <a:off x="5835677" y="5208605"/>
            <a:ext cx="1079500" cy="431800"/>
          </a:xfrm>
          <a:prstGeom prst="chevron">
            <a:avLst>
              <a:gd name="adj" fmla="val 62500"/>
            </a:avLst>
          </a:prstGeom>
          <a:solidFill>
            <a:srgbClr val="3399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合同条件</a:t>
            </a:r>
          </a:p>
        </p:txBody>
      </p:sp>
      <p:sp>
        <p:nvSpPr>
          <p:cNvPr id="5154" name="AutoShape 34"/>
          <p:cNvSpPr>
            <a:spLocks noChangeArrowheads="1"/>
          </p:cNvSpPr>
          <p:nvPr/>
        </p:nvSpPr>
        <p:spPr bwMode="auto">
          <a:xfrm>
            <a:off x="6699277" y="5208605"/>
            <a:ext cx="1079500" cy="431800"/>
          </a:xfrm>
          <a:prstGeom prst="chevron">
            <a:avLst>
              <a:gd name="adj" fmla="val 62500"/>
            </a:avLst>
          </a:prstGeom>
          <a:solidFill>
            <a:srgbClr val="0099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项目建立</a:t>
            </a:r>
          </a:p>
        </p:txBody>
      </p:sp>
      <p:sp>
        <p:nvSpPr>
          <p:cNvPr id="5155" name="AutoShape 35"/>
          <p:cNvSpPr>
            <a:spLocks noChangeArrowheads="1"/>
          </p:cNvSpPr>
          <p:nvPr/>
        </p:nvSpPr>
        <p:spPr bwMode="auto">
          <a:xfrm>
            <a:off x="2379690" y="5208605"/>
            <a:ext cx="1800225" cy="431800"/>
          </a:xfrm>
          <a:prstGeom prst="chevron">
            <a:avLst>
              <a:gd name="adj" fmla="val 80506"/>
            </a:avLst>
          </a:prstGeom>
          <a:solidFill>
            <a:srgbClr val="3399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长周期采购</a:t>
            </a:r>
          </a:p>
        </p:txBody>
      </p:sp>
      <p:sp>
        <p:nvSpPr>
          <p:cNvPr id="5156" name="AutoShape 36"/>
          <p:cNvSpPr>
            <a:spLocks noChangeArrowheads="1"/>
          </p:cNvSpPr>
          <p:nvPr/>
        </p:nvSpPr>
        <p:spPr bwMode="auto">
          <a:xfrm>
            <a:off x="5045102" y="5208605"/>
            <a:ext cx="935038" cy="431800"/>
          </a:xfrm>
          <a:prstGeom prst="homePlate">
            <a:avLst>
              <a:gd name="adj" fmla="val 54136"/>
            </a:avLst>
          </a:prstGeom>
          <a:solidFill>
            <a:srgbClr val="3399FF"/>
          </a:solidFill>
          <a:ln w="9525" algn="ctr">
            <a:solidFill>
              <a:schemeClr val="bg2"/>
            </a:solidFill>
            <a:miter lim="800000"/>
            <a:headEnd/>
            <a:tailEnd/>
          </a:ln>
        </p:spPr>
        <p:txBody>
          <a:bodyPr wrap="none" lIns="90000" tIns="46800" rIns="90000" bIns="46800" anchor="ctr"/>
          <a:lstStyle/>
          <a:p>
            <a:pPr algn="ctr" eaLnBrk="0" hangingPunct="0"/>
            <a:r>
              <a:rPr kumimoji="1" lang="zh-CN" altLang="en-US" sz="1400" b="0">
                <a:solidFill>
                  <a:schemeClr val="bg1"/>
                </a:solidFill>
                <a:latin typeface="微软雅黑" pitchFamily="34" charset="-122"/>
                <a:ea typeface="微软雅黑" pitchFamily="34" charset="-122"/>
              </a:rPr>
              <a:t>合同签订</a:t>
            </a:r>
          </a:p>
        </p:txBody>
      </p:sp>
      <p:cxnSp>
        <p:nvCxnSpPr>
          <p:cNvPr id="5157" name="AutoShape 37"/>
          <p:cNvCxnSpPr>
            <a:cxnSpLocks noChangeShapeType="1"/>
            <a:stCxn id="5155" idx="3"/>
            <a:endCxn id="5156" idx="1"/>
          </p:cNvCxnSpPr>
          <p:nvPr/>
        </p:nvCxnSpPr>
        <p:spPr bwMode="auto">
          <a:xfrm>
            <a:off x="4179915" y="5424505"/>
            <a:ext cx="865187" cy="0"/>
          </a:xfrm>
          <a:prstGeom prst="straightConnector1">
            <a:avLst/>
          </a:prstGeom>
          <a:noFill/>
          <a:ln w="28575">
            <a:solidFill>
              <a:schemeClr val="tx1"/>
            </a:solidFill>
            <a:round/>
            <a:headEnd/>
            <a:tailEnd type="triangle" w="med" len="med"/>
          </a:ln>
        </p:spPr>
      </p:cxnSp>
      <p:cxnSp>
        <p:nvCxnSpPr>
          <p:cNvPr id="5158" name="AutoShape 38"/>
          <p:cNvCxnSpPr>
            <a:cxnSpLocks noChangeShapeType="1"/>
            <a:stCxn id="5154" idx="3"/>
            <a:endCxn id="5144" idx="1"/>
          </p:cNvCxnSpPr>
          <p:nvPr/>
        </p:nvCxnSpPr>
        <p:spPr bwMode="auto">
          <a:xfrm flipH="1" flipV="1">
            <a:off x="1281140" y="4705367"/>
            <a:ext cx="6497637" cy="719138"/>
          </a:xfrm>
          <a:prstGeom prst="bentConnector5">
            <a:avLst>
              <a:gd name="adj1" fmla="val -3519"/>
              <a:gd name="adj2" fmla="val 50111"/>
              <a:gd name="adj3" fmla="val 106472"/>
            </a:avLst>
          </a:prstGeom>
          <a:noFill/>
          <a:ln w="19050">
            <a:solidFill>
              <a:schemeClr val="tx1"/>
            </a:solidFill>
            <a:miter lim="800000"/>
            <a:headEnd/>
            <a:tailEnd type="triangle" w="med" len="med"/>
          </a:ln>
        </p:spPr>
      </p:cxnSp>
      <p:sp>
        <p:nvSpPr>
          <p:cNvPr id="5159" name="Text Box 39"/>
          <p:cNvSpPr txBox="1">
            <a:spLocks noChangeArrowheads="1"/>
          </p:cNvSpPr>
          <p:nvPr/>
        </p:nvSpPr>
        <p:spPr bwMode="auto">
          <a:xfrm>
            <a:off x="1011265" y="3552842"/>
            <a:ext cx="1977121" cy="309958"/>
          </a:xfrm>
          <a:prstGeom prst="rect">
            <a:avLst/>
          </a:prstGeom>
          <a:noFill/>
          <a:ln w="9525" algn="ctr">
            <a:noFill/>
            <a:miter lim="800000"/>
            <a:headEnd/>
            <a:tailEnd/>
          </a:ln>
        </p:spPr>
        <p:txBody>
          <a:bodyPr wrap="none" lIns="90000" tIns="46800" rIns="90000" bIns="46800">
            <a:spAutoFit/>
          </a:bodyPr>
          <a:lstStyle/>
          <a:p>
            <a:pPr eaLnBrk="0" hangingPunct="0"/>
            <a:r>
              <a:rPr kumimoji="1" lang="zh-CN" altLang="en-US" sz="1400">
                <a:latin typeface="微软雅黑" pitchFamily="34" charset="-122"/>
                <a:ea typeface="微软雅黑" pitchFamily="34" charset="-122"/>
              </a:rPr>
              <a:t>订单配置产品研发流程</a:t>
            </a:r>
          </a:p>
        </p:txBody>
      </p:sp>
      <p:sp>
        <p:nvSpPr>
          <p:cNvPr id="5160" name="Text Box 40"/>
          <p:cNvSpPr txBox="1">
            <a:spLocks noChangeArrowheads="1"/>
          </p:cNvSpPr>
          <p:nvPr/>
        </p:nvSpPr>
        <p:spPr bwMode="auto">
          <a:xfrm>
            <a:off x="1011265" y="1608155"/>
            <a:ext cx="1618048" cy="309958"/>
          </a:xfrm>
          <a:prstGeom prst="rect">
            <a:avLst/>
          </a:prstGeom>
          <a:noFill/>
          <a:ln w="9525" algn="ctr">
            <a:noFill/>
            <a:miter lim="800000"/>
            <a:headEnd/>
            <a:tailEnd/>
          </a:ln>
        </p:spPr>
        <p:txBody>
          <a:bodyPr wrap="none" lIns="90000" tIns="46800" rIns="90000" bIns="46800">
            <a:spAutoFit/>
          </a:bodyPr>
          <a:lstStyle/>
          <a:p>
            <a:pPr eaLnBrk="0" hangingPunct="0"/>
            <a:r>
              <a:rPr kumimoji="1" lang="zh-CN" altLang="en-US" sz="1400">
                <a:latin typeface="微软雅黑" pitchFamily="34" charset="-122"/>
                <a:ea typeface="微软雅黑" pitchFamily="34" charset="-122"/>
              </a:rPr>
              <a:t>标准产品研发流程</a:t>
            </a:r>
          </a:p>
        </p:txBody>
      </p:sp>
      <p:sp>
        <p:nvSpPr>
          <p:cNvPr id="5161" name="Text Box 41"/>
          <p:cNvSpPr txBox="1">
            <a:spLocks noChangeArrowheads="1"/>
          </p:cNvSpPr>
          <p:nvPr/>
        </p:nvSpPr>
        <p:spPr bwMode="auto">
          <a:xfrm>
            <a:off x="939827" y="5281630"/>
            <a:ext cx="1618048" cy="309958"/>
          </a:xfrm>
          <a:prstGeom prst="rect">
            <a:avLst/>
          </a:prstGeom>
          <a:noFill/>
          <a:ln w="9525" algn="ctr">
            <a:noFill/>
            <a:miter lim="800000"/>
            <a:headEnd/>
            <a:tailEnd/>
          </a:ln>
        </p:spPr>
        <p:txBody>
          <a:bodyPr wrap="none" lIns="90000" tIns="46800" rIns="90000" bIns="46800">
            <a:spAutoFit/>
          </a:bodyPr>
          <a:lstStyle/>
          <a:p>
            <a:pPr eaLnBrk="0" hangingPunct="0"/>
            <a:r>
              <a:rPr kumimoji="1" lang="zh-CN" altLang="en-US" sz="1400">
                <a:latin typeface="微软雅黑" pitchFamily="34" charset="-122"/>
                <a:ea typeface="微软雅黑" pitchFamily="34" charset="-122"/>
              </a:rPr>
              <a:t>合同设计研发流程</a:t>
            </a:r>
          </a:p>
        </p:txBody>
      </p:sp>
      <p:sp>
        <p:nvSpPr>
          <p:cNvPr id="5162" name="Rectangle 42"/>
          <p:cNvSpPr>
            <a:spLocks noChangeArrowheads="1"/>
          </p:cNvSpPr>
          <p:nvPr/>
        </p:nvSpPr>
        <p:spPr bwMode="auto">
          <a:xfrm>
            <a:off x="579465" y="1031892"/>
            <a:ext cx="3960812" cy="360363"/>
          </a:xfrm>
          <a:prstGeom prst="rect">
            <a:avLst/>
          </a:prstGeom>
          <a:solidFill>
            <a:schemeClr val="accent2"/>
          </a:solidFill>
          <a:ln w="9525" algn="ctr">
            <a:solidFill>
              <a:schemeClr val="tx1"/>
            </a:solidFill>
            <a:miter lim="800000"/>
            <a:headEnd/>
            <a:tailEnd/>
          </a:ln>
        </p:spPr>
        <p:txBody>
          <a:bodyPr wrap="none" lIns="90000" tIns="46800" rIns="90000" bIns="46800" anchor="ctr"/>
          <a:lstStyle/>
          <a:p>
            <a:pPr algn="ctr" eaLnBrk="0" hangingPunct="0"/>
            <a:r>
              <a:rPr kumimoji="1" lang="en-US" altLang="zh-CN" sz="1400" b="1" dirty="0">
                <a:solidFill>
                  <a:schemeClr val="bg1"/>
                </a:solidFill>
                <a:latin typeface="微软雅黑" pitchFamily="34" charset="-122"/>
                <a:ea typeface="微软雅黑" pitchFamily="34" charset="-122"/>
              </a:rPr>
              <a:t>PLM</a:t>
            </a:r>
            <a:r>
              <a:rPr kumimoji="1" lang="zh-CN" altLang="en-US" sz="1400" b="1">
                <a:solidFill>
                  <a:schemeClr val="bg1"/>
                </a:solidFill>
                <a:latin typeface="微软雅黑" pitchFamily="34" charset="-122"/>
                <a:ea typeface="微软雅黑" pitchFamily="34" charset="-122"/>
              </a:rPr>
              <a:t>系统流程</a:t>
            </a:r>
          </a:p>
        </p:txBody>
      </p:sp>
      <p:sp>
        <p:nvSpPr>
          <p:cNvPr id="5163" name="Rectangle 43"/>
          <p:cNvSpPr>
            <a:spLocks noChangeArrowheads="1"/>
          </p:cNvSpPr>
          <p:nvPr/>
        </p:nvSpPr>
        <p:spPr bwMode="auto">
          <a:xfrm>
            <a:off x="4540277" y="1031892"/>
            <a:ext cx="3960813" cy="360363"/>
          </a:xfrm>
          <a:prstGeom prst="rect">
            <a:avLst/>
          </a:prstGeom>
          <a:solidFill>
            <a:schemeClr val="accent2"/>
          </a:solidFill>
          <a:ln w="9525" algn="ctr">
            <a:solidFill>
              <a:schemeClr val="tx1"/>
            </a:solidFill>
            <a:miter lim="800000"/>
            <a:headEnd/>
            <a:tailEnd/>
          </a:ln>
        </p:spPr>
        <p:txBody>
          <a:bodyPr wrap="none" lIns="90000" tIns="46800" rIns="90000" bIns="46800" anchor="ctr"/>
          <a:lstStyle/>
          <a:p>
            <a:pPr algn="ctr" eaLnBrk="0" hangingPunct="0"/>
            <a:r>
              <a:rPr kumimoji="1" lang="en-US" altLang="zh-CN" sz="1400" b="1" dirty="0">
                <a:solidFill>
                  <a:schemeClr val="bg1"/>
                </a:solidFill>
                <a:latin typeface="微软雅黑" pitchFamily="34" charset="-122"/>
                <a:ea typeface="微软雅黑" pitchFamily="34" charset="-122"/>
              </a:rPr>
              <a:t>ERP</a:t>
            </a:r>
            <a:r>
              <a:rPr kumimoji="1" lang="zh-CN" altLang="en-US" sz="1400" b="1">
                <a:solidFill>
                  <a:schemeClr val="bg1"/>
                </a:solidFill>
                <a:latin typeface="微软雅黑" pitchFamily="34" charset="-122"/>
                <a:ea typeface="微软雅黑" pitchFamily="34" charset="-122"/>
              </a:rPr>
              <a:t>系统流程</a:t>
            </a:r>
          </a:p>
        </p:txBody>
      </p:sp>
    </p:spTree>
    <p:extLst>
      <p:ext uri="{BB962C8B-B14F-4D97-AF65-F5344CB8AC3E}">
        <p14:creationId xmlns:p14="http://schemas.microsoft.com/office/powerpoint/2010/main" val="27317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1116013" y="3984642"/>
            <a:ext cx="3313112" cy="1368425"/>
          </a:xfrm>
          <a:prstGeom prst="rect">
            <a:avLst/>
          </a:prstGeom>
          <a:solidFill>
            <a:srgbClr val="CCECFF"/>
          </a:solidFill>
          <a:ln w="9525">
            <a:solidFill>
              <a:schemeClr val="bg2"/>
            </a:solidFill>
            <a:miter lim="800000"/>
            <a:headEnd/>
            <a:tailEnd/>
          </a:ln>
        </p:spPr>
        <p:txBody>
          <a:bodyPr wrap="none" anchor="ctr"/>
          <a:lstStyle/>
          <a:p>
            <a:endParaRPr lang="zh-CN" altLang="en-US" b="1">
              <a:latin typeface="微软雅黑" pitchFamily="34" charset="-122"/>
              <a:ea typeface="微软雅黑" pitchFamily="34" charset="-122"/>
            </a:endParaRPr>
          </a:p>
        </p:txBody>
      </p:sp>
      <p:sp>
        <p:nvSpPr>
          <p:cNvPr id="12291" name="Rectangle 5"/>
          <p:cNvSpPr>
            <a:spLocks noChangeArrowheads="1"/>
          </p:cNvSpPr>
          <p:nvPr/>
        </p:nvSpPr>
        <p:spPr bwMode="auto">
          <a:xfrm>
            <a:off x="4572000" y="4416442"/>
            <a:ext cx="3168650" cy="936625"/>
          </a:xfrm>
          <a:prstGeom prst="rect">
            <a:avLst/>
          </a:prstGeom>
          <a:noFill/>
          <a:ln w="9525">
            <a:solidFill>
              <a:schemeClr val="bg2"/>
            </a:solidFill>
            <a:miter lim="800000"/>
            <a:headEnd/>
            <a:tailEnd/>
          </a:ln>
        </p:spPr>
        <p:txBody>
          <a:bodyPr wrap="none" anchor="ctr"/>
          <a:lstStyle/>
          <a:p>
            <a:endParaRPr lang="zh-CN" altLang="en-US" b="1">
              <a:latin typeface="微软雅黑" pitchFamily="34" charset="-122"/>
              <a:ea typeface="微软雅黑" pitchFamily="34" charset="-122"/>
            </a:endParaRPr>
          </a:p>
        </p:txBody>
      </p:sp>
      <p:sp>
        <p:nvSpPr>
          <p:cNvPr id="12292" name="Rectangle 6"/>
          <p:cNvSpPr>
            <a:spLocks noChangeArrowheads="1"/>
          </p:cNvSpPr>
          <p:nvPr/>
        </p:nvSpPr>
        <p:spPr bwMode="auto">
          <a:xfrm>
            <a:off x="4643438" y="3409967"/>
            <a:ext cx="3024187" cy="360362"/>
          </a:xfrm>
          <a:prstGeom prst="rect">
            <a:avLst/>
          </a:prstGeom>
          <a:solidFill>
            <a:srgbClr val="CCFFCC"/>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产品结构</a:t>
            </a:r>
          </a:p>
        </p:txBody>
      </p:sp>
      <p:sp>
        <p:nvSpPr>
          <p:cNvPr id="12293" name="Rectangle 7"/>
          <p:cNvSpPr>
            <a:spLocks noChangeArrowheads="1"/>
          </p:cNvSpPr>
          <p:nvPr/>
        </p:nvSpPr>
        <p:spPr bwMode="auto">
          <a:xfrm>
            <a:off x="4643438" y="3841767"/>
            <a:ext cx="1368425" cy="360362"/>
          </a:xfrm>
          <a:prstGeom prst="rect">
            <a:avLst/>
          </a:prstGeom>
          <a:solidFill>
            <a:srgbClr val="CCFFCC"/>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部件</a:t>
            </a:r>
          </a:p>
        </p:txBody>
      </p:sp>
      <p:sp>
        <p:nvSpPr>
          <p:cNvPr id="12294" name="Rectangle 8"/>
          <p:cNvSpPr>
            <a:spLocks noChangeArrowheads="1"/>
          </p:cNvSpPr>
          <p:nvPr/>
        </p:nvSpPr>
        <p:spPr bwMode="auto">
          <a:xfrm>
            <a:off x="6227763" y="3841767"/>
            <a:ext cx="1439862" cy="360362"/>
          </a:xfrm>
          <a:prstGeom prst="rect">
            <a:avLst/>
          </a:prstGeom>
          <a:solidFill>
            <a:srgbClr val="CCFFCC"/>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文档</a:t>
            </a:r>
          </a:p>
        </p:txBody>
      </p:sp>
      <p:sp>
        <p:nvSpPr>
          <p:cNvPr id="12295" name="Rectangle 9"/>
          <p:cNvSpPr>
            <a:spLocks noChangeArrowheads="1"/>
          </p:cNvSpPr>
          <p:nvPr/>
        </p:nvSpPr>
        <p:spPr bwMode="auto">
          <a:xfrm>
            <a:off x="4643438" y="4921267"/>
            <a:ext cx="3024187" cy="360362"/>
          </a:xfrm>
          <a:prstGeom prst="rect">
            <a:avLst/>
          </a:prstGeom>
          <a:solidFill>
            <a:srgbClr val="CCFFCC"/>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权限模型</a:t>
            </a:r>
          </a:p>
        </p:txBody>
      </p:sp>
      <p:sp>
        <p:nvSpPr>
          <p:cNvPr id="12296" name="Rectangle 10"/>
          <p:cNvSpPr>
            <a:spLocks noChangeArrowheads="1"/>
          </p:cNvSpPr>
          <p:nvPr/>
        </p:nvSpPr>
        <p:spPr bwMode="auto">
          <a:xfrm>
            <a:off x="4643438" y="4489467"/>
            <a:ext cx="3024187" cy="360362"/>
          </a:xfrm>
          <a:prstGeom prst="rect">
            <a:avLst/>
          </a:prstGeom>
          <a:solidFill>
            <a:srgbClr val="CCFFCC"/>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对象模型</a:t>
            </a:r>
            <a:r>
              <a:rPr lang="en-US" altLang="zh-CN" sz="1400" b="1" dirty="0">
                <a:latin typeface="微软雅黑" pitchFamily="34" charset="-122"/>
                <a:ea typeface="微软雅黑" pitchFamily="34" charset="-122"/>
              </a:rPr>
              <a:t>+</a:t>
            </a:r>
            <a:r>
              <a:rPr lang="zh-CN" altLang="en-US" sz="1400" b="1">
                <a:latin typeface="微软雅黑" pitchFamily="34" charset="-122"/>
                <a:ea typeface="微软雅黑" pitchFamily="34" charset="-122"/>
              </a:rPr>
              <a:t>流程模型</a:t>
            </a:r>
          </a:p>
        </p:txBody>
      </p:sp>
      <p:sp>
        <p:nvSpPr>
          <p:cNvPr id="12297" name="Rectangle 11"/>
          <p:cNvSpPr>
            <a:spLocks noChangeArrowheads="1"/>
          </p:cNvSpPr>
          <p:nvPr/>
        </p:nvSpPr>
        <p:spPr bwMode="auto">
          <a:xfrm>
            <a:off x="4643438" y="2328879"/>
            <a:ext cx="3024187" cy="360363"/>
          </a:xfrm>
          <a:prstGeom prst="rect">
            <a:avLst/>
          </a:prstGeom>
          <a:solidFill>
            <a:srgbClr val="CCFFCC"/>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产品组合 产品包</a:t>
            </a:r>
          </a:p>
        </p:txBody>
      </p:sp>
      <p:sp>
        <p:nvSpPr>
          <p:cNvPr id="12298" name="Rectangle 12"/>
          <p:cNvSpPr>
            <a:spLocks noChangeArrowheads="1"/>
          </p:cNvSpPr>
          <p:nvPr/>
        </p:nvSpPr>
        <p:spPr bwMode="auto">
          <a:xfrm>
            <a:off x="7885113" y="1824054"/>
            <a:ext cx="431800" cy="3529013"/>
          </a:xfrm>
          <a:prstGeom prst="rect">
            <a:avLst/>
          </a:prstGeom>
          <a:solidFill>
            <a:srgbClr val="CCFFCC"/>
          </a:solidFill>
          <a:ln w="9525">
            <a:solidFill>
              <a:schemeClr val="bg2"/>
            </a:solidFill>
            <a:miter lim="800000"/>
            <a:headEnd/>
            <a:tailEnd/>
          </a:ln>
        </p:spPr>
        <p:txBody>
          <a:bodyPr wrap="none" anchor="ctr"/>
          <a:lstStyle/>
          <a:p>
            <a:pPr algn="ctr"/>
            <a:r>
              <a:rPr lang="zh-CN" altLang="en-US" sz="1400" b="1">
                <a:latin typeface="微软雅黑" pitchFamily="34" charset="-122"/>
                <a:ea typeface="微软雅黑" pitchFamily="34" charset="-122"/>
              </a:rPr>
              <a:t>工</a:t>
            </a:r>
          </a:p>
          <a:p>
            <a:pPr algn="ctr"/>
            <a:r>
              <a:rPr lang="zh-CN" altLang="en-US" sz="1400" b="1">
                <a:latin typeface="微软雅黑" pitchFamily="34" charset="-122"/>
                <a:ea typeface="微软雅黑" pitchFamily="34" charset="-122"/>
              </a:rPr>
              <a:t>程</a:t>
            </a:r>
          </a:p>
          <a:p>
            <a:pPr algn="ctr"/>
            <a:r>
              <a:rPr lang="zh-CN" altLang="en-US" sz="1400" b="1">
                <a:latin typeface="微软雅黑" pitchFamily="34" charset="-122"/>
                <a:ea typeface="微软雅黑" pitchFamily="34" charset="-122"/>
              </a:rPr>
              <a:t>变</a:t>
            </a:r>
          </a:p>
          <a:p>
            <a:pPr algn="ctr"/>
            <a:r>
              <a:rPr lang="zh-CN" altLang="en-US" sz="1400" b="1">
                <a:latin typeface="微软雅黑" pitchFamily="34" charset="-122"/>
                <a:ea typeface="微软雅黑" pitchFamily="34" charset="-122"/>
              </a:rPr>
              <a:t>更</a:t>
            </a:r>
          </a:p>
        </p:txBody>
      </p:sp>
      <p:sp>
        <p:nvSpPr>
          <p:cNvPr id="12299" name="Rectangle 13"/>
          <p:cNvSpPr>
            <a:spLocks noChangeArrowheads="1"/>
          </p:cNvSpPr>
          <p:nvPr/>
        </p:nvSpPr>
        <p:spPr bwMode="auto">
          <a:xfrm>
            <a:off x="4643438" y="1897079"/>
            <a:ext cx="3024187" cy="360363"/>
          </a:xfrm>
          <a:prstGeom prst="rect">
            <a:avLst/>
          </a:prstGeom>
          <a:solidFill>
            <a:srgbClr val="CCFFCC"/>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产品分类</a:t>
            </a:r>
          </a:p>
        </p:txBody>
      </p:sp>
      <p:sp>
        <p:nvSpPr>
          <p:cNvPr id="12300" name="Rectangle 14"/>
          <p:cNvSpPr>
            <a:spLocks noChangeArrowheads="1"/>
          </p:cNvSpPr>
          <p:nvPr/>
        </p:nvSpPr>
        <p:spPr bwMode="auto">
          <a:xfrm>
            <a:off x="4643438" y="2978167"/>
            <a:ext cx="3024187" cy="360362"/>
          </a:xfrm>
          <a:prstGeom prst="rect">
            <a:avLst/>
          </a:prstGeom>
          <a:solidFill>
            <a:srgbClr val="CCFFCC"/>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产品配置</a:t>
            </a:r>
          </a:p>
        </p:txBody>
      </p:sp>
      <p:sp>
        <p:nvSpPr>
          <p:cNvPr id="12301" name="Rectangle 15"/>
          <p:cNvSpPr>
            <a:spLocks noChangeArrowheads="1"/>
          </p:cNvSpPr>
          <p:nvPr/>
        </p:nvSpPr>
        <p:spPr bwMode="auto">
          <a:xfrm>
            <a:off x="1187450" y="4921267"/>
            <a:ext cx="3168650" cy="360362"/>
          </a:xfrm>
          <a:prstGeom prst="rect">
            <a:avLst/>
          </a:prstGeom>
          <a:solidFill>
            <a:srgbClr val="CCECFF"/>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过程资产</a:t>
            </a:r>
            <a:r>
              <a:rPr lang="en-US" altLang="zh-CN" sz="1400" b="1" dirty="0">
                <a:latin typeface="微软雅黑" pitchFamily="34" charset="-122"/>
                <a:ea typeface="微软雅黑" pitchFamily="34" charset="-122"/>
              </a:rPr>
              <a:t>/</a:t>
            </a:r>
            <a:r>
              <a:rPr lang="zh-CN" altLang="en-US" sz="1400" b="1">
                <a:latin typeface="微软雅黑" pitchFamily="34" charset="-122"/>
                <a:ea typeface="微软雅黑" pitchFamily="34" charset="-122"/>
              </a:rPr>
              <a:t>知识管理</a:t>
            </a:r>
          </a:p>
        </p:txBody>
      </p:sp>
      <p:sp>
        <p:nvSpPr>
          <p:cNvPr id="12302" name="Rectangle 16"/>
          <p:cNvSpPr>
            <a:spLocks noChangeArrowheads="1"/>
          </p:cNvSpPr>
          <p:nvPr/>
        </p:nvSpPr>
        <p:spPr bwMode="auto">
          <a:xfrm>
            <a:off x="1187450" y="4489467"/>
            <a:ext cx="3168650" cy="360362"/>
          </a:xfrm>
          <a:prstGeom prst="rect">
            <a:avLst/>
          </a:prstGeom>
          <a:solidFill>
            <a:srgbClr val="CCECFF"/>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任务活动</a:t>
            </a:r>
            <a:r>
              <a:rPr lang="en-US" altLang="zh-CN" sz="1400" b="1" dirty="0">
                <a:latin typeface="微软雅黑" pitchFamily="34" charset="-122"/>
                <a:ea typeface="微软雅黑" pitchFamily="34" charset="-122"/>
              </a:rPr>
              <a:t>-</a:t>
            </a:r>
            <a:r>
              <a:rPr lang="zh-CN" altLang="en-US" sz="1400" b="1">
                <a:latin typeface="微软雅黑" pitchFamily="34" charset="-122"/>
                <a:ea typeface="微软雅黑" pitchFamily="34" charset="-122"/>
              </a:rPr>
              <a:t>工时和日志系统</a:t>
            </a:r>
          </a:p>
        </p:txBody>
      </p:sp>
      <p:sp>
        <p:nvSpPr>
          <p:cNvPr id="12303" name="Rectangle 17"/>
          <p:cNvSpPr>
            <a:spLocks noChangeArrowheads="1"/>
          </p:cNvSpPr>
          <p:nvPr/>
        </p:nvSpPr>
        <p:spPr bwMode="auto">
          <a:xfrm>
            <a:off x="1187450" y="4057667"/>
            <a:ext cx="3168650" cy="360362"/>
          </a:xfrm>
          <a:prstGeom prst="rect">
            <a:avLst/>
          </a:prstGeom>
          <a:solidFill>
            <a:srgbClr val="CCECFF"/>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项目</a:t>
            </a:r>
            <a:r>
              <a:rPr lang="en-US" altLang="zh-CN" sz="1400" b="1" dirty="0">
                <a:latin typeface="微软雅黑" pitchFamily="34" charset="-122"/>
                <a:ea typeface="微软雅黑" pitchFamily="34" charset="-122"/>
              </a:rPr>
              <a:t>-</a:t>
            </a:r>
            <a:r>
              <a:rPr lang="zh-CN" altLang="en-US" sz="1400" b="1">
                <a:latin typeface="微软雅黑" pitchFamily="34" charset="-122"/>
                <a:ea typeface="微软雅黑" pitchFamily="34" charset="-122"/>
              </a:rPr>
              <a:t>计划系统</a:t>
            </a:r>
          </a:p>
        </p:txBody>
      </p:sp>
      <p:sp>
        <p:nvSpPr>
          <p:cNvPr id="12304" name="Rectangle 18"/>
          <p:cNvSpPr>
            <a:spLocks noChangeArrowheads="1"/>
          </p:cNvSpPr>
          <p:nvPr/>
        </p:nvSpPr>
        <p:spPr bwMode="auto">
          <a:xfrm>
            <a:off x="1116013" y="2905142"/>
            <a:ext cx="3313112" cy="1008062"/>
          </a:xfrm>
          <a:prstGeom prst="rect">
            <a:avLst/>
          </a:prstGeom>
          <a:solidFill>
            <a:srgbClr val="CCECFF"/>
          </a:solidFill>
          <a:ln w="9525">
            <a:solidFill>
              <a:schemeClr val="bg2"/>
            </a:solidFill>
            <a:miter lim="800000"/>
            <a:headEnd/>
            <a:tailEnd/>
          </a:ln>
        </p:spPr>
        <p:txBody>
          <a:bodyPr wrap="none" anchor="ctr"/>
          <a:lstStyle/>
          <a:p>
            <a:endParaRPr lang="zh-CN" altLang="en-US" b="1">
              <a:latin typeface="微软雅黑" pitchFamily="34" charset="-122"/>
              <a:ea typeface="微软雅黑" pitchFamily="34" charset="-122"/>
            </a:endParaRPr>
          </a:p>
        </p:txBody>
      </p:sp>
      <p:sp>
        <p:nvSpPr>
          <p:cNvPr id="12305" name="Rectangle 19"/>
          <p:cNvSpPr>
            <a:spLocks noChangeArrowheads="1"/>
          </p:cNvSpPr>
          <p:nvPr/>
        </p:nvSpPr>
        <p:spPr bwMode="auto">
          <a:xfrm>
            <a:off x="1187450" y="3479817"/>
            <a:ext cx="3168650" cy="360362"/>
          </a:xfrm>
          <a:prstGeom prst="rect">
            <a:avLst/>
          </a:prstGeom>
          <a:solidFill>
            <a:srgbClr val="CCECFF"/>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资源投入和利用</a:t>
            </a:r>
          </a:p>
        </p:txBody>
      </p:sp>
      <p:sp>
        <p:nvSpPr>
          <p:cNvPr id="12306" name="Rectangle 20"/>
          <p:cNvSpPr>
            <a:spLocks noChangeArrowheads="1"/>
          </p:cNvSpPr>
          <p:nvPr/>
        </p:nvSpPr>
        <p:spPr bwMode="auto">
          <a:xfrm>
            <a:off x="1187450" y="3048017"/>
            <a:ext cx="1512888" cy="360362"/>
          </a:xfrm>
          <a:prstGeom prst="rect">
            <a:avLst/>
          </a:prstGeom>
          <a:solidFill>
            <a:srgbClr val="CCECFF"/>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资源分配</a:t>
            </a:r>
          </a:p>
        </p:txBody>
      </p:sp>
      <p:sp>
        <p:nvSpPr>
          <p:cNvPr id="12307" name="Rectangle 21"/>
          <p:cNvSpPr>
            <a:spLocks noChangeArrowheads="1"/>
          </p:cNvSpPr>
          <p:nvPr/>
        </p:nvSpPr>
        <p:spPr bwMode="auto">
          <a:xfrm>
            <a:off x="2843213" y="3049604"/>
            <a:ext cx="1512887" cy="360363"/>
          </a:xfrm>
          <a:prstGeom prst="rect">
            <a:avLst/>
          </a:prstGeom>
          <a:solidFill>
            <a:srgbClr val="CCECFF"/>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资源交易</a:t>
            </a:r>
          </a:p>
        </p:txBody>
      </p:sp>
      <p:sp>
        <p:nvSpPr>
          <p:cNvPr id="12308" name="Rectangle 22"/>
          <p:cNvSpPr>
            <a:spLocks noChangeArrowheads="1"/>
          </p:cNvSpPr>
          <p:nvPr/>
        </p:nvSpPr>
        <p:spPr bwMode="auto">
          <a:xfrm>
            <a:off x="4572000" y="2905142"/>
            <a:ext cx="3168650" cy="1368425"/>
          </a:xfrm>
          <a:prstGeom prst="rect">
            <a:avLst/>
          </a:prstGeom>
          <a:noFill/>
          <a:ln w="9525">
            <a:solidFill>
              <a:schemeClr val="bg2"/>
            </a:solidFill>
            <a:miter lim="800000"/>
            <a:headEnd/>
            <a:tailEnd/>
          </a:ln>
        </p:spPr>
        <p:txBody>
          <a:bodyPr wrap="none" anchor="ctr"/>
          <a:lstStyle/>
          <a:p>
            <a:endParaRPr lang="zh-CN" altLang="en-US" b="1">
              <a:latin typeface="微软雅黑" pitchFamily="34" charset="-122"/>
              <a:ea typeface="微软雅黑" pitchFamily="34" charset="-122"/>
            </a:endParaRPr>
          </a:p>
        </p:txBody>
      </p:sp>
      <p:sp>
        <p:nvSpPr>
          <p:cNvPr id="12309" name="Rectangle 23"/>
          <p:cNvSpPr>
            <a:spLocks noChangeArrowheads="1"/>
          </p:cNvSpPr>
          <p:nvPr/>
        </p:nvSpPr>
        <p:spPr bwMode="auto">
          <a:xfrm>
            <a:off x="4572000" y="1824054"/>
            <a:ext cx="3168650" cy="936625"/>
          </a:xfrm>
          <a:prstGeom prst="rect">
            <a:avLst/>
          </a:prstGeom>
          <a:noFill/>
          <a:ln w="9525">
            <a:solidFill>
              <a:schemeClr val="bg2"/>
            </a:solidFill>
            <a:miter lim="800000"/>
            <a:headEnd/>
            <a:tailEnd/>
          </a:ln>
        </p:spPr>
        <p:txBody>
          <a:bodyPr wrap="none" anchor="ctr"/>
          <a:lstStyle/>
          <a:p>
            <a:endParaRPr lang="zh-CN" altLang="en-US" b="1">
              <a:latin typeface="微软雅黑" pitchFamily="34" charset="-122"/>
              <a:ea typeface="微软雅黑" pitchFamily="34" charset="-122"/>
            </a:endParaRPr>
          </a:p>
        </p:txBody>
      </p:sp>
      <p:sp>
        <p:nvSpPr>
          <p:cNvPr id="12310" name="Rectangle 24"/>
          <p:cNvSpPr>
            <a:spLocks noChangeArrowheads="1"/>
          </p:cNvSpPr>
          <p:nvPr/>
        </p:nvSpPr>
        <p:spPr bwMode="auto">
          <a:xfrm>
            <a:off x="1116013" y="1824054"/>
            <a:ext cx="3313112" cy="936625"/>
          </a:xfrm>
          <a:prstGeom prst="rect">
            <a:avLst/>
          </a:prstGeom>
          <a:solidFill>
            <a:srgbClr val="CCECFF"/>
          </a:solidFill>
          <a:ln w="9525">
            <a:solidFill>
              <a:schemeClr val="bg2"/>
            </a:solidFill>
            <a:miter lim="800000"/>
            <a:headEnd/>
            <a:tailEnd/>
          </a:ln>
        </p:spPr>
        <p:txBody>
          <a:bodyPr wrap="none" anchor="ctr"/>
          <a:lstStyle/>
          <a:p>
            <a:endParaRPr lang="zh-CN" altLang="en-US" b="1">
              <a:latin typeface="微软雅黑" pitchFamily="34" charset="-122"/>
              <a:ea typeface="微软雅黑" pitchFamily="34" charset="-122"/>
            </a:endParaRPr>
          </a:p>
        </p:txBody>
      </p:sp>
      <p:sp>
        <p:nvSpPr>
          <p:cNvPr id="12311" name="Rectangle 25"/>
          <p:cNvSpPr>
            <a:spLocks noChangeArrowheads="1"/>
          </p:cNvSpPr>
          <p:nvPr/>
        </p:nvSpPr>
        <p:spPr bwMode="auto">
          <a:xfrm>
            <a:off x="1187450" y="2328879"/>
            <a:ext cx="3168650" cy="360363"/>
          </a:xfrm>
          <a:prstGeom prst="rect">
            <a:avLst/>
          </a:prstGeom>
          <a:solidFill>
            <a:srgbClr val="CCECFF"/>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管道管理</a:t>
            </a:r>
          </a:p>
        </p:txBody>
      </p:sp>
      <p:sp>
        <p:nvSpPr>
          <p:cNvPr id="12312" name="Rectangle 26"/>
          <p:cNvSpPr>
            <a:spLocks noChangeArrowheads="1"/>
          </p:cNvSpPr>
          <p:nvPr/>
        </p:nvSpPr>
        <p:spPr bwMode="auto">
          <a:xfrm>
            <a:off x="1187450" y="1897079"/>
            <a:ext cx="3168650" cy="360363"/>
          </a:xfrm>
          <a:prstGeom prst="rect">
            <a:avLst/>
          </a:prstGeom>
          <a:solidFill>
            <a:srgbClr val="CCECFF"/>
          </a:solidFill>
          <a:ln w="9525">
            <a:solidFill>
              <a:schemeClr val="tx1"/>
            </a:solidFill>
            <a:miter lim="800000"/>
            <a:headEnd/>
            <a:tailEnd/>
          </a:ln>
        </p:spPr>
        <p:txBody>
          <a:bodyPr wrap="none" anchor="ctr"/>
          <a:lstStyle/>
          <a:p>
            <a:pPr algn="ctr"/>
            <a:r>
              <a:rPr lang="zh-CN" altLang="en-US" sz="1400" b="1">
                <a:latin typeface="微软雅黑" pitchFamily="34" charset="-122"/>
                <a:ea typeface="微软雅黑" pitchFamily="34" charset="-122"/>
              </a:rPr>
              <a:t>组合管理</a:t>
            </a:r>
          </a:p>
        </p:txBody>
      </p:sp>
      <p:sp>
        <p:nvSpPr>
          <p:cNvPr id="12313" name="Rectangle 27"/>
          <p:cNvSpPr>
            <a:spLocks noChangeArrowheads="1"/>
          </p:cNvSpPr>
          <p:nvPr/>
        </p:nvSpPr>
        <p:spPr bwMode="auto">
          <a:xfrm>
            <a:off x="611188" y="1824054"/>
            <a:ext cx="431800" cy="3529013"/>
          </a:xfrm>
          <a:prstGeom prst="rect">
            <a:avLst/>
          </a:prstGeom>
          <a:solidFill>
            <a:srgbClr val="CCECFF"/>
          </a:solidFill>
          <a:ln w="9525">
            <a:solidFill>
              <a:schemeClr val="bg2"/>
            </a:solidFill>
            <a:miter lim="800000"/>
            <a:headEnd/>
            <a:tailEnd/>
          </a:ln>
        </p:spPr>
        <p:txBody>
          <a:bodyPr wrap="none" anchor="ctr"/>
          <a:lstStyle/>
          <a:p>
            <a:pPr algn="ctr"/>
            <a:r>
              <a:rPr lang="zh-CN" altLang="en-US" sz="1400" b="1">
                <a:latin typeface="微软雅黑" pitchFamily="34" charset="-122"/>
                <a:ea typeface="微软雅黑" pitchFamily="34" charset="-122"/>
              </a:rPr>
              <a:t>财</a:t>
            </a:r>
          </a:p>
          <a:p>
            <a:pPr algn="ctr"/>
            <a:r>
              <a:rPr lang="zh-CN" altLang="en-US" sz="1400" b="1">
                <a:latin typeface="微软雅黑" pitchFamily="34" charset="-122"/>
                <a:ea typeface="微软雅黑" pitchFamily="34" charset="-122"/>
              </a:rPr>
              <a:t>务</a:t>
            </a:r>
          </a:p>
          <a:p>
            <a:pPr algn="ctr"/>
            <a:r>
              <a:rPr lang="zh-CN" altLang="en-US" sz="1400" b="1">
                <a:latin typeface="微软雅黑" pitchFamily="34" charset="-122"/>
                <a:ea typeface="微软雅黑" pitchFamily="34" charset="-122"/>
              </a:rPr>
              <a:t>管</a:t>
            </a:r>
          </a:p>
          <a:p>
            <a:pPr algn="ctr"/>
            <a:r>
              <a:rPr lang="zh-CN" altLang="en-US" sz="1400" b="1">
                <a:latin typeface="微软雅黑" pitchFamily="34" charset="-122"/>
                <a:ea typeface="微软雅黑" pitchFamily="34" charset="-122"/>
              </a:rPr>
              <a:t>理</a:t>
            </a:r>
          </a:p>
        </p:txBody>
      </p:sp>
      <p:sp>
        <p:nvSpPr>
          <p:cNvPr id="12314" name="AutoShape 28"/>
          <p:cNvSpPr>
            <a:spLocks noChangeArrowheads="1"/>
          </p:cNvSpPr>
          <p:nvPr/>
        </p:nvSpPr>
        <p:spPr bwMode="auto">
          <a:xfrm>
            <a:off x="612775" y="1320817"/>
            <a:ext cx="7559675" cy="431800"/>
          </a:xfrm>
          <a:prstGeom prst="triangle">
            <a:avLst>
              <a:gd name="adj" fmla="val 50000"/>
            </a:avLst>
          </a:prstGeom>
          <a:solidFill>
            <a:srgbClr val="0066FF"/>
          </a:solidFill>
          <a:ln w="9525">
            <a:noFill/>
            <a:miter lim="800000"/>
            <a:headEnd/>
            <a:tailEnd/>
          </a:ln>
        </p:spPr>
        <p:txBody>
          <a:bodyPr wrap="none" anchor="ctr"/>
          <a:lstStyle/>
          <a:p>
            <a:pPr algn="ctr"/>
            <a:r>
              <a:rPr lang="zh-CN" altLang="en-US" sz="1400" b="1">
                <a:solidFill>
                  <a:schemeClr val="bg1"/>
                </a:solidFill>
                <a:latin typeface="微软雅黑" pitchFamily="34" charset="-122"/>
                <a:ea typeface="微软雅黑" pitchFamily="34" charset="-122"/>
              </a:rPr>
              <a:t>产品战略</a:t>
            </a:r>
          </a:p>
        </p:txBody>
      </p:sp>
      <p:sp>
        <p:nvSpPr>
          <p:cNvPr id="12315" name="Rectangle 29"/>
          <p:cNvSpPr>
            <a:spLocks noChangeArrowheads="1"/>
          </p:cNvSpPr>
          <p:nvPr/>
        </p:nvSpPr>
        <p:spPr bwMode="auto">
          <a:xfrm>
            <a:off x="611188" y="5426092"/>
            <a:ext cx="3816350" cy="358775"/>
          </a:xfrm>
          <a:prstGeom prst="rect">
            <a:avLst/>
          </a:prstGeom>
          <a:solidFill>
            <a:srgbClr val="990000"/>
          </a:solidFill>
          <a:ln w="9525">
            <a:solidFill>
              <a:schemeClr val="tx1"/>
            </a:solidFill>
            <a:miter lim="800000"/>
            <a:headEnd/>
            <a:tailEnd/>
          </a:ln>
        </p:spPr>
        <p:txBody>
          <a:bodyPr wrap="none" anchor="ctr"/>
          <a:lstStyle/>
          <a:p>
            <a:pPr algn="ctr"/>
            <a:r>
              <a:rPr lang="zh-CN" altLang="en-US" sz="1400" b="1">
                <a:solidFill>
                  <a:schemeClr val="bg1"/>
                </a:solidFill>
                <a:latin typeface="微软雅黑" pitchFamily="34" charset="-122"/>
                <a:ea typeface="微软雅黑" pitchFamily="34" charset="-122"/>
              </a:rPr>
              <a:t>企业组合</a:t>
            </a:r>
            <a:r>
              <a:rPr lang="en-US" altLang="zh-CN" sz="1400" b="1" dirty="0">
                <a:solidFill>
                  <a:schemeClr val="bg1"/>
                </a:solidFill>
                <a:latin typeface="微软雅黑" pitchFamily="34" charset="-122"/>
                <a:ea typeface="微软雅黑" pitchFamily="34" charset="-122"/>
              </a:rPr>
              <a:t>-&gt;</a:t>
            </a:r>
            <a:r>
              <a:rPr lang="zh-CN" altLang="en-US" sz="1400" b="1">
                <a:solidFill>
                  <a:schemeClr val="bg1"/>
                </a:solidFill>
                <a:latin typeface="微软雅黑" pitchFamily="34" charset="-122"/>
                <a:ea typeface="微软雅黑" pitchFamily="34" charset="-122"/>
              </a:rPr>
              <a:t>组合</a:t>
            </a:r>
            <a:r>
              <a:rPr lang="en-US" altLang="zh-CN" sz="1400" b="1" dirty="0">
                <a:solidFill>
                  <a:schemeClr val="bg1"/>
                </a:solidFill>
                <a:latin typeface="微软雅黑" pitchFamily="34" charset="-122"/>
                <a:ea typeface="微软雅黑" pitchFamily="34" charset="-122"/>
              </a:rPr>
              <a:t>-&gt;</a:t>
            </a:r>
            <a:r>
              <a:rPr lang="zh-CN" altLang="en-US" sz="1400" b="1">
                <a:solidFill>
                  <a:schemeClr val="bg1"/>
                </a:solidFill>
                <a:latin typeface="微软雅黑" pitchFamily="34" charset="-122"/>
                <a:ea typeface="微软雅黑" pitchFamily="34" charset="-122"/>
              </a:rPr>
              <a:t>项目</a:t>
            </a:r>
            <a:r>
              <a:rPr lang="en-US" altLang="zh-CN" sz="1400" b="1" dirty="0">
                <a:solidFill>
                  <a:schemeClr val="bg1"/>
                </a:solidFill>
                <a:latin typeface="微软雅黑" pitchFamily="34" charset="-122"/>
                <a:ea typeface="微软雅黑" pitchFamily="34" charset="-122"/>
              </a:rPr>
              <a:t>-&gt;</a:t>
            </a:r>
            <a:r>
              <a:rPr lang="zh-CN" altLang="en-US" sz="1400" b="1">
                <a:solidFill>
                  <a:schemeClr val="bg1"/>
                </a:solidFill>
                <a:latin typeface="微软雅黑" pitchFamily="34" charset="-122"/>
                <a:ea typeface="微软雅黑" pitchFamily="34" charset="-122"/>
              </a:rPr>
              <a:t>阶段</a:t>
            </a:r>
            <a:r>
              <a:rPr lang="en-US" altLang="zh-CN" sz="1400" b="1" dirty="0">
                <a:solidFill>
                  <a:schemeClr val="bg1"/>
                </a:solidFill>
                <a:latin typeface="微软雅黑" pitchFamily="34" charset="-122"/>
                <a:ea typeface="微软雅黑" pitchFamily="34" charset="-122"/>
              </a:rPr>
              <a:t>-&gt;</a:t>
            </a:r>
            <a:r>
              <a:rPr lang="zh-CN" altLang="en-US" sz="1400" b="1">
                <a:solidFill>
                  <a:schemeClr val="bg1"/>
                </a:solidFill>
                <a:latin typeface="微软雅黑" pitchFamily="34" charset="-122"/>
                <a:ea typeface="微软雅黑" pitchFamily="34" charset="-122"/>
              </a:rPr>
              <a:t>步骤</a:t>
            </a:r>
            <a:r>
              <a:rPr lang="en-US" altLang="zh-CN" sz="1400" b="1" dirty="0">
                <a:solidFill>
                  <a:schemeClr val="bg1"/>
                </a:solidFill>
                <a:latin typeface="微软雅黑" pitchFamily="34" charset="-122"/>
                <a:ea typeface="微软雅黑" pitchFamily="34" charset="-122"/>
              </a:rPr>
              <a:t>-&gt;</a:t>
            </a:r>
            <a:r>
              <a:rPr lang="zh-CN" altLang="en-US" sz="1400" b="1">
                <a:solidFill>
                  <a:schemeClr val="bg1"/>
                </a:solidFill>
                <a:latin typeface="微软雅黑" pitchFamily="34" charset="-122"/>
                <a:ea typeface="微软雅黑" pitchFamily="34" charset="-122"/>
              </a:rPr>
              <a:t>任务</a:t>
            </a:r>
          </a:p>
        </p:txBody>
      </p:sp>
      <p:sp>
        <p:nvSpPr>
          <p:cNvPr id="12316" name="Rectangle 30"/>
          <p:cNvSpPr>
            <a:spLocks noChangeArrowheads="1"/>
          </p:cNvSpPr>
          <p:nvPr/>
        </p:nvSpPr>
        <p:spPr bwMode="auto">
          <a:xfrm>
            <a:off x="4572000" y="5426092"/>
            <a:ext cx="3744913" cy="360362"/>
          </a:xfrm>
          <a:prstGeom prst="rect">
            <a:avLst/>
          </a:prstGeom>
          <a:solidFill>
            <a:srgbClr val="990000"/>
          </a:solidFill>
          <a:ln w="9525">
            <a:solidFill>
              <a:schemeClr val="tx1"/>
            </a:solidFill>
            <a:miter lim="800000"/>
            <a:headEnd/>
            <a:tailEnd/>
          </a:ln>
        </p:spPr>
        <p:txBody>
          <a:bodyPr wrap="none" anchor="ctr"/>
          <a:lstStyle/>
          <a:p>
            <a:pPr algn="ctr"/>
            <a:r>
              <a:rPr lang="zh-CN" altLang="en-US" sz="1400" b="1">
                <a:solidFill>
                  <a:schemeClr val="bg1"/>
                </a:solidFill>
                <a:latin typeface="微软雅黑" pitchFamily="34" charset="-122"/>
                <a:ea typeface="微软雅黑" pitchFamily="34" charset="-122"/>
              </a:rPr>
              <a:t>产品组合</a:t>
            </a:r>
            <a:r>
              <a:rPr lang="en-US" altLang="zh-CN" sz="1400" b="1" dirty="0">
                <a:solidFill>
                  <a:schemeClr val="bg1"/>
                </a:solidFill>
                <a:latin typeface="微软雅黑" pitchFamily="34" charset="-122"/>
                <a:ea typeface="微软雅黑" pitchFamily="34" charset="-122"/>
              </a:rPr>
              <a:t>-&gt;</a:t>
            </a:r>
            <a:r>
              <a:rPr lang="zh-CN" altLang="en-US" sz="1400" b="1">
                <a:solidFill>
                  <a:schemeClr val="bg1"/>
                </a:solidFill>
                <a:latin typeface="微软雅黑" pitchFamily="34" charset="-122"/>
                <a:ea typeface="微软雅黑" pitchFamily="34" charset="-122"/>
              </a:rPr>
              <a:t>产品</a:t>
            </a:r>
            <a:r>
              <a:rPr lang="en-US" altLang="zh-CN" sz="1400" b="1" dirty="0">
                <a:solidFill>
                  <a:schemeClr val="bg1"/>
                </a:solidFill>
                <a:latin typeface="微软雅黑" pitchFamily="34" charset="-122"/>
                <a:ea typeface="微软雅黑" pitchFamily="34" charset="-122"/>
              </a:rPr>
              <a:t>-&gt;</a:t>
            </a:r>
            <a:r>
              <a:rPr lang="zh-CN" altLang="en-US" sz="1400" b="1">
                <a:solidFill>
                  <a:schemeClr val="bg1"/>
                </a:solidFill>
                <a:latin typeface="微软雅黑" pitchFamily="34" charset="-122"/>
                <a:ea typeface="微软雅黑" pitchFamily="34" charset="-122"/>
              </a:rPr>
              <a:t>平台</a:t>
            </a:r>
            <a:r>
              <a:rPr lang="en-US" altLang="zh-CN" sz="1400" b="1" dirty="0">
                <a:solidFill>
                  <a:schemeClr val="bg1"/>
                </a:solidFill>
                <a:latin typeface="微软雅黑" pitchFamily="34" charset="-122"/>
                <a:ea typeface="微软雅黑" pitchFamily="34" charset="-122"/>
              </a:rPr>
              <a:t>-&gt;</a:t>
            </a:r>
            <a:r>
              <a:rPr lang="zh-CN" altLang="en-US" sz="1400" b="1">
                <a:solidFill>
                  <a:schemeClr val="bg1"/>
                </a:solidFill>
                <a:latin typeface="微软雅黑" pitchFamily="34" charset="-122"/>
                <a:ea typeface="微软雅黑" pitchFamily="34" charset="-122"/>
              </a:rPr>
              <a:t>子系统</a:t>
            </a:r>
            <a:r>
              <a:rPr lang="en-US" altLang="zh-CN" sz="1400" b="1" dirty="0">
                <a:solidFill>
                  <a:schemeClr val="bg1"/>
                </a:solidFill>
                <a:latin typeface="微软雅黑" pitchFamily="34" charset="-122"/>
                <a:ea typeface="微软雅黑" pitchFamily="34" charset="-122"/>
              </a:rPr>
              <a:t>-&gt;</a:t>
            </a:r>
            <a:r>
              <a:rPr lang="zh-CN" altLang="en-US" sz="1400" b="1">
                <a:solidFill>
                  <a:schemeClr val="bg1"/>
                </a:solidFill>
                <a:latin typeface="微软雅黑" pitchFamily="34" charset="-122"/>
                <a:ea typeface="微软雅黑" pitchFamily="34" charset="-122"/>
              </a:rPr>
              <a:t>部件</a:t>
            </a:r>
            <a:r>
              <a:rPr lang="en-US" altLang="zh-CN" sz="1400" b="1" dirty="0">
                <a:solidFill>
                  <a:schemeClr val="bg1"/>
                </a:solidFill>
                <a:latin typeface="微软雅黑" pitchFamily="34" charset="-122"/>
                <a:ea typeface="微软雅黑" pitchFamily="34" charset="-122"/>
              </a:rPr>
              <a:t>-&gt;</a:t>
            </a:r>
            <a:r>
              <a:rPr lang="zh-CN" altLang="en-US" sz="1400" b="1">
                <a:solidFill>
                  <a:schemeClr val="bg1"/>
                </a:solidFill>
                <a:latin typeface="微软雅黑" pitchFamily="34" charset="-122"/>
                <a:ea typeface="微软雅黑" pitchFamily="34" charset="-122"/>
              </a:rPr>
              <a:t>零件</a:t>
            </a:r>
          </a:p>
        </p:txBody>
      </p:sp>
    </p:spTree>
    <p:extLst>
      <p:ext uri="{BB962C8B-B14F-4D97-AF65-F5344CB8AC3E}">
        <p14:creationId xmlns:p14="http://schemas.microsoft.com/office/powerpoint/2010/main" val="215612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2"/>
          <p:cNvSpPr>
            <a:spLocks noChangeArrowheads="1"/>
          </p:cNvSpPr>
          <p:nvPr/>
        </p:nvSpPr>
        <p:spPr bwMode="ltGray">
          <a:xfrm>
            <a:off x="3483281" y="5792769"/>
            <a:ext cx="3887788" cy="358775"/>
          </a:xfrm>
          <a:prstGeom prst="rect">
            <a:avLst/>
          </a:prstGeom>
          <a:solidFill>
            <a:srgbClr val="EAEAEA"/>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ea typeface="微软雅黑" pitchFamily="34" charset="-122"/>
              </a:rPr>
              <a:t>IT</a:t>
            </a:r>
            <a:r>
              <a:rPr kumimoji="0" lang="zh-CN" altLang="en-US" sz="1400" b="0" i="0" u="none" strike="noStrike" kern="0" cap="none" spc="0" normalizeH="0" baseline="0" noProof="0">
                <a:ln>
                  <a:noFill/>
                </a:ln>
                <a:solidFill>
                  <a:srgbClr val="000000"/>
                </a:solidFill>
                <a:effectLst/>
                <a:uLnTx/>
                <a:uFillTx/>
                <a:ea typeface="微软雅黑" pitchFamily="34" charset="-122"/>
              </a:rPr>
              <a:t>基础设施架构</a:t>
            </a:r>
          </a:p>
        </p:txBody>
      </p:sp>
      <p:sp>
        <p:nvSpPr>
          <p:cNvPr id="162" name="Rectangle 3"/>
          <p:cNvSpPr>
            <a:spLocks noChangeArrowheads="1"/>
          </p:cNvSpPr>
          <p:nvPr/>
        </p:nvSpPr>
        <p:spPr bwMode="ltGray">
          <a:xfrm>
            <a:off x="3483281" y="5432407"/>
            <a:ext cx="3887788" cy="358775"/>
          </a:xfrm>
          <a:prstGeom prst="rect">
            <a:avLst/>
          </a:prstGeom>
          <a:solidFill>
            <a:srgbClr val="EAEAEA"/>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ea typeface="微软雅黑" pitchFamily="34" charset="-122"/>
              </a:rPr>
              <a:t>IT</a:t>
            </a:r>
            <a:r>
              <a:rPr kumimoji="0" lang="zh-CN" altLang="en-US" sz="1400" b="0" i="0" u="none" strike="noStrike" kern="0" cap="none" spc="0" normalizeH="0" baseline="0" noProof="0">
                <a:ln>
                  <a:noFill/>
                </a:ln>
                <a:solidFill>
                  <a:srgbClr val="000000"/>
                </a:solidFill>
                <a:effectLst/>
                <a:uLnTx/>
                <a:uFillTx/>
                <a:ea typeface="微软雅黑" pitchFamily="34" charset="-122"/>
              </a:rPr>
              <a:t>系统集成架构</a:t>
            </a:r>
          </a:p>
        </p:txBody>
      </p:sp>
      <p:sp>
        <p:nvSpPr>
          <p:cNvPr id="163" name="Rectangle 4"/>
          <p:cNvSpPr>
            <a:spLocks noChangeArrowheads="1"/>
          </p:cNvSpPr>
          <p:nvPr/>
        </p:nvSpPr>
        <p:spPr bwMode="ltGray">
          <a:xfrm>
            <a:off x="3483281" y="4567219"/>
            <a:ext cx="3887788" cy="863600"/>
          </a:xfrm>
          <a:prstGeom prst="rect">
            <a:avLst/>
          </a:prstGeom>
          <a:solidFill>
            <a:srgbClr val="EAEAEA"/>
          </a:solidFill>
          <a:ln w="12700" algn="ctr">
            <a:solidFill>
              <a:srgbClr val="000000"/>
            </a:solidFill>
            <a:miter lim="800000"/>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ea typeface="微软雅黑" pitchFamily="34" charset="-122"/>
              </a:rPr>
              <a:t>IT</a:t>
            </a:r>
            <a:r>
              <a:rPr kumimoji="0" lang="zh-CN" altLang="en-US" sz="1400" b="0" i="0" u="none" strike="noStrike" kern="0" cap="none" spc="0" normalizeH="0" baseline="0" noProof="0">
                <a:ln>
                  <a:noFill/>
                </a:ln>
                <a:solidFill>
                  <a:srgbClr val="000000"/>
                </a:solidFill>
                <a:effectLst/>
                <a:uLnTx/>
                <a:uFillTx/>
                <a:ea typeface="微软雅黑" pitchFamily="34" charset="-122"/>
              </a:rPr>
              <a:t>系统应用架构</a:t>
            </a:r>
          </a:p>
        </p:txBody>
      </p:sp>
      <p:sp>
        <p:nvSpPr>
          <p:cNvPr id="164" name="Rectangle 5"/>
          <p:cNvSpPr>
            <a:spLocks noChangeArrowheads="1"/>
          </p:cNvSpPr>
          <p:nvPr/>
        </p:nvSpPr>
        <p:spPr bwMode="auto">
          <a:xfrm>
            <a:off x="3626156" y="4927582"/>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功能架构</a:t>
            </a:r>
          </a:p>
        </p:txBody>
      </p:sp>
      <p:sp>
        <p:nvSpPr>
          <p:cNvPr id="165" name="Rectangle 6"/>
          <p:cNvSpPr>
            <a:spLocks noChangeArrowheads="1"/>
          </p:cNvSpPr>
          <p:nvPr/>
        </p:nvSpPr>
        <p:spPr bwMode="auto">
          <a:xfrm>
            <a:off x="4562781" y="4927582"/>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数据架构</a:t>
            </a:r>
          </a:p>
        </p:txBody>
      </p:sp>
      <p:sp>
        <p:nvSpPr>
          <p:cNvPr id="166" name="Rectangle 7"/>
          <p:cNvSpPr>
            <a:spLocks noChangeArrowheads="1"/>
          </p:cNvSpPr>
          <p:nvPr/>
        </p:nvSpPr>
        <p:spPr bwMode="auto">
          <a:xfrm>
            <a:off x="5499406" y="4927582"/>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技术架构</a:t>
            </a:r>
          </a:p>
        </p:txBody>
      </p:sp>
      <p:sp>
        <p:nvSpPr>
          <p:cNvPr id="167" name="Rectangle 8"/>
          <p:cNvSpPr>
            <a:spLocks noChangeArrowheads="1"/>
          </p:cNvSpPr>
          <p:nvPr/>
        </p:nvSpPr>
        <p:spPr bwMode="auto">
          <a:xfrm>
            <a:off x="6436031" y="4927582"/>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部署架构</a:t>
            </a:r>
          </a:p>
        </p:txBody>
      </p:sp>
      <p:sp>
        <p:nvSpPr>
          <p:cNvPr id="168" name="Rectangle 9"/>
          <p:cNvSpPr>
            <a:spLocks noChangeArrowheads="1"/>
          </p:cNvSpPr>
          <p:nvPr/>
        </p:nvSpPr>
        <p:spPr bwMode="ltGray">
          <a:xfrm>
            <a:off x="3483281" y="4208444"/>
            <a:ext cx="3887788" cy="358775"/>
          </a:xfrm>
          <a:prstGeom prst="rect">
            <a:avLst/>
          </a:prstGeom>
          <a:solidFill>
            <a:srgbClr val="EAEAEA"/>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ea typeface="微软雅黑" pitchFamily="34" charset="-122"/>
              </a:rPr>
              <a:t>系统集成平台</a:t>
            </a:r>
          </a:p>
        </p:txBody>
      </p:sp>
      <p:sp>
        <p:nvSpPr>
          <p:cNvPr id="169" name="Rectangle 10"/>
          <p:cNvSpPr>
            <a:spLocks noChangeArrowheads="1"/>
          </p:cNvSpPr>
          <p:nvPr/>
        </p:nvSpPr>
        <p:spPr bwMode="ltGray">
          <a:xfrm>
            <a:off x="3483281" y="3486132"/>
            <a:ext cx="3889375" cy="720725"/>
          </a:xfrm>
          <a:prstGeom prst="rect">
            <a:avLst/>
          </a:prstGeom>
          <a:solidFill>
            <a:srgbClr val="EAEAEA"/>
          </a:solidFill>
          <a:ln w="12700" algn="ctr">
            <a:solidFill>
              <a:srgbClr val="000000"/>
            </a:solidFill>
            <a:miter lim="800000"/>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ea typeface="微软雅黑" pitchFamily="34" charset="-122"/>
            </a:endParaRPr>
          </a:p>
        </p:txBody>
      </p:sp>
      <p:sp>
        <p:nvSpPr>
          <p:cNvPr id="170" name="Rectangle 11"/>
          <p:cNvSpPr>
            <a:spLocks noChangeArrowheads="1"/>
          </p:cNvSpPr>
          <p:nvPr/>
        </p:nvSpPr>
        <p:spPr bwMode="ltGray">
          <a:xfrm>
            <a:off x="2616506" y="3486132"/>
            <a:ext cx="433388" cy="2665412"/>
          </a:xfrm>
          <a:prstGeom prst="rect">
            <a:avLst/>
          </a:prstGeom>
          <a:solidFill>
            <a:srgbClr val="EAEAEA"/>
          </a:solidFill>
          <a:ln w="12700" algn="ctr">
            <a:solidFill>
              <a:srgbClr val="000000"/>
            </a:solidFill>
            <a:miter lim="800000"/>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ea typeface="微软雅黑" pitchFamily="34" charset="-122"/>
              </a:rPr>
              <a:t>信息化标准体系</a:t>
            </a:r>
          </a:p>
        </p:txBody>
      </p:sp>
      <p:sp>
        <p:nvSpPr>
          <p:cNvPr id="171" name="Rectangle 12"/>
          <p:cNvSpPr>
            <a:spLocks noChangeArrowheads="1"/>
          </p:cNvSpPr>
          <p:nvPr/>
        </p:nvSpPr>
        <p:spPr bwMode="ltGray">
          <a:xfrm>
            <a:off x="3049894" y="3486132"/>
            <a:ext cx="433387" cy="2665412"/>
          </a:xfrm>
          <a:prstGeom prst="rect">
            <a:avLst/>
          </a:prstGeom>
          <a:solidFill>
            <a:srgbClr val="EAEAEA"/>
          </a:solidFill>
          <a:ln w="12700" algn="ctr">
            <a:solidFill>
              <a:srgbClr val="000000"/>
            </a:solidFill>
            <a:miter lim="800000"/>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ea typeface="微软雅黑" pitchFamily="34" charset="-122"/>
              </a:rPr>
              <a:t>信息化安全架构</a:t>
            </a:r>
          </a:p>
        </p:txBody>
      </p:sp>
      <p:sp>
        <p:nvSpPr>
          <p:cNvPr id="172" name="Rectangle 13"/>
          <p:cNvSpPr>
            <a:spLocks noChangeArrowheads="1"/>
          </p:cNvSpPr>
          <p:nvPr/>
        </p:nvSpPr>
        <p:spPr bwMode="ltGray">
          <a:xfrm>
            <a:off x="7802869" y="3486132"/>
            <a:ext cx="433387" cy="2665412"/>
          </a:xfrm>
          <a:prstGeom prst="rect">
            <a:avLst/>
          </a:prstGeom>
          <a:solidFill>
            <a:srgbClr val="EAEAEA"/>
          </a:solidFill>
          <a:ln w="12700" algn="ctr">
            <a:solidFill>
              <a:srgbClr val="000000"/>
            </a:solidFill>
            <a:miter lim="800000"/>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ea typeface="微软雅黑" pitchFamily="34" charset="-122"/>
              </a:rPr>
              <a:t>信息化运维体系</a:t>
            </a:r>
          </a:p>
        </p:txBody>
      </p:sp>
      <p:sp>
        <p:nvSpPr>
          <p:cNvPr id="173" name="Rectangle 14"/>
          <p:cNvSpPr>
            <a:spLocks noChangeArrowheads="1"/>
          </p:cNvSpPr>
          <p:nvPr/>
        </p:nvSpPr>
        <p:spPr bwMode="ltGray">
          <a:xfrm>
            <a:off x="7371069" y="3486132"/>
            <a:ext cx="433387" cy="2665412"/>
          </a:xfrm>
          <a:prstGeom prst="rect">
            <a:avLst/>
          </a:prstGeom>
          <a:solidFill>
            <a:srgbClr val="EAEAEA"/>
          </a:solidFill>
          <a:ln w="12700" algn="ctr">
            <a:solidFill>
              <a:srgbClr val="000000"/>
            </a:solidFill>
            <a:miter lim="800000"/>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ea typeface="微软雅黑" pitchFamily="34" charset="-122"/>
              </a:rPr>
              <a:t>信息化管控架构</a:t>
            </a:r>
          </a:p>
        </p:txBody>
      </p:sp>
      <p:sp>
        <p:nvSpPr>
          <p:cNvPr id="174" name="Rectangle 15"/>
          <p:cNvSpPr>
            <a:spLocks noChangeArrowheads="1"/>
          </p:cNvSpPr>
          <p:nvPr/>
        </p:nvSpPr>
        <p:spPr bwMode="auto">
          <a:xfrm>
            <a:off x="3626156" y="3702032"/>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业务系统</a:t>
            </a:r>
          </a:p>
        </p:txBody>
      </p:sp>
      <p:sp>
        <p:nvSpPr>
          <p:cNvPr id="175" name="Rectangle 16"/>
          <p:cNvSpPr>
            <a:spLocks noChangeArrowheads="1"/>
          </p:cNvSpPr>
          <p:nvPr/>
        </p:nvSpPr>
        <p:spPr bwMode="auto">
          <a:xfrm>
            <a:off x="4562781" y="3702032"/>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业务系统</a:t>
            </a:r>
          </a:p>
        </p:txBody>
      </p:sp>
      <p:sp>
        <p:nvSpPr>
          <p:cNvPr id="176" name="Rectangle 17"/>
          <p:cNvSpPr>
            <a:spLocks noChangeArrowheads="1"/>
          </p:cNvSpPr>
          <p:nvPr/>
        </p:nvSpPr>
        <p:spPr bwMode="auto">
          <a:xfrm>
            <a:off x="5499406" y="3702032"/>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业务系统</a:t>
            </a:r>
          </a:p>
        </p:txBody>
      </p:sp>
      <p:sp>
        <p:nvSpPr>
          <p:cNvPr id="177" name="Rectangle 18"/>
          <p:cNvSpPr>
            <a:spLocks noChangeArrowheads="1"/>
          </p:cNvSpPr>
          <p:nvPr/>
        </p:nvSpPr>
        <p:spPr bwMode="auto">
          <a:xfrm>
            <a:off x="6436031" y="3702032"/>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业务系统</a:t>
            </a:r>
          </a:p>
        </p:txBody>
      </p:sp>
      <p:sp>
        <p:nvSpPr>
          <p:cNvPr id="178" name="Rectangle 19"/>
          <p:cNvSpPr>
            <a:spLocks noChangeArrowheads="1"/>
          </p:cNvSpPr>
          <p:nvPr/>
        </p:nvSpPr>
        <p:spPr bwMode="ltGray">
          <a:xfrm>
            <a:off x="3483281" y="3128944"/>
            <a:ext cx="3887788" cy="358775"/>
          </a:xfrm>
          <a:prstGeom prst="rect">
            <a:avLst/>
          </a:prstGeom>
          <a:solidFill>
            <a:srgbClr val="FFFF99"/>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ea typeface="微软雅黑" pitchFamily="34" charset="-122"/>
              </a:rPr>
              <a:t>业务战略和目标</a:t>
            </a:r>
          </a:p>
        </p:txBody>
      </p:sp>
      <p:sp>
        <p:nvSpPr>
          <p:cNvPr id="179" name="Rectangle 20"/>
          <p:cNvSpPr>
            <a:spLocks noChangeArrowheads="1"/>
          </p:cNvSpPr>
          <p:nvPr/>
        </p:nvSpPr>
        <p:spPr bwMode="ltGray">
          <a:xfrm>
            <a:off x="3483281" y="2768582"/>
            <a:ext cx="3887788" cy="358775"/>
          </a:xfrm>
          <a:prstGeom prst="rect">
            <a:avLst/>
          </a:prstGeom>
          <a:solidFill>
            <a:srgbClr val="FFFF99"/>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ea typeface="微软雅黑" pitchFamily="34" charset="-122"/>
              </a:rPr>
              <a:t>企业价值链体系</a:t>
            </a:r>
          </a:p>
        </p:txBody>
      </p:sp>
      <p:sp>
        <p:nvSpPr>
          <p:cNvPr id="180" name="Rectangle 21"/>
          <p:cNvSpPr>
            <a:spLocks noChangeArrowheads="1"/>
          </p:cNvSpPr>
          <p:nvPr/>
        </p:nvSpPr>
        <p:spPr bwMode="ltGray">
          <a:xfrm>
            <a:off x="3483281" y="1903394"/>
            <a:ext cx="3887788" cy="863600"/>
          </a:xfrm>
          <a:prstGeom prst="rect">
            <a:avLst/>
          </a:prstGeom>
          <a:solidFill>
            <a:srgbClr val="FFFF99"/>
          </a:solidFill>
          <a:ln w="12700" algn="ctr">
            <a:solidFill>
              <a:srgbClr val="000000"/>
            </a:solidFill>
            <a:miter lim="800000"/>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ea typeface="微软雅黑" pitchFamily="34" charset="-122"/>
              </a:rPr>
              <a:t>业务架构</a:t>
            </a:r>
          </a:p>
        </p:txBody>
      </p:sp>
      <p:sp>
        <p:nvSpPr>
          <p:cNvPr id="181" name="Rectangle 22"/>
          <p:cNvSpPr>
            <a:spLocks noChangeArrowheads="1"/>
          </p:cNvSpPr>
          <p:nvPr/>
        </p:nvSpPr>
        <p:spPr bwMode="auto">
          <a:xfrm>
            <a:off x="3626156" y="2263757"/>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ea typeface="微软雅黑" pitchFamily="34" charset="-122"/>
              </a:rPr>
              <a:t>业务流程</a:t>
            </a:r>
          </a:p>
        </p:txBody>
      </p:sp>
      <p:sp>
        <p:nvSpPr>
          <p:cNvPr id="182" name="Rectangle 23"/>
          <p:cNvSpPr>
            <a:spLocks noChangeArrowheads="1"/>
          </p:cNvSpPr>
          <p:nvPr/>
        </p:nvSpPr>
        <p:spPr bwMode="auto">
          <a:xfrm>
            <a:off x="4562781" y="2263757"/>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业务对象</a:t>
            </a:r>
          </a:p>
        </p:txBody>
      </p:sp>
      <p:sp>
        <p:nvSpPr>
          <p:cNvPr id="183" name="Rectangle 24"/>
          <p:cNvSpPr>
            <a:spLocks noChangeArrowheads="1"/>
          </p:cNvSpPr>
          <p:nvPr/>
        </p:nvSpPr>
        <p:spPr bwMode="auto">
          <a:xfrm>
            <a:off x="5499406" y="2263757"/>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组织机构</a:t>
            </a:r>
          </a:p>
        </p:txBody>
      </p:sp>
      <p:sp>
        <p:nvSpPr>
          <p:cNvPr id="184" name="Rectangle 25"/>
          <p:cNvSpPr>
            <a:spLocks noChangeArrowheads="1"/>
          </p:cNvSpPr>
          <p:nvPr/>
        </p:nvSpPr>
        <p:spPr bwMode="auto">
          <a:xfrm>
            <a:off x="6436031" y="2263757"/>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岗位角色</a:t>
            </a:r>
          </a:p>
        </p:txBody>
      </p:sp>
      <p:sp>
        <p:nvSpPr>
          <p:cNvPr id="185" name="Rectangle 26"/>
          <p:cNvSpPr>
            <a:spLocks noChangeArrowheads="1"/>
          </p:cNvSpPr>
          <p:nvPr/>
        </p:nvSpPr>
        <p:spPr bwMode="ltGray">
          <a:xfrm>
            <a:off x="3483281" y="1543032"/>
            <a:ext cx="3887788" cy="358775"/>
          </a:xfrm>
          <a:prstGeom prst="rect">
            <a:avLst/>
          </a:prstGeom>
          <a:solidFill>
            <a:srgbClr val="FFFF99"/>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ea typeface="微软雅黑" pitchFamily="34" charset="-122"/>
              </a:rPr>
              <a:t>端到端流程</a:t>
            </a:r>
          </a:p>
        </p:txBody>
      </p:sp>
      <p:sp>
        <p:nvSpPr>
          <p:cNvPr id="186" name="Rectangle 27"/>
          <p:cNvSpPr>
            <a:spLocks noChangeArrowheads="1"/>
          </p:cNvSpPr>
          <p:nvPr/>
        </p:nvSpPr>
        <p:spPr bwMode="ltGray">
          <a:xfrm>
            <a:off x="3483281" y="822307"/>
            <a:ext cx="3889375" cy="720725"/>
          </a:xfrm>
          <a:prstGeom prst="rect">
            <a:avLst/>
          </a:prstGeom>
          <a:solidFill>
            <a:srgbClr val="FFFF99"/>
          </a:solidFill>
          <a:ln w="12700" algn="ctr">
            <a:solidFill>
              <a:srgbClr val="000000"/>
            </a:solidFill>
            <a:miter lim="800000"/>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ea typeface="微软雅黑" pitchFamily="34" charset="-122"/>
            </a:endParaRPr>
          </a:p>
        </p:txBody>
      </p:sp>
      <p:sp>
        <p:nvSpPr>
          <p:cNvPr id="187" name="Rectangle 28"/>
          <p:cNvSpPr>
            <a:spLocks noChangeArrowheads="1"/>
          </p:cNvSpPr>
          <p:nvPr/>
        </p:nvSpPr>
        <p:spPr bwMode="ltGray">
          <a:xfrm>
            <a:off x="2616506" y="822307"/>
            <a:ext cx="433388" cy="2665412"/>
          </a:xfrm>
          <a:prstGeom prst="rect">
            <a:avLst/>
          </a:prstGeom>
          <a:solidFill>
            <a:srgbClr val="FFFF99"/>
          </a:solidFill>
          <a:ln w="12700" algn="ctr">
            <a:solidFill>
              <a:srgbClr val="000000"/>
            </a:solidFill>
            <a:miter lim="800000"/>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ea typeface="微软雅黑" pitchFamily="34" charset="-122"/>
              </a:rPr>
              <a:t>标准规范</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ea typeface="微软雅黑" pitchFamily="34" charset="-122"/>
              </a:rPr>
              <a:t>体系</a:t>
            </a:r>
          </a:p>
        </p:txBody>
      </p:sp>
      <p:sp>
        <p:nvSpPr>
          <p:cNvPr id="188" name="Rectangle 29"/>
          <p:cNvSpPr>
            <a:spLocks noChangeArrowheads="1"/>
          </p:cNvSpPr>
          <p:nvPr/>
        </p:nvSpPr>
        <p:spPr bwMode="ltGray">
          <a:xfrm>
            <a:off x="3049894" y="822307"/>
            <a:ext cx="433387" cy="2665412"/>
          </a:xfrm>
          <a:prstGeom prst="rect">
            <a:avLst/>
          </a:prstGeom>
          <a:solidFill>
            <a:srgbClr val="FFFF99"/>
          </a:solidFill>
          <a:ln w="12700" algn="ctr">
            <a:solidFill>
              <a:srgbClr val="000000"/>
            </a:solidFill>
            <a:miter lim="800000"/>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ea typeface="微软雅黑" pitchFamily="34" charset="-122"/>
              </a:rPr>
              <a:t>安全质量</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ea typeface="微软雅黑" pitchFamily="34" charset="-122"/>
              </a:rPr>
              <a:t>体系</a:t>
            </a:r>
          </a:p>
        </p:txBody>
      </p:sp>
      <p:sp>
        <p:nvSpPr>
          <p:cNvPr id="189" name="Rectangle 30"/>
          <p:cNvSpPr>
            <a:spLocks noChangeArrowheads="1"/>
          </p:cNvSpPr>
          <p:nvPr/>
        </p:nvSpPr>
        <p:spPr bwMode="ltGray">
          <a:xfrm>
            <a:off x="7802869" y="822307"/>
            <a:ext cx="433387" cy="2665412"/>
          </a:xfrm>
          <a:prstGeom prst="rect">
            <a:avLst/>
          </a:prstGeom>
          <a:solidFill>
            <a:srgbClr val="FFFF99"/>
          </a:solidFill>
          <a:ln w="12700" algn="ctr">
            <a:solidFill>
              <a:srgbClr val="000000"/>
            </a:solidFill>
            <a:miter lim="800000"/>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ea typeface="微软雅黑" pitchFamily="34" charset="-122"/>
              </a:rPr>
              <a:t>评价考核体系</a:t>
            </a:r>
          </a:p>
        </p:txBody>
      </p:sp>
      <p:sp>
        <p:nvSpPr>
          <p:cNvPr id="190" name="Rectangle 31"/>
          <p:cNvSpPr>
            <a:spLocks noChangeArrowheads="1"/>
          </p:cNvSpPr>
          <p:nvPr/>
        </p:nvSpPr>
        <p:spPr bwMode="ltGray">
          <a:xfrm>
            <a:off x="7371069" y="822307"/>
            <a:ext cx="433387" cy="2665412"/>
          </a:xfrm>
          <a:prstGeom prst="rect">
            <a:avLst/>
          </a:prstGeom>
          <a:solidFill>
            <a:srgbClr val="FFFF99"/>
          </a:solidFill>
          <a:ln w="12700" algn="ctr">
            <a:solidFill>
              <a:srgbClr val="000000"/>
            </a:solidFill>
            <a:miter lim="800000"/>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ea typeface="微软雅黑" pitchFamily="34" charset="-122"/>
              </a:rPr>
              <a:t>业务治理体系</a:t>
            </a:r>
          </a:p>
        </p:txBody>
      </p:sp>
      <p:sp>
        <p:nvSpPr>
          <p:cNvPr id="191" name="Rectangle 32"/>
          <p:cNvSpPr>
            <a:spLocks noChangeArrowheads="1"/>
          </p:cNvSpPr>
          <p:nvPr/>
        </p:nvSpPr>
        <p:spPr bwMode="auto">
          <a:xfrm>
            <a:off x="3626156" y="1038207"/>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业务组件</a:t>
            </a:r>
          </a:p>
        </p:txBody>
      </p:sp>
      <p:sp>
        <p:nvSpPr>
          <p:cNvPr id="192" name="Rectangle 33"/>
          <p:cNvSpPr>
            <a:spLocks noChangeArrowheads="1"/>
          </p:cNvSpPr>
          <p:nvPr/>
        </p:nvSpPr>
        <p:spPr bwMode="auto">
          <a:xfrm>
            <a:off x="4562781" y="1038207"/>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业务组件</a:t>
            </a:r>
          </a:p>
        </p:txBody>
      </p:sp>
      <p:sp>
        <p:nvSpPr>
          <p:cNvPr id="193" name="Rectangle 34"/>
          <p:cNvSpPr>
            <a:spLocks noChangeArrowheads="1"/>
          </p:cNvSpPr>
          <p:nvPr/>
        </p:nvSpPr>
        <p:spPr bwMode="auto">
          <a:xfrm>
            <a:off x="5499406" y="1038207"/>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业务组件</a:t>
            </a:r>
          </a:p>
        </p:txBody>
      </p:sp>
      <p:sp>
        <p:nvSpPr>
          <p:cNvPr id="194" name="Rectangle 35"/>
          <p:cNvSpPr>
            <a:spLocks noChangeArrowheads="1"/>
          </p:cNvSpPr>
          <p:nvPr/>
        </p:nvSpPr>
        <p:spPr bwMode="auto">
          <a:xfrm>
            <a:off x="6436031" y="1038207"/>
            <a:ext cx="863600" cy="358775"/>
          </a:xfrm>
          <a:prstGeom prst="rect">
            <a:avLst/>
          </a:prstGeom>
          <a:solidFill>
            <a:srgbClr val="FFFFFF"/>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solidFill>
                <a:effectLst/>
                <a:uLnTx/>
                <a:uFillTx/>
                <a:ea typeface="微软雅黑" pitchFamily="34" charset="-122"/>
              </a:rPr>
              <a:t>业务组件</a:t>
            </a:r>
          </a:p>
        </p:txBody>
      </p:sp>
      <p:sp>
        <p:nvSpPr>
          <p:cNvPr id="195" name="Rectangle 36"/>
          <p:cNvSpPr>
            <a:spLocks noChangeArrowheads="1"/>
          </p:cNvSpPr>
          <p:nvPr/>
        </p:nvSpPr>
        <p:spPr bwMode="ltGray">
          <a:xfrm>
            <a:off x="1540181" y="3486132"/>
            <a:ext cx="1081088" cy="2665412"/>
          </a:xfrm>
          <a:prstGeom prst="rect">
            <a:avLst/>
          </a:prstGeom>
          <a:gradFill rotWithShape="1">
            <a:gsLst>
              <a:gs pos="0">
                <a:srgbClr val="CC0000"/>
              </a:gs>
              <a:gs pos="100000">
                <a:srgbClr val="CC0000">
                  <a:gamma/>
                  <a:shade val="66667"/>
                  <a:invGamma/>
                </a:srgbClr>
              </a:gs>
            </a:gsLst>
            <a:lin ang="5400000" scaled="1"/>
          </a:gradFill>
          <a:ln w="12700" algn="ctr">
            <a:solidFill>
              <a:srgbClr val="000000"/>
            </a:solidFill>
            <a:miter lim="800000"/>
            <a:headEnd/>
            <a:tailEn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chemeClr val="bg1"/>
                </a:solidFill>
                <a:effectLst/>
                <a:uLnTx/>
                <a:uFillTx/>
                <a:latin typeface="微软雅黑" pitchFamily="34" charset="-122"/>
                <a:ea typeface="微软雅黑" pitchFamily="34" charset="-122"/>
              </a:rPr>
              <a:t>IT</a:t>
            </a:r>
            <a:r>
              <a:rPr kumimoji="0" lang="zh-CN" altLang="en-US" sz="1600" b="0" i="0" u="none" strike="noStrike" kern="0" cap="none" spc="0" normalizeH="0" baseline="0" noProof="0">
                <a:ln>
                  <a:noFill/>
                </a:ln>
                <a:solidFill>
                  <a:schemeClr val="bg1"/>
                </a:solidFill>
                <a:effectLst/>
                <a:uLnTx/>
                <a:uFillTx/>
                <a:latin typeface="微软雅黑" pitchFamily="34" charset="-122"/>
                <a:ea typeface="微软雅黑" pitchFamily="34" charset="-122"/>
              </a:rPr>
              <a:t>架构</a:t>
            </a:r>
          </a:p>
        </p:txBody>
      </p:sp>
      <p:sp>
        <p:nvSpPr>
          <p:cNvPr id="196" name="Rectangle 37"/>
          <p:cNvSpPr>
            <a:spLocks noChangeArrowheads="1"/>
          </p:cNvSpPr>
          <p:nvPr/>
        </p:nvSpPr>
        <p:spPr bwMode="ltGray">
          <a:xfrm>
            <a:off x="1540181" y="822307"/>
            <a:ext cx="1081088" cy="2665412"/>
          </a:xfrm>
          <a:prstGeom prst="rect">
            <a:avLst/>
          </a:prstGeom>
          <a:gradFill rotWithShape="1">
            <a:gsLst>
              <a:gs pos="0">
                <a:srgbClr val="0066FF"/>
              </a:gs>
              <a:gs pos="100000">
                <a:srgbClr val="0066FF">
                  <a:gamma/>
                  <a:shade val="46275"/>
                  <a:invGamma/>
                </a:srgbClr>
              </a:gs>
            </a:gsLst>
            <a:lin ang="5400000" scaled="1"/>
          </a:gradFill>
          <a:ln w="12700" algn="ctr">
            <a:solidFill>
              <a:srgbClr val="000000"/>
            </a:solidFill>
            <a:miter lim="800000"/>
            <a:headEnd/>
            <a:tailEn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chemeClr val="bg1"/>
                </a:solidFill>
                <a:effectLst/>
                <a:uLnTx/>
                <a:uFillTx/>
                <a:latin typeface="微软雅黑" pitchFamily="34" charset="-122"/>
                <a:ea typeface="微软雅黑" pitchFamily="34" charset="-122"/>
              </a:rPr>
              <a:t>业务架构</a:t>
            </a:r>
          </a:p>
        </p:txBody>
      </p:sp>
      <p:sp>
        <p:nvSpPr>
          <p:cNvPr id="197" name="AutoShape 38"/>
          <p:cNvSpPr>
            <a:spLocks noChangeArrowheads="1"/>
          </p:cNvSpPr>
          <p:nvPr/>
        </p:nvSpPr>
        <p:spPr bwMode="auto">
          <a:xfrm rot="5400000">
            <a:off x="-1449081" y="3162282"/>
            <a:ext cx="5327650" cy="647700"/>
          </a:xfrm>
          <a:custGeom>
            <a:avLst/>
            <a:gdLst>
              <a:gd name="G0" fmla="+- 2516 0 0"/>
              <a:gd name="G1" fmla="+- 21600 0 2516"/>
              <a:gd name="G2" fmla="*/ 2516 1 2"/>
              <a:gd name="G3" fmla="+- 21600 0 G2"/>
              <a:gd name="G4" fmla="+/ 2516 21600 2"/>
              <a:gd name="G5" fmla="+/ G1 0 2"/>
              <a:gd name="G6" fmla="*/ 21600 21600 2516"/>
              <a:gd name="G7" fmla="*/ G6 1 2"/>
              <a:gd name="G8" fmla="+- 21600 0 G7"/>
              <a:gd name="G9" fmla="*/ 21600 1 2"/>
              <a:gd name="G10" fmla="+- 2516 0 G9"/>
              <a:gd name="G11" fmla="?: G10 G8 0"/>
              <a:gd name="G12" fmla="?: G10 G7 21600"/>
              <a:gd name="T0" fmla="*/ 20342 w 21600"/>
              <a:gd name="T1" fmla="*/ 10800 h 21600"/>
              <a:gd name="T2" fmla="*/ 10800 w 21600"/>
              <a:gd name="T3" fmla="*/ 21600 h 21600"/>
              <a:gd name="T4" fmla="*/ 1258 w 21600"/>
              <a:gd name="T5" fmla="*/ 10800 h 21600"/>
              <a:gd name="T6" fmla="*/ 10800 w 21600"/>
              <a:gd name="T7" fmla="*/ 0 h 21600"/>
              <a:gd name="T8" fmla="*/ 3058 w 21600"/>
              <a:gd name="T9" fmla="*/ 3058 h 21600"/>
              <a:gd name="T10" fmla="*/ 18542 w 21600"/>
              <a:gd name="T11" fmla="*/ 18542 h 21600"/>
            </a:gdLst>
            <a:ahLst/>
            <a:cxnLst>
              <a:cxn ang="0">
                <a:pos x="T0" y="T1"/>
              </a:cxn>
              <a:cxn ang="0">
                <a:pos x="T2" y="T3"/>
              </a:cxn>
              <a:cxn ang="0">
                <a:pos x="T4" y="T5"/>
              </a:cxn>
              <a:cxn ang="0">
                <a:pos x="T6" y="T7"/>
              </a:cxn>
            </a:cxnLst>
            <a:rect l="T8" t="T9" r="T10" b="T11"/>
            <a:pathLst>
              <a:path w="21600" h="21600">
                <a:moveTo>
                  <a:pt x="0" y="0"/>
                </a:moveTo>
                <a:lnTo>
                  <a:pt x="2516" y="21600"/>
                </a:lnTo>
                <a:lnTo>
                  <a:pt x="19084" y="21600"/>
                </a:lnTo>
                <a:lnTo>
                  <a:pt x="21600" y="0"/>
                </a:lnTo>
                <a:close/>
              </a:path>
            </a:pathLst>
          </a:custGeom>
          <a:gradFill rotWithShape="1">
            <a:gsLst>
              <a:gs pos="0">
                <a:srgbClr val="33CC33"/>
              </a:gs>
              <a:gs pos="100000">
                <a:srgbClr val="33CC33">
                  <a:gamma/>
                  <a:shade val="25490"/>
                  <a:invGamma/>
                </a:srgbClr>
              </a:gs>
            </a:gsLst>
            <a:lin ang="0" scaled="1"/>
          </a:gradFill>
          <a:ln w="9525" algn="ctr">
            <a:solidFill>
              <a:srgbClr val="000000"/>
            </a:solidFill>
            <a:miter lim="800000"/>
            <a:headEnd/>
            <a:tailEnd/>
          </a:ln>
          <a:effectLst/>
        </p:spPr>
        <p:txBody>
          <a:bodyPr rot="10800000"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chemeClr val="bg1"/>
                </a:solidFill>
                <a:effectLst/>
                <a:uLnTx/>
                <a:uFillTx/>
                <a:ea typeface="微软雅黑" pitchFamily="34" charset="-122"/>
              </a:rPr>
              <a:t>企</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chemeClr val="bg1"/>
                </a:solidFill>
                <a:effectLst/>
                <a:uLnTx/>
                <a:uFillTx/>
                <a:ea typeface="微软雅黑" pitchFamily="34" charset="-122"/>
              </a:rPr>
              <a:t>业</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chemeClr val="bg1"/>
                </a:solidFill>
                <a:effectLst/>
                <a:uLnTx/>
                <a:uFillTx/>
                <a:ea typeface="微软雅黑" pitchFamily="34" charset="-122"/>
              </a:rPr>
              <a:t>架</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chemeClr val="bg1"/>
                </a:solidFill>
                <a:effectLst/>
                <a:uLnTx/>
                <a:uFillTx/>
                <a:ea typeface="微软雅黑" pitchFamily="34" charset="-122"/>
              </a:rPr>
              <a:t>构</a:t>
            </a:r>
          </a:p>
        </p:txBody>
      </p:sp>
    </p:spTree>
    <p:extLst>
      <p:ext uri="{BB962C8B-B14F-4D97-AF65-F5344CB8AC3E}">
        <p14:creationId xmlns:p14="http://schemas.microsoft.com/office/powerpoint/2010/main" val="219246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39"/>
          <p:cNvSpPr>
            <a:spLocks noChangeArrowheads="1"/>
          </p:cNvSpPr>
          <p:nvPr/>
        </p:nvSpPr>
        <p:spPr bwMode="gray">
          <a:xfrm rot="10800000" flipV="1">
            <a:off x="3010492" y="1413098"/>
            <a:ext cx="3024188" cy="1371600"/>
          </a:xfrm>
          <a:prstGeom prst="triangle">
            <a:avLst>
              <a:gd name="adj" fmla="val 50000"/>
            </a:avLst>
          </a:prstGeom>
          <a:gradFill rotWithShape="1">
            <a:gsLst>
              <a:gs pos="0">
                <a:srgbClr val="009999"/>
              </a:gs>
              <a:gs pos="100000">
                <a:srgbClr val="009999">
                  <a:gamma/>
                  <a:tint val="0"/>
                  <a:invGamma/>
                </a:srgbClr>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9" name="Rectangle 38"/>
          <p:cNvSpPr>
            <a:spLocks noChangeArrowheads="1"/>
          </p:cNvSpPr>
          <p:nvPr/>
        </p:nvSpPr>
        <p:spPr bwMode="auto">
          <a:xfrm>
            <a:off x="707030" y="1052736"/>
            <a:ext cx="7777162" cy="719137"/>
          </a:xfrm>
          <a:prstGeom prst="rect">
            <a:avLst/>
          </a:prstGeom>
          <a:solidFill>
            <a:srgbClr val="EAEAEA"/>
          </a:solidFill>
          <a:ln w="9525">
            <a:solidFill>
              <a:srgbClr val="80808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0" name="Rectangle 28"/>
          <p:cNvSpPr>
            <a:spLocks noChangeArrowheads="1"/>
          </p:cNvSpPr>
          <p:nvPr/>
        </p:nvSpPr>
        <p:spPr bwMode="auto">
          <a:xfrm>
            <a:off x="705442" y="2349723"/>
            <a:ext cx="7777163" cy="3455988"/>
          </a:xfrm>
          <a:prstGeom prst="rect">
            <a:avLst/>
          </a:prstGeom>
          <a:solidFill>
            <a:srgbClr val="EAEAEA"/>
          </a:solidFill>
          <a:ln w="9525">
            <a:solidFill>
              <a:srgbClr val="80808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1" name="Rectangle 4"/>
          <p:cNvSpPr>
            <a:spLocks noChangeArrowheads="1"/>
          </p:cNvSpPr>
          <p:nvPr/>
        </p:nvSpPr>
        <p:spPr bwMode="auto">
          <a:xfrm>
            <a:off x="849905" y="5086573"/>
            <a:ext cx="1150937" cy="576263"/>
          </a:xfrm>
          <a:prstGeom prst="rect">
            <a:avLst/>
          </a:prstGeom>
          <a:solidFill>
            <a:srgbClr val="003366"/>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生命周期</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产品数据管理</a:t>
            </a:r>
          </a:p>
        </p:txBody>
      </p:sp>
      <p:sp>
        <p:nvSpPr>
          <p:cNvPr id="42" name="Rectangle 5"/>
          <p:cNvSpPr>
            <a:spLocks noChangeArrowheads="1"/>
          </p:cNvSpPr>
          <p:nvPr/>
        </p:nvSpPr>
        <p:spPr bwMode="auto">
          <a:xfrm>
            <a:off x="849905" y="4438873"/>
            <a:ext cx="1150937" cy="576263"/>
          </a:xfrm>
          <a:prstGeom prst="rect">
            <a:avLst/>
          </a:prstGeom>
          <a:solidFill>
            <a:srgbClr val="003366"/>
          </a:solidFill>
          <a:ln w="9525" algn="ctr">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计划管理和</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项目管理</a:t>
            </a:r>
          </a:p>
        </p:txBody>
      </p:sp>
      <p:sp>
        <p:nvSpPr>
          <p:cNvPr id="43" name="Rectangle 6"/>
          <p:cNvSpPr>
            <a:spLocks noChangeArrowheads="1"/>
          </p:cNvSpPr>
          <p:nvPr/>
        </p:nvSpPr>
        <p:spPr bwMode="auto">
          <a:xfrm>
            <a:off x="849905" y="3789586"/>
            <a:ext cx="1150937" cy="576262"/>
          </a:xfrm>
          <a:prstGeom prst="rect">
            <a:avLst/>
          </a:prstGeom>
          <a:solidFill>
            <a:srgbClr val="003366"/>
          </a:solidFill>
          <a:ln w="9525" algn="ctr">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研发过程管理</a:t>
            </a:r>
          </a:p>
        </p:txBody>
      </p:sp>
      <p:sp>
        <p:nvSpPr>
          <p:cNvPr id="44" name="Rectangle 7"/>
          <p:cNvSpPr>
            <a:spLocks noChangeArrowheads="1"/>
          </p:cNvSpPr>
          <p:nvPr/>
        </p:nvSpPr>
        <p:spPr bwMode="auto">
          <a:xfrm>
            <a:off x="849905" y="3141886"/>
            <a:ext cx="1150937" cy="576262"/>
          </a:xfrm>
          <a:prstGeom prst="rect">
            <a:avLst/>
          </a:prstGeom>
          <a:solidFill>
            <a:srgbClr val="003366"/>
          </a:solidFill>
          <a:ln w="9525" algn="ctr">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微软雅黑" pitchFamily="34" charset="-122"/>
                <a:ea typeface="微软雅黑" pitchFamily="34" charset="-122"/>
              </a:rPr>
              <a:t>生命周期</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微软雅黑" pitchFamily="34" charset="-122"/>
                <a:ea typeface="微软雅黑" pitchFamily="34" charset="-122"/>
              </a:rPr>
              <a:t>资产管理</a:t>
            </a:r>
          </a:p>
        </p:txBody>
      </p:sp>
      <p:sp>
        <p:nvSpPr>
          <p:cNvPr id="45" name="Rectangle 8"/>
          <p:cNvSpPr>
            <a:spLocks noChangeArrowheads="1"/>
          </p:cNvSpPr>
          <p:nvPr/>
        </p:nvSpPr>
        <p:spPr bwMode="auto">
          <a:xfrm>
            <a:off x="849905" y="2494186"/>
            <a:ext cx="1150937" cy="576262"/>
          </a:xfrm>
          <a:prstGeom prst="rect">
            <a:avLst/>
          </a:prstGeom>
          <a:solidFill>
            <a:srgbClr val="003366"/>
          </a:solidFill>
          <a:ln w="9525" algn="ctr">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生命周期</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协作管理</a:t>
            </a:r>
          </a:p>
        </p:txBody>
      </p:sp>
      <p:sp>
        <p:nvSpPr>
          <p:cNvPr id="46" name="Rectangle 9"/>
          <p:cNvSpPr>
            <a:spLocks noChangeArrowheads="1"/>
          </p:cNvSpPr>
          <p:nvPr/>
        </p:nvSpPr>
        <p:spPr bwMode="auto">
          <a:xfrm>
            <a:off x="2073867" y="5086573"/>
            <a:ext cx="1512888" cy="576263"/>
          </a:xfrm>
          <a:prstGeom prst="rect">
            <a:avLst/>
          </a:prstGeom>
          <a:solidFill>
            <a:srgbClr val="CC3300"/>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文档管理</a:t>
            </a:r>
          </a:p>
        </p:txBody>
      </p:sp>
      <p:sp>
        <p:nvSpPr>
          <p:cNvPr id="47" name="Rectangle 10"/>
          <p:cNvSpPr>
            <a:spLocks noChangeArrowheads="1"/>
          </p:cNvSpPr>
          <p:nvPr/>
        </p:nvSpPr>
        <p:spPr bwMode="auto">
          <a:xfrm>
            <a:off x="3658192" y="5086573"/>
            <a:ext cx="1512888" cy="576263"/>
          </a:xfrm>
          <a:prstGeom prst="rect">
            <a:avLst/>
          </a:prstGeom>
          <a:solidFill>
            <a:srgbClr val="CC3300"/>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产品结构管理</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产品配置</a:t>
            </a:r>
          </a:p>
        </p:txBody>
      </p:sp>
      <p:sp>
        <p:nvSpPr>
          <p:cNvPr id="48" name="Rectangle 11"/>
          <p:cNvSpPr>
            <a:spLocks noChangeArrowheads="1"/>
          </p:cNvSpPr>
          <p:nvPr/>
        </p:nvSpPr>
        <p:spPr bwMode="auto">
          <a:xfrm>
            <a:off x="5242517" y="5086573"/>
            <a:ext cx="1512888" cy="576263"/>
          </a:xfrm>
          <a:prstGeom prst="rect">
            <a:avLst/>
          </a:prstGeom>
          <a:solidFill>
            <a:srgbClr val="CC3300"/>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变更管理</a:t>
            </a:r>
          </a:p>
        </p:txBody>
      </p:sp>
      <p:sp>
        <p:nvSpPr>
          <p:cNvPr id="49" name="Rectangle 12"/>
          <p:cNvSpPr>
            <a:spLocks noChangeArrowheads="1"/>
          </p:cNvSpPr>
          <p:nvPr/>
        </p:nvSpPr>
        <p:spPr bwMode="auto">
          <a:xfrm>
            <a:off x="6826842" y="5086573"/>
            <a:ext cx="1512888" cy="576263"/>
          </a:xfrm>
          <a:prstGeom prst="rect">
            <a:avLst/>
          </a:prstGeom>
          <a:solidFill>
            <a:srgbClr val="CC3300"/>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FFFFFF"/>
                </a:solidFill>
                <a:effectLst/>
                <a:uLnTx/>
                <a:uFillTx/>
                <a:latin typeface="微软雅黑" pitchFamily="34" charset="-122"/>
                <a:ea typeface="微软雅黑" pitchFamily="34" charset="-122"/>
              </a:rPr>
              <a:t>CAD</a:t>
            </a: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集成</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外部系统集成</a:t>
            </a:r>
          </a:p>
        </p:txBody>
      </p:sp>
      <p:sp>
        <p:nvSpPr>
          <p:cNvPr id="50" name="Rectangle 13"/>
          <p:cNvSpPr>
            <a:spLocks noChangeArrowheads="1"/>
          </p:cNvSpPr>
          <p:nvPr/>
        </p:nvSpPr>
        <p:spPr bwMode="auto">
          <a:xfrm>
            <a:off x="2073867" y="4438873"/>
            <a:ext cx="2089150" cy="576263"/>
          </a:xfrm>
          <a:prstGeom prst="rect">
            <a:avLst/>
          </a:prstGeom>
          <a:solidFill>
            <a:srgbClr val="FF6600"/>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项目管理</a:t>
            </a:r>
          </a:p>
        </p:txBody>
      </p:sp>
      <p:sp>
        <p:nvSpPr>
          <p:cNvPr id="51" name="Rectangle 14"/>
          <p:cNvSpPr>
            <a:spLocks noChangeArrowheads="1"/>
          </p:cNvSpPr>
          <p:nvPr/>
        </p:nvSpPr>
        <p:spPr bwMode="auto">
          <a:xfrm>
            <a:off x="4234455" y="4438873"/>
            <a:ext cx="2016125" cy="576263"/>
          </a:xfrm>
          <a:prstGeom prst="rect">
            <a:avLst/>
          </a:prstGeom>
          <a:solidFill>
            <a:srgbClr val="FF6600"/>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多项目管理</a:t>
            </a:r>
          </a:p>
        </p:txBody>
      </p:sp>
      <p:sp>
        <p:nvSpPr>
          <p:cNvPr id="52" name="Rectangle 15"/>
          <p:cNvSpPr>
            <a:spLocks noChangeArrowheads="1"/>
          </p:cNvSpPr>
          <p:nvPr/>
        </p:nvSpPr>
        <p:spPr bwMode="auto">
          <a:xfrm>
            <a:off x="6323605" y="4438873"/>
            <a:ext cx="2016125" cy="576263"/>
          </a:xfrm>
          <a:prstGeom prst="rect">
            <a:avLst/>
          </a:prstGeom>
          <a:solidFill>
            <a:srgbClr val="FF6600"/>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产品组合分析</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战略计划管理</a:t>
            </a:r>
          </a:p>
        </p:txBody>
      </p:sp>
      <p:sp>
        <p:nvSpPr>
          <p:cNvPr id="53" name="Rectangle 16"/>
          <p:cNvSpPr>
            <a:spLocks noChangeArrowheads="1"/>
          </p:cNvSpPr>
          <p:nvPr/>
        </p:nvSpPr>
        <p:spPr bwMode="auto">
          <a:xfrm>
            <a:off x="2073867" y="3789586"/>
            <a:ext cx="1512888" cy="576262"/>
          </a:xfrm>
          <a:prstGeom prst="rect">
            <a:avLst/>
          </a:prstGeom>
          <a:solidFill>
            <a:srgbClr val="FF9933"/>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需求管理</a:t>
            </a:r>
          </a:p>
        </p:txBody>
      </p:sp>
      <p:sp>
        <p:nvSpPr>
          <p:cNvPr id="54" name="Rectangle 17"/>
          <p:cNvSpPr>
            <a:spLocks noChangeArrowheads="1"/>
          </p:cNvSpPr>
          <p:nvPr/>
        </p:nvSpPr>
        <p:spPr bwMode="auto">
          <a:xfrm>
            <a:off x="3658192" y="3789586"/>
            <a:ext cx="1512888" cy="576262"/>
          </a:xfrm>
          <a:prstGeom prst="rect">
            <a:avLst/>
          </a:prstGeom>
          <a:solidFill>
            <a:srgbClr val="FF9933"/>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评审管理</a:t>
            </a:r>
          </a:p>
        </p:txBody>
      </p:sp>
      <p:sp>
        <p:nvSpPr>
          <p:cNvPr id="55" name="Rectangle 18"/>
          <p:cNvSpPr>
            <a:spLocks noChangeArrowheads="1"/>
          </p:cNvSpPr>
          <p:nvPr/>
        </p:nvSpPr>
        <p:spPr bwMode="auto">
          <a:xfrm>
            <a:off x="5242517" y="3789586"/>
            <a:ext cx="1512888" cy="576262"/>
          </a:xfrm>
          <a:prstGeom prst="rect">
            <a:avLst/>
          </a:prstGeom>
          <a:solidFill>
            <a:srgbClr val="FF9933"/>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测试管理</a:t>
            </a:r>
          </a:p>
        </p:txBody>
      </p:sp>
      <p:sp>
        <p:nvSpPr>
          <p:cNvPr id="56" name="Rectangle 19"/>
          <p:cNvSpPr>
            <a:spLocks noChangeArrowheads="1"/>
          </p:cNvSpPr>
          <p:nvPr/>
        </p:nvSpPr>
        <p:spPr bwMode="auto">
          <a:xfrm>
            <a:off x="6826842" y="3789586"/>
            <a:ext cx="1512888" cy="576262"/>
          </a:xfrm>
          <a:prstGeom prst="rect">
            <a:avLst/>
          </a:prstGeom>
          <a:solidFill>
            <a:srgbClr val="FF9933"/>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配置管理</a:t>
            </a:r>
          </a:p>
        </p:txBody>
      </p:sp>
      <p:sp>
        <p:nvSpPr>
          <p:cNvPr id="57" name="Rectangle 20"/>
          <p:cNvSpPr>
            <a:spLocks noChangeArrowheads="1"/>
          </p:cNvSpPr>
          <p:nvPr/>
        </p:nvSpPr>
        <p:spPr bwMode="auto">
          <a:xfrm>
            <a:off x="2073867" y="3141886"/>
            <a:ext cx="2089150" cy="576262"/>
          </a:xfrm>
          <a:prstGeom prst="rect">
            <a:avLst/>
          </a:prstGeom>
          <a:solidFill>
            <a:srgbClr val="009900"/>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过程资产管理</a:t>
            </a:r>
          </a:p>
        </p:txBody>
      </p:sp>
      <p:sp>
        <p:nvSpPr>
          <p:cNvPr id="58" name="Rectangle 21"/>
          <p:cNvSpPr>
            <a:spLocks noChangeArrowheads="1"/>
          </p:cNvSpPr>
          <p:nvPr/>
        </p:nvSpPr>
        <p:spPr bwMode="auto">
          <a:xfrm>
            <a:off x="4234455" y="3141886"/>
            <a:ext cx="2017712" cy="576262"/>
          </a:xfrm>
          <a:prstGeom prst="rect">
            <a:avLst/>
          </a:prstGeom>
          <a:solidFill>
            <a:srgbClr val="009900"/>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研发物料管理</a:t>
            </a:r>
          </a:p>
        </p:txBody>
      </p:sp>
      <p:sp>
        <p:nvSpPr>
          <p:cNvPr id="59" name="Rectangle 22"/>
          <p:cNvSpPr>
            <a:spLocks noChangeArrowheads="1"/>
          </p:cNvSpPr>
          <p:nvPr/>
        </p:nvSpPr>
        <p:spPr bwMode="auto">
          <a:xfrm>
            <a:off x="6323605" y="3141886"/>
            <a:ext cx="2016125" cy="576262"/>
          </a:xfrm>
          <a:prstGeom prst="rect">
            <a:avLst/>
          </a:prstGeom>
          <a:solidFill>
            <a:srgbClr val="009900"/>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技术资产管理</a:t>
            </a:r>
          </a:p>
        </p:txBody>
      </p:sp>
      <p:sp>
        <p:nvSpPr>
          <p:cNvPr id="60" name="Rectangle 23"/>
          <p:cNvSpPr>
            <a:spLocks noChangeArrowheads="1"/>
          </p:cNvSpPr>
          <p:nvPr/>
        </p:nvSpPr>
        <p:spPr bwMode="auto">
          <a:xfrm>
            <a:off x="2073867" y="2494186"/>
            <a:ext cx="1081088" cy="576262"/>
          </a:xfrm>
          <a:prstGeom prst="rect">
            <a:avLst/>
          </a:prstGeom>
          <a:solidFill>
            <a:srgbClr val="0087E2"/>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设计开发协作</a:t>
            </a:r>
          </a:p>
        </p:txBody>
      </p:sp>
      <p:sp>
        <p:nvSpPr>
          <p:cNvPr id="61" name="Rectangle 24"/>
          <p:cNvSpPr>
            <a:spLocks noChangeArrowheads="1"/>
          </p:cNvSpPr>
          <p:nvPr/>
        </p:nvSpPr>
        <p:spPr bwMode="auto">
          <a:xfrm>
            <a:off x="3226392" y="2494186"/>
            <a:ext cx="1223963" cy="576262"/>
          </a:xfrm>
          <a:prstGeom prst="rect">
            <a:avLst/>
          </a:prstGeom>
          <a:solidFill>
            <a:srgbClr val="0087E2"/>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项目协作</a:t>
            </a:r>
          </a:p>
        </p:txBody>
      </p:sp>
      <p:sp>
        <p:nvSpPr>
          <p:cNvPr id="62" name="Rectangle 25"/>
          <p:cNvSpPr>
            <a:spLocks noChangeArrowheads="1"/>
          </p:cNvSpPr>
          <p:nvPr/>
        </p:nvSpPr>
        <p:spPr bwMode="auto">
          <a:xfrm>
            <a:off x="4523380" y="2494186"/>
            <a:ext cx="1150937" cy="576262"/>
          </a:xfrm>
          <a:prstGeom prst="rect">
            <a:avLst/>
          </a:prstGeom>
          <a:solidFill>
            <a:srgbClr val="0087E2"/>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质量协作</a:t>
            </a:r>
          </a:p>
        </p:txBody>
      </p:sp>
      <p:sp>
        <p:nvSpPr>
          <p:cNvPr id="63" name="Rectangle 26"/>
          <p:cNvSpPr>
            <a:spLocks noChangeArrowheads="1"/>
          </p:cNvSpPr>
          <p:nvPr/>
        </p:nvSpPr>
        <p:spPr bwMode="auto">
          <a:xfrm>
            <a:off x="5747342" y="2494186"/>
            <a:ext cx="1223963" cy="576262"/>
          </a:xfrm>
          <a:prstGeom prst="rect">
            <a:avLst/>
          </a:prstGeom>
          <a:solidFill>
            <a:srgbClr val="0087E2"/>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客户协作</a:t>
            </a:r>
          </a:p>
        </p:txBody>
      </p:sp>
      <p:sp>
        <p:nvSpPr>
          <p:cNvPr id="64" name="Rectangle 27"/>
          <p:cNvSpPr>
            <a:spLocks noChangeArrowheads="1"/>
          </p:cNvSpPr>
          <p:nvPr/>
        </p:nvSpPr>
        <p:spPr bwMode="auto">
          <a:xfrm>
            <a:off x="7042742" y="2494186"/>
            <a:ext cx="1296988" cy="576262"/>
          </a:xfrm>
          <a:prstGeom prst="rect">
            <a:avLst/>
          </a:prstGeom>
          <a:solidFill>
            <a:srgbClr val="0087E2"/>
          </a:solidFill>
          <a:ln w="9525">
            <a:solidFill>
              <a:srgbClr val="80808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微软雅黑" pitchFamily="34" charset="-122"/>
                <a:ea typeface="微软雅黑" pitchFamily="34" charset="-122"/>
              </a:rPr>
              <a:t>供应商协作</a:t>
            </a:r>
          </a:p>
        </p:txBody>
      </p:sp>
      <p:sp>
        <p:nvSpPr>
          <p:cNvPr id="65" name="AutoShape 29"/>
          <p:cNvSpPr>
            <a:spLocks noChangeArrowheads="1"/>
          </p:cNvSpPr>
          <p:nvPr/>
        </p:nvSpPr>
        <p:spPr bwMode="auto">
          <a:xfrm>
            <a:off x="851492" y="1195611"/>
            <a:ext cx="1008063" cy="431800"/>
          </a:xfrm>
          <a:prstGeom prst="chevron">
            <a:avLst>
              <a:gd name="adj" fmla="val 37872"/>
            </a:avLst>
          </a:prstGeom>
          <a:solidFill>
            <a:srgbClr val="FF5050"/>
          </a:solidFill>
          <a:ln w="9525">
            <a:solidFill>
              <a:srgbClr val="808080"/>
            </a:solidFill>
            <a:miter lim="800000"/>
            <a:headEnd/>
            <a:tailEnd/>
          </a:ln>
          <a:effectLst>
            <a:outerShdw dist="35921"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市场开发</a:t>
            </a:r>
          </a:p>
        </p:txBody>
      </p:sp>
      <p:sp>
        <p:nvSpPr>
          <p:cNvPr id="66" name="AutoShape 30"/>
          <p:cNvSpPr>
            <a:spLocks noChangeArrowheads="1"/>
          </p:cNvSpPr>
          <p:nvPr/>
        </p:nvSpPr>
        <p:spPr bwMode="auto">
          <a:xfrm>
            <a:off x="1786530" y="1195611"/>
            <a:ext cx="1008062" cy="431800"/>
          </a:xfrm>
          <a:prstGeom prst="chevron">
            <a:avLst>
              <a:gd name="adj" fmla="val 37872"/>
            </a:avLst>
          </a:prstGeom>
          <a:solidFill>
            <a:srgbClr val="FF9933"/>
          </a:solidFill>
          <a:ln w="9525">
            <a:solidFill>
              <a:srgbClr val="808080"/>
            </a:solidFill>
            <a:miter lim="800000"/>
            <a:headEnd/>
            <a:tailEnd/>
          </a:ln>
          <a:effectLst>
            <a:outerShdw dist="35921"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产品规划</a:t>
            </a:r>
          </a:p>
        </p:txBody>
      </p:sp>
      <p:sp>
        <p:nvSpPr>
          <p:cNvPr id="67" name="AutoShape 31"/>
          <p:cNvSpPr>
            <a:spLocks noChangeArrowheads="1"/>
          </p:cNvSpPr>
          <p:nvPr/>
        </p:nvSpPr>
        <p:spPr bwMode="auto">
          <a:xfrm>
            <a:off x="2723155" y="1195611"/>
            <a:ext cx="1008062" cy="431800"/>
          </a:xfrm>
          <a:prstGeom prst="chevron">
            <a:avLst>
              <a:gd name="adj" fmla="val 37872"/>
            </a:avLst>
          </a:prstGeom>
          <a:solidFill>
            <a:srgbClr val="FFCC00"/>
          </a:solidFill>
          <a:ln w="9525">
            <a:solidFill>
              <a:srgbClr val="808080"/>
            </a:solidFill>
            <a:miter lim="800000"/>
            <a:headEnd/>
            <a:tailEnd/>
          </a:ln>
          <a:effectLst>
            <a:outerShdw dist="35921"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产品设计</a:t>
            </a:r>
          </a:p>
        </p:txBody>
      </p:sp>
      <p:sp>
        <p:nvSpPr>
          <p:cNvPr id="68" name="AutoShape 32"/>
          <p:cNvSpPr>
            <a:spLocks noChangeArrowheads="1"/>
          </p:cNvSpPr>
          <p:nvPr/>
        </p:nvSpPr>
        <p:spPr bwMode="auto">
          <a:xfrm>
            <a:off x="3659780" y="1195611"/>
            <a:ext cx="1008062" cy="431800"/>
          </a:xfrm>
          <a:prstGeom prst="chevron">
            <a:avLst>
              <a:gd name="adj" fmla="val 37872"/>
            </a:avLst>
          </a:prstGeom>
          <a:solidFill>
            <a:srgbClr val="FFFF00"/>
          </a:solidFill>
          <a:ln w="9525">
            <a:solidFill>
              <a:srgbClr val="808080"/>
            </a:solidFill>
            <a:miter lim="800000"/>
            <a:headEnd/>
            <a:tailEnd/>
          </a:ln>
          <a:effectLst>
            <a:outerShdw dist="35921"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工艺规划</a:t>
            </a:r>
          </a:p>
        </p:txBody>
      </p:sp>
      <p:sp>
        <p:nvSpPr>
          <p:cNvPr id="69" name="AutoShape 33"/>
          <p:cNvSpPr>
            <a:spLocks noChangeArrowheads="1"/>
          </p:cNvSpPr>
          <p:nvPr/>
        </p:nvSpPr>
        <p:spPr bwMode="auto">
          <a:xfrm>
            <a:off x="4594817" y="1195611"/>
            <a:ext cx="1008063" cy="431800"/>
          </a:xfrm>
          <a:prstGeom prst="chevron">
            <a:avLst>
              <a:gd name="adj" fmla="val 37872"/>
            </a:avLst>
          </a:prstGeom>
          <a:solidFill>
            <a:srgbClr val="009900"/>
          </a:solidFill>
          <a:ln w="9525">
            <a:solidFill>
              <a:srgbClr val="808080"/>
            </a:solidFill>
            <a:miter lim="800000"/>
            <a:headEnd/>
            <a:tailEnd/>
          </a:ln>
          <a:effectLst>
            <a:outerShdw dist="35921"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生产计划</a:t>
            </a:r>
          </a:p>
        </p:txBody>
      </p:sp>
      <p:sp>
        <p:nvSpPr>
          <p:cNvPr id="70" name="AutoShape 34"/>
          <p:cNvSpPr>
            <a:spLocks noChangeArrowheads="1"/>
          </p:cNvSpPr>
          <p:nvPr/>
        </p:nvSpPr>
        <p:spPr bwMode="auto">
          <a:xfrm>
            <a:off x="5531442" y="1195611"/>
            <a:ext cx="1008063" cy="431800"/>
          </a:xfrm>
          <a:prstGeom prst="chevron">
            <a:avLst>
              <a:gd name="adj" fmla="val 37872"/>
            </a:avLst>
          </a:prstGeom>
          <a:solidFill>
            <a:srgbClr val="33CC33"/>
          </a:solidFill>
          <a:ln w="9525">
            <a:solidFill>
              <a:srgbClr val="808080"/>
            </a:solidFill>
            <a:miter lim="800000"/>
            <a:headEnd/>
            <a:tailEnd/>
          </a:ln>
          <a:effectLst>
            <a:outerShdw dist="35921"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生产</a:t>
            </a:r>
          </a:p>
        </p:txBody>
      </p:sp>
      <p:sp>
        <p:nvSpPr>
          <p:cNvPr id="71" name="AutoShape 35"/>
          <p:cNvSpPr>
            <a:spLocks noChangeArrowheads="1"/>
          </p:cNvSpPr>
          <p:nvPr/>
        </p:nvSpPr>
        <p:spPr bwMode="auto">
          <a:xfrm>
            <a:off x="6468067" y="1195611"/>
            <a:ext cx="1008063" cy="431800"/>
          </a:xfrm>
          <a:prstGeom prst="chevron">
            <a:avLst>
              <a:gd name="adj" fmla="val 37872"/>
            </a:avLst>
          </a:prstGeom>
          <a:solidFill>
            <a:srgbClr val="66FFFF"/>
          </a:solidFill>
          <a:ln w="9525">
            <a:solidFill>
              <a:srgbClr val="808080"/>
            </a:solidFill>
            <a:miter lim="800000"/>
            <a:headEnd/>
            <a:tailEnd/>
          </a:ln>
          <a:effectLst>
            <a:outerShdw dist="35921"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销售</a:t>
            </a:r>
          </a:p>
        </p:txBody>
      </p:sp>
      <p:sp>
        <p:nvSpPr>
          <p:cNvPr id="72" name="AutoShape 36"/>
          <p:cNvSpPr>
            <a:spLocks noChangeArrowheads="1"/>
          </p:cNvSpPr>
          <p:nvPr/>
        </p:nvSpPr>
        <p:spPr bwMode="auto">
          <a:xfrm>
            <a:off x="7403105" y="1195611"/>
            <a:ext cx="1008062" cy="431800"/>
          </a:xfrm>
          <a:prstGeom prst="chevron">
            <a:avLst>
              <a:gd name="adj" fmla="val 37872"/>
            </a:avLst>
          </a:prstGeom>
          <a:solidFill>
            <a:srgbClr val="3399FF"/>
          </a:solidFill>
          <a:ln w="9525">
            <a:solidFill>
              <a:srgbClr val="808080"/>
            </a:solidFill>
            <a:miter lim="800000"/>
            <a:headEnd/>
            <a:tailEnd/>
          </a:ln>
          <a:effectLst>
            <a:outerShdw dist="35921" dir="2700000" algn="ctr" rotWithShape="0">
              <a:srgbClr val="80808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服务</a:t>
            </a:r>
          </a:p>
        </p:txBody>
      </p:sp>
    </p:spTree>
    <p:extLst>
      <p:ext uri="{BB962C8B-B14F-4D97-AF65-F5344CB8AC3E}">
        <p14:creationId xmlns:p14="http://schemas.microsoft.com/office/powerpoint/2010/main" val="391689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2315" y="1412776"/>
            <a:ext cx="7992888" cy="4608512"/>
            <a:chOff x="971600" y="1844824"/>
            <a:chExt cx="6912768" cy="3736423"/>
          </a:xfrm>
        </p:grpSpPr>
        <p:sp>
          <p:nvSpPr>
            <p:cNvPr id="4" name="矩形 3"/>
            <p:cNvSpPr/>
            <p:nvPr/>
          </p:nvSpPr>
          <p:spPr>
            <a:xfrm>
              <a:off x="1835696" y="4861167"/>
              <a:ext cx="6048672" cy="720080"/>
            </a:xfrm>
            <a:prstGeom prst="rect">
              <a:avLst/>
            </a:prstGeom>
            <a:solidFill>
              <a:srgbClr val="FFC000"/>
            </a:solidFill>
            <a:ln/>
          </p:spPr>
          <p:style>
            <a:lnRef idx="1">
              <a:schemeClr val="dk1"/>
            </a:lnRef>
            <a:fillRef idx="2">
              <a:schemeClr val="dk1"/>
            </a:fillRef>
            <a:effectRef idx="1">
              <a:schemeClr val="dk1"/>
            </a:effectRef>
            <a:fontRef idx="minor">
              <a:schemeClr val="dk1"/>
            </a:fontRef>
          </p:style>
          <p:txBody>
            <a:bodyPr rtlCol="0" anchor="b"/>
            <a:lstStyle/>
            <a:p>
              <a:pPr algn="ctr"/>
              <a:r>
                <a:rPr lang="zh-CN" altLang="en-US" sz="1600" b="1" dirty="0">
                  <a:latin typeface="微软雅黑" pitchFamily="34" charset="-122"/>
                  <a:ea typeface="微软雅黑" pitchFamily="34" charset="-122"/>
                </a:rPr>
                <a:t>数据支撑体系</a:t>
              </a:r>
            </a:p>
          </p:txBody>
        </p:sp>
        <p:sp>
          <p:nvSpPr>
            <p:cNvPr id="5" name="矩形 4"/>
            <p:cNvSpPr/>
            <p:nvPr/>
          </p:nvSpPr>
          <p:spPr>
            <a:xfrm>
              <a:off x="2123728" y="4953418"/>
              <a:ext cx="1584176" cy="30379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组织</a:t>
              </a:r>
              <a:r>
                <a:rPr lang="en-US" altLang="zh-CN" sz="1200" b="1" dirty="0">
                  <a:latin typeface="微软雅黑" pitchFamily="34" charset="-122"/>
                  <a:ea typeface="微软雅黑" pitchFamily="34" charset="-122"/>
                </a:rPr>
                <a:t>-</a:t>
              </a:r>
              <a:r>
                <a:rPr lang="zh-CN" altLang="en-US" sz="1200" b="1" dirty="0">
                  <a:latin typeface="微软雅黑" pitchFamily="34" charset="-122"/>
                  <a:ea typeface="微软雅黑" pitchFamily="34" charset="-122"/>
                </a:rPr>
                <a:t>责权利</a:t>
              </a:r>
            </a:p>
          </p:txBody>
        </p:sp>
        <p:sp>
          <p:nvSpPr>
            <p:cNvPr id="6" name="矩形 5"/>
            <p:cNvSpPr/>
            <p:nvPr/>
          </p:nvSpPr>
          <p:spPr>
            <a:xfrm>
              <a:off x="4067944" y="4953418"/>
              <a:ext cx="1584176" cy="30379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静态</a:t>
              </a:r>
              <a:r>
                <a:rPr lang="en-US" altLang="zh-CN" sz="1200" b="1" dirty="0">
                  <a:latin typeface="微软雅黑" pitchFamily="34" charset="-122"/>
                  <a:ea typeface="微软雅黑" pitchFamily="34" charset="-122"/>
                </a:rPr>
                <a:t>-</a:t>
              </a:r>
              <a:r>
                <a:rPr lang="zh-CN" altLang="en-US" sz="1200" b="1" dirty="0">
                  <a:latin typeface="微软雅黑" pitchFamily="34" charset="-122"/>
                  <a:ea typeface="微软雅黑" pitchFamily="34" charset="-122"/>
                </a:rPr>
                <a:t>标准规范</a:t>
              </a:r>
            </a:p>
          </p:txBody>
        </p:sp>
        <p:sp>
          <p:nvSpPr>
            <p:cNvPr id="7" name="矩形 6"/>
            <p:cNvSpPr/>
            <p:nvPr/>
          </p:nvSpPr>
          <p:spPr>
            <a:xfrm>
              <a:off x="5940152" y="4953418"/>
              <a:ext cx="1584176" cy="30379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动态</a:t>
              </a:r>
              <a:r>
                <a:rPr lang="en-US" altLang="zh-CN" sz="1200" b="1" dirty="0">
                  <a:latin typeface="微软雅黑" pitchFamily="34" charset="-122"/>
                  <a:ea typeface="微软雅黑" pitchFamily="34" charset="-122"/>
                </a:rPr>
                <a:t>-</a:t>
              </a:r>
              <a:r>
                <a:rPr lang="zh-CN" altLang="en-US" sz="1200" b="1" dirty="0">
                  <a:latin typeface="微软雅黑" pitchFamily="34" charset="-122"/>
                  <a:ea typeface="微软雅黑" pitchFamily="34" charset="-122"/>
                </a:rPr>
                <a:t>流程支撑</a:t>
              </a:r>
            </a:p>
          </p:txBody>
        </p:sp>
        <p:sp>
          <p:nvSpPr>
            <p:cNvPr id="8" name="矩形 7"/>
            <p:cNvSpPr/>
            <p:nvPr/>
          </p:nvSpPr>
          <p:spPr>
            <a:xfrm>
              <a:off x="1835696" y="2389489"/>
              <a:ext cx="432048" cy="2327662"/>
            </a:xfrm>
            <a:prstGeom prst="rect">
              <a:avLst/>
            </a:prstGeom>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数据质量管理</a:t>
              </a:r>
            </a:p>
          </p:txBody>
        </p:sp>
        <p:sp>
          <p:nvSpPr>
            <p:cNvPr id="9" name="矩形 8"/>
            <p:cNvSpPr/>
            <p:nvPr/>
          </p:nvSpPr>
          <p:spPr>
            <a:xfrm>
              <a:off x="7452320" y="2389489"/>
              <a:ext cx="432048" cy="2327662"/>
            </a:xfrm>
            <a:prstGeom prst="rect">
              <a:avLst/>
            </a:prstGeom>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数据安全管理</a:t>
              </a:r>
            </a:p>
          </p:txBody>
        </p:sp>
        <p:sp>
          <p:nvSpPr>
            <p:cNvPr id="10" name="矩形 9"/>
            <p:cNvSpPr/>
            <p:nvPr/>
          </p:nvSpPr>
          <p:spPr>
            <a:xfrm>
              <a:off x="2555776" y="2945335"/>
              <a:ext cx="1872208" cy="1771816"/>
            </a:xfrm>
            <a:prstGeom prst="rect">
              <a:avLst/>
            </a:prstGeom>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CN" altLang="en-US" sz="1600" b="1" dirty="0">
                  <a:latin typeface="微软雅黑" pitchFamily="34" charset="-122"/>
                  <a:ea typeface="微软雅黑" pitchFamily="34" charset="-122"/>
                </a:rPr>
                <a:t>静态</a:t>
              </a: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数据架构</a:t>
              </a:r>
            </a:p>
          </p:txBody>
        </p:sp>
        <p:sp>
          <p:nvSpPr>
            <p:cNvPr id="11" name="矩形 10"/>
            <p:cNvSpPr/>
            <p:nvPr/>
          </p:nvSpPr>
          <p:spPr>
            <a:xfrm>
              <a:off x="5292080" y="2945335"/>
              <a:ext cx="1872208" cy="1771816"/>
            </a:xfrm>
            <a:prstGeom prst="rect">
              <a:avLst/>
            </a:prstGeom>
            <a:solidFill>
              <a:schemeClr val="accent3">
                <a:lumMod val="60000"/>
                <a:lumOff val="40000"/>
              </a:schemeClr>
            </a:solidFill>
            <a:ln/>
          </p:spPr>
          <p:style>
            <a:lnRef idx="1">
              <a:schemeClr val="dk1"/>
            </a:lnRef>
            <a:fillRef idx="2">
              <a:schemeClr val="dk1"/>
            </a:fillRef>
            <a:effectRef idx="1">
              <a:schemeClr val="dk1"/>
            </a:effectRef>
            <a:fontRef idx="minor">
              <a:schemeClr val="dk1"/>
            </a:fontRef>
          </p:style>
          <p:txBody>
            <a:bodyPr rtlCol="0" anchor="b"/>
            <a:lstStyle/>
            <a:p>
              <a:pPr algn="ctr"/>
              <a:r>
                <a:rPr lang="zh-CN" altLang="en-US" sz="1600" b="1" dirty="0">
                  <a:latin typeface="微软雅黑" pitchFamily="34" charset="-122"/>
                  <a:ea typeface="微软雅黑" pitchFamily="34" charset="-122"/>
                </a:rPr>
                <a:t>动态</a:t>
              </a: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数据生命周期</a:t>
              </a:r>
            </a:p>
          </p:txBody>
        </p:sp>
        <p:sp>
          <p:nvSpPr>
            <p:cNvPr id="12" name="矩形 11"/>
            <p:cNvSpPr/>
            <p:nvPr/>
          </p:nvSpPr>
          <p:spPr>
            <a:xfrm>
              <a:off x="4359842" y="3191901"/>
              <a:ext cx="1008112" cy="213866"/>
            </a:xfrm>
            <a:prstGeom prst="rect">
              <a:avLst/>
            </a:prstGeom>
            <a:solidFill>
              <a:schemeClr val="accent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50" b="1" dirty="0">
                  <a:latin typeface="微软雅黑" pitchFamily="34" charset="-122"/>
                  <a:ea typeface="微软雅黑" pitchFamily="34" charset="-122"/>
                </a:rPr>
                <a:t>数据集成</a:t>
              </a:r>
            </a:p>
          </p:txBody>
        </p:sp>
        <p:sp>
          <p:nvSpPr>
            <p:cNvPr id="13" name="矩形 12"/>
            <p:cNvSpPr/>
            <p:nvPr/>
          </p:nvSpPr>
          <p:spPr>
            <a:xfrm>
              <a:off x="4355976" y="2837323"/>
              <a:ext cx="1008112" cy="216024"/>
            </a:xfrm>
            <a:prstGeom prst="rect">
              <a:avLst/>
            </a:prstGeom>
            <a:solidFill>
              <a:schemeClr val="accent2">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50" b="1" dirty="0">
                  <a:solidFill>
                    <a:schemeClr val="bg1"/>
                  </a:solidFill>
                  <a:latin typeface="微软雅黑" pitchFamily="34" charset="-122"/>
                  <a:ea typeface="微软雅黑" pitchFamily="34" charset="-122"/>
                </a:rPr>
                <a:t>数据共享开放</a:t>
              </a:r>
            </a:p>
          </p:txBody>
        </p:sp>
        <p:sp>
          <p:nvSpPr>
            <p:cNvPr id="14" name="矩形 13"/>
            <p:cNvSpPr/>
            <p:nvPr/>
          </p:nvSpPr>
          <p:spPr>
            <a:xfrm>
              <a:off x="2555776" y="2389489"/>
              <a:ext cx="4608512" cy="360040"/>
            </a:xfrm>
            <a:prstGeom prst="rect">
              <a:avLst/>
            </a:prstGeom>
            <a:solidFill>
              <a:schemeClr val="accent6">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数据应用和价值创造</a:t>
              </a:r>
              <a:r>
                <a:rPr lang="en-US" altLang="zh-CN" sz="1200" b="1" dirty="0">
                  <a:latin typeface="微软雅黑" pitchFamily="34" charset="-122"/>
                  <a:ea typeface="微软雅黑" pitchFamily="34" charset="-122"/>
                </a:rPr>
                <a:t>(</a:t>
              </a:r>
              <a:r>
                <a:rPr lang="zh-CN" altLang="en-US" sz="1200" b="1" dirty="0">
                  <a:latin typeface="微软雅黑" pitchFamily="34" charset="-122"/>
                  <a:ea typeface="微软雅黑" pitchFamily="34" charset="-122"/>
                </a:rPr>
                <a:t>跨系统</a:t>
              </a:r>
              <a:r>
                <a:rPr lang="en-US" altLang="zh-CN" sz="1200" b="1" dirty="0">
                  <a:latin typeface="微软雅黑" pitchFamily="34" charset="-122"/>
                  <a:ea typeface="微软雅黑" pitchFamily="34" charset="-122"/>
                </a:rPr>
                <a:t>+</a:t>
              </a:r>
              <a:r>
                <a:rPr lang="zh-CN" altLang="en-US" sz="1200" b="1" dirty="0">
                  <a:latin typeface="微软雅黑" pitchFamily="34" charset="-122"/>
                  <a:ea typeface="微软雅黑" pitchFamily="34" charset="-122"/>
                </a:rPr>
                <a:t>分析场景</a:t>
              </a:r>
              <a:r>
                <a:rPr lang="en-US" altLang="zh-CN" sz="1200" b="1" dirty="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p:txBody>
        </p:sp>
        <p:sp>
          <p:nvSpPr>
            <p:cNvPr id="15" name="等腰三角形 14"/>
            <p:cNvSpPr/>
            <p:nvPr/>
          </p:nvSpPr>
          <p:spPr>
            <a:xfrm>
              <a:off x="1843428" y="1844824"/>
              <a:ext cx="6040940" cy="424055"/>
            </a:xfrm>
            <a:prstGeom prst="triangle">
              <a:avLst>
                <a:gd name="adj" fmla="val 50417"/>
              </a:avLst>
            </a:prstGeom>
            <a:solidFill>
              <a:schemeClr val="accent1">
                <a:lumMod val="60000"/>
                <a:lumOff val="40000"/>
              </a:schemeClr>
            </a:solidFill>
            <a:ln/>
          </p:spPr>
          <p:style>
            <a:lnRef idx="1">
              <a:schemeClr val="dk1"/>
            </a:lnRef>
            <a:fillRef idx="2">
              <a:schemeClr val="dk1"/>
            </a:fillRef>
            <a:effectRef idx="1">
              <a:schemeClr val="dk1"/>
            </a:effectRef>
            <a:fontRef idx="minor">
              <a:schemeClr val="dk1"/>
            </a:fontRef>
          </p:style>
          <p:txBody>
            <a:bodyPr rtlCol="0" anchor="b"/>
            <a:lstStyle/>
            <a:p>
              <a:pPr algn="ctr"/>
              <a:r>
                <a:rPr lang="zh-CN" altLang="en-US" sz="1600" b="1" dirty="0">
                  <a:latin typeface="微软雅黑" pitchFamily="34" charset="-122"/>
                  <a:ea typeface="微软雅黑" pitchFamily="34" charset="-122"/>
                </a:rPr>
                <a:t>数据治理框架</a:t>
              </a:r>
            </a:p>
          </p:txBody>
        </p:sp>
        <p:sp>
          <p:nvSpPr>
            <p:cNvPr id="16" name="圆角矩形 15"/>
            <p:cNvSpPr/>
            <p:nvPr/>
          </p:nvSpPr>
          <p:spPr>
            <a:xfrm>
              <a:off x="2635052" y="4064525"/>
              <a:ext cx="1627063" cy="252028"/>
            </a:xfrm>
            <a:prstGeom prst="round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元数据</a:t>
              </a:r>
            </a:p>
          </p:txBody>
        </p:sp>
        <p:sp>
          <p:nvSpPr>
            <p:cNvPr id="17" name="圆角矩形 16"/>
            <p:cNvSpPr/>
            <p:nvPr/>
          </p:nvSpPr>
          <p:spPr>
            <a:xfrm>
              <a:off x="2635052" y="3171137"/>
              <a:ext cx="1627063" cy="252028"/>
            </a:xfrm>
            <a:prstGeom prst="round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数据域</a:t>
              </a:r>
            </a:p>
          </p:txBody>
        </p:sp>
        <p:sp>
          <p:nvSpPr>
            <p:cNvPr id="18" name="矩形 17"/>
            <p:cNvSpPr/>
            <p:nvPr/>
          </p:nvSpPr>
          <p:spPr>
            <a:xfrm>
              <a:off x="2627784" y="3564234"/>
              <a:ext cx="504056" cy="371743"/>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50" b="1" dirty="0">
                  <a:latin typeface="微软雅黑" pitchFamily="34" charset="-122"/>
                  <a:ea typeface="微软雅黑" pitchFamily="34" charset="-122"/>
                </a:rPr>
                <a:t>概念模型</a:t>
              </a:r>
            </a:p>
          </p:txBody>
        </p:sp>
        <p:sp>
          <p:nvSpPr>
            <p:cNvPr id="19" name="矩形 18"/>
            <p:cNvSpPr/>
            <p:nvPr/>
          </p:nvSpPr>
          <p:spPr>
            <a:xfrm>
              <a:off x="3208758" y="3564234"/>
              <a:ext cx="499146" cy="371743"/>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50" b="1" dirty="0">
                  <a:latin typeface="微软雅黑" pitchFamily="34" charset="-122"/>
                  <a:ea typeface="微软雅黑" pitchFamily="34" charset="-122"/>
                </a:rPr>
                <a:t>逻辑模型</a:t>
              </a:r>
            </a:p>
          </p:txBody>
        </p:sp>
        <p:sp>
          <p:nvSpPr>
            <p:cNvPr id="20" name="矩形 19"/>
            <p:cNvSpPr/>
            <p:nvPr/>
          </p:nvSpPr>
          <p:spPr>
            <a:xfrm>
              <a:off x="3779912" y="3553320"/>
              <a:ext cx="482203" cy="371743"/>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50" b="1" dirty="0">
                  <a:latin typeface="微软雅黑" pitchFamily="34" charset="-122"/>
                  <a:ea typeface="微软雅黑" pitchFamily="34" charset="-122"/>
                </a:rPr>
                <a:t>物理模型</a:t>
              </a:r>
            </a:p>
          </p:txBody>
        </p:sp>
        <p:sp>
          <p:nvSpPr>
            <p:cNvPr id="21" name="圆角矩形 20"/>
            <p:cNvSpPr/>
            <p:nvPr/>
          </p:nvSpPr>
          <p:spPr>
            <a:xfrm>
              <a:off x="5436344" y="3171137"/>
              <a:ext cx="503808" cy="252028"/>
            </a:xfrm>
            <a:prstGeom prst="round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50" b="1" dirty="0">
                  <a:latin typeface="微软雅黑" pitchFamily="34" charset="-122"/>
                  <a:ea typeface="微软雅黑" pitchFamily="34" charset="-122"/>
                </a:rPr>
                <a:t>需求</a:t>
              </a:r>
            </a:p>
          </p:txBody>
        </p:sp>
        <p:sp>
          <p:nvSpPr>
            <p:cNvPr id="22" name="圆角矩形 21"/>
            <p:cNvSpPr/>
            <p:nvPr/>
          </p:nvSpPr>
          <p:spPr>
            <a:xfrm>
              <a:off x="5853286" y="3507706"/>
              <a:ext cx="720080" cy="252028"/>
            </a:xfrm>
            <a:prstGeom prst="round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50" b="1" dirty="0">
                  <a:latin typeface="微软雅黑" pitchFamily="34" charset="-122"/>
                  <a:ea typeface="微软雅黑" pitchFamily="34" charset="-122"/>
                </a:rPr>
                <a:t>设计开发</a:t>
              </a:r>
            </a:p>
          </p:txBody>
        </p:sp>
        <p:sp>
          <p:nvSpPr>
            <p:cNvPr id="23" name="圆角矩形 22"/>
            <p:cNvSpPr/>
            <p:nvPr/>
          </p:nvSpPr>
          <p:spPr>
            <a:xfrm>
              <a:off x="5853286" y="3889059"/>
              <a:ext cx="720080" cy="252028"/>
            </a:xfrm>
            <a:prstGeom prst="round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50" b="1" dirty="0">
                  <a:latin typeface="微软雅黑" pitchFamily="34" charset="-122"/>
                  <a:ea typeface="微软雅黑" pitchFamily="34" charset="-122"/>
                </a:rPr>
                <a:t>使用运维</a:t>
              </a:r>
            </a:p>
          </p:txBody>
        </p:sp>
        <p:sp>
          <p:nvSpPr>
            <p:cNvPr id="24" name="圆角矩形 23"/>
            <p:cNvSpPr/>
            <p:nvPr/>
          </p:nvSpPr>
          <p:spPr>
            <a:xfrm>
              <a:off x="6372200" y="4183471"/>
              <a:ext cx="720080" cy="252028"/>
            </a:xfrm>
            <a:prstGeom prst="round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50" b="1" dirty="0">
                  <a:latin typeface="微软雅黑" pitchFamily="34" charset="-122"/>
                  <a:ea typeface="微软雅黑" pitchFamily="34" charset="-122"/>
                </a:rPr>
                <a:t>数据退役</a:t>
              </a:r>
            </a:p>
          </p:txBody>
        </p:sp>
        <p:cxnSp>
          <p:nvCxnSpPr>
            <p:cNvPr id="26" name="肘形连接符 25"/>
            <p:cNvCxnSpPr>
              <a:stCxn id="21" idx="2"/>
              <a:endCxn id="22" idx="1"/>
            </p:cNvCxnSpPr>
            <p:nvPr/>
          </p:nvCxnSpPr>
          <p:spPr>
            <a:xfrm rot="16200000" flipH="1">
              <a:off x="5665490" y="3445923"/>
              <a:ext cx="210555" cy="165038"/>
            </a:xfrm>
            <a:prstGeom prst="bentConnector2">
              <a:avLst/>
            </a:prstGeom>
            <a:ln w="127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0" name="肘形连接符 29"/>
            <p:cNvCxnSpPr>
              <a:stCxn id="23" idx="2"/>
              <a:endCxn id="24" idx="1"/>
            </p:cNvCxnSpPr>
            <p:nvPr/>
          </p:nvCxnSpPr>
          <p:spPr>
            <a:xfrm rot="16200000" flipH="1">
              <a:off x="6208564" y="4145849"/>
              <a:ext cx="168398" cy="158874"/>
            </a:xfrm>
            <a:prstGeom prst="bentConnector2">
              <a:avLst/>
            </a:prstGeom>
            <a:ln w="127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3" name="直接连接符 42"/>
            <p:cNvCxnSpPr>
              <a:stCxn id="22" idx="2"/>
              <a:endCxn id="23" idx="0"/>
            </p:cNvCxnSpPr>
            <p:nvPr/>
          </p:nvCxnSpPr>
          <p:spPr>
            <a:xfrm>
              <a:off x="6213326" y="3759734"/>
              <a:ext cx="0" cy="129325"/>
            </a:xfrm>
            <a:prstGeom prst="line">
              <a:avLst/>
            </a:prstGeom>
            <a:ln w="127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4" name="矩形 43"/>
            <p:cNvSpPr/>
            <p:nvPr/>
          </p:nvSpPr>
          <p:spPr>
            <a:xfrm>
              <a:off x="4359842" y="3449453"/>
              <a:ext cx="1008112" cy="213866"/>
            </a:xfrm>
            <a:prstGeom prst="rect">
              <a:avLst/>
            </a:prstGeom>
            <a:solidFill>
              <a:schemeClr val="accent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50" b="1" dirty="0">
                  <a:latin typeface="微软雅黑" pitchFamily="34" charset="-122"/>
                  <a:ea typeface="微软雅黑" pitchFamily="34" charset="-122"/>
                </a:rPr>
                <a:t>数据存储</a:t>
              </a:r>
            </a:p>
          </p:txBody>
        </p:sp>
        <p:sp>
          <p:nvSpPr>
            <p:cNvPr id="45" name="上弧形箭头 44"/>
            <p:cNvSpPr/>
            <p:nvPr/>
          </p:nvSpPr>
          <p:spPr>
            <a:xfrm>
              <a:off x="4338873" y="3747231"/>
              <a:ext cx="1183020" cy="360040"/>
            </a:xfrm>
            <a:prstGeom prst="curvedDownArrow">
              <a:avLst/>
            </a:prstGeom>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b="1">
                <a:solidFill>
                  <a:schemeClr val="tx1"/>
                </a:solidFill>
              </a:endParaRPr>
            </a:p>
          </p:txBody>
        </p:sp>
        <p:sp>
          <p:nvSpPr>
            <p:cNvPr id="46" name="上弧形箭头 45"/>
            <p:cNvSpPr/>
            <p:nvPr/>
          </p:nvSpPr>
          <p:spPr>
            <a:xfrm rot="10800000">
              <a:off x="4291589" y="4179279"/>
              <a:ext cx="1183020" cy="360040"/>
            </a:xfrm>
            <a:prstGeom prst="curvedDownArrow">
              <a:avLst/>
            </a:prstGeom>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b="1">
                <a:solidFill>
                  <a:schemeClr val="tx1"/>
                </a:solidFill>
              </a:endParaRPr>
            </a:p>
          </p:txBody>
        </p:sp>
        <p:sp>
          <p:nvSpPr>
            <p:cNvPr id="47" name="圆角矩形 46"/>
            <p:cNvSpPr/>
            <p:nvPr/>
          </p:nvSpPr>
          <p:spPr>
            <a:xfrm>
              <a:off x="2411760" y="2341864"/>
              <a:ext cx="4896543" cy="745644"/>
            </a:xfrm>
            <a:prstGeom prst="roundRect">
              <a:avLst/>
            </a:prstGeom>
            <a:noFill/>
            <a:ln w="19050">
              <a:solidFill>
                <a:srgbClr val="FF0000"/>
              </a:solidFill>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b="1"/>
            </a:p>
          </p:txBody>
        </p:sp>
        <p:sp>
          <p:nvSpPr>
            <p:cNvPr id="48" name="矩形 47"/>
            <p:cNvSpPr/>
            <p:nvPr/>
          </p:nvSpPr>
          <p:spPr>
            <a:xfrm>
              <a:off x="971600" y="4861167"/>
              <a:ext cx="360040" cy="720080"/>
            </a:xfrm>
            <a:prstGeom prst="rect">
              <a:avLst/>
            </a:prstGeom>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支撑体系</a:t>
              </a:r>
            </a:p>
          </p:txBody>
        </p:sp>
        <p:sp>
          <p:nvSpPr>
            <p:cNvPr id="49" name="矩形 48"/>
            <p:cNvSpPr/>
            <p:nvPr/>
          </p:nvSpPr>
          <p:spPr>
            <a:xfrm>
              <a:off x="971600" y="3191900"/>
              <a:ext cx="360040" cy="1605251"/>
            </a:xfrm>
            <a:prstGeom prst="rect">
              <a:avLst/>
            </a:prstGeom>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管理体系</a:t>
              </a:r>
            </a:p>
          </p:txBody>
        </p:sp>
        <p:sp>
          <p:nvSpPr>
            <p:cNvPr id="50" name="矩形 49"/>
            <p:cNvSpPr/>
            <p:nvPr/>
          </p:nvSpPr>
          <p:spPr>
            <a:xfrm>
              <a:off x="971600" y="2268879"/>
              <a:ext cx="360040" cy="866253"/>
            </a:xfrm>
            <a:prstGeom prst="rect">
              <a:avLst/>
            </a:prstGeom>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价值体系</a:t>
              </a:r>
            </a:p>
          </p:txBody>
        </p:sp>
        <p:sp>
          <p:nvSpPr>
            <p:cNvPr id="51" name="右箭头 50"/>
            <p:cNvSpPr/>
            <p:nvPr/>
          </p:nvSpPr>
          <p:spPr>
            <a:xfrm>
              <a:off x="1436941" y="5041187"/>
              <a:ext cx="283122" cy="360040"/>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b="1"/>
            </a:p>
          </p:txBody>
        </p:sp>
        <p:sp>
          <p:nvSpPr>
            <p:cNvPr id="52" name="右箭头 51"/>
            <p:cNvSpPr/>
            <p:nvPr/>
          </p:nvSpPr>
          <p:spPr>
            <a:xfrm>
              <a:off x="1436941" y="3783028"/>
              <a:ext cx="283122" cy="360040"/>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b="1"/>
            </a:p>
          </p:txBody>
        </p:sp>
        <p:sp>
          <p:nvSpPr>
            <p:cNvPr id="53" name="右箭头 52"/>
            <p:cNvSpPr/>
            <p:nvPr/>
          </p:nvSpPr>
          <p:spPr>
            <a:xfrm>
              <a:off x="1436941" y="2389489"/>
              <a:ext cx="283122" cy="360040"/>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400" b="1"/>
            </a:p>
          </p:txBody>
        </p:sp>
      </p:grpSp>
      <p:sp>
        <p:nvSpPr>
          <p:cNvPr id="37" name="矩形 36"/>
          <p:cNvSpPr/>
          <p:nvPr/>
        </p:nvSpPr>
        <p:spPr>
          <a:xfrm>
            <a:off x="179512" y="404664"/>
            <a:ext cx="8856984"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该图为我在整理数据治理体系的时候一个构图，既体现了横向分层，又体现了静态数据架构和动态数据生命周期两个关键维度之间的集成和协同关系。</a:t>
            </a:r>
          </a:p>
        </p:txBody>
      </p:sp>
    </p:spTree>
    <p:extLst>
      <p:ext uri="{BB962C8B-B14F-4D97-AF65-F5344CB8AC3E}">
        <p14:creationId xmlns:p14="http://schemas.microsoft.com/office/powerpoint/2010/main" val="1522895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2736"/>
            <a:ext cx="7992888" cy="549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39552" y="2070911"/>
            <a:ext cx="288032" cy="1033990"/>
          </a:xfrm>
          <a:prstGeom prst="rect">
            <a:avLst/>
          </a:prstGeom>
          <a:ln/>
        </p:spPr>
        <p:style>
          <a:lnRef idx="1">
            <a:schemeClr val="dk1"/>
          </a:lnRef>
          <a:fillRef idx="2">
            <a:schemeClr val="dk1"/>
          </a:fillRef>
          <a:effectRef idx="1">
            <a:schemeClr val="dk1"/>
          </a:effectRef>
          <a:fontRef idx="minor">
            <a:schemeClr val="dk1"/>
          </a:fontRef>
        </p:style>
        <p:txBody>
          <a:bodyPr vert="vert270" rtlCol="0" anchor="ctr"/>
          <a:lstStyle/>
          <a:p>
            <a:pPr algn="ctr"/>
            <a:r>
              <a:rPr lang="zh-CN" altLang="en-US" sz="1100" dirty="0">
                <a:latin typeface="微软雅黑" pitchFamily="34" charset="-122"/>
                <a:ea typeface="微软雅黑" pitchFamily="34" charset="-122"/>
              </a:rPr>
              <a:t>自营电商平台</a:t>
            </a:r>
          </a:p>
        </p:txBody>
      </p:sp>
      <p:sp>
        <p:nvSpPr>
          <p:cNvPr id="6" name="圆角矩形 5"/>
          <p:cNvSpPr/>
          <p:nvPr/>
        </p:nvSpPr>
        <p:spPr>
          <a:xfrm>
            <a:off x="2051720" y="3159657"/>
            <a:ext cx="6480720" cy="2808312"/>
          </a:xfrm>
          <a:prstGeom prst="roundRect">
            <a:avLst>
              <a:gd name="adj" fmla="val 2153"/>
            </a:avLst>
          </a:prstGeom>
          <a:noFill/>
          <a:ln w="28575">
            <a:solidFill>
              <a:srgbClr val="FF0000"/>
            </a:solidFill>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8" name="矩形 7"/>
          <p:cNvSpPr/>
          <p:nvPr/>
        </p:nvSpPr>
        <p:spPr>
          <a:xfrm>
            <a:off x="2195736" y="3294327"/>
            <a:ext cx="288032" cy="2529625"/>
          </a:xfrm>
          <a:prstGeom prst="rect">
            <a:avLst/>
          </a:prstGeom>
          <a:solidFill>
            <a:srgbClr val="FFC000"/>
          </a:solidFill>
          <a:ln/>
        </p:spPr>
        <p:style>
          <a:lnRef idx="1">
            <a:schemeClr val="dk1"/>
          </a:lnRef>
          <a:fillRef idx="2">
            <a:schemeClr val="dk1"/>
          </a:fillRef>
          <a:effectRef idx="1">
            <a:schemeClr val="dk1"/>
          </a:effectRef>
          <a:fontRef idx="minor">
            <a:schemeClr val="dk1"/>
          </a:fontRef>
        </p:style>
        <p:txBody>
          <a:bodyPr vert="vert270" rtlCol="0" anchor="ctr"/>
          <a:lstStyle/>
          <a:p>
            <a:pPr algn="ctr"/>
            <a:r>
              <a:rPr lang="zh-CN" altLang="en-US" sz="1100" b="1" dirty="0">
                <a:latin typeface="微软雅黑" pitchFamily="34" charset="-122"/>
                <a:ea typeface="微软雅黑" pitchFamily="34" charset="-122"/>
              </a:rPr>
              <a:t>内部</a:t>
            </a:r>
            <a:r>
              <a:rPr lang="en-US" altLang="zh-CN" sz="1100" b="1" dirty="0">
                <a:latin typeface="微软雅黑" pitchFamily="34" charset="-122"/>
                <a:ea typeface="微软雅黑" pitchFamily="34" charset="-122"/>
              </a:rPr>
              <a:t>IT</a:t>
            </a:r>
            <a:r>
              <a:rPr lang="zh-CN" altLang="en-US" sz="1100" b="1" dirty="0">
                <a:latin typeface="微软雅黑" pitchFamily="34" charset="-122"/>
                <a:ea typeface="微软雅黑" pitchFamily="34" charset="-122"/>
              </a:rPr>
              <a:t>提供电商中台能力</a:t>
            </a:r>
          </a:p>
        </p:txBody>
      </p:sp>
      <p:sp>
        <p:nvSpPr>
          <p:cNvPr id="9" name="矩形 8"/>
          <p:cNvSpPr/>
          <p:nvPr/>
        </p:nvSpPr>
        <p:spPr>
          <a:xfrm>
            <a:off x="539552" y="5049117"/>
            <a:ext cx="288032" cy="864096"/>
          </a:xfrm>
          <a:prstGeom prst="rect">
            <a:avLst/>
          </a:prstGeom>
          <a:ln/>
        </p:spPr>
        <p:style>
          <a:lnRef idx="1">
            <a:schemeClr val="dk1"/>
          </a:lnRef>
          <a:fillRef idx="2">
            <a:schemeClr val="dk1"/>
          </a:fillRef>
          <a:effectRef idx="1">
            <a:schemeClr val="dk1"/>
          </a:effectRef>
          <a:fontRef idx="minor">
            <a:schemeClr val="dk1"/>
          </a:fontRef>
        </p:style>
        <p:txBody>
          <a:bodyPr vert="vert270" rtlCol="0" anchor="ctr"/>
          <a:lstStyle/>
          <a:p>
            <a:pPr algn="ctr"/>
            <a:r>
              <a:rPr lang="en-US" altLang="zh-CN" sz="1100" dirty="0">
                <a:latin typeface="微软雅黑" pitchFamily="34" charset="-122"/>
                <a:ea typeface="微软雅黑" pitchFamily="34" charset="-122"/>
              </a:rPr>
              <a:t>ERP</a:t>
            </a:r>
            <a:endParaRPr lang="zh-CN" altLang="en-US" sz="1100" dirty="0">
              <a:latin typeface="微软雅黑" pitchFamily="34" charset="-122"/>
              <a:ea typeface="微软雅黑" pitchFamily="34" charset="-122"/>
            </a:endParaRPr>
          </a:p>
        </p:txBody>
      </p:sp>
      <p:sp>
        <p:nvSpPr>
          <p:cNvPr id="7" name="矩形 6"/>
          <p:cNvSpPr/>
          <p:nvPr/>
        </p:nvSpPr>
        <p:spPr>
          <a:xfrm>
            <a:off x="179512" y="332656"/>
            <a:ext cx="8856984" cy="504056"/>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常用的基于</a:t>
            </a:r>
            <a:r>
              <a:rPr lang="en-US" altLang="zh-CN" sz="1200" dirty="0">
                <a:latin typeface="微软雅黑" pitchFamily="34" charset="-122"/>
                <a:ea typeface="微软雅黑" pitchFamily="34" charset="-122"/>
              </a:rPr>
              <a:t>Visio</a:t>
            </a:r>
            <a:r>
              <a:rPr lang="zh-CN" altLang="en-US" sz="1200" dirty="0">
                <a:latin typeface="微软雅黑" pitchFamily="34" charset="-122"/>
                <a:ea typeface="微软雅黑" pitchFamily="34" charset="-122"/>
              </a:rPr>
              <a:t>的跨职能带交付流程图，该图一般用于端到端流程分析和跨系统交互流程分析和梳理。</a:t>
            </a:r>
          </a:p>
        </p:txBody>
      </p:sp>
    </p:spTree>
    <p:extLst>
      <p:ext uri="{BB962C8B-B14F-4D97-AF65-F5344CB8AC3E}">
        <p14:creationId xmlns:p14="http://schemas.microsoft.com/office/powerpoint/2010/main" val="34916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6676" y="4345775"/>
            <a:ext cx="6984776" cy="1368152"/>
          </a:xfrm>
          <a:prstGeom prst="rect">
            <a:avLst/>
          </a:prstGeom>
          <a:solidFill>
            <a:schemeClr val="accent2">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1600">
              <a:latin typeface="微软雅黑" pitchFamily="34" charset="-122"/>
              <a:ea typeface="微软雅黑" pitchFamily="34" charset="-122"/>
            </a:endParaRPr>
          </a:p>
        </p:txBody>
      </p:sp>
      <p:sp>
        <p:nvSpPr>
          <p:cNvPr id="5" name="矩形 4"/>
          <p:cNvSpPr/>
          <p:nvPr/>
        </p:nvSpPr>
        <p:spPr>
          <a:xfrm>
            <a:off x="1136676" y="1825495"/>
            <a:ext cx="6984776" cy="2376264"/>
          </a:xfrm>
          <a:prstGeom prst="rect">
            <a:avLst/>
          </a:prstGeom>
          <a:solidFill>
            <a:schemeClr val="tx2">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1600">
              <a:latin typeface="微软雅黑" pitchFamily="34" charset="-122"/>
              <a:ea typeface="微软雅黑" pitchFamily="34" charset="-122"/>
            </a:endParaRPr>
          </a:p>
        </p:txBody>
      </p:sp>
      <p:sp>
        <p:nvSpPr>
          <p:cNvPr id="6" name="矩形 5"/>
          <p:cNvSpPr/>
          <p:nvPr/>
        </p:nvSpPr>
        <p:spPr>
          <a:xfrm>
            <a:off x="632620" y="4345775"/>
            <a:ext cx="360040" cy="136815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资源层</a:t>
            </a:r>
          </a:p>
        </p:txBody>
      </p:sp>
      <p:sp>
        <p:nvSpPr>
          <p:cNvPr id="7" name="矩形 6"/>
          <p:cNvSpPr/>
          <p:nvPr/>
        </p:nvSpPr>
        <p:spPr>
          <a:xfrm>
            <a:off x="632620" y="1825495"/>
            <a:ext cx="360040" cy="23762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服务层</a:t>
            </a:r>
          </a:p>
        </p:txBody>
      </p:sp>
      <p:sp>
        <p:nvSpPr>
          <p:cNvPr id="8" name="矩形 7"/>
          <p:cNvSpPr/>
          <p:nvPr/>
        </p:nvSpPr>
        <p:spPr>
          <a:xfrm>
            <a:off x="4233020" y="4669811"/>
            <a:ext cx="720080"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a:latin typeface="微软雅黑" pitchFamily="34" charset="-122"/>
                <a:ea typeface="微软雅黑" pitchFamily="34" charset="-122"/>
              </a:rPr>
              <a:t>CPU</a:t>
            </a:r>
            <a:endParaRPr lang="zh-CN" altLang="en-US" sz="1400" b="1" dirty="0">
              <a:latin typeface="微软雅黑" pitchFamily="34" charset="-122"/>
              <a:ea typeface="微软雅黑" pitchFamily="34" charset="-122"/>
            </a:endParaRPr>
          </a:p>
        </p:txBody>
      </p:sp>
      <p:sp>
        <p:nvSpPr>
          <p:cNvPr id="9" name="矩形 8"/>
          <p:cNvSpPr/>
          <p:nvPr/>
        </p:nvSpPr>
        <p:spPr>
          <a:xfrm>
            <a:off x="2360812" y="4669811"/>
            <a:ext cx="720080"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a:latin typeface="微软雅黑" pitchFamily="34" charset="-122"/>
                <a:ea typeface="微软雅黑" pitchFamily="34" charset="-122"/>
              </a:rPr>
              <a:t>内存</a:t>
            </a:r>
          </a:p>
        </p:txBody>
      </p:sp>
      <p:sp>
        <p:nvSpPr>
          <p:cNvPr id="10" name="矩形 9"/>
          <p:cNvSpPr/>
          <p:nvPr/>
        </p:nvSpPr>
        <p:spPr>
          <a:xfrm>
            <a:off x="5961212" y="4669811"/>
            <a:ext cx="115212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a:latin typeface="微软雅黑" pitchFamily="34" charset="-122"/>
                <a:ea typeface="微软雅黑" pitchFamily="34" charset="-122"/>
              </a:rPr>
              <a:t>连接池</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可用线程</a:t>
            </a:r>
          </a:p>
        </p:txBody>
      </p:sp>
      <p:sp>
        <p:nvSpPr>
          <p:cNvPr id="11" name="矩形 10"/>
          <p:cNvSpPr/>
          <p:nvPr/>
        </p:nvSpPr>
        <p:spPr>
          <a:xfrm>
            <a:off x="2144788" y="2257543"/>
            <a:ext cx="1152128" cy="43204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400" b="1" dirty="0">
                <a:latin typeface="微软雅黑" pitchFamily="34" charset="-122"/>
                <a:ea typeface="微软雅黑" pitchFamily="34" charset="-122"/>
              </a:rPr>
              <a:t>大数据访问</a:t>
            </a:r>
          </a:p>
        </p:txBody>
      </p:sp>
      <p:sp>
        <p:nvSpPr>
          <p:cNvPr id="12" name="矩形 11"/>
          <p:cNvSpPr/>
          <p:nvPr/>
        </p:nvSpPr>
        <p:spPr>
          <a:xfrm>
            <a:off x="4016996" y="2257543"/>
            <a:ext cx="1152128" cy="43204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400" b="1" dirty="0">
                <a:latin typeface="微软雅黑" pitchFamily="34" charset="-122"/>
                <a:ea typeface="微软雅黑" pitchFamily="34" charset="-122"/>
              </a:rPr>
              <a:t>大并发访问</a:t>
            </a:r>
          </a:p>
        </p:txBody>
      </p:sp>
      <p:sp>
        <p:nvSpPr>
          <p:cNvPr id="13" name="矩形 12"/>
          <p:cNvSpPr/>
          <p:nvPr/>
        </p:nvSpPr>
        <p:spPr>
          <a:xfrm>
            <a:off x="5889204" y="2257543"/>
            <a:ext cx="1152128" cy="43204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400" b="1" dirty="0">
                <a:latin typeface="微软雅黑" pitchFamily="34" charset="-122"/>
                <a:ea typeface="微软雅黑" pitchFamily="34" charset="-122"/>
              </a:rPr>
              <a:t>长耗时访问</a:t>
            </a:r>
          </a:p>
        </p:txBody>
      </p:sp>
      <p:sp>
        <p:nvSpPr>
          <p:cNvPr id="14" name="矩形 13"/>
          <p:cNvSpPr/>
          <p:nvPr/>
        </p:nvSpPr>
        <p:spPr>
          <a:xfrm>
            <a:off x="5889204" y="3409671"/>
            <a:ext cx="1152128" cy="43204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400" b="1" dirty="0">
                <a:latin typeface="微软雅黑" pitchFamily="34" charset="-122"/>
                <a:ea typeface="微软雅黑" pitchFamily="34" charset="-122"/>
              </a:rPr>
              <a:t>服务连接</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超时</a:t>
            </a:r>
          </a:p>
        </p:txBody>
      </p:sp>
      <p:cxnSp>
        <p:nvCxnSpPr>
          <p:cNvPr id="16" name="直接箭头连接符 15"/>
          <p:cNvCxnSpPr>
            <a:stCxn id="12" idx="3"/>
            <a:endCxn id="13" idx="1"/>
          </p:cNvCxnSpPr>
          <p:nvPr/>
        </p:nvCxnSpPr>
        <p:spPr>
          <a:xfrm>
            <a:off x="5169124" y="2473567"/>
            <a:ext cx="720080"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3" idx="2"/>
            <a:endCxn id="14" idx="0"/>
          </p:cNvCxnSpPr>
          <p:nvPr/>
        </p:nvCxnSpPr>
        <p:spPr>
          <a:xfrm>
            <a:off x="6465268" y="2689591"/>
            <a:ext cx="0" cy="72008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2" idx="2"/>
            <a:endCxn id="8" idx="0"/>
          </p:cNvCxnSpPr>
          <p:nvPr/>
        </p:nvCxnSpPr>
        <p:spPr>
          <a:xfrm>
            <a:off x="4593060" y="2689591"/>
            <a:ext cx="0" cy="198022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2" idx="1"/>
            <a:endCxn id="11" idx="3"/>
          </p:cNvCxnSpPr>
          <p:nvPr/>
        </p:nvCxnSpPr>
        <p:spPr>
          <a:xfrm flipH="1">
            <a:off x="3296916" y="2473567"/>
            <a:ext cx="720080"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1" idx="2"/>
            <a:endCxn id="9" idx="0"/>
          </p:cNvCxnSpPr>
          <p:nvPr/>
        </p:nvCxnSpPr>
        <p:spPr>
          <a:xfrm>
            <a:off x="2720852" y="2689591"/>
            <a:ext cx="0" cy="198022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9" idx="3"/>
            <a:endCxn id="8" idx="1"/>
          </p:cNvCxnSpPr>
          <p:nvPr/>
        </p:nvCxnSpPr>
        <p:spPr>
          <a:xfrm>
            <a:off x="3080892" y="4885835"/>
            <a:ext cx="1152128"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30" name="肘形连接符 29"/>
          <p:cNvCxnSpPr>
            <a:stCxn id="13" idx="3"/>
            <a:endCxn id="10" idx="3"/>
          </p:cNvCxnSpPr>
          <p:nvPr/>
        </p:nvCxnSpPr>
        <p:spPr>
          <a:xfrm>
            <a:off x="7041332" y="2473567"/>
            <a:ext cx="72008" cy="2412268"/>
          </a:xfrm>
          <a:prstGeom prst="bentConnector3">
            <a:avLst>
              <a:gd name="adj1" fmla="val 417465"/>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32" name="肘形连接符 31"/>
          <p:cNvCxnSpPr>
            <a:stCxn id="10" idx="2"/>
            <a:endCxn id="9" idx="2"/>
          </p:cNvCxnSpPr>
          <p:nvPr/>
        </p:nvCxnSpPr>
        <p:spPr>
          <a:xfrm rot="5400000">
            <a:off x="4629064" y="3193647"/>
            <a:ext cx="12700" cy="3816424"/>
          </a:xfrm>
          <a:prstGeom prst="bentConnector3">
            <a:avLst>
              <a:gd name="adj1" fmla="val 1800000"/>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10" idx="1"/>
            <a:endCxn id="8" idx="3"/>
          </p:cNvCxnSpPr>
          <p:nvPr/>
        </p:nvCxnSpPr>
        <p:spPr>
          <a:xfrm flipH="1">
            <a:off x="4953100" y="4885835"/>
            <a:ext cx="1008112"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36" name="矩形 35"/>
          <p:cNvSpPr/>
          <p:nvPr/>
        </p:nvSpPr>
        <p:spPr>
          <a:xfrm>
            <a:off x="3103894" y="3409671"/>
            <a:ext cx="1152128" cy="43204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400" b="1" dirty="0">
                <a:latin typeface="微软雅黑" pitchFamily="34" charset="-122"/>
                <a:ea typeface="微软雅黑" pitchFamily="34" charset="-122"/>
              </a:rPr>
              <a:t>原始服务</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心跳监控</a:t>
            </a:r>
          </a:p>
        </p:txBody>
      </p:sp>
      <p:cxnSp>
        <p:nvCxnSpPr>
          <p:cNvPr id="38" name="直接箭头连接符 37"/>
          <p:cNvCxnSpPr>
            <a:stCxn id="36" idx="3"/>
            <a:endCxn id="14" idx="1"/>
          </p:cNvCxnSpPr>
          <p:nvPr/>
        </p:nvCxnSpPr>
        <p:spPr>
          <a:xfrm>
            <a:off x="4256022" y="3625695"/>
            <a:ext cx="1633182"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39" name="矩形 38"/>
          <p:cNvSpPr/>
          <p:nvPr/>
        </p:nvSpPr>
        <p:spPr>
          <a:xfrm>
            <a:off x="2648844" y="1681479"/>
            <a:ext cx="3816424" cy="3600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itchFamily="34" charset="-122"/>
                <a:ea typeface="微软雅黑" pitchFamily="34" charset="-122"/>
              </a:rPr>
              <a:t>服务请求入口限流或熔断</a:t>
            </a:r>
          </a:p>
        </p:txBody>
      </p:sp>
      <p:sp>
        <p:nvSpPr>
          <p:cNvPr id="41" name="矩形 40"/>
          <p:cNvSpPr/>
          <p:nvPr/>
        </p:nvSpPr>
        <p:spPr>
          <a:xfrm>
            <a:off x="2648844" y="5533907"/>
            <a:ext cx="3816424" cy="3600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itchFamily="34" charset="-122"/>
                <a:ea typeface="微软雅黑" pitchFamily="34" charset="-122"/>
              </a:rPr>
              <a:t>集群节点自动重启</a:t>
            </a:r>
          </a:p>
        </p:txBody>
      </p:sp>
      <p:cxnSp>
        <p:nvCxnSpPr>
          <p:cNvPr id="44" name="直接箭头连接符 43"/>
          <p:cNvCxnSpPr/>
          <p:nvPr/>
        </p:nvCxnSpPr>
        <p:spPr>
          <a:xfrm flipH="1">
            <a:off x="6465268" y="1825495"/>
            <a:ext cx="1584176" cy="0"/>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cxnSp>
        <p:nvCxnSpPr>
          <p:cNvPr id="46" name="直接箭头连接符 45"/>
          <p:cNvCxnSpPr/>
          <p:nvPr/>
        </p:nvCxnSpPr>
        <p:spPr>
          <a:xfrm flipH="1">
            <a:off x="6465268" y="5713927"/>
            <a:ext cx="1584176" cy="0"/>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sp>
        <p:nvSpPr>
          <p:cNvPr id="42" name="矩形 41"/>
          <p:cNvSpPr/>
          <p:nvPr/>
        </p:nvSpPr>
        <p:spPr>
          <a:xfrm>
            <a:off x="7905428" y="1681479"/>
            <a:ext cx="504056" cy="421246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itchFamily="34" charset="-122"/>
                <a:ea typeface="微软雅黑" pitchFamily="34" charset="-122"/>
              </a:rPr>
              <a:t>监</a:t>
            </a:r>
            <a:endParaRPr lang="en-US" altLang="zh-CN" sz="1600" b="1" dirty="0">
              <a:latin typeface="微软雅黑" pitchFamily="34" charset="-122"/>
              <a:ea typeface="微软雅黑" pitchFamily="34" charset="-122"/>
            </a:endParaRPr>
          </a:p>
          <a:p>
            <a:pPr algn="ctr"/>
            <a:r>
              <a:rPr lang="zh-CN" altLang="en-US" sz="1600" b="1" dirty="0">
                <a:latin typeface="微软雅黑" pitchFamily="34" charset="-122"/>
                <a:ea typeface="微软雅黑" pitchFamily="34" charset="-122"/>
              </a:rPr>
              <a:t>控</a:t>
            </a:r>
            <a:endParaRPr lang="en-US" altLang="zh-CN" sz="1600" b="1" dirty="0">
              <a:latin typeface="微软雅黑" pitchFamily="34" charset="-122"/>
              <a:ea typeface="微软雅黑" pitchFamily="34" charset="-122"/>
            </a:endParaRPr>
          </a:p>
          <a:p>
            <a:pPr algn="ctr"/>
            <a:r>
              <a:rPr lang="zh-CN" altLang="en-US" sz="1600" b="1" dirty="0">
                <a:latin typeface="微软雅黑" pitchFamily="34" charset="-122"/>
                <a:ea typeface="微软雅黑" pitchFamily="34" charset="-122"/>
              </a:rPr>
              <a:t>预</a:t>
            </a:r>
            <a:endParaRPr lang="en-US" altLang="zh-CN" sz="1600" b="1" dirty="0">
              <a:latin typeface="微软雅黑" pitchFamily="34" charset="-122"/>
              <a:ea typeface="微软雅黑" pitchFamily="34" charset="-122"/>
            </a:endParaRPr>
          </a:p>
          <a:p>
            <a:pPr algn="ctr"/>
            <a:r>
              <a:rPr lang="zh-CN" altLang="en-US" sz="1600" b="1" dirty="0">
                <a:latin typeface="微软雅黑" pitchFamily="34" charset="-122"/>
                <a:ea typeface="微软雅黑" pitchFamily="34" charset="-122"/>
              </a:rPr>
              <a:t>警</a:t>
            </a:r>
            <a:endParaRPr lang="en-US" altLang="zh-CN" sz="1600" b="1" dirty="0">
              <a:latin typeface="微软雅黑" pitchFamily="34" charset="-122"/>
              <a:ea typeface="微软雅黑" pitchFamily="34" charset="-122"/>
            </a:endParaRPr>
          </a:p>
          <a:p>
            <a:pPr algn="ctr"/>
            <a:r>
              <a:rPr lang="zh-CN" altLang="en-US" sz="1600" b="1" dirty="0">
                <a:latin typeface="微软雅黑" pitchFamily="34" charset="-122"/>
                <a:ea typeface="微软雅黑" pitchFamily="34" charset="-122"/>
              </a:rPr>
              <a:t>规</a:t>
            </a:r>
            <a:endParaRPr lang="en-US" altLang="zh-CN" sz="1600" b="1" dirty="0">
              <a:latin typeface="微软雅黑" pitchFamily="34" charset="-122"/>
              <a:ea typeface="微软雅黑" pitchFamily="34" charset="-122"/>
            </a:endParaRPr>
          </a:p>
          <a:p>
            <a:pPr algn="ctr"/>
            <a:r>
              <a:rPr lang="zh-CN" altLang="en-US" sz="1600" b="1" dirty="0">
                <a:latin typeface="微软雅黑" pitchFamily="34" charset="-122"/>
                <a:ea typeface="微软雅黑" pitchFamily="34" charset="-122"/>
              </a:rPr>
              <a:t>则</a:t>
            </a:r>
            <a:endParaRPr lang="en-US" altLang="zh-CN" sz="1600" b="1" dirty="0">
              <a:latin typeface="微软雅黑" pitchFamily="34" charset="-122"/>
              <a:ea typeface="微软雅黑" pitchFamily="34" charset="-122"/>
            </a:endParaRPr>
          </a:p>
          <a:p>
            <a:pPr algn="ctr"/>
            <a:r>
              <a:rPr lang="zh-CN" altLang="en-US" sz="1600" b="1" dirty="0">
                <a:latin typeface="微软雅黑" pitchFamily="34" charset="-122"/>
                <a:ea typeface="微软雅黑" pitchFamily="34" charset="-122"/>
              </a:rPr>
              <a:t>引</a:t>
            </a:r>
            <a:endParaRPr lang="en-US" altLang="zh-CN" sz="1600" b="1" dirty="0">
              <a:latin typeface="微软雅黑" pitchFamily="34" charset="-122"/>
              <a:ea typeface="微软雅黑" pitchFamily="34" charset="-122"/>
            </a:endParaRPr>
          </a:p>
          <a:p>
            <a:pPr algn="ctr"/>
            <a:r>
              <a:rPr lang="zh-CN" altLang="en-US" sz="1600" b="1" dirty="0">
                <a:latin typeface="微软雅黑" pitchFamily="34" charset="-122"/>
                <a:ea typeface="微软雅黑" pitchFamily="34" charset="-122"/>
              </a:rPr>
              <a:t>擎</a:t>
            </a:r>
          </a:p>
        </p:txBody>
      </p:sp>
      <p:sp>
        <p:nvSpPr>
          <p:cNvPr id="2" name="矩形 1"/>
          <p:cNvSpPr/>
          <p:nvPr/>
        </p:nvSpPr>
        <p:spPr>
          <a:xfrm>
            <a:off x="179512" y="548680"/>
            <a:ext cx="8712968"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注：该图是在梳理服务性能监控中，服务出现大并发，大数据调用场景下服务</a:t>
            </a:r>
            <a:r>
              <a:rPr lang="en-US" altLang="zh-CN" sz="1200" dirty="0">
                <a:latin typeface="微软雅黑" pitchFamily="34" charset="-122"/>
                <a:ea typeface="微软雅黑" pitchFamily="34" charset="-122"/>
              </a:rPr>
              <a:t>KPI</a:t>
            </a:r>
            <a:r>
              <a:rPr lang="zh-CN" altLang="en-US" sz="1200" dirty="0">
                <a:latin typeface="微软雅黑" pitchFamily="34" charset="-122"/>
                <a:ea typeface="微软雅黑" pitchFamily="34" charset="-122"/>
              </a:rPr>
              <a:t>指标和</a:t>
            </a:r>
            <a:r>
              <a:rPr lang="en-US" altLang="zh-CN" sz="1200" dirty="0">
                <a:latin typeface="微软雅黑" pitchFamily="34" charset="-122"/>
                <a:ea typeface="微软雅黑" pitchFamily="34" charset="-122"/>
              </a:rPr>
              <a:t>CPU</a:t>
            </a:r>
            <a:r>
              <a:rPr lang="zh-CN" altLang="en-US" sz="1200" dirty="0">
                <a:latin typeface="微软雅黑" pitchFamily="34" charset="-122"/>
                <a:ea typeface="微软雅黑" pitchFamily="34" charset="-122"/>
              </a:rPr>
              <a:t>，内存等资源利用率指标之间的勾稽关系分析。该图既体现分层，同时又体现集成和协同关系。</a:t>
            </a:r>
          </a:p>
        </p:txBody>
      </p:sp>
    </p:spTree>
    <p:extLst>
      <p:ext uri="{BB962C8B-B14F-4D97-AF65-F5344CB8AC3E}">
        <p14:creationId xmlns:p14="http://schemas.microsoft.com/office/powerpoint/2010/main" val="1702679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2050976" y="2045133"/>
            <a:ext cx="4968552" cy="1800200"/>
          </a:xfrm>
          <a:prstGeom prst="homePlate">
            <a:avLst>
              <a:gd name="adj" fmla="val 18735"/>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b"/>
          <a:lstStyle/>
          <a:p>
            <a:pPr algn="ctr"/>
            <a:r>
              <a:rPr lang="zh-CN" altLang="en-US" sz="1600" b="1" dirty="0">
                <a:latin typeface="微软雅黑" pitchFamily="34" charset="-122"/>
                <a:ea typeface="微软雅黑" pitchFamily="34" charset="-122"/>
              </a:rPr>
              <a:t>核心业务价值链</a:t>
            </a:r>
          </a:p>
        </p:txBody>
      </p:sp>
      <p:sp>
        <p:nvSpPr>
          <p:cNvPr id="3" name="圆角矩形 2"/>
          <p:cNvSpPr/>
          <p:nvPr/>
        </p:nvSpPr>
        <p:spPr>
          <a:xfrm>
            <a:off x="2628528" y="2909229"/>
            <a:ext cx="1296144" cy="504056"/>
          </a:xfrm>
          <a:prstGeom prst="roundRect">
            <a:avLst>
              <a:gd name="adj" fmla="val 4762"/>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连接</a:t>
            </a:r>
          </a:p>
        </p:txBody>
      </p:sp>
      <p:sp>
        <p:nvSpPr>
          <p:cNvPr id="47" name="圆角矩形 46"/>
          <p:cNvSpPr/>
          <p:nvPr/>
        </p:nvSpPr>
        <p:spPr>
          <a:xfrm>
            <a:off x="5004792" y="2909229"/>
            <a:ext cx="1296144" cy="504056"/>
          </a:xfrm>
          <a:prstGeom prst="roundRect">
            <a:avLst>
              <a:gd name="adj" fmla="val 4762"/>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数据</a:t>
            </a:r>
          </a:p>
        </p:txBody>
      </p:sp>
      <p:sp>
        <p:nvSpPr>
          <p:cNvPr id="49" name="圆角矩形 48"/>
          <p:cNvSpPr/>
          <p:nvPr/>
        </p:nvSpPr>
        <p:spPr>
          <a:xfrm>
            <a:off x="3682946" y="2189149"/>
            <a:ext cx="1419556" cy="504056"/>
          </a:xfrm>
          <a:prstGeom prst="roundRect">
            <a:avLst>
              <a:gd name="adj" fmla="val 4762"/>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智能</a:t>
            </a:r>
          </a:p>
        </p:txBody>
      </p:sp>
      <p:sp>
        <p:nvSpPr>
          <p:cNvPr id="12" name="弧形 11"/>
          <p:cNvSpPr/>
          <p:nvPr/>
        </p:nvSpPr>
        <p:spPr>
          <a:xfrm rot="18503965">
            <a:off x="4067199" y="3016876"/>
            <a:ext cx="936104" cy="1080120"/>
          </a:xfrm>
          <a:prstGeom prst="arc">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7" name="弧形 56"/>
          <p:cNvSpPr/>
          <p:nvPr/>
        </p:nvSpPr>
        <p:spPr>
          <a:xfrm rot="7452849">
            <a:off x="3924672" y="2369169"/>
            <a:ext cx="936104" cy="1080120"/>
          </a:xfrm>
          <a:prstGeom prst="arc">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9" name="弧形 58"/>
          <p:cNvSpPr/>
          <p:nvPr/>
        </p:nvSpPr>
        <p:spPr>
          <a:xfrm rot="20441451">
            <a:off x="4869010" y="2405173"/>
            <a:ext cx="936104" cy="1080120"/>
          </a:xfrm>
          <a:prstGeom prst="arc">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4" name="弧形 63"/>
          <p:cNvSpPr/>
          <p:nvPr/>
        </p:nvSpPr>
        <p:spPr>
          <a:xfrm rot="16200000">
            <a:off x="3063721" y="2298004"/>
            <a:ext cx="936104" cy="1080120"/>
          </a:xfrm>
          <a:prstGeom prst="arc">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矩形 12"/>
          <p:cNvSpPr/>
          <p:nvPr/>
        </p:nvSpPr>
        <p:spPr>
          <a:xfrm>
            <a:off x="394792" y="4078805"/>
            <a:ext cx="8282110" cy="918655"/>
          </a:xfrm>
          <a:prstGeom prst="rect">
            <a:avLst/>
          </a:prstGeom>
          <a:solidFill>
            <a:srgbClr val="FFC000"/>
          </a:solidFill>
          <a:ln/>
        </p:spPr>
        <p:style>
          <a:lnRef idx="1">
            <a:schemeClr val="dk1"/>
          </a:lnRef>
          <a:fillRef idx="2">
            <a:schemeClr val="dk1"/>
          </a:fillRef>
          <a:effectRef idx="1">
            <a:schemeClr val="dk1"/>
          </a:effectRef>
          <a:fontRef idx="minor">
            <a:schemeClr val="dk1"/>
          </a:fontRef>
        </p:style>
        <p:txBody>
          <a:bodyPr rtlCol="0" anchor="b"/>
          <a:lstStyle/>
          <a:p>
            <a:pPr algn="ctr"/>
            <a:r>
              <a:rPr lang="zh-CN" altLang="en-US" sz="1600" b="1" dirty="0">
                <a:latin typeface="微软雅黑" pitchFamily="34" charset="-122"/>
                <a:ea typeface="微软雅黑" pitchFamily="34" charset="-122"/>
              </a:rPr>
              <a:t>技术支撑（物联网，云原生，</a:t>
            </a:r>
            <a:r>
              <a:rPr lang="en-US" altLang="zh-CN" sz="1600" b="1" dirty="0">
                <a:latin typeface="微软雅黑" pitchFamily="34" charset="-122"/>
                <a:ea typeface="微软雅黑" pitchFamily="34" charset="-122"/>
              </a:rPr>
              <a:t>5G</a:t>
            </a:r>
            <a:r>
              <a:rPr lang="zh-CN" altLang="en-US" sz="1600" b="1" dirty="0">
                <a:latin typeface="微软雅黑" pitchFamily="34" charset="-122"/>
                <a:ea typeface="微软雅黑" pitchFamily="34" charset="-122"/>
              </a:rPr>
              <a:t>，数字孪生）</a:t>
            </a:r>
          </a:p>
        </p:txBody>
      </p:sp>
      <p:sp>
        <p:nvSpPr>
          <p:cNvPr id="66" name="矩形 65"/>
          <p:cNvSpPr/>
          <p:nvPr/>
        </p:nvSpPr>
        <p:spPr>
          <a:xfrm>
            <a:off x="394791" y="5141477"/>
            <a:ext cx="8282111" cy="576064"/>
          </a:xfrm>
          <a:prstGeom prst="rect">
            <a:avLst/>
          </a:prstGeom>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组织支撑（组织，人员，文化）</a:t>
            </a:r>
          </a:p>
        </p:txBody>
      </p:sp>
      <p:sp>
        <p:nvSpPr>
          <p:cNvPr id="68" name="矩形 67"/>
          <p:cNvSpPr/>
          <p:nvPr/>
        </p:nvSpPr>
        <p:spPr>
          <a:xfrm>
            <a:off x="394791" y="1340768"/>
            <a:ext cx="8282111" cy="576064"/>
          </a:xfrm>
          <a:prstGeom prst="rect">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运营支撑（数据驱动运营）</a:t>
            </a:r>
          </a:p>
        </p:txBody>
      </p:sp>
      <p:sp>
        <p:nvSpPr>
          <p:cNvPr id="14" name="五边形 13"/>
          <p:cNvSpPr/>
          <p:nvPr/>
        </p:nvSpPr>
        <p:spPr>
          <a:xfrm>
            <a:off x="394792" y="2045133"/>
            <a:ext cx="1656184" cy="1800200"/>
          </a:xfrm>
          <a:prstGeom prst="homePlate">
            <a:avLst>
              <a:gd name="adj" fmla="val 25270"/>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全产业链</a:t>
            </a:r>
            <a:endParaRPr lang="en-US" altLang="zh-CN" sz="1600" b="1" dirty="0">
              <a:latin typeface="微软雅黑" pitchFamily="34" charset="-122"/>
              <a:ea typeface="微软雅黑" pitchFamily="34" charset="-122"/>
            </a:endParaRPr>
          </a:p>
          <a:p>
            <a:pPr algn="ctr"/>
            <a:r>
              <a:rPr lang="zh-CN" altLang="en-US" sz="1600" b="1" dirty="0">
                <a:latin typeface="微软雅黑" pitchFamily="34" charset="-122"/>
                <a:ea typeface="微软雅黑" pitchFamily="34" charset="-122"/>
              </a:rPr>
              <a:t>协同</a:t>
            </a:r>
          </a:p>
        </p:txBody>
      </p:sp>
      <p:sp>
        <p:nvSpPr>
          <p:cNvPr id="70" name="五边形 69"/>
          <p:cNvSpPr/>
          <p:nvPr/>
        </p:nvSpPr>
        <p:spPr>
          <a:xfrm>
            <a:off x="7020719" y="2045133"/>
            <a:ext cx="1656184" cy="1800200"/>
          </a:xfrm>
          <a:prstGeom prst="homePlate">
            <a:avLst>
              <a:gd name="adj" fmla="val 25270"/>
            </a:avLst>
          </a:prstGeom>
          <a:solidFill>
            <a:srgbClr val="92D050"/>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产品价值</a:t>
            </a:r>
            <a:endParaRPr lang="en-US" altLang="zh-CN" sz="1600" b="1" dirty="0">
              <a:latin typeface="微软雅黑" pitchFamily="34" charset="-122"/>
              <a:ea typeface="微软雅黑" pitchFamily="34" charset="-122"/>
            </a:endParaRPr>
          </a:p>
          <a:p>
            <a:pPr algn="ctr"/>
            <a:r>
              <a:rPr lang="zh-CN" altLang="en-US" sz="1600" b="1" dirty="0">
                <a:latin typeface="微软雅黑" pitchFamily="34" charset="-122"/>
                <a:ea typeface="微软雅黑" pitchFamily="34" charset="-122"/>
              </a:rPr>
              <a:t>客户体验</a:t>
            </a:r>
          </a:p>
        </p:txBody>
      </p:sp>
      <p:sp>
        <p:nvSpPr>
          <p:cNvPr id="15" name="矩形 14"/>
          <p:cNvSpPr/>
          <p:nvPr/>
        </p:nvSpPr>
        <p:spPr>
          <a:xfrm>
            <a:off x="899592" y="3989349"/>
            <a:ext cx="7128792" cy="432048"/>
          </a:xfrm>
          <a:prstGeom prst="rect">
            <a:avLst/>
          </a:prstGeom>
          <a:solidFill>
            <a:schemeClr val="accent6">
              <a:lumMod val="40000"/>
              <a:lumOff val="6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数字中台（业务中台</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数字中台）</a:t>
            </a:r>
          </a:p>
        </p:txBody>
      </p:sp>
      <p:sp>
        <p:nvSpPr>
          <p:cNvPr id="16" name="矩形 15"/>
          <p:cNvSpPr/>
          <p:nvPr/>
        </p:nvSpPr>
        <p:spPr>
          <a:xfrm>
            <a:off x="179512" y="404664"/>
            <a:ext cx="8856984" cy="504056"/>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该图为我在思考企业数字化转型整体能力框架时候的一个构图，同样是既体现了横向的能力分层，又体现了纵向动态的生命周期核心业务价值链协同。</a:t>
            </a:r>
          </a:p>
        </p:txBody>
      </p:sp>
    </p:spTree>
    <p:extLst>
      <p:ext uri="{BB962C8B-B14F-4D97-AF65-F5344CB8AC3E}">
        <p14:creationId xmlns:p14="http://schemas.microsoft.com/office/powerpoint/2010/main" val="107110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3491880" y="2247900"/>
            <a:ext cx="2160240" cy="2613484"/>
          </a:xfrm>
          <a:prstGeom prst="roundRect">
            <a:avLst>
              <a:gd name="adj" fmla="val 5474"/>
            </a:avLst>
          </a:prstGeom>
          <a:solidFill>
            <a:schemeClr val="accent5">
              <a:lumMod val="75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600" b="1" dirty="0">
                <a:solidFill>
                  <a:schemeClr val="bg1"/>
                </a:solidFill>
                <a:latin typeface="微软雅黑" pitchFamily="34" charset="-122"/>
                <a:ea typeface="微软雅黑" pitchFamily="34" charset="-122"/>
              </a:rPr>
              <a:t>服务运行监控中心</a:t>
            </a:r>
          </a:p>
        </p:txBody>
      </p:sp>
      <p:sp>
        <p:nvSpPr>
          <p:cNvPr id="7" name="圆角矩形 6"/>
          <p:cNvSpPr/>
          <p:nvPr/>
        </p:nvSpPr>
        <p:spPr>
          <a:xfrm>
            <a:off x="683568" y="5445224"/>
            <a:ext cx="7776864" cy="936104"/>
          </a:xfrm>
          <a:prstGeom prst="roundRect">
            <a:avLst>
              <a:gd name="adj" fmla="val 5474"/>
            </a:avLst>
          </a:prstGeom>
          <a:solidFill>
            <a:schemeClr val="accent6">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p>
        </p:txBody>
      </p:sp>
      <p:sp>
        <p:nvSpPr>
          <p:cNvPr id="4" name="矩形 3"/>
          <p:cNvSpPr/>
          <p:nvPr/>
        </p:nvSpPr>
        <p:spPr>
          <a:xfrm>
            <a:off x="1115616" y="5589240"/>
            <a:ext cx="1368152"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服务运行</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实例日志</a:t>
            </a:r>
          </a:p>
        </p:txBody>
      </p:sp>
      <p:sp>
        <p:nvSpPr>
          <p:cNvPr id="5" name="矩形 4"/>
          <p:cNvSpPr/>
          <p:nvPr/>
        </p:nvSpPr>
        <p:spPr>
          <a:xfrm>
            <a:off x="2987824" y="5575709"/>
            <a:ext cx="1368152"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中间件</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异常日志</a:t>
            </a:r>
          </a:p>
        </p:txBody>
      </p:sp>
      <p:sp>
        <p:nvSpPr>
          <p:cNvPr id="6" name="矩形 5"/>
          <p:cNvSpPr/>
          <p:nvPr/>
        </p:nvSpPr>
        <p:spPr>
          <a:xfrm>
            <a:off x="4860032" y="5575709"/>
            <a:ext cx="1368152"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服务</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元数据</a:t>
            </a:r>
          </a:p>
        </p:txBody>
      </p:sp>
      <p:sp>
        <p:nvSpPr>
          <p:cNvPr id="8" name="矩形 7"/>
          <p:cNvSpPr/>
          <p:nvPr/>
        </p:nvSpPr>
        <p:spPr>
          <a:xfrm>
            <a:off x="3779911" y="3853272"/>
            <a:ext cx="1584177" cy="720080"/>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服务</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运行监控</a:t>
            </a:r>
          </a:p>
        </p:txBody>
      </p:sp>
      <p:sp>
        <p:nvSpPr>
          <p:cNvPr id="9" name="矩形 8"/>
          <p:cNvSpPr/>
          <p:nvPr/>
        </p:nvSpPr>
        <p:spPr>
          <a:xfrm>
            <a:off x="3779911" y="2701144"/>
            <a:ext cx="1584177" cy="720080"/>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服务</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统计分析</a:t>
            </a:r>
          </a:p>
        </p:txBody>
      </p:sp>
      <p:sp>
        <p:nvSpPr>
          <p:cNvPr id="10" name="矩形 9"/>
          <p:cNvSpPr/>
          <p:nvPr/>
        </p:nvSpPr>
        <p:spPr>
          <a:xfrm>
            <a:off x="3491880" y="1268760"/>
            <a:ext cx="2160240" cy="504056"/>
          </a:xfrm>
          <a:prstGeom prst="rect">
            <a:avLst/>
          </a:prstGeom>
          <a:solidFill>
            <a:schemeClr val="accent5">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服务度量</a:t>
            </a:r>
            <a:endParaRPr lang="en-US" altLang="zh-CN" sz="1400" b="1" dirty="0">
              <a:latin typeface="微软雅黑" pitchFamily="34" charset="-122"/>
              <a:ea typeface="微软雅黑" pitchFamily="34" charset="-122"/>
            </a:endParaRPr>
          </a:p>
          <a:p>
            <a:pPr algn="ctr"/>
            <a:r>
              <a:rPr lang="en-US" altLang="zh-CN" sz="1400" b="1" dirty="0">
                <a:latin typeface="微软雅黑" pitchFamily="34" charset="-122"/>
                <a:ea typeface="微软雅黑" pitchFamily="34" charset="-122"/>
              </a:rPr>
              <a:t>KPI</a:t>
            </a:r>
            <a:r>
              <a:rPr lang="zh-CN" altLang="en-US" sz="1400" b="1" dirty="0">
                <a:latin typeface="微软雅黑" pitchFamily="34" charset="-122"/>
                <a:ea typeface="微软雅黑" pitchFamily="34" charset="-122"/>
              </a:rPr>
              <a:t>体系</a:t>
            </a:r>
          </a:p>
        </p:txBody>
      </p:sp>
      <p:cxnSp>
        <p:nvCxnSpPr>
          <p:cNvPr id="15" name="直接箭头连接符 14"/>
          <p:cNvCxnSpPr>
            <a:stCxn id="8" idx="0"/>
            <a:endCxn id="9" idx="2"/>
          </p:cNvCxnSpPr>
          <p:nvPr/>
        </p:nvCxnSpPr>
        <p:spPr>
          <a:xfrm flipV="1">
            <a:off x="4572000" y="3421224"/>
            <a:ext cx="0" cy="43204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p:nvPr/>
        </p:nvCxnSpPr>
        <p:spPr>
          <a:xfrm flipV="1">
            <a:off x="4539367" y="4861385"/>
            <a:ext cx="0" cy="58383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0" name="圆角矩形 19"/>
          <p:cNvSpPr/>
          <p:nvPr/>
        </p:nvSpPr>
        <p:spPr>
          <a:xfrm>
            <a:off x="6300192" y="1268760"/>
            <a:ext cx="2160240" cy="1983854"/>
          </a:xfrm>
          <a:prstGeom prst="roundRect">
            <a:avLst>
              <a:gd name="adj" fmla="val 5474"/>
            </a:avLst>
          </a:prstGeom>
          <a:solidFill>
            <a:srgbClr val="FFC000"/>
          </a:solidFill>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600" b="1" dirty="0">
                <a:solidFill>
                  <a:schemeClr val="tx1"/>
                </a:solidFill>
                <a:latin typeface="微软雅黑" pitchFamily="34" charset="-122"/>
                <a:ea typeface="微软雅黑" pitchFamily="34" charset="-122"/>
              </a:rPr>
              <a:t>服务告警预警中心</a:t>
            </a:r>
          </a:p>
        </p:txBody>
      </p:sp>
      <p:sp>
        <p:nvSpPr>
          <p:cNvPr id="21" name="矩形 20"/>
          <p:cNvSpPr/>
          <p:nvPr/>
        </p:nvSpPr>
        <p:spPr>
          <a:xfrm>
            <a:off x="6588223" y="1740446"/>
            <a:ext cx="1584177" cy="54709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告警规则和</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阈值配置</a:t>
            </a:r>
          </a:p>
        </p:txBody>
      </p:sp>
      <p:sp>
        <p:nvSpPr>
          <p:cNvPr id="22" name="矩形 21"/>
          <p:cNvSpPr/>
          <p:nvPr/>
        </p:nvSpPr>
        <p:spPr>
          <a:xfrm>
            <a:off x="6588223" y="2604542"/>
            <a:ext cx="1584177" cy="449349"/>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告警和预警</a:t>
            </a:r>
          </a:p>
        </p:txBody>
      </p:sp>
      <p:cxnSp>
        <p:nvCxnSpPr>
          <p:cNvPr id="24" name="直接箭头连接符 23"/>
          <p:cNvCxnSpPr/>
          <p:nvPr/>
        </p:nvCxnSpPr>
        <p:spPr>
          <a:xfrm flipH="1">
            <a:off x="5652120" y="2875198"/>
            <a:ext cx="958578" cy="0"/>
          </a:xfrm>
          <a:prstGeom prst="straightConnector1">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21" idx="2"/>
            <a:endCxn id="22" idx="0"/>
          </p:cNvCxnSpPr>
          <p:nvPr/>
        </p:nvCxnSpPr>
        <p:spPr>
          <a:xfrm>
            <a:off x="7380312" y="2287538"/>
            <a:ext cx="0" cy="31700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9" name="圆角矩形 28"/>
          <p:cNvSpPr/>
          <p:nvPr/>
        </p:nvSpPr>
        <p:spPr>
          <a:xfrm>
            <a:off x="6300192" y="3554643"/>
            <a:ext cx="2160240" cy="1602550"/>
          </a:xfrm>
          <a:prstGeom prst="roundRect">
            <a:avLst>
              <a:gd name="adj" fmla="val 5474"/>
            </a:avLst>
          </a:prstGeom>
          <a:solidFill>
            <a:srgbClr val="C00000"/>
          </a:solidFill>
          <a:ln/>
        </p:spPr>
        <p:style>
          <a:lnRef idx="1">
            <a:schemeClr val="dk1"/>
          </a:lnRef>
          <a:fillRef idx="2">
            <a:schemeClr val="dk1"/>
          </a:fillRef>
          <a:effectRef idx="1">
            <a:schemeClr val="dk1"/>
          </a:effectRef>
          <a:fontRef idx="minor">
            <a:schemeClr val="dk1"/>
          </a:fontRef>
        </p:style>
        <p:txBody>
          <a:bodyPr rtlCol="0" anchor="b"/>
          <a:lstStyle/>
          <a:p>
            <a:pPr algn="ctr"/>
            <a:r>
              <a:rPr lang="zh-CN" altLang="en-US" sz="1600" b="1" dirty="0">
                <a:solidFill>
                  <a:schemeClr val="bg1"/>
                </a:solidFill>
                <a:latin typeface="微软雅黑" pitchFamily="34" charset="-122"/>
                <a:ea typeface="微软雅黑" pitchFamily="34" charset="-122"/>
              </a:rPr>
              <a:t>限流熔断</a:t>
            </a:r>
          </a:p>
        </p:txBody>
      </p:sp>
      <p:sp>
        <p:nvSpPr>
          <p:cNvPr id="31" name="矩形 30"/>
          <p:cNvSpPr/>
          <p:nvPr/>
        </p:nvSpPr>
        <p:spPr>
          <a:xfrm>
            <a:off x="6588223" y="3699731"/>
            <a:ext cx="1584177" cy="449349"/>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限流熔断</a:t>
            </a:r>
          </a:p>
        </p:txBody>
      </p:sp>
      <p:sp>
        <p:nvSpPr>
          <p:cNvPr id="32" name="矩形 31"/>
          <p:cNvSpPr/>
          <p:nvPr/>
        </p:nvSpPr>
        <p:spPr>
          <a:xfrm>
            <a:off x="6588223" y="4348677"/>
            <a:ext cx="1584177" cy="449349"/>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限流熔断</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规则配置</a:t>
            </a:r>
          </a:p>
        </p:txBody>
      </p:sp>
      <p:cxnSp>
        <p:nvCxnSpPr>
          <p:cNvPr id="34" name="直接箭头连接符 33"/>
          <p:cNvCxnSpPr>
            <a:stCxn id="32" idx="0"/>
            <a:endCxn id="31" idx="2"/>
          </p:cNvCxnSpPr>
          <p:nvPr/>
        </p:nvCxnSpPr>
        <p:spPr>
          <a:xfrm flipV="1">
            <a:off x="7380312" y="4149080"/>
            <a:ext cx="0" cy="19959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5" name="直接箭头连接符 34"/>
          <p:cNvCxnSpPr/>
          <p:nvPr/>
        </p:nvCxnSpPr>
        <p:spPr>
          <a:xfrm flipH="1">
            <a:off x="5652120" y="3924405"/>
            <a:ext cx="958578" cy="0"/>
          </a:xfrm>
          <a:prstGeom prst="straightConnector1">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10" idx="2"/>
            <a:endCxn id="13" idx="0"/>
          </p:cNvCxnSpPr>
          <p:nvPr/>
        </p:nvCxnSpPr>
        <p:spPr>
          <a:xfrm>
            <a:off x="4572000" y="1772816"/>
            <a:ext cx="0" cy="47508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0" name="矩形 39"/>
          <p:cNvSpPr/>
          <p:nvPr/>
        </p:nvSpPr>
        <p:spPr>
          <a:xfrm>
            <a:off x="6660232" y="5575709"/>
            <a:ext cx="1368152"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中间件资源</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状态信息</a:t>
            </a:r>
          </a:p>
        </p:txBody>
      </p:sp>
      <p:sp>
        <p:nvSpPr>
          <p:cNvPr id="41" name="圆角矩形 40"/>
          <p:cNvSpPr/>
          <p:nvPr/>
        </p:nvSpPr>
        <p:spPr>
          <a:xfrm>
            <a:off x="683568" y="3554643"/>
            <a:ext cx="2160240" cy="1602550"/>
          </a:xfrm>
          <a:prstGeom prst="roundRect">
            <a:avLst>
              <a:gd name="adj" fmla="val 5474"/>
            </a:avLst>
          </a:prstGeom>
          <a:solidFill>
            <a:srgbClr val="00B050"/>
          </a:solidFill>
          <a:ln/>
        </p:spPr>
        <p:style>
          <a:lnRef idx="1">
            <a:schemeClr val="dk1"/>
          </a:lnRef>
          <a:fillRef idx="2">
            <a:schemeClr val="dk1"/>
          </a:fillRef>
          <a:effectRef idx="1">
            <a:schemeClr val="dk1"/>
          </a:effectRef>
          <a:fontRef idx="minor">
            <a:schemeClr val="dk1"/>
          </a:fontRef>
        </p:style>
        <p:txBody>
          <a:bodyPr rtlCol="0" anchor="b"/>
          <a:lstStyle/>
          <a:p>
            <a:pPr algn="ctr"/>
            <a:r>
              <a:rPr lang="zh-CN" altLang="en-US" sz="1600" b="1" dirty="0">
                <a:solidFill>
                  <a:schemeClr val="bg1"/>
                </a:solidFill>
                <a:latin typeface="微软雅黑" pitchFamily="34" charset="-122"/>
                <a:ea typeface="微软雅黑" pitchFamily="34" charset="-122"/>
              </a:rPr>
              <a:t>变更管理 </a:t>
            </a:r>
          </a:p>
        </p:txBody>
      </p:sp>
      <p:sp>
        <p:nvSpPr>
          <p:cNvPr id="43" name="矩形 42"/>
          <p:cNvSpPr/>
          <p:nvPr/>
        </p:nvSpPr>
        <p:spPr>
          <a:xfrm>
            <a:off x="971599" y="3699731"/>
            <a:ext cx="1584177" cy="449349"/>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服务设计修改</a:t>
            </a:r>
          </a:p>
        </p:txBody>
      </p:sp>
      <p:sp>
        <p:nvSpPr>
          <p:cNvPr id="44" name="矩形 43"/>
          <p:cNvSpPr/>
          <p:nvPr/>
        </p:nvSpPr>
        <p:spPr>
          <a:xfrm>
            <a:off x="971599" y="4348677"/>
            <a:ext cx="1584177" cy="449349"/>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服务</a:t>
            </a:r>
            <a:r>
              <a:rPr lang="en-US" altLang="zh-CN" sz="1400" b="1" dirty="0">
                <a:latin typeface="微软雅黑" pitchFamily="34" charset="-122"/>
                <a:ea typeface="微软雅黑" pitchFamily="34" charset="-122"/>
              </a:rPr>
              <a:t>Bug</a:t>
            </a:r>
            <a:r>
              <a:rPr lang="zh-CN" altLang="en-US" sz="1400" b="1" dirty="0">
                <a:latin typeface="微软雅黑" pitchFamily="34" charset="-122"/>
                <a:ea typeface="微软雅黑" pitchFamily="34" charset="-122"/>
              </a:rPr>
              <a:t>修复</a:t>
            </a:r>
          </a:p>
        </p:txBody>
      </p:sp>
      <p:cxnSp>
        <p:nvCxnSpPr>
          <p:cNvPr id="45" name="直接箭头连接符 44"/>
          <p:cNvCxnSpPr/>
          <p:nvPr/>
        </p:nvCxnSpPr>
        <p:spPr>
          <a:xfrm>
            <a:off x="2807803" y="4261479"/>
            <a:ext cx="972108" cy="0"/>
          </a:xfrm>
          <a:prstGeom prst="straightConnector1">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53" name="圆角矩形 52"/>
          <p:cNvSpPr/>
          <p:nvPr/>
        </p:nvSpPr>
        <p:spPr>
          <a:xfrm>
            <a:off x="683568" y="2829215"/>
            <a:ext cx="2160240" cy="492423"/>
          </a:xfrm>
          <a:prstGeom prst="roundRect">
            <a:avLst>
              <a:gd name="adj" fmla="val 5474"/>
            </a:avLst>
          </a:prstGeom>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solidFill>
                  <a:schemeClr val="bg1"/>
                </a:solidFill>
                <a:latin typeface="微软雅黑" pitchFamily="34" charset="-122"/>
                <a:ea typeface="微软雅黑" pitchFamily="34" charset="-122"/>
              </a:rPr>
              <a:t>服务</a:t>
            </a:r>
            <a:r>
              <a:rPr lang="en-US" altLang="zh-CN" sz="1600" b="1" dirty="0">
                <a:solidFill>
                  <a:schemeClr val="bg1"/>
                </a:solidFill>
                <a:latin typeface="微软雅黑" pitchFamily="34" charset="-122"/>
                <a:ea typeface="微软雅黑" pitchFamily="34" charset="-122"/>
              </a:rPr>
              <a:t>SLA</a:t>
            </a:r>
            <a:r>
              <a:rPr lang="zh-CN" altLang="en-US" sz="1600" b="1" dirty="0">
                <a:solidFill>
                  <a:schemeClr val="bg1"/>
                </a:solidFill>
                <a:latin typeface="微软雅黑" pitchFamily="34" charset="-122"/>
                <a:ea typeface="微软雅黑" pitchFamily="34" charset="-122"/>
              </a:rPr>
              <a:t>等级调整</a:t>
            </a:r>
          </a:p>
        </p:txBody>
      </p:sp>
      <p:sp>
        <p:nvSpPr>
          <p:cNvPr id="56" name="圆角矩形 55"/>
          <p:cNvSpPr/>
          <p:nvPr/>
        </p:nvSpPr>
        <p:spPr>
          <a:xfrm>
            <a:off x="683568" y="2199828"/>
            <a:ext cx="2160240" cy="492423"/>
          </a:xfrm>
          <a:prstGeom prst="roundRect">
            <a:avLst>
              <a:gd name="adj" fmla="val 5474"/>
            </a:avLst>
          </a:prstGeom>
          <a:solidFill>
            <a:schemeClr val="accent2">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solidFill>
                  <a:schemeClr val="bg1"/>
                </a:solidFill>
                <a:latin typeface="微软雅黑" pitchFamily="34" charset="-122"/>
                <a:ea typeface="微软雅黑" pitchFamily="34" charset="-122"/>
              </a:rPr>
              <a:t>基础设施资源扩容</a:t>
            </a:r>
          </a:p>
        </p:txBody>
      </p:sp>
      <p:cxnSp>
        <p:nvCxnSpPr>
          <p:cNvPr id="57" name="直接箭头连接符 56"/>
          <p:cNvCxnSpPr/>
          <p:nvPr/>
        </p:nvCxnSpPr>
        <p:spPr>
          <a:xfrm>
            <a:off x="2843808" y="3087478"/>
            <a:ext cx="648072" cy="0"/>
          </a:xfrm>
          <a:prstGeom prst="straightConnector1">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60" name="直接箭头连接符 59"/>
          <p:cNvCxnSpPr/>
          <p:nvPr/>
        </p:nvCxnSpPr>
        <p:spPr>
          <a:xfrm>
            <a:off x="2843808" y="2492896"/>
            <a:ext cx="648072" cy="0"/>
          </a:xfrm>
          <a:prstGeom prst="straightConnector1">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1115616" y="1375504"/>
            <a:ext cx="1441420" cy="523220"/>
          </a:xfrm>
          <a:prstGeom prst="rect">
            <a:avLst/>
          </a:prstGeom>
          <a:noFill/>
        </p:spPr>
        <p:txBody>
          <a:bodyPr wrap="none" rtlCol="0">
            <a:spAutoFit/>
          </a:bodyPr>
          <a:lstStyle/>
          <a:p>
            <a:r>
              <a:rPr lang="zh-CN" altLang="en-US" sz="1400" b="1" i="1" dirty="0">
                <a:latin typeface="微软雅黑" pitchFamily="34" charset="-122"/>
                <a:ea typeface="微软雅黑" pitchFamily="34" charset="-122"/>
              </a:rPr>
              <a:t>服务运行监控和</a:t>
            </a:r>
            <a:endParaRPr lang="en-US" altLang="zh-CN" sz="1400" b="1" i="1" dirty="0">
              <a:latin typeface="微软雅黑" pitchFamily="34" charset="-122"/>
              <a:ea typeface="微软雅黑" pitchFamily="34" charset="-122"/>
            </a:endParaRPr>
          </a:p>
          <a:p>
            <a:r>
              <a:rPr lang="zh-CN" altLang="en-US" sz="1400" b="1" i="1" dirty="0">
                <a:latin typeface="微软雅黑" pitchFamily="34" charset="-122"/>
                <a:ea typeface="微软雅黑" pitchFamily="34" charset="-122"/>
              </a:rPr>
              <a:t>各模块集成关系</a:t>
            </a:r>
          </a:p>
        </p:txBody>
      </p:sp>
      <p:sp>
        <p:nvSpPr>
          <p:cNvPr id="36" name="矩形 35"/>
          <p:cNvSpPr/>
          <p:nvPr/>
        </p:nvSpPr>
        <p:spPr>
          <a:xfrm>
            <a:off x="179512" y="404664"/>
            <a:ext cx="8856984" cy="504056"/>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该图为我在分析服务运行监控体系和服务治理管控时候一个构图，重点是分析各个模块之间的集成和协同关系点。</a:t>
            </a:r>
          </a:p>
        </p:txBody>
      </p:sp>
    </p:spTree>
    <p:extLst>
      <p:ext uri="{BB962C8B-B14F-4D97-AF65-F5344CB8AC3E}">
        <p14:creationId xmlns:p14="http://schemas.microsoft.com/office/powerpoint/2010/main" val="3006102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571625" y="5929313"/>
            <a:ext cx="2786063" cy="2857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服务器</a:t>
            </a: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小型机</a:t>
            </a: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,x86</a:t>
            </a: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服务器</a:t>
            </a: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 name="矩形 4"/>
          <p:cNvSpPr/>
          <p:nvPr/>
        </p:nvSpPr>
        <p:spPr bwMode="auto">
          <a:xfrm>
            <a:off x="4357688" y="5929313"/>
            <a:ext cx="2214562" cy="2857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存储</a:t>
            </a: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(SAN/NAS)</a:t>
            </a: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bwMode="auto">
          <a:xfrm>
            <a:off x="6572250" y="5929313"/>
            <a:ext cx="2214563" cy="2857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网络</a:t>
            </a: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(Ethernet/FC)</a:t>
            </a: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 name="矩形 6"/>
          <p:cNvSpPr/>
          <p:nvPr/>
        </p:nvSpPr>
        <p:spPr bwMode="auto">
          <a:xfrm>
            <a:off x="1571625" y="5643563"/>
            <a:ext cx="7215188" cy="285750"/>
          </a:xfrm>
          <a:prstGeom prst="rect">
            <a:avLst/>
          </a:prstGeom>
          <a:solidFill>
            <a:srgbClr val="FFC00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虚拟化</a:t>
            </a:r>
          </a:p>
        </p:txBody>
      </p:sp>
      <p:sp>
        <p:nvSpPr>
          <p:cNvPr id="8" name="矩形 7"/>
          <p:cNvSpPr/>
          <p:nvPr/>
        </p:nvSpPr>
        <p:spPr bwMode="auto">
          <a:xfrm>
            <a:off x="1571625" y="5357813"/>
            <a:ext cx="2786063" cy="2857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计算资源池</a:t>
            </a:r>
          </a:p>
        </p:txBody>
      </p:sp>
      <p:sp>
        <p:nvSpPr>
          <p:cNvPr id="9" name="矩形 8"/>
          <p:cNvSpPr/>
          <p:nvPr/>
        </p:nvSpPr>
        <p:spPr bwMode="auto">
          <a:xfrm>
            <a:off x="4357688" y="5357813"/>
            <a:ext cx="2214562" cy="2857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存储资源池</a:t>
            </a:r>
          </a:p>
        </p:txBody>
      </p:sp>
      <p:sp>
        <p:nvSpPr>
          <p:cNvPr id="10" name="矩形 9"/>
          <p:cNvSpPr/>
          <p:nvPr/>
        </p:nvSpPr>
        <p:spPr bwMode="auto">
          <a:xfrm>
            <a:off x="6572250" y="5357813"/>
            <a:ext cx="2214563" cy="2857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网络资源池</a:t>
            </a:r>
          </a:p>
        </p:txBody>
      </p:sp>
      <p:sp>
        <p:nvSpPr>
          <p:cNvPr id="11" name="矩形 10"/>
          <p:cNvSpPr/>
          <p:nvPr/>
        </p:nvSpPr>
        <p:spPr bwMode="auto">
          <a:xfrm>
            <a:off x="1571625" y="5000625"/>
            <a:ext cx="2786063" cy="2857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Windows</a:t>
            </a: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2" name="矩形 11"/>
          <p:cNvSpPr/>
          <p:nvPr/>
        </p:nvSpPr>
        <p:spPr bwMode="auto">
          <a:xfrm>
            <a:off x="4357688" y="5000625"/>
            <a:ext cx="2214562" cy="2857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Unix(AIX/Solaris)</a:t>
            </a: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 name="矩形 12"/>
          <p:cNvSpPr/>
          <p:nvPr/>
        </p:nvSpPr>
        <p:spPr bwMode="auto">
          <a:xfrm>
            <a:off x="6572250" y="5000625"/>
            <a:ext cx="2214563" cy="2857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Linux</a:t>
            </a: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 name="矩形 13"/>
          <p:cNvSpPr/>
          <p:nvPr/>
        </p:nvSpPr>
        <p:spPr bwMode="auto">
          <a:xfrm>
            <a:off x="1571625" y="4714875"/>
            <a:ext cx="3714750" cy="285750"/>
          </a:xfrm>
          <a:prstGeom prst="rect">
            <a:avLst/>
          </a:prstGeom>
          <a:solidFill>
            <a:srgbClr val="92D05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数据库中间件</a:t>
            </a:r>
          </a:p>
        </p:txBody>
      </p:sp>
      <p:sp>
        <p:nvSpPr>
          <p:cNvPr id="15" name="矩形 14"/>
          <p:cNvSpPr/>
          <p:nvPr/>
        </p:nvSpPr>
        <p:spPr bwMode="auto">
          <a:xfrm>
            <a:off x="5286375" y="4714875"/>
            <a:ext cx="3500438" cy="285750"/>
          </a:xfrm>
          <a:prstGeom prst="rect">
            <a:avLst/>
          </a:prstGeom>
          <a:solidFill>
            <a:srgbClr val="92D05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应用中间件</a:t>
            </a:r>
          </a:p>
        </p:txBody>
      </p:sp>
      <p:sp>
        <p:nvSpPr>
          <p:cNvPr id="16" name="矩形 15"/>
          <p:cNvSpPr/>
          <p:nvPr/>
        </p:nvSpPr>
        <p:spPr bwMode="auto">
          <a:xfrm>
            <a:off x="1571625" y="4429125"/>
            <a:ext cx="7215188" cy="285750"/>
          </a:xfrm>
          <a:prstGeom prst="rect">
            <a:avLst/>
          </a:prstGeom>
          <a:solidFill>
            <a:srgbClr val="92D05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ESB</a:t>
            </a: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企业服务总线</a:t>
            </a:r>
          </a:p>
        </p:txBody>
      </p:sp>
      <p:sp>
        <p:nvSpPr>
          <p:cNvPr id="17" name="矩形 16"/>
          <p:cNvSpPr/>
          <p:nvPr/>
        </p:nvSpPr>
        <p:spPr bwMode="auto">
          <a:xfrm>
            <a:off x="1571625" y="4143375"/>
            <a:ext cx="7215188" cy="2857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云平台能力管理和调度中心</a:t>
            </a:r>
          </a:p>
        </p:txBody>
      </p:sp>
      <p:sp>
        <p:nvSpPr>
          <p:cNvPr id="18" name="矩形 17"/>
          <p:cNvSpPr/>
          <p:nvPr/>
        </p:nvSpPr>
        <p:spPr bwMode="auto">
          <a:xfrm>
            <a:off x="1571625" y="3786188"/>
            <a:ext cx="5000625" cy="2857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数据全生命周期管理</a:t>
            </a: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抽取，清理，转换和装载</a:t>
            </a: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 name="矩形 18"/>
          <p:cNvSpPr/>
          <p:nvPr/>
        </p:nvSpPr>
        <p:spPr bwMode="auto">
          <a:xfrm>
            <a:off x="6572250" y="3786188"/>
            <a:ext cx="2214563" cy="2857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元数据管理</a:t>
            </a:r>
          </a:p>
        </p:txBody>
      </p:sp>
      <p:sp>
        <p:nvSpPr>
          <p:cNvPr id="20" name="矩形 19"/>
          <p:cNvSpPr/>
          <p:nvPr/>
        </p:nvSpPr>
        <p:spPr bwMode="auto">
          <a:xfrm>
            <a:off x="1571625" y="3214688"/>
            <a:ext cx="5000625" cy="285750"/>
          </a:xfrm>
          <a:prstGeom prst="rect">
            <a:avLst/>
          </a:prstGeom>
          <a:solidFill>
            <a:srgbClr val="0087E2">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数据交换中心</a:t>
            </a:r>
          </a:p>
        </p:txBody>
      </p:sp>
      <p:sp>
        <p:nvSpPr>
          <p:cNvPr id="21" name="矩形 20"/>
          <p:cNvSpPr/>
          <p:nvPr/>
        </p:nvSpPr>
        <p:spPr bwMode="auto">
          <a:xfrm>
            <a:off x="1571625" y="3500438"/>
            <a:ext cx="2786063" cy="2857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业务数据管理</a:t>
            </a:r>
          </a:p>
        </p:txBody>
      </p:sp>
      <p:sp>
        <p:nvSpPr>
          <p:cNvPr id="22" name="矩形 21"/>
          <p:cNvSpPr/>
          <p:nvPr/>
        </p:nvSpPr>
        <p:spPr bwMode="auto">
          <a:xfrm>
            <a:off x="4357688" y="3500438"/>
            <a:ext cx="2214562" cy="2857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主数据管理</a:t>
            </a:r>
          </a:p>
        </p:txBody>
      </p:sp>
      <p:sp>
        <p:nvSpPr>
          <p:cNvPr id="23" name="矩形 22"/>
          <p:cNvSpPr/>
          <p:nvPr/>
        </p:nvSpPr>
        <p:spPr bwMode="auto">
          <a:xfrm>
            <a:off x="1571625" y="2928938"/>
            <a:ext cx="5000625" cy="285750"/>
          </a:xfrm>
          <a:prstGeom prst="rect">
            <a:avLst/>
          </a:prstGeom>
          <a:solidFill>
            <a:srgbClr val="0087E2">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应用集成中心</a:t>
            </a:r>
          </a:p>
        </p:txBody>
      </p:sp>
      <p:sp>
        <p:nvSpPr>
          <p:cNvPr id="24" name="矩形 23"/>
          <p:cNvSpPr/>
          <p:nvPr/>
        </p:nvSpPr>
        <p:spPr bwMode="auto">
          <a:xfrm>
            <a:off x="6572250" y="2928938"/>
            <a:ext cx="1071563" cy="8572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数据安全</a:t>
            </a:r>
          </a:p>
        </p:txBody>
      </p:sp>
      <p:sp>
        <p:nvSpPr>
          <p:cNvPr id="25" name="矩形 24"/>
          <p:cNvSpPr/>
          <p:nvPr/>
        </p:nvSpPr>
        <p:spPr bwMode="auto">
          <a:xfrm>
            <a:off x="7643813" y="2928938"/>
            <a:ext cx="1143000" cy="857250"/>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数据质量</a:t>
            </a:r>
          </a:p>
        </p:txBody>
      </p:sp>
      <p:sp>
        <p:nvSpPr>
          <p:cNvPr id="26" name="矩形 25"/>
          <p:cNvSpPr/>
          <p:nvPr/>
        </p:nvSpPr>
        <p:spPr bwMode="auto">
          <a:xfrm>
            <a:off x="1571625" y="1928813"/>
            <a:ext cx="5572125" cy="928687"/>
          </a:xfrm>
          <a:prstGeom prst="rect">
            <a:avLst/>
          </a:prstGeom>
          <a:solidFill>
            <a:srgbClr val="FFFFFF"/>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7" name="矩形 26"/>
          <p:cNvSpPr/>
          <p:nvPr/>
        </p:nvSpPr>
        <p:spPr bwMode="auto">
          <a:xfrm>
            <a:off x="1714500" y="2428875"/>
            <a:ext cx="1000125"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SAP-ERP</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8" name="矩形 27"/>
          <p:cNvSpPr/>
          <p:nvPr/>
        </p:nvSpPr>
        <p:spPr bwMode="auto">
          <a:xfrm>
            <a:off x="2786063" y="2428875"/>
            <a:ext cx="1000125"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CRM</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9" name="矩形 28"/>
          <p:cNvSpPr/>
          <p:nvPr/>
        </p:nvSpPr>
        <p:spPr bwMode="auto">
          <a:xfrm>
            <a:off x="3857625" y="2428875"/>
            <a:ext cx="1000125"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物流管理</a:t>
            </a:r>
          </a:p>
        </p:txBody>
      </p:sp>
      <p:sp>
        <p:nvSpPr>
          <p:cNvPr id="30" name="矩形 29"/>
          <p:cNvSpPr/>
          <p:nvPr/>
        </p:nvSpPr>
        <p:spPr bwMode="auto">
          <a:xfrm>
            <a:off x="4929188" y="2428875"/>
            <a:ext cx="1000125"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客音管理</a:t>
            </a:r>
          </a:p>
        </p:txBody>
      </p:sp>
      <p:sp>
        <p:nvSpPr>
          <p:cNvPr id="31" name="矩形 30"/>
          <p:cNvSpPr/>
          <p:nvPr/>
        </p:nvSpPr>
        <p:spPr bwMode="auto">
          <a:xfrm>
            <a:off x="6000750" y="2428875"/>
            <a:ext cx="1000125"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财务共享</a:t>
            </a:r>
          </a:p>
        </p:txBody>
      </p:sp>
      <p:sp>
        <p:nvSpPr>
          <p:cNvPr id="32" name="矩形 31"/>
          <p:cNvSpPr/>
          <p:nvPr/>
        </p:nvSpPr>
        <p:spPr bwMode="auto">
          <a:xfrm>
            <a:off x="1714500" y="2071688"/>
            <a:ext cx="1000125"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电商平台</a:t>
            </a:r>
          </a:p>
        </p:txBody>
      </p:sp>
      <p:sp>
        <p:nvSpPr>
          <p:cNvPr id="33" name="矩形 32"/>
          <p:cNvSpPr/>
          <p:nvPr/>
        </p:nvSpPr>
        <p:spPr bwMode="auto">
          <a:xfrm>
            <a:off x="2786063" y="2071688"/>
            <a:ext cx="1000125"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PLM</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4" name="矩形 33"/>
          <p:cNvSpPr/>
          <p:nvPr/>
        </p:nvSpPr>
        <p:spPr bwMode="auto">
          <a:xfrm>
            <a:off x="3857625" y="2071688"/>
            <a:ext cx="1000125"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MES</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5" name="矩形 34"/>
          <p:cNvSpPr/>
          <p:nvPr/>
        </p:nvSpPr>
        <p:spPr bwMode="auto">
          <a:xfrm>
            <a:off x="4929188" y="2071688"/>
            <a:ext cx="1000125"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办公类系统</a:t>
            </a:r>
          </a:p>
        </p:txBody>
      </p:sp>
      <p:sp>
        <p:nvSpPr>
          <p:cNvPr id="36" name="矩形 35"/>
          <p:cNvSpPr/>
          <p:nvPr/>
        </p:nvSpPr>
        <p:spPr bwMode="auto">
          <a:xfrm>
            <a:off x="6000750" y="2071688"/>
            <a:ext cx="1000125"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其它系统</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7" name="矩形 36"/>
          <p:cNvSpPr/>
          <p:nvPr/>
        </p:nvSpPr>
        <p:spPr bwMode="auto">
          <a:xfrm>
            <a:off x="7215188" y="1285875"/>
            <a:ext cx="1571625" cy="1571625"/>
          </a:xfrm>
          <a:prstGeom prst="rect">
            <a:avLst/>
          </a:prstGeom>
          <a:solidFill>
            <a:srgbClr val="FFFFFF"/>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8" name="矩形 37"/>
          <p:cNvSpPr/>
          <p:nvPr/>
        </p:nvSpPr>
        <p:spPr bwMode="auto">
          <a:xfrm>
            <a:off x="7358063" y="2143125"/>
            <a:ext cx="1285875"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服务查找和发现</a:t>
            </a:r>
          </a:p>
        </p:txBody>
      </p:sp>
      <p:sp>
        <p:nvSpPr>
          <p:cNvPr id="39" name="矩形 38"/>
          <p:cNvSpPr/>
          <p:nvPr/>
        </p:nvSpPr>
        <p:spPr bwMode="auto">
          <a:xfrm>
            <a:off x="7358063" y="2500313"/>
            <a:ext cx="1285875"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服务使用和集成</a:t>
            </a:r>
          </a:p>
        </p:txBody>
      </p:sp>
      <p:sp>
        <p:nvSpPr>
          <p:cNvPr id="40" name="矩形 39"/>
          <p:cNvSpPr/>
          <p:nvPr/>
        </p:nvSpPr>
        <p:spPr bwMode="auto">
          <a:xfrm>
            <a:off x="1571625" y="1285875"/>
            <a:ext cx="5572125" cy="571500"/>
          </a:xfrm>
          <a:prstGeom prst="rect">
            <a:avLst/>
          </a:prstGeom>
          <a:solidFill>
            <a:srgbClr val="FFFFFF"/>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1" name="矩形 40"/>
          <p:cNvSpPr/>
          <p:nvPr/>
        </p:nvSpPr>
        <p:spPr bwMode="auto">
          <a:xfrm>
            <a:off x="1714500" y="1428750"/>
            <a:ext cx="1714500"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对内门户</a:t>
            </a:r>
          </a:p>
        </p:txBody>
      </p:sp>
      <p:sp>
        <p:nvSpPr>
          <p:cNvPr id="42" name="矩形 41"/>
          <p:cNvSpPr/>
          <p:nvPr/>
        </p:nvSpPr>
        <p:spPr bwMode="auto">
          <a:xfrm>
            <a:off x="3500438" y="1428750"/>
            <a:ext cx="1714500"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供应商门户</a:t>
            </a:r>
          </a:p>
        </p:txBody>
      </p:sp>
      <p:sp>
        <p:nvSpPr>
          <p:cNvPr id="43" name="矩形 42"/>
          <p:cNvSpPr/>
          <p:nvPr/>
        </p:nvSpPr>
        <p:spPr bwMode="auto">
          <a:xfrm>
            <a:off x="5286375" y="1428750"/>
            <a:ext cx="1714500"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电商门户</a:t>
            </a:r>
          </a:p>
        </p:txBody>
      </p:sp>
      <p:sp>
        <p:nvSpPr>
          <p:cNvPr id="44" name="矩形 43"/>
          <p:cNvSpPr/>
          <p:nvPr/>
        </p:nvSpPr>
        <p:spPr bwMode="auto">
          <a:xfrm>
            <a:off x="7358063" y="1428750"/>
            <a:ext cx="1285875"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服务注册</a:t>
            </a:r>
          </a:p>
        </p:txBody>
      </p:sp>
      <p:sp>
        <p:nvSpPr>
          <p:cNvPr id="45" name="矩形 44"/>
          <p:cNvSpPr/>
          <p:nvPr/>
        </p:nvSpPr>
        <p:spPr bwMode="auto">
          <a:xfrm>
            <a:off x="7358063" y="1785938"/>
            <a:ext cx="1285875" cy="285750"/>
          </a:xfrm>
          <a:prstGeom prst="rect">
            <a:avLst/>
          </a:prstGeom>
          <a:solidFill>
            <a:srgbClr val="FFCC00">
              <a:lumMod val="20000"/>
              <a:lumOff val="8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服务目录</a:t>
            </a:r>
          </a:p>
        </p:txBody>
      </p:sp>
      <p:sp>
        <p:nvSpPr>
          <p:cNvPr id="46" name="TextBox 45"/>
          <p:cNvSpPr txBox="1"/>
          <p:nvPr/>
        </p:nvSpPr>
        <p:spPr>
          <a:xfrm>
            <a:off x="749300" y="5630863"/>
            <a:ext cx="658813" cy="369887"/>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IaaS</a:t>
            </a:r>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7" name="TextBox 46"/>
          <p:cNvSpPr txBox="1"/>
          <p:nvPr/>
        </p:nvSpPr>
        <p:spPr>
          <a:xfrm>
            <a:off x="749300" y="4643438"/>
            <a:ext cx="715260" cy="369332"/>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PaaS</a:t>
            </a:r>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8" name="TextBox 54"/>
          <p:cNvSpPr txBox="1">
            <a:spLocks noChangeArrowheads="1"/>
          </p:cNvSpPr>
          <p:nvPr/>
        </p:nvSpPr>
        <p:spPr bwMode="auto">
          <a:xfrm>
            <a:off x="642938" y="3429000"/>
            <a:ext cx="877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bg1"/>
                </a:solidFill>
                <a:latin typeface="Times New Roman" pitchFamily="18" charset="0"/>
                <a:ea typeface="宋体" charset="-122"/>
              </a:defRPr>
            </a:lvl1pPr>
            <a:lvl2pPr marL="742950" indent="-285750">
              <a:defRPr kumimoji="1" b="1">
                <a:solidFill>
                  <a:schemeClr val="bg1"/>
                </a:solidFill>
                <a:latin typeface="Times New Roman" pitchFamily="18" charset="0"/>
                <a:ea typeface="宋体" charset="-122"/>
              </a:defRPr>
            </a:lvl2pPr>
            <a:lvl3pPr marL="1143000" indent="-228600">
              <a:defRPr kumimoji="1" b="1">
                <a:solidFill>
                  <a:schemeClr val="bg1"/>
                </a:solidFill>
                <a:latin typeface="Times New Roman" pitchFamily="18" charset="0"/>
                <a:ea typeface="宋体" charset="-122"/>
              </a:defRPr>
            </a:lvl3pPr>
            <a:lvl4pPr marL="1600200" indent="-228600">
              <a:defRPr kumimoji="1" b="1">
                <a:solidFill>
                  <a:schemeClr val="bg1"/>
                </a:solidFill>
                <a:latin typeface="Times New Roman" pitchFamily="18" charset="0"/>
                <a:ea typeface="宋体" charset="-122"/>
              </a:defRPr>
            </a:lvl4pPr>
            <a:lvl5pPr marL="2057400" indent="-228600">
              <a:defRPr kumimoji="1"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b="1">
                <a:solidFill>
                  <a:schemeClr val="bg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数据层</a:t>
            </a:r>
          </a:p>
        </p:txBody>
      </p:sp>
      <p:sp>
        <p:nvSpPr>
          <p:cNvPr id="49" name="TextBox 55"/>
          <p:cNvSpPr txBox="1">
            <a:spLocks noChangeArrowheads="1"/>
          </p:cNvSpPr>
          <p:nvPr/>
        </p:nvSpPr>
        <p:spPr bwMode="auto">
          <a:xfrm>
            <a:off x="642938" y="2214563"/>
            <a:ext cx="877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bg1"/>
                </a:solidFill>
                <a:latin typeface="Times New Roman" pitchFamily="18" charset="0"/>
                <a:ea typeface="宋体" charset="-122"/>
              </a:defRPr>
            </a:lvl1pPr>
            <a:lvl2pPr marL="742950" indent="-285750">
              <a:defRPr kumimoji="1" b="1">
                <a:solidFill>
                  <a:schemeClr val="bg1"/>
                </a:solidFill>
                <a:latin typeface="Times New Roman" pitchFamily="18" charset="0"/>
                <a:ea typeface="宋体" charset="-122"/>
              </a:defRPr>
            </a:lvl2pPr>
            <a:lvl3pPr marL="1143000" indent="-228600">
              <a:defRPr kumimoji="1" b="1">
                <a:solidFill>
                  <a:schemeClr val="bg1"/>
                </a:solidFill>
                <a:latin typeface="Times New Roman" pitchFamily="18" charset="0"/>
                <a:ea typeface="宋体" charset="-122"/>
              </a:defRPr>
            </a:lvl3pPr>
            <a:lvl4pPr marL="1600200" indent="-228600">
              <a:defRPr kumimoji="1" b="1">
                <a:solidFill>
                  <a:schemeClr val="bg1"/>
                </a:solidFill>
                <a:latin typeface="Times New Roman" pitchFamily="18" charset="0"/>
                <a:ea typeface="宋体" charset="-122"/>
              </a:defRPr>
            </a:lvl4pPr>
            <a:lvl5pPr marL="2057400" indent="-228600">
              <a:defRPr kumimoji="1"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b="1">
                <a:solidFill>
                  <a:schemeClr val="bg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业务层</a:t>
            </a:r>
          </a:p>
        </p:txBody>
      </p:sp>
      <p:sp>
        <p:nvSpPr>
          <p:cNvPr id="50" name="TextBox 56"/>
          <p:cNvSpPr txBox="1">
            <a:spLocks noChangeArrowheads="1"/>
          </p:cNvSpPr>
          <p:nvPr/>
        </p:nvSpPr>
        <p:spPr bwMode="auto">
          <a:xfrm>
            <a:off x="642938" y="1428750"/>
            <a:ext cx="877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bg1"/>
                </a:solidFill>
                <a:latin typeface="Times New Roman" pitchFamily="18" charset="0"/>
                <a:ea typeface="宋体" charset="-122"/>
              </a:defRPr>
            </a:lvl1pPr>
            <a:lvl2pPr marL="742950" indent="-285750">
              <a:defRPr kumimoji="1" b="1">
                <a:solidFill>
                  <a:schemeClr val="bg1"/>
                </a:solidFill>
                <a:latin typeface="Times New Roman" pitchFamily="18" charset="0"/>
                <a:ea typeface="宋体" charset="-122"/>
              </a:defRPr>
            </a:lvl2pPr>
            <a:lvl3pPr marL="1143000" indent="-228600">
              <a:defRPr kumimoji="1" b="1">
                <a:solidFill>
                  <a:schemeClr val="bg1"/>
                </a:solidFill>
                <a:latin typeface="Times New Roman" pitchFamily="18" charset="0"/>
                <a:ea typeface="宋体" charset="-122"/>
              </a:defRPr>
            </a:lvl3pPr>
            <a:lvl4pPr marL="1600200" indent="-228600">
              <a:defRPr kumimoji="1" b="1">
                <a:solidFill>
                  <a:schemeClr val="bg1"/>
                </a:solidFill>
                <a:latin typeface="Times New Roman" pitchFamily="18" charset="0"/>
                <a:ea typeface="宋体" charset="-122"/>
              </a:defRPr>
            </a:lvl4pPr>
            <a:lvl5pPr marL="2057400" indent="-228600">
              <a:defRPr kumimoji="1"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b="1">
                <a:solidFill>
                  <a:schemeClr val="bg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展现层</a:t>
            </a:r>
          </a:p>
        </p:txBody>
      </p:sp>
      <p:sp>
        <p:nvSpPr>
          <p:cNvPr id="51" name="矩形 50"/>
          <p:cNvSpPr/>
          <p:nvPr/>
        </p:nvSpPr>
        <p:spPr bwMode="auto">
          <a:xfrm rot="20178912">
            <a:off x="3267075" y="4325938"/>
            <a:ext cx="2500313" cy="787400"/>
          </a:xfrm>
          <a:prstGeom prst="rect">
            <a:avLst/>
          </a:prstGeom>
          <a:gradFill rotWithShape="1">
            <a:gsLst>
              <a:gs pos="0">
                <a:srgbClr val="0087E2">
                  <a:shade val="51000"/>
                  <a:satMod val="130000"/>
                  <a:alpha val="35000"/>
                </a:srgbClr>
              </a:gs>
              <a:gs pos="80000">
                <a:srgbClr val="0087E2">
                  <a:shade val="93000"/>
                  <a:satMod val="130000"/>
                </a:srgbClr>
              </a:gs>
              <a:gs pos="100000">
                <a:srgbClr val="0087E2">
                  <a:shade val="94000"/>
                  <a:satMod val="135000"/>
                </a:srgbClr>
              </a:gs>
            </a:gsLst>
            <a:lin ang="16200000" scaled="0"/>
          </a:gradFill>
          <a:ln w="9525" cap="flat" cmpd="sng" algn="ctr">
            <a:solidFill>
              <a:srgbClr val="0087E2">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业务系统和</a:t>
            </a:r>
            <a:endParaRPr kumimoji="0" lang="en-US" altLang="zh-CN"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硬件基础设施解耦</a:t>
            </a:r>
          </a:p>
        </p:txBody>
      </p:sp>
      <p:sp>
        <p:nvSpPr>
          <p:cNvPr id="52" name="矩形 51"/>
          <p:cNvSpPr/>
          <p:nvPr/>
        </p:nvSpPr>
        <p:spPr bwMode="auto">
          <a:xfrm rot="20178912">
            <a:off x="5195888" y="2025891"/>
            <a:ext cx="2500312" cy="785812"/>
          </a:xfrm>
          <a:prstGeom prst="rect">
            <a:avLst/>
          </a:prstGeom>
          <a:gradFill rotWithShape="1">
            <a:gsLst>
              <a:gs pos="0">
                <a:srgbClr val="FFCC00">
                  <a:shade val="51000"/>
                  <a:satMod val="130000"/>
                </a:srgbClr>
              </a:gs>
              <a:gs pos="80000">
                <a:srgbClr val="FFCC00">
                  <a:shade val="93000"/>
                  <a:satMod val="130000"/>
                </a:srgbClr>
              </a:gs>
              <a:gs pos="100000">
                <a:srgbClr val="FFCC00">
                  <a:shade val="94000"/>
                  <a:satMod val="135000"/>
                </a:srgbClr>
              </a:gs>
            </a:gsLst>
            <a:lin ang="16200000" scaled="0"/>
          </a:gradFill>
          <a:ln w="9525" cap="flat" cmpd="sng" algn="ctr">
            <a:solidFill>
              <a:srgbClr val="FFCC00">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业务实现和</a:t>
            </a:r>
            <a:endPar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技术实现解耦</a:t>
            </a:r>
          </a:p>
        </p:txBody>
      </p:sp>
      <p:sp>
        <p:nvSpPr>
          <p:cNvPr id="53" name="下箭头 52"/>
          <p:cNvSpPr/>
          <p:nvPr/>
        </p:nvSpPr>
        <p:spPr bwMode="auto">
          <a:xfrm>
            <a:off x="357188" y="1285875"/>
            <a:ext cx="428625" cy="4929188"/>
          </a:xfrm>
          <a:prstGeom prst="downArrow">
            <a:avLst>
              <a:gd name="adj1" fmla="val 44074"/>
              <a:gd name="adj2" fmla="val 50000"/>
            </a:avLst>
          </a:prstGeom>
          <a:gradFill flip="none" rotWithShape="1">
            <a:gsLst>
              <a:gs pos="0">
                <a:srgbClr val="FF3399"/>
              </a:gs>
              <a:gs pos="25000">
                <a:srgbClr val="FF6633"/>
              </a:gs>
              <a:gs pos="50000">
                <a:srgbClr val="FFFF00"/>
              </a:gs>
              <a:gs pos="75000">
                <a:srgbClr val="01A78F"/>
              </a:gs>
              <a:gs pos="100000">
                <a:srgbClr val="3366FF"/>
              </a:gs>
            </a:gsLst>
            <a:lin ang="5400000" scaled="0"/>
            <a:tileRect/>
          </a:gra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54" name="下箭头 53"/>
          <p:cNvSpPr/>
          <p:nvPr/>
        </p:nvSpPr>
        <p:spPr bwMode="auto">
          <a:xfrm>
            <a:off x="4429125" y="5000625"/>
            <a:ext cx="357188" cy="714375"/>
          </a:xfrm>
          <a:prstGeom prst="downArrow">
            <a:avLst/>
          </a:prstGeom>
          <a:solidFill>
            <a:srgbClr val="C00000"/>
          </a:soli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55" name="下箭头 54"/>
          <p:cNvSpPr/>
          <p:nvPr/>
        </p:nvSpPr>
        <p:spPr bwMode="auto">
          <a:xfrm>
            <a:off x="6357938" y="2857500"/>
            <a:ext cx="357187" cy="1785938"/>
          </a:xfrm>
          <a:prstGeom prst="downArrow">
            <a:avLst/>
          </a:prstGeom>
          <a:solidFill>
            <a:srgbClr val="C00000"/>
          </a:soli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56" name="TextBox 56"/>
          <p:cNvSpPr txBox="1">
            <a:spLocks noChangeArrowheads="1"/>
          </p:cNvSpPr>
          <p:nvPr/>
        </p:nvSpPr>
        <p:spPr bwMode="auto">
          <a:xfrm>
            <a:off x="71438" y="1571625"/>
            <a:ext cx="3905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bg1"/>
                </a:solidFill>
                <a:latin typeface="Times New Roman" pitchFamily="18" charset="0"/>
                <a:ea typeface="宋体" charset="-122"/>
              </a:defRPr>
            </a:lvl1pPr>
            <a:lvl2pPr marL="742950" indent="-285750">
              <a:defRPr kumimoji="1" b="1">
                <a:solidFill>
                  <a:schemeClr val="bg1"/>
                </a:solidFill>
                <a:latin typeface="Times New Roman" pitchFamily="18" charset="0"/>
                <a:ea typeface="宋体" charset="-122"/>
              </a:defRPr>
            </a:lvl2pPr>
            <a:lvl3pPr marL="1143000" indent="-228600">
              <a:defRPr kumimoji="1" b="1">
                <a:solidFill>
                  <a:schemeClr val="bg1"/>
                </a:solidFill>
                <a:latin typeface="Times New Roman" pitchFamily="18" charset="0"/>
                <a:ea typeface="宋体" charset="-122"/>
              </a:defRPr>
            </a:lvl3pPr>
            <a:lvl4pPr marL="1600200" indent="-228600">
              <a:defRPr kumimoji="1" b="1">
                <a:solidFill>
                  <a:schemeClr val="bg1"/>
                </a:solidFill>
                <a:latin typeface="Times New Roman" pitchFamily="18" charset="0"/>
                <a:ea typeface="宋体" charset="-122"/>
              </a:defRPr>
            </a:lvl4pPr>
            <a:lvl5pPr marL="2057400" indent="-228600">
              <a:defRPr kumimoji="1"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b="1">
                <a:solidFill>
                  <a:schemeClr val="bg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应</a:t>
            </a:r>
            <a:endParaRPr kumimoji="1"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用</a:t>
            </a:r>
            <a:endParaRPr kumimoji="1"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端</a:t>
            </a:r>
          </a:p>
        </p:txBody>
      </p:sp>
      <p:sp>
        <p:nvSpPr>
          <p:cNvPr id="57" name="TextBox 60"/>
          <p:cNvSpPr txBox="1">
            <a:spLocks noChangeArrowheads="1"/>
          </p:cNvSpPr>
          <p:nvPr/>
        </p:nvSpPr>
        <p:spPr bwMode="auto">
          <a:xfrm>
            <a:off x="71438" y="5214938"/>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bg1"/>
                </a:solidFill>
                <a:latin typeface="Times New Roman" pitchFamily="18" charset="0"/>
                <a:ea typeface="宋体" charset="-122"/>
              </a:defRPr>
            </a:lvl1pPr>
            <a:lvl2pPr marL="742950" indent="-285750">
              <a:defRPr kumimoji="1" b="1">
                <a:solidFill>
                  <a:schemeClr val="bg1"/>
                </a:solidFill>
                <a:latin typeface="Times New Roman" pitchFamily="18" charset="0"/>
                <a:ea typeface="宋体" charset="-122"/>
              </a:defRPr>
            </a:lvl2pPr>
            <a:lvl3pPr marL="1143000" indent="-228600">
              <a:defRPr kumimoji="1" b="1">
                <a:solidFill>
                  <a:schemeClr val="bg1"/>
                </a:solidFill>
                <a:latin typeface="Times New Roman" pitchFamily="18" charset="0"/>
                <a:ea typeface="宋体" charset="-122"/>
              </a:defRPr>
            </a:lvl3pPr>
            <a:lvl4pPr marL="1600200" indent="-228600">
              <a:defRPr kumimoji="1" b="1">
                <a:solidFill>
                  <a:schemeClr val="bg1"/>
                </a:solidFill>
                <a:latin typeface="Times New Roman" pitchFamily="18" charset="0"/>
                <a:ea typeface="宋体" charset="-122"/>
              </a:defRPr>
            </a:lvl4pPr>
            <a:lvl5pPr marL="2057400" indent="-228600">
              <a:defRPr kumimoji="1"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b="1">
                <a:solidFill>
                  <a:schemeClr val="bg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云</a:t>
            </a:r>
            <a:endParaRPr kumimoji="1"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端</a:t>
            </a:r>
          </a:p>
        </p:txBody>
      </p:sp>
      <p:sp>
        <p:nvSpPr>
          <p:cNvPr id="58" name="矩形 57"/>
          <p:cNvSpPr/>
          <p:nvPr/>
        </p:nvSpPr>
        <p:spPr>
          <a:xfrm>
            <a:off x="179512" y="404664"/>
            <a:ext cx="8856984" cy="504056"/>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该图为多年前的基于</a:t>
            </a:r>
            <a:r>
              <a:rPr lang="en-US" altLang="zh-CN" sz="1200" dirty="0">
                <a:latin typeface="微软雅黑" pitchFamily="34" charset="-122"/>
                <a:ea typeface="微软雅黑" pitchFamily="34" charset="-122"/>
              </a:rPr>
              <a:t>SOA+</a:t>
            </a:r>
            <a:r>
              <a:rPr lang="zh-CN" altLang="en-US" sz="1200" dirty="0">
                <a:latin typeface="微软雅黑" pitchFamily="34" charset="-122"/>
                <a:ea typeface="微软雅黑" pitchFamily="34" charset="-122"/>
              </a:rPr>
              <a:t>云的整体应用架构构图，体现</a:t>
            </a:r>
            <a:r>
              <a:rPr lang="en-US" altLang="zh-CN" sz="1200" dirty="0">
                <a:latin typeface="微软雅黑" pitchFamily="34" charset="-122"/>
                <a:ea typeface="微软雅黑" pitchFamily="34" charset="-122"/>
              </a:rPr>
              <a:t>SOA</a:t>
            </a:r>
            <a:r>
              <a:rPr lang="zh-CN" altLang="en-US" sz="1200" dirty="0">
                <a:latin typeface="微软雅黑" pitchFamily="34" charset="-122"/>
                <a:ea typeface="微软雅黑" pitchFamily="34" charset="-122"/>
              </a:rPr>
              <a:t>和云融合，同时体现如何进行解耦。</a:t>
            </a:r>
          </a:p>
        </p:txBody>
      </p:sp>
    </p:spTree>
    <p:extLst>
      <p:ext uri="{BB962C8B-B14F-4D97-AF65-F5344CB8AC3E}">
        <p14:creationId xmlns:p14="http://schemas.microsoft.com/office/powerpoint/2010/main" val="380059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ox(in)">
                                      <p:cBhvr>
                                        <p:cTn id="7" dur="500"/>
                                        <p:tgtEl>
                                          <p:spTgt spid="5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box(in)">
                                      <p:cBhvr>
                                        <p:cTn id="10" dur="500"/>
                                        <p:tgtEl>
                                          <p:spTgt spid="5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box(in)">
                                      <p:cBhvr>
                                        <p:cTn id="13" dur="500"/>
                                        <p:tgtEl>
                                          <p:spTgt spid="5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box(in)">
                                      <p:cBhvr>
                                        <p:cTn id="1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4" grpId="0" animBg="1"/>
      <p:bldP spid="5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bwMode="auto">
          <a:xfrm>
            <a:off x="135360" y="2230264"/>
            <a:ext cx="9036496" cy="2282539"/>
          </a:xfrm>
          <a:prstGeom prst="homePlate">
            <a:avLst>
              <a:gd name="adj" fmla="val 13278"/>
            </a:avLst>
          </a:prstGeom>
          <a:solidFill>
            <a:schemeClr val="bg2">
              <a:lumMod val="50000"/>
            </a:schemeClr>
          </a:solidFill>
          <a:ln>
            <a:headEnd/>
            <a:tailEnd/>
          </a:ln>
        </p:spPr>
        <p:style>
          <a:lnRef idx="1">
            <a:schemeClr val="dk1"/>
          </a:lnRef>
          <a:fillRef idx="2">
            <a:schemeClr val="dk1"/>
          </a:fillRef>
          <a:effectRef idx="1">
            <a:schemeClr val="dk1"/>
          </a:effectRef>
          <a:fontRef idx="minor">
            <a:schemeClr val="dk1"/>
          </a:fontRef>
        </p:style>
        <p:txBody>
          <a:bodyPr wrap="none" rtlCol="0" anchor="ctr"/>
          <a:lstStyle/>
          <a:p>
            <a:pPr algn="ctr" eaLnBrk="0" hangingPunct="0"/>
            <a:endParaRPr lang="zh-CN" altLang="en-US" sz="1200" dirty="0">
              <a:latin typeface="微软雅黑" pitchFamily="34" charset="-122"/>
              <a:ea typeface="微软雅黑" pitchFamily="34" charset="-122"/>
              <a:cs typeface="Times New Roman" pitchFamily="18" charset="0"/>
            </a:endParaRPr>
          </a:p>
        </p:txBody>
      </p:sp>
      <p:sp>
        <p:nvSpPr>
          <p:cNvPr id="5" name="矩形 4"/>
          <p:cNvSpPr/>
          <p:nvPr/>
        </p:nvSpPr>
        <p:spPr>
          <a:xfrm>
            <a:off x="279376" y="5301208"/>
            <a:ext cx="8663880" cy="432048"/>
          </a:xfrm>
          <a:prstGeom prst="rect">
            <a:avLst/>
          </a:prstGeom>
          <a:solidFill>
            <a:schemeClr val="accent6">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综合管理</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办公，知识管理，法务，安全，知识管理等）</a:t>
            </a:r>
          </a:p>
        </p:txBody>
      </p:sp>
      <p:sp>
        <p:nvSpPr>
          <p:cNvPr id="6" name="矩形 5"/>
          <p:cNvSpPr/>
          <p:nvPr/>
        </p:nvSpPr>
        <p:spPr>
          <a:xfrm>
            <a:off x="279376" y="1988840"/>
            <a:ext cx="1463080" cy="2592288"/>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zh-CN" altLang="en-US" sz="1200" b="1" dirty="0">
                <a:latin typeface="微软雅黑" panose="020B0503020204020204" pitchFamily="34" charset="-122"/>
                <a:ea typeface="微软雅黑" panose="020B0503020204020204" pitchFamily="34" charset="-122"/>
              </a:rPr>
              <a:t>研发管理</a:t>
            </a:r>
          </a:p>
        </p:txBody>
      </p:sp>
      <p:sp>
        <p:nvSpPr>
          <p:cNvPr id="7" name="矩形 6"/>
          <p:cNvSpPr/>
          <p:nvPr/>
        </p:nvSpPr>
        <p:spPr>
          <a:xfrm>
            <a:off x="446312" y="2348880"/>
            <a:ext cx="1152128"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研发项目管理</a:t>
            </a:r>
          </a:p>
        </p:txBody>
      </p:sp>
      <p:sp>
        <p:nvSpPr>
          <p:cNvPr id="8" name="矩形 7"/>
          <p:cNvSpPr/>
          <p:nvPr/>
        </p:nvSpPr>
        <p:spPr>
          <a:xfrm>
            <a:off x="446312" y="2708920"/>
            <a:ext cx="1152128"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文档管理</a:t>
            </a:r>
          </a:p>
        </p:txBody>
      </p:sp>
      <p:sp>
        <p:nvSpPr>
          <p:cNvPr id="9" name="矩形 8"/>
          <p:cNvSpPr/>
          <p:nvPr/>
        </p:nvSpPr>
        <p:spPr>
          <a:xfrm>
            <a:off x="446312" y="3068960"/>
            <a:ext cx="1152128"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部件管理</a:t>
            </a:r>
          </a:p>
        </p:txBody>
      </p:sp>
      <p:sp>
        <p:nvSpPr>
          <p:cNvPr id="10" name="矩形 9"/>
          <p:cNvSpPr/>
          <p:nvPr/>
        </p:nvSpPr>
        <p:spPr>
          <a:xfrm>
            <a:off x="446312" y="3407283"/>
            <a:ext cx="1152128"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产品结构</a:t>
            </a:r>
          </a:p>
        </p:txBody>
      </p:sp>
      <p:sp>
        <p:nvSpPr>
          <p:cNvPr id="11" name="矩形 10"/>
          <p:cNvSpPr/>
          <p:nvPr/>
        </p:nvSpPr>
        <p:spPr>
          <a:xfrm>
            <a:off x="446312" y="3767323"/>
            <a:ext cx="1152128"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工程变更</a:t>
            </a:r>
          </a:p>
        </p:txBody>
      </p:sp>
      <p:sp>
        <p:nvSpPr>
          <p:cNvPr id="12" name="矩形 11"/>
          <p:cNvSpPr/>
          <p:nvPr/>
        </p:nvSpPr>
        <p:spPr>
          <a:xfrm>
            <a:off x="446312" y="4127363"/>
            <a:ext cx="1152128"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研发物料管理</a:t>
            </a:r>
          </a:p>
        </p:txBody>
      </p:sp>
      <p:sp>
        <p:nvSpPr>
          <p:cNvPr id="13" name="矩形 12"/>
          <p:cNvSpPr/>
          <p:nvPr/>
        </p:nvSpPr>
        <p:spPr>
          <a:xfrm>
            <a:off x="1886472" y="1988840"/>
            <a:ext cx="2592288" cy="2592288"/>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rtlCol="0" anchor="t"/>
          <a:lstStyle/>
          <a:p>
            <a:pPr algn="ctr"/>
            <a:r>
              <a:rPr lang="zh-CN" altLang="en-US" sz="1200" b="1" dirty="0">
                <a:latin typeface="微软雅黑" panose="020B0503020204020204" pitchFamily="34" charset="-122"/>
                <a:ea typeface="微软雅黑" panose="020B0503020204020204" pitchFamily="34" charset="-122"/>
              </a:rPr>
              <a:t>供应链管理</a:t>
            </a:r>
          </a:p>
        </p:txBody>
      </p:sp>
      <p:sp>
        <p:nvSpPr>
          <p:cNvPr id="14" name="矩形 13"/>
          <p:cNvSpPr/>
          <p:nvPr/>
        </p:nvSpPr>
        <p:spPr>
          <a:xfrm>
            <a:off x="2053408" y="2348880"/>
            <a:ext cx="1057200"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预测管理</a:t>
            </a:r>
          </a:p>
        </p:txBody>
      </p:sp>
      <p:sp>
        <p:nvSpPr>
          <p:cNvPr id="15" name="矩形 14"/>
          <p:cNvSpPr/>
          <p:nvPr/>
        </p:nvSpPr>
        <p:spPr>
          <a:xfrm>
            <a:off x="2053408" y="2708920"/>
            <a:ext cx="1057200"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生产计划</a:t>
            </a:r>
          </a:p>
        </p:txBody>
      </p:sp>
      <p:sp>
        <p:nvSpPr>
          <p:cNvPr id="16" name="矩形 15"/>
          <p:cNvSpPr/>
          <p:nvPr/>
        </p:nvSpPr>
        <p:spPr>
          <a:xfrm>
            <a:off x="2053408" y="3717032"/>
            <a:ext cx="1057200"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采购管理</a:t>
            </a:r>
          </a:p>
        </p:txBody>
      </p:sp>
      <p:sp>
        <p:nvSpPr>
          <p:cNvPr id="17" name="矩形 16"/>
          <p:cNvSpPr/>
          <p:nvPr/>
        </p:nvSpPr>
        <p:spPr>
          <a:xfrm>
            <a:off x="2053408" y="4127363"/>
            <a:ext cx="225268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供应商管理</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协同</a:t>
            </a:r>
          </a:p>
        </p:txBody>
      </p:sp>
      <p:sp>
        <p:nvSpPr>
          <p:cNvPr id="18" name="矩形 17"/>
          <p:cNvSpPr/>
          <p:nvPr/>
        </p:nvSpPr>
        <p:spPr>
          <a:xfrm>
            <a:off x="3248894" y="2348880"/>
            <a:ext cx="1057200"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供应链计划</a:t>
            </a:r>
          </a:p>
        </p:txBody>
      </p:sp>
      <p:sp>
        <p:nvSpPr>
          <p:cNvPr id="19" name="矩形 18"/>
          <p:cNvSpPr/>
          <p:nvPr/>
        </p:nvSpPr>
        <p:spPr>
          <a:xfrm>
            <a:off x="3248894" y="2708920"/>
            <a:ext cx="1057200"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MRP</a:t>
            </a:r>
            <a:endParaRPr lang="zh-CN" altLang="en-US" sz="1200" dirty="0">
              <a:latin typeface="微软雅黑" panose="020B0503020204020204" pitchFamily="34" charset="-122"/>
              <a:ea typeface="微软雅黑" panose="020B0503020204020204" pitchFamily="34" charset="-122"/>
            </a:endParaRPr>
          </a:p>
        </p:txBody>
      </p:sp>
      <p:sp>
        <p:nvSpPr>
          <p:cNvPr id="20" name="矩形 19"/>
          <p:cNvSpPr/>
          <p:nvPr/>
        </p:nvSpPr>
        <p:spPr>
          <a:xfrm>
            <a:off x="3248894" y="3717032"/>
            <a:ext cx="1057200"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采购物流</a:t>
            </a:r>
          </a:p>
        </p:txBody>
      </p:sp>
      <p:sp>
        <p:nvSpPr>
          <p:cNvPr id="21" name="矩形 20"/>
          <p:cNvSpPr/>
          <p:nvPr/>
        </p:nvSpPr>
        <p:spPr>
          <a:xfrm>
            <a:off x="2053408" y="3119251"/>
            <a:ext cx="2252686" cy="43204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生产</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制造执行</a:t>
            </a:r>
          </a:p>
        </p:txBody>
      </p:sp>
      <p:sp>
        <p:nvSpPr>
          <p:cNvPr id="22" name="矩形 21"/>
          <p:cNvSpPr/>
          <p:nvPr/>
        </p:nvSpPr>
        <p:spPr>
          <a:xfrm>
            <a:off x="4650235" y="1988840"/>
            <a:ext cx="1307604" cy="2592288"/>
          </a:xfrm>
          <a:prstGeom prst="rect">
            <a:avLst/>
          </a:prstGeom>
          <a:solidFill>
            <a:schemeClr val="accent5">
              <a:lumMod val="40000"/>
              <a:lumOff val="6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zh-CN" altLang="en-US" sz="1200" b="1" dirty="0">
                <a:latin typeface="微软雅黑" panose="020B0503020204020204" pitchFamily="34" charset="-122"/>
                <a:ea typeface="微软雅黑" panose="020B0503020204020204" pitchFamily="34" charset="-122"/>
              </a:rPr>
              <a:t>财务管理</a:t>
            </a:r>
          </a:p>
        </p:txBody>
      </p:sp>
      <p:sp>
        <p:nvSpPr>
          <p:cNvPr id="23" name="矩形 22"/>
          <p:cNvSpPr/>
          <p:nvPr/>
        </p:nvSpPr>
        <p:spPr>
          <a:xfrm>
            <a:off x="4805711" y="2348880"/>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预算管理</a:t>
            </a:r>
          </a:p>
        </p:txBody>
      </p:sp>
      <p:sp>
        <p:nvSpPr>
          <p:cNvPr id="24" name="矩形 23"/>
          <p:cNvSpPr/>
          <p:nvPr/>
        </p:nvSpPr>
        <p:spPr>
          <a:xfrm>
            <a:off x="4805711" y="2708920"/>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成本费用</a:t>
            </a:r>
          </a:p>
        </p:txBody>
      </p:sp>
      <p:sp>
        <p:nvSpPr>
          <p:cNvPr id="25" name="矩形 24"/>
          <p:cNvSpPr/>
          <p:nvPr/>
        </p:nvSpPr>
        <p:spPr>
          <a:xfrm>
            <a:off x="4805711" y="3068960"/>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收入核算</a:t>
            </a:r>
          </a:p>
        </p:txBody>
      </p:sp>
      <p:sp>
        <p:nvSpPr>
          <p:cNvPr id="26" name="矩形 25"/>
          <p:cNvSpPr/>
          <p:nvPr/>
        </p:nvSpPr>
        <p:spPr>
          <a:xfrm>
            <a:off x="4805711" y="3407283"/>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总账管理</a:t>
            </a:r>
          </a:p>
        </p:txBody>
      </p:sp>
      <p:sp>
        <p:nvSpPr>
          <p:cNvPr id="27" name="矩形 26"/>
          <p:cNvSpPr/>
          <p:nvPr/>
        </p:nvSpPr>
        <p:spPr>
          <a:xfrm>
            <a:off x="4805711" y="3767323"/>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资金管理</a:t>
            </a:r>
          </a:p>
        </p:txBody>
      </p:sp>
      <p:sp>
        <p:nvSpPr>
          <p:cNvPr id="28" name="矩形 27"/>
          <p:cNvSpPr/>
          <p:nvPr/>
        </p:nvSpPr>
        <p:spPr>
          <a:xfrm>
            <a:off x="4805711" y="4127363"/>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固定资产</a:t>
            </a:r>
          </a:p>
        </p:txBody>
      </p:sp>
      <p:sp>
        <p:nvSpPr>
          <p:cNvPr id="29" name="矩形 28"/>
          <p:cNvSpPr/>
          <p:nvPr/>
        </p:nvSpPr>
        <p:spPr>
          <a:xfrm>
            <a:off x="6134944" y="1988840"/>
            <a:ext cx="1307604" cy="2592288"/>
          </a:xfrm>
          <a:prstGeom prst="rect">
            <a:avLst/>
          </a:prstGeom>
          <a:solidFill>
            <a:schemeClr val="accent4">
              <a:lumMod val="40000"/>
              <a:lumOff val="6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zh-CN" altLang="en-US" sz="1200" b="1" dirty="0">
                <a:latin typeface="微软雅黑" panose="020B0503020204020204" pitchFamily="34" charset="-122"/>
                <a:ea typeface="微软雅黑" panose="020B0503020204020204" pitchFamily="34" charset="-122"/>
              </a:rPr>
              <a:t>销售分销</a:t>
            </a:r>
          </a:p>
        </p:txBody>
      </p:sp>
      <p:sp>
        <p:nvSpPr>
          <p:cNvPr id="30" name="矩形 29"/>
          <p:cNvSpPr/>
          <p:nvPr/>
        </p:nvSpPr>
        <p:spPr>
          <a:xfrm>
            <a:off x="6290420" y="2348880"/>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客户管理</a:t>
            </a:r>
          </a:p>
        </p:txBody>
      </p:sp>
      <p:sp>
        <p:nvSpPr>
          <p:cNvPr id="31" name="矩形 30"/>
          <p:cNvSpPr/>
          <p:nvPr/>
        </p:nvSpPr>
        <p:spPr>
          <a:xfrm>
            <a:off x="6290420" y="2708920"/>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产品管理</a:t>
            </a:r>
          </a:p>
        </p:txBody>
      </p:sp>
      <p:sp>
        <p:nvSpPr>
          <p:cNvPr id="32" name="矩形 31"/>
          <p:cNvSpPr/>
          <p:nvPr/>
        </p:nvSpPr>
        <p:spPr>
          <a:xfrm>
            <a:off x="6290420" y="3068960"/>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分销</a:t>
            </a:r>
          </a:p>
        </p:txBody>
      </p:sp>
      <p:sp>
        <p:nvSpPr>
          <p:cNvPr id="33" name="矩形 32"/>
          <p:cNvSpPr/>
          <p:nvPr/>
        </p:nvSpPr>
        <p:spPr>
          <a:xfrm>
            <a:off x="6290420" y="3407283"/>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零售</a:t>
            </a:r>
          </a:p>
        </p:txBody>
      </p:sp>
      <p:sp>
        <p:nvSpPr>
          <p:cNvPr id="34" name="矩形 33"/>
          <p:cNvSpPr/>
          <p:nvPr/>
        </p:nvSpPr>
        <p:spPr>
          <a:xfrm>
            <a:off x="6290420" y="3767323"/>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销售物流</a:t>
            </a:r>
          </a:p>
        </p:txBody>
      </p:sp>
      <p:sp>
        <p:nvSpPr>
          <p:cNvPr id="35" name="矩形 34"/>
          <p:cNvSpPr/>
          <p:nvPr/>
        </p:nvSpPr>
        <p:spPr>
          <a:xfrm>
            <a:off x="6290420" y="4127363"/>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客户协同</a:t>
            </a:r>
          </a:p>
        </p:txBody>
      </p:sp>
      <p:sp>
        <p:nvSpPr>
          <p:cNvPr id="36" name="矩形 35"/>
          <p:cNvSpPr/>
          <p:nvPr/>
        </p:nvSpPr>
        <p:spPr>
          <a:xfrm>
            <a:off x="7589366" y="1988840"/>
            <a:ext cx="1307604" cy="2592288"/>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zh-CN" altLang="en-US" sz="1200" b="1" dirty="0">
                <a:latin typeface="微软雅黑" panose="020B0503020204020204" pitchFamily="34" charset="-122"/>
                <a:ea typeface="微软雅黑" panose="020B0503020204020204" pitchFamily="34" charset="-122"/>
              </a:rPr>
              <a:t>客户服务</a:t>
            </a:r>
          </a:p>
        </p:txBody>
      </p:sp>
      <p:sp>
        <p:nvSpPr>
          <p:cNvPr id="37" name="矩形 36"/>
          <p:cNvSpPr/>
          <p:nvPr/>
        </p:nvSpPr>
        <p:spPr>
          <a:xfrm>
            <a:off x="7744842" y="2348880"/>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Call-center</a:t>
            </a:r>
            <a:endParaRPr lang="zh-CN" altLang="en-US" sz="1200" dirty="0">
              <a:latin typeface="微软雅黑" panose="020B0503020204020204" pitchFamily="34" charset="-122"/>
              <a:ea typeface="微软雅黑" panose="020B0503020204020204" pitchFamily="34" charset="-122"/>
            </a:endParaRPr>
          </a:p>
        </p:txBody>
      </p:sp>
      <p:sp>
        <p:nvSpPr>
          <p:cNvPr id="38" name="矩形 37"/>
          <p:cNvSpPr/>
          <p:nvPr/>
        </p:nvSpPr>
        <p:spPr>
          <a:xfrm>
            <a:off x="7744842" y="2708920"/>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服务工单</a:t>
            </a:r>
          </a:p>
        </p:txBody>
      </p:sp>
      <p:sp>
        <p:nvSpPr>
          <p:cNvPr id="39" name="矩形 38"/>
          <p:cNvSpPr/>
          <p:nvPr/>
        </p:nvSpPr>
        <p:spPr>
          <a:xfrm>
            <a:off x="7744842" y="3068960"/>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投诉</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问题</a:t>
            </a:r>
          </a:p>
        </p:txBody>
      </p:sp>
      <p:sp>
        <p:nvSpPr>
          <p:cNvPr id="40" name="矩形 39"/>
          <p:cNvSpPr/>
          <p:nvPr/>
        </p:nvSpPr>
        <p:spPr>
          <a:xfrm>
            <a:off x="7744842" y="3407283"/>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服务评价</a:t>
            </a:r>
          </a:p>
        </p:txBody>
      </p:sp>
      <p:sp>
        <p:nvSpPr>
          <p:cNvPr id="41" name="矩形 40"/>
          <p:cNvSpPr/>
          <p:nvPr/>
        </p:nvSpPr>
        <p:spPr>
          <a:xfrm>
            <a:off x="7744842" y="3767323"/>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服务分析</a:t>
            </a:r>
          </a:p>
        </p:txBody>
      </p:sp>
      <p:sp>
        <p:nvSpPr>
          <p:cNvPr id="42" name="矩形 41"/>
          <p:cNvSpPr/>
          <p:nvPr/>
        </p:nvSpPr>
        <p:spPr>
          <a:xfrm>
            <a:off x="7744842" y="4127363"/>
            <a:ext cx="1029696" cy="28803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备品备件</a:t>
            </a:r>
          </a:p>
        </p:txBody>
      </p:sp>
      <p:sp>
        <p:nvSpPr>
          <p:cNvPr id="43" name="矩形 42"/>
          <p:cNvSpPr/>
          <p:nvPr/>
        </p:nvSpPr>
        <p:spPr>
          <a:xfrm>
            <a:off x="279376" y="1412776"/>
            <a:ext cx="8663880" cy="432048"/>
          </a:xfrm>
          <a:prstGeom prst="rect">
            <a:avLst/>
          </a:prstGeom>
          <a:solidFill>
            <a:srgbClr val="92D05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战略管理和决策支撑</a:t>
            </a:r>
          </a:p>
        </p:txBody>
      </p:sp>
      <p:sp>
        <p:nvSpPr>
          <p:cNvPr id="44" name="矩形 43"/>
          <p:cNvSpPr/>
          <p:nvPr/>
        </p:nvSpPr>
        <p:spPr>
          <a:xfrm>
            <a:off x="279376" y="4725144"/>
            <a:ext cx="8663880" cy="432048"/>
          </a:xfrm>
          <a:prstGeom prst="rect">
            <a:avLst/>
          </a:prstGeom>
          <a:solidFill>
            <a:schemeClr val="accent6">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人力资源管理</a:t>
            </a:r>
          </a:p>
        </p:txBody>
      </p:sp>
      <p:sp>
        <p:nvSpPr>
          <p:cNvPr id="45" name="矩形 44"/>
          <p:cNvSpPr/>
          <p:nvPr/>
        </p:nvSpPr>
        <p:spPr>
          <a:xfrm>
            <a:off x="179512" y="404664"/>
            <a:ext cx="8856984" cy="504056"/>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该图为在进行企业架构规划的时候，企业基于核心业务价值链的业务架构顶层构图。核心是基于价值链模块的分层和粗粒度的分模块展开，体现关键的核心业务价值链和业务域，业务组件能力。</a:t>
            </a:r>
          </a:p>
        </p:txBody>
      </p:sp>
    </p:spTree>
    <p:extLst>
      <p:ext uri="{BB962C8B-B14F-4D97-AF65-F5344CB8AC3E}">
        <p14:creationId xmlns:p14="http://schemas.microsoft.com/office/powerpoint/2010/main" val="3462633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11790" y="5328390"/>
            <a:ext cx="457200" cy="1066800"/>
          </a:xfrm>
          <a:prstGeom prst="rect">
            <a:avLst/>
          </a:prstGeom>
          <a:solidFill>
            <a:srgbClr val="FFFF0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zh-CN" altLang="en-US" sz="1400" b="1" kern="0" dirty="0">
                <a:solidFill>
                  <a:srgbClr val="000000"/>
                </a:solidFill>
                <a:latin typeface="微软雅黑" pitchFamily="34" charset="-122"/>
                <a:ea typeface="微软雅黑" pitchFamily="34" charset="-122"/>
              </a:rPr>
              <a:t>支撑域</a:t>
            </a:r>
          </a:p>
        </p:txBody>
      </p:sp>
      <p:sp>
        <p:nvSpPr>
          <p:cNvPr id="5" name="矩形 4"/>
          <p:cNvSpPr/>
          <p:nvPr/>
        </p:nvSpPr>
        <p:spPr bwMode="auto">
          <a:xfrm>
            <a:off x="111790" y="2813790"/>
            <a:ext cx="457200" cy="2438400"/>
          </a:xfrm>
          <a:prstGeom prst="rect">
            <a:avLst/>
          </a:prstGeom>
          <a:solidFill>
            <a:srgbClr val="FFCC66"/>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zh-CN" altLang="en-US" sz="1400" b="1" kern="0" dirty="0">
                <a:solidFill>
                  <a:srgbClr val="000000"/>
                </a:solidFill>
                <a:latin typeface="微软雅黑" pitchFamily="34" charset="-122"/>
                <a:ea typeface="微软雅黑" pitchFamily="34" charset="-122"/>
              </a:rPr>
              <a:t>软件工程域</a:t>
            </a:r>
          </a:p>
        </p:txBody>
      </p:sp>
      <p:sp>
        <p:nvSpPr>
          <p:cNvPr id="6" name="矩形 5"/>
          <p:cNvSpPr/>
          <p:nvPr/>
        </p:nvSpPr>
        <p:spPr bwMode="auto">
          <a:xfrm>
            <a:off x="111790" y="1670790"/>
            <a:ext cx="457200" cy="1066800"/>
          </a:xfrm>
          <a:prstGeom prst="rect">
            <a:avLst/>
          </a:prstGeom>
          <a:solidFill>
            <a:srgbClr val="72C7E7">
              <a:lumMod val="60000"/>
              <a:lumOff val="4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zh-CN" altLang="en-US" sz="1400" b="1" kern="0" dirty="0">
                <a:solidFill>
                  <a:srgbClr val="000000"/>
                </a:solidFill>
                <a:latin typeface="微软雅黑" pitchFamily="34" charset="-122"/>
                <a:ea typeface="微软雅黑" pitchFamily="34" charset="-122"/>
              </a:rPr>
              <a:t>管理域</a:t>
            </a:r>
          </a:p>
        </p:txBody>
      </p:sp>
      <p:sp>
        <p:nvSpPr>
          <p:cNvPr id="7" name="矩形 6"/>
          <p:cNvSpPr/>
          <p:nvPr/>
        </p:nvSpPr>
        <p:spPr bwMode="auto">
          <a:xfrm>
            <a:off x="645190" y="5328390"/>
            <a:ext cx="8382000" cy="1066800"/>
          </a:xfrm>
          <a:prstGeom prst="rect">
            <a:avLst/>
          </a:prstGeom>
          <a:solidFill>
            <a:srgbClr val="FFFFFF"/>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defRPr/>
            </a:pPr>
            <a:endParaRPr lang="zh-CN" altLang="en-US" sz="1600" kern="0" dirty="0">
              <a:solidFill>
                <a:srgbClr val="FFFFFF">
                  <a:lumMod val="95000"/>
                </a:srgbClr>
              </a:solidFill>
              <a:latin typeface="微软雅黑" pitchFamily="34" charset="-122"/>
              <a:ea typeface="微软雅黑" pitchFamily="34" charset="-122"/>
            </a:endParaRPr>
          </a:p>
        </p:txBody>
      </p:sp>
      <p:sp>
        <p:nvSpPr>
          <p:cNvPr id="8" name="矩形 7"/>
          <p:cNvSpPr/>
          <p:nvPr/>
        </p:nvSpPr>
        <p:spPr bwMode="auto">
          <a:xfrm>
            <a:off x="645190" y="2813790"/>
            <a:ext cx="8382000" cy="2438400"/>
          </a:xfrm>
          <a:prstGeom prst="rect">
            <a:avLst/>
          </a:prstGeom>
          <a:solidFill>
            <a:srgbClr val="FFFFFF"/>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defRPr/>
            </a:pPr>
            <a:endParaRPr lang="zh-CN" altLang="en-US" sz="1600" kern="0" dirty="0">
              <a:solidFill>
                <a:srgbClr val="FFFFFF">
                  <a:lumMod val="95000"/>
                </a:srgbClr>
              </a:solidFill>
              <a:latin typeface="微软雅黑" pitchFamily="34" charset="-122"/>
              <a:ea typeface="微软雅黑" pitchFamily="34" charset="-122"/>
            </a:endParaRPr>
          </a:p>
        </p:txBody>
      </p:sp>
      <p:sp>
        <p:nvSpPr>
          <p:cNvPr id="9" name="矩形 8"/>
          <p:cNvSpPr/>
          <p:nvPr/>
        </p:nvSpPr>
        <p:spPr bwMode="auto">
          <a:xfrm>
            <a:off x="645190" y="1670790"/>
            <a:ext cx="8382000" cy="1066800"/>
          </a:xfrm>
          <a:prstGeom prst="rect">
            <a:avLst/>
          </a:prstGeom>
          <a:solidFill>
            <a:srgbClr val="FFFFFF"/>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defRPr/>
            </a:pPr>
            <a:endParaRPr lang="zh-CN" altLang="en-US" sz="1600" kern="0" dirty="0">
              <a:solidFill>
                <a:srgbClr val="FFFFFF">
                  <a:lumMod val="95000"/>
                </a:srgbClr>
              </a:solidFill>
              <a:latin typeface="微软雅黑" pitchFamily="34" charset="-122"/>
              <a:ea typeface="微软雅黑" pitchFamily="34" charset="-122"/>
            </a:endParaRPr>
          </a:p>
        </p:txBody>
      </p:sp>
      <p:sp>
        <p:nvSpPr>
          <p:cNvPr id="10" name="矩形 9"/>
          <p:cNvSpPr/>
          <p:nvPr/>
        </p:nvSpPr>
        <p:spPr bwMode="auto">
          <a:xfrm>
            <a:off x="645190" y="1213590"/>
            <a:ext cx="1905000" cy="381000"/>
          </a:xfrm>
          <a:prstGeom prst="rect">
            <a:avLst/>
          </a:prstGeom>
          <a:solidFill>
            <a:srgbClr val="92D05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zh-CN" altLang="en-US" sz="1400" b="1" kern="0" dirty="0">
                <a:solidFill>
                  <a:srgbClr val="000000"/>
                </a:solidFill>
                <a:latin typeface="微软雅黑" pitchFamily="34" charset="-122"/>
                <a:ea typeface="微软雅黑" pitchFamily="34" charset="-122"/>
              </a:rPr>
              <a:t>需求阶段</a:t>
            </a:r>
            <a:r>
              <a:rPr lang="en-US" altLang="zh-CN" sz="1400" b="1" kern="0" dirty="0">
                <a:solidFill>
                  <a:srgbClr val="000000"/>
                </a:solidFill>
                <a:latin typeface="微软雅黑" pitchFamily="34" charset="-122"/>
                <a:ea typeface="微软雅黑" pitchFamily="34" charset="-122"/>
              </a:rPr>
              <a:t>	</a:t>
            </a:r>
            <a:endParaRPr lang="zh-CN" altLang="en-US" sz="1400" b="1" kern="0" dirty="0">
              <a:solidFill>
                <a:srgbClr val="000000"/>
              </a:solidFill>
              <a:latin typeface="微软雅黑" pitchFamily="34" charset="-122"/>
              <a:ea typeface="微软雅黑" pitchFamily="34" charset="-122"/>
            </a:endParaRPr>
          </a:p>
        </p:txBody>
      </p:sp>
      <p:sp>
        <p:nvSpPr>
          <p:cNvPr id="11" name="矩形 10"/>
          <p:cNvSpPr/>
          <p:nvPr/>
        </p:nvSpPr>
        <p:spPr bwMode="auto">
          <a:xfrm>
            <a:off x="2550190" y="1213590"/>
            <a:ext cx="1905000" cy="381000"/>
          </a:xfrm>
          <a:prstGeom prst="rect">
            <a:avLst/>
          </a:prstGeom>
          <a:solidFill>
            <a:srgbClr val="92D05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zh-CN" altLang="en-US" sz="1400" b="1" kern="0" dirty="0">
                <a:solidFill>
                  <a:srgbClr val="000000"/>
                </a:solidFill>
                <a:latin typeface="微软雅黑" pitchFamily="34" charset="-122"/>
                <a:ea typeface="微软雅黑" pitchFamily="34" charset="-122"/>
              </a:rPr>
              <a:t>设计阶段</a:t>
            </a:r>
          </a:p>
        </p:txBody>
      </p:sp>
      <p:sp>
        <p:nvSpPr>
          <p:cNvPr id="12" name="矩形 11"/>
          <p:cNvSpPr/>
          <p:nvPr/>
        </p:nvSpPr>
        <p:spPr bwMode="auto">
          <a:xfrm>
            <a:off x="4455190" y="1213590"/>
            <a:ext cx="2743200" cy="381000"/>
          </a:xfrm>
          <a:prstGeom prst="rect">
            <a:avLst/>
          </a:prstGeom>
          <a:solidFill>
            <a:srgbClr val="92D05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zh-CN" altLang="en-US" sz="1400" b="1" kern="0" dirty="0">
                <a:solidFill>
                  <a:srgbClr val="000000"/>
                </a:solidFill>
                <a:latin typeface="微软雅黑" pitchFamily="34" charset="-122"/>
                <a:ea typeface="微软雅黑" pitchFamily="34" charset="-122"/>
              </a:rPr>
              <a:t>实现阶段</a:t>
            </a:r>
          </a:p>
        </p:txBody>
      </p:sp>
      <p:sp>
        <p:nvSpPr>
          <p:cNvPr id="13" name="矩形 12"/>
          <p:cNvSpPr/>
          <p:nvPr/>
        </p:nvSpPr>
        <p:spPr bwMode="auto">
          <a:xfrm>
            <a:off x="7198390" y="1213590"/>
            <a:ext cx="1828800" cy="381000"/>
          </a:xfrm>
          <a:prstGeom prst="rect">
            <a:avLst/>
          </a:prstGeom>
          <a:solidFill>
            <a:srgbClr val="92D05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defRPr/>
            </a:pPr>
            <a:r>
              <a:rPr lang="zh-CN" altLang="en-US" sz="1400" b="1" kern="0" dirty="0">
                <a:solidFill>
                  <a:srgbClr val="000000"/>
                </a:solidFill>
                <a:latin typeface="微软雅黑" pitchFamily="34" charset="-122"/>
                <a:ea typeface="微软雅黑" pitchFamily="34" charset="-122"/>
              </a:rPr>
              <a:t>验收阶段</a:t>
            </a:r>
          </a:p>
        </p:txBody>
      </p:sp>
      <p:sp>
        <p:nvSpPr>
          <p:cNvPr id="14" name="矩形 13"/>
          <p:cNvSpPr/>
          <p:nvPr/>
        </p:nvSpPr>
        <p:spPr bwMode="auto">
          <a:xfrm>
            <a:off x="721390" y="1823190"/>
            <a:ext cx="1143000" cy="304800"/>
          </a:xfrm>
          <a:prstGeom prst="rect">
            <a:avLst/>
          </a:prstGeom>
          <a:solidFill>
            <a:srgbClr val="72C7E7">
              <a:lumMod val="60000"/>
              <a:lumOff val="4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项目计划</a:t>
            </a:r>
          </a:p>
        </p:txBody>
      </p:sp>
      <p:sp>
        <p:nvSpPr>
          <p:cNvPr id="15" name="矩形 14"/>
          <p:cNvSpPr/>
          <p:nvPr/>
        </p:nvSpPr>
        <p:spPr bwMode="auto">
          <a:xfrm>
            <a:off x="1940590" y="1823190"/>
            <a:ext cx="5638800" cy="304800"/>
          </a:xfrm>
          <a:prstGeom prst="rect">
            <a:avLst/>
          </a:prstGeom>
          <a:solidFill>
            <a:srgbClr val="72C7E7">
              <a:lumMod val="60000"/>
              <a:lumOff val="4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项目执行和控制</a:t>
            </a:r>
            <a:r>
              <a:rPr lang="en-US" altLang="zh-CN" sz="1200" kern="0" dirty="0">
                <a:solidFill>
                  <a:srgbClr val="000000"/>
                </a:solidFill>
                <a:latin typeface="微软雅黑" pitchFamily="34" charset="-122"/>
                <a:ea typeface="微软雅黑" pitchFamily="34" charset="-122"/>
              </a:rPr>
              <a:t>(</a:t>
            </a:r>
            <a:r>
              <a:rPr lang="zh-CN" altLang="en-US" sz="1200" kern="0" dirty="0">
                <a:solidFill>
                  <a:srgbClr val="000000"/>
                </a:solidFill>
                <a:latin typeface="微软雅黑" pitchFamily="34" charset="-122"/>
                <a:ea typeface="微软雅黑" pitchFamily="34" charset="-122"/>
              </a:rPr>
              <a:t>人员，进度，资源，成本，问题</a:t>
            </a:r>
            <a:r>
              <a:rPr lang="en-US" altLang="zh-CN" sz="1200" kern="0" dirty="0">
                <a:solidFill>
                  <a:srgbClr val="000000"/>
                </a:solidFill>
                <a:latin typeface="微软雅黑" pitchFamily="34" charset="-122"/>
                <a:ea typeface="微软雅黑" pitchFamily="34" charset="-122"/>
              </a:rPr>
              <a:t>)</a:t>
            </a:r>
            <a:endParaRPr lang="zh-CN" altLang="en-US" sz="1200" kern="0" dirty="0">
              <a:solidFill>
                <a:srgbClr val="000000"/>
              </a:solidFill>
              <a:latin typeface="微软雅黑" pitchFamily="34" charset="-122"/>
              <a:ea typeface="微软雅黑" pitchFamily="34" charset="-122"/>
            </a:endParaRPr>
          </a:p>
        </p:txBody>
      </p:sp>
      <p:sp>
        <p:nvSpPr>
          <p:cNvPr id="16" name="矩形 15"/>
          <p:cNvSpPr/>
          <p:nvPr/>
        </p:nvSpPr>
        <p:spPr bwMode="auto">
          <a:xfrm>
            <a:off x="7655590" y="1823190"/>
            <a:ext cx="1295400" cy="304800"/>
          </a:xfrm>
          <a:prstGeom prst="rect">
            <a:avLst/>
          </a:prstGeom>
          <a:solidFill>
            <a:srgbClr val="72C7E7">
              <a:lumMod val="60000"/>
              <a:lumOff val="4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项目收尾</a:t>
            </a:r>
          </a:p>
        </p:txBody>
      </p:sp>
      <p:sp>
        <p:nvSpPr>
          <p:cNvPr id="17" name="矩形 16"/>
          <p:cNvSpPr/>
          <p:nvPr/>
        </p:nvSpPr>
        <p:spPr bwMode="auto">
          <a:xfrm>
            <a:off x="1940590" y="2280390"/>
            <a:ext cx="5638800" cy="304800"/>
          </a:xfrm>
          <a:prstGeom prst="rect">
            <a:avLst/>
          </a:prstGeom>
          <a:solidFill>
            <a:srgbClr val="72C7E7">
              <a:lumMod val="60000"/>
              <a:lumOff val="40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项目风险跟踪和变更控制</a:t>
            </a:r>
          </a:p>
        </p:txBody>
      </p:sp>
      <p:sp>
        <p:nvSpPr>
          <p:cNvPr id="18" name="矩形 17"/>
          <p:cNvSpPr/>
          <p:nvPr/>
        </p:nvSpPr>
        <p:spPr bwMode="auto">
          <a:xfrm>
            <a:off x="721390" y="2966190"/>
            <a:ext cx="990600" cy="304800"/>
          </a:xfrm>
          <a:prstGeom prst="rect">
            <a:avLst/>
          </a:prstGeom>
          <a:solidFill>
            <a:srgbClr val="FFCC66"/>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用户需求</a:t>
            </a:r>
          </a:p>
        </p:txBody>
      </p:sp>
      <p:sp>
        <p:nvSpPr>
          <p:cNvPr id="19" name="矩形 18"/>
          <p:cNvSpPr/>
          <p:nvPr/>
        </p:nvSpPr>
        <p:spPr bwMode="auto">
          <a:xfrm>
            <a:off x="1102390" y="3347190"/>
            <a:ext cx="838200" cy="304800"/>
          </a:xfrm>
          <a:prstGeom prst="rect">
            <a:avLst/>
          </a:prstGeom>
          <a:solidFill>
            <a:srgbClr val="FFCC66"/>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软件需求</a:t>
            </a:r>
          </a:p>
        </p:txBody>
      </p:sp>
      <p:sp>
        <p:nvSpPr>
          <p:cNvPr id="20" name="矩形 19"/>
          <p:cNvSpPr/>
          <p:nvPr/>
        </p:nvSpPr>
        <p:spPr bwMode="auto">
          <a:xfrm>
            <a:off x="1940590" y="3347190"/>
            <a:ext cx="609600" cy="304800"/>
          </a:xfrm>
          <a:prstGeom prst="rect">
            <a:avLst/>
          </a:prstGeom>
          <a:solidFill>
            <a:srgbClr val="FFCC66"/>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评审</a:t>
            </a:r>
          </a:p>
        </p:txBody>
      </p:sp>
      <p:sp>
        <p:nvSpPr>
          <p:cNvPr id="21" name="矩形 20"/>
          <p:cNvSpPr/>
          <p:nvPr/>
        </p:nvSpPr>
        <p:spPr bwMode="auto">
          <a:xfrm>
            <a:off x="2550190" y="3728190"/>
            <a:ext cx="914400" cy="304800"/>
          </a:xfrm>
          <a:prstGeom prst="rect">
            <a:avLst/>
          </a:prstGeom>
          <a:solidFill>
            <a:srgbClr val="FFCC66"/>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总体设计</a:t>
            </a:r>
          </a:p>
        </p:txBody>
      </p:sp>
      <p:sp>
        <p:nvSpPr>
          <p:cNvPr id="22" name="矩形 21"/>
          <p:cNvSpPr/>
          <p:nvPr/>
        </p:nvSpPr>
        <p:spPr bwMode="auto">
          <a:xfrm>
            <a:off x="3464590" y="3728190"/>
            <a:ext cx="990600" cy="304800"/>
          </a:xfrm>
          <a:prstGeom prst="rect">
            <a:avLst/>
          </a:prstGeom>
          <a:solidFill>
            <a:srgbClr val="FFCC66"/>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评审</a:t>
            </a:r>
          </a:p>
        </p:txBody>
      </p:sp>
      <p:cxnSp>
        <p:nvCxnSpPr>
          <p:cNvPr id="23" name="直接连接符 22"/>
          <p:cNvCxnSpPr/>
          <p:nvPr/>
        </p:nvCxnSpPr>
        <p:spPr bwMode="auto">
          <a:xfrm rot="5400000" flipH="1" flipV="1">
            <a:off x="-79107" y="3765894"/>
            <a:ext cx="5257801" cy="794"/>
          </a:xfrm>
          <a:prstGeom prst="line">
            <a:avLst/>
          </a:prstGeom>
          <a:solidFill>
            <a:srgbClr val="002776"/>
          </a:solidFill>
          <a:ln w="9525" cap="flat" cmpd="sng" algn="ctr">
            <a:solidFill>
              <a:srgbClr val="000000"/>
            </a:solidFill>
            <a:prstDash val="solid"/>
            <a:round/>
            <a:headEnd type="none" w="med" len="med"/>
            <a:tailEnd type="none" w="med" len="med"/>
          </a:ln>
          <a:effectLst/>
        </p:spPr>
      </p:cxnSp>
      <p:sp>
        <p:nvSpPr>
          <p:cNvPr id="24" name="矩形 23"/>
          <p:cNvSpPr/>
          <p:nvPr/>
        </p:nvSpPr>
        <p:spPr bwMode="auto">
          <a:xfrm>
            <a:off x="4455190" y="4109190"/>
            <a:ext cx="914400" cy="304800"/>
          </a:xfrm>
          <a:prstGeom prst="rect">
            <a:avLst/>
          </a:prstGeom>
          <a:solidFill>
            <a:srgbClr val="FFCC66"/>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开发迭代</a:t>
            </a:r>
            <a:r>
              <a:rPr lang="en-US" altLang="zh-CN" sz="1200" kern="0" dirty="0">
                <a:solidFill>
                  <a:srgbClr val="000000"/>
                </a:solidFill>
                <a:latin typeface="微软雅黑" pitchFamily="34" charset="-122"/>
                <a:ea typeface="微软雅黑" pitchFamily="34" charset="-122"/>
              </a:rPr>
              <a:t>1</a:t>
            </a:r>
            <a:endParaRPr lang="zh-CN" altLang="en-US" sz="1200" kern="0" dirty="0">
              <a:solidFill>
                <a:srgbClr val="000000"/>
              </a:solidFill>
              <a:latin typeface="微软雅黑" pitchFamily="34" charset="-122"/>
              <a:ea typeface="微软雅黑" pitchFamily="34" charset="-122"/>
            </a:endParaRPr>
          </a:p>
        </p:txBody>
      </p:sp>
      <p:sp>
        <p:nvSpPr>
          <p:cNvPr id="25" name="矩形 24"/>
          <p:cNvSpPr/>
          <p:nvPr/>
        </p:nvSpPr>
        <p:spPr bwMode="auto">
          <a:xfrm>
            <a:off x="5369590" y="4109190"/>
            <a:ext cx="914400" cy="304800"/>
          </a:xfrm>
          <a:prstGeom prst="rect">
            <a:avLst/>
          </a:prstGeom>
          <a:solidFill>
            <a:srgbClr val="FFCC66"/>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开发迭代</a:t>
            </a:r>
            <a:r>
              <a:rPr lang="en-US" altLang="zh-CN" sz="1200" kern="0" dirty="0">
                <a:solidFill>
                  <a:srgbClr val="000000"/>
                </a:solidFill>
                <a:latin typeface="微软雅黑" pitchFamily="34" charset="-122"/>
                <a:ea typeface="微软雅黑" pitchFamily="34" charset="-122"/>
              </a:rPr>
              <a:t>2</a:t>
            </a:r>
            <a:endParaRPr lang="zh-CN" altLang="en-US" sz="1200" kern="0" dirty="0">
              <a:solidFill>
                <a:srgbClr val="000000"/>
              </a:solidFill>
              <a:latin typeface="微软雅黑" pitchFamily="34" charset="-122"/>
              <a:ea typeface="微软雅黑" pitchFamily="34" charset="-122"/>
            </a:endParaRPr>
          </a:p>
        </p:txBody>
      </p:sp>
      <p:sp>
        <p:nvSpPr>
          <p:cNvPr id="26" name="矩形 25"/>
          <p:cNvSpPr/>
          <p:nvPr/>
        </p:nvSpPr>
        <p:spPr bwMode="auto">
          <a:xfrm>
            <a:off x="2550190" y="4490190"/>
            <a:ext cx="2819400" cy="304800"/>
          </a:xfrm>
          <a:prstGeom prst="rect">
            <a:avLst/>
          </a:prstGeom>
          <a:solidFill>
            <a:srgbClr val="FFCC66"/>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测试用例设计</a:t>
            </a:r>
          </a:p>
        </p:txBody>
      </p:sp>
      <p:sp>
        <p:nvSpPr>
          <p:cNvPr id="27" name="矩形 26"/>
          <p:cNvSpPr/>
          <p:nvPr/>
        </p:nvSpPr>
        <p:spPr bwMode="auto">
          <a:xfrm>
            <a:off x="5369590" y="4490190"/>
            <a:ext cx="914400" cy="304800"/>
          </a:xfrm>
          <a:prstGeom prst="rect">
            <a:avLst/>
          </a:prstGeom>
          <a:solidFill>
            <a:srgbClr val="FFCC66"/>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测试迭代</a:t>
            </a:r>
            <a:r>
              <a:rPr lang="en-US" altLang="zh-CN" sz="1200" kern="0" dirty="0">
                <a:solidFill>
                  <a:srgbClr val="000000"/>
                </a:solidFill>
                <a:latin typeface="微软雅黑" pitchFamily="34" charset="-122"/>
                <a:ea typeface="微软雅黑" pitchFamily="34" charset="-122"/>
              </a:rPr>
              <a:t>1</a:t>
            </a:r>
            <a:endParaRPr lang="zh-CN" altLang="en-US" sz="1200" kern="0" dirty="0">
              <a:solidFill>
                <a:srgbClr val="000000"/>
              </a:solidFill>
              <a:latin typeface="微软雅黑" pitchFamily="34" charset="-122"/>
              <a:ea typeface="微软雅黑" pitchFamily="34" charset="-122"/>
            </a:endParaRPr>
          </a:p>
        </p:txBody>
      </p:sp>
      <p:sp>
        <p:nvSpPr>
          <p:cNvPr id="28" name="矩形 27"/>
          <p:cNvSpPr/>
          <p:nvPr/>
        </p:nvSpPr>
        <p:spPr bwMode="auto">
          <a:xfrm>
            <a:off x="6283990" y="4490190"/>
            <a:ext cx="914400" cy="304800"/>
          </a:xfrm>
          <a:prstGeom prst="rect">
            <a:avLst/>
          </a:prstGeom>
          <a:solidFill>
            <a:srgbClr val="FFCC66"/>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测试迭代</a:t>
            </a:r>
            <a:r>
              <a:rPr lang="en-US" altLang="zh-CN" sz="1200" kern="0" dirty="0">
                <a:solidFill>
                  <a:srgbClr val="000000"/>
                </a:solidFill>
                <a:latin typeface="微软雅黑" pitchFamily="34" charset="-122"/>
                <a:ea typeface="微软雅黑" pitchFamily="34" charset="-122"/>
              </a:rPr>
              <a:t>2</a:t>
            </a:r>
            <a:endParaRPr lang="zh-CN" altLang="en-US" sz="1200" kern="0" dirty="0">
              <a:solidFill>
                <a:srgbClr val="000000"/>
              </a:solidFill>
              <a:latin typeface="微软雅黑" pitchFamily="34" charset="-122"/>
              <a:ea typeface="微软雅黑" pitchFamily="34" charset="-122"/>
            </a:endParaRPr>
          </a:p>
        </p:txBody>
      </p:sp>
      <p:sp>
        <p:nvSpPr>
          <p:cNvPr id="29" name="矩形 28"/>
          <p:cNvSpPr/>
          <p:nvPr/>
        </p:nvSpPr>
        <p:spPr bwMode="auto">
          <a:xfrm>
            <a:off x="7198390" y="4871190"/>
            <a:ext cx="914400" cy="304800"/>
          </a:xfrm>
          <a:prstGeom prst="rect">
            <a:avLst/>
          </a:prstGeom>
          <a:solidFill>
            <a:srgbClr val="FFCC66"/>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验收测试</a:t>
            </a:r>
          </a:p>
        </p:txBody>
      </p:sp>
      <p:sp>
        <p:nvSpPr>
          <p:cNvPr id="30" name="矩形 29"/>
          <p:cNvSpPr/>
          <p:nvPr/>
        </p:nvSpPr>
        <p:spPr bwMode="auto">
          <a:xfrm>
            <a:off x="8112790" y="4871190"/>
            <a:ext cx="914400" cy="304800"/>
          </a:xfrm>
          <a:prstGeom prst="rect">
            <a:avLst/>
          </a:prstGeom>
          <a:solidFill>
            <a:srgbClr val="FFCC66"/>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版本发布</a:t>
            </a:r>
          </a:p>
        </p:txBody>
      </p:sp>
      <p:sp>
        <p:nvSpPr>
          <p:cNvPr id="31" name="矩形 30"/>
          <p:cNvSpPr/>
          <p:nvPr/>
        </p:nvSpPr>
        <p:spPr bwMode="auto">
          <a:xfrm>
            <a:off x="1940590" y="5480790"/>
            <a:ext cx="5638800" cy="304800"/>
          </a:xfrm>
          <a:prstGeom prst="rect">
            <a:avLst/>
          </a:prstGeom>
          <a:solidFill>
            <a:srgbClr val="FFFF0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过程和产品质量保证（评审，测试，问题管理，培训）</a:t>
            </a:r>
          </a:p>
        </p:txBody>
      </p:sp>
      <p:sp>
        <p:nvSpPr>
          <p:cNvPr id="32" name="矩形 31"/>
          <p:cNvSpPr/>
          <p:nvPr/>
        </p:nvSpPr>
        <p:spPr bwMode="auto">
          <a:xfrm>
            <a:off x="1940590" y="5937990"/>
            <a:ext cx="5638800" cy="304800"/>
          </a:xfrm>
          <a:prstGeom prst="rect">
            <a:avLst/>
          </a:prstGeom>
          <a:solidFill>
            <a:srgbClr val="FFFF0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algn="ctr" eaLnBrk="0" hangingPunct="0">
              <a:defRPr/>
            </a:pPr>
            <a:r>
              <a:rPr lang="zh-CN" altLang="en-US" sz="1200" kern="0" dirty="0">
                <a:solidFill>
                  <a:srgbClr val="000000"/>
                </a:solidFill>
                <a:latin typeface="微软雅黑" pitchFamily="34" charset="-122"/>
                <a:ea typeface="微软雅黑" pitchFamily="34" charset="-122"/>
              </a:rPr>
              <a:t>配置管理和变更管理</a:t>
            </a:r>
          </a:p>
        </p:txBody>
      </p:sp>
      <p:sp>
        <p:nvSpPr>
          <p:cNvPr id="33" name="流程图: 合并 32"/>
          <p:cNvSpPr/>
          <p:nvPr/>
        </p:nvSpPr>
        <p:spPr bwMode="auto">
          <a:xfrm>
            <a:off x="2397790" y="984990"/>
            <a:ext cx="304800" cy="228600"/>
          </a:xfrm>
          <a:prstGeom prst="flowChartMerge">
            <a:avLst/>
          </a:prstGeom>
          <a:solidFill>
            <a:srgbClr val="FF000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defRPr/>
            </a:pPr>
            <a:endParaRPr lang="zh-CN" altLang="en-US" sz="1600" kern="0" dirty="0">
              <a:solidFill>
                <a:srgbClr val="FFFFFF">
                  <a:lumMod val="95000"/>
                </a:srgbClr>
              </a:solidFill>
              <a:latin typeface="微软雅黑" pitchFamily="34" charset="-122"/>
              <a:ea typeface="微软雅黑" pitchFamily="34" charset="-122"/>
            </a:endParaRPr>
          </a:p>
        </p:txBody>
      </p:sp>
      <p:cxnSp>
        <p:nvCxnSpPr>
          <p:cNvPr id="34" name="直接连接符 33"/>
          <p:cNvCxnSpPr/>
          <p:nvPr/>
        </p:nvCxnSpPr>
        <p:spPr bwMode="auto">
          <a:xfrm rot="5400000" flipH="1" flipV="1">
            <a:off x="1826687" y="3765894"/>
            <a:ext cx="5257801" cy="794"/>
          </a:xfrm>
          <a:prstGeom prst="line">
            <a:avLst/>
          </a:prstGeom>
          <a:solidFill>
            <a:srgbClr val="002776"/>
          </a:solidFill>
          <a:ln w="9525" cap="flat" cmpd="sng" algn="ctr">
            <a:solidFill>
              <a:srgbClr val="000000"/>
            </a:solidFill>
            <a:prstDash val="solid"/>
            <a:round/>
            <a:headEnd type="none" w="med" len="med"/>
            <a:tailEnd type="none" w="med" len="med"/>
          </a:ln>
          <a:effectLst/>
        </p:spPr>
      </p:cxnSp>
      <p:sp>
        <p:nvSpPr>
          <p:cNvPr id="35" name="流程图: 合并 34"/>
          <p:cNvSpPr/>
          <p:nvPr/>
        </p:nvSpPr>
        <p:spPr bwMode="auto">
          <a:xfrm>
            <a:off x="4303584" y="984990"/>
            <a:ext cx="304800" cy="228600"/>
          </a:xfrm>
          <a:prstGeom prst="flowChartMerge">
            <a:avLst/>
          </a:prstGeom>
          <a:solidFill>
            <a:srgbClr val="FF000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defRPr/>
            </a:pPr>
            <a:endParaRPr lang="zh-CN" altLang="en-US" sz="1600" kern="0" dirty="0">
              <a:solidFill>
                <a:srgbClr val="FFFFFF">
                  <a:lumMod val="95000"/>
                </a:srgbClr>
              </a:solidFill>
              <a:latin typeface="微软雅黑" pitchFamily="34" charset="-122"/>
              <a:ea typeface="微软雅黑" pitchFamily="34" charset="-122"/>
            </a:endParaRPr>
          </a:p>
        </p:txBody>
      </p:sp>
      <p:cxnSp>
        <p:nvCxnSpPr>
          <p:cNvPr id="36" name="直接连接符 35"/>
          <p:cNvCxnSpPr/>
          <p:nvPr/>
        </p:nvCxnSpPr>
        <p:spPr bwMode="auto">
          <a:xfrm rot="5400000" flipH="1" flipV="1">
            <a:off x="4569887" y="3765895"/>
            <a:ext cx="5257801" cy="794"/>
          </a:xfrm>
          <a:prstGeom prst="line">
            <a:avLst/>
          </a:prstGeom>
          <a:solidFill>
            <a:srgbClr val="002776"/>
          </a:solidFill>
          <a:ln w="9525" cap="flat" cmpd="sng" algn="ctr">
            <a:solidFill>
              <a:srgbClr val="000000"/>
            </a:solidFill>
            <a:prstDash val="solid"/>
            <a:round/>
            <a:headEnd type="none" w="med" len="med"/>
            <a:tailEnd type="none" w="med" len="med"/>
          </a:ln>
          <a:effectLst/>
        </p:spPr>
      </p:cxnSp>
      <p:sp>
        <p:nvSpPr>
          <p:cNvPr id="37" name="流程图: 合并 36"/>
          <p:cNvSpPr/>
          <p:nvPr/>
        </p:nvSpPr>
        <p:spPr bwMode="auto">
          <a:xfrm>
            <a:off x="7046784" y="984991"/>
            <a:ext cx="304800" cy="228600"/>
          </a:xfrm>
          <a:prstGeom prst="flowChartMerge">
            <a:avLst/>
          </a:prstGeom>
          <a:solidFill>
            <a:srgbClr val="FF000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defRPr/>
            </a:pPr>
            <a:endParaRPr lang="zh-CN" altLang="en-US" sz="1600" kern="0" dirty="0">
              <a:solidFill>
                <a:srgbClr val="FFFFFF">
                  <a:lumMod val="95000"/>
                </a:srgbClr>
              </a:solidFill>
              <a:latin typeface="微软雅黑" pitchFamily="34" charset="-122"/>
              <a:ea typeface="微软雅黑" pitchFamily="34" charset="-122"/>
            </a:endParaRPr>
          </a:p>
        </p:txBody>
      </p:sp>
      <p:sp>
        <p:nvSpPr>
          <p:cNvPr id="38" name="TextBox 37"/>
          <p:cNvSpPr txBox="1"/>
          <p:nvPr/>
        </p:nvSpPr>
        <p:spPr>
          <a:xfrm>
            <a:off x="2665859" y="908790"/>
            <a:ext cx="1027331" cy="307777"/>
          </a:xfrm>
          <a:prstGeom prst="rect">
            <a:avLst/>
          </a:prstGeom>
          <a:noFill/>
        </p:spPr>
        <p:txBody>
          <a:bodyPr wrap="square" rtlCol="0">
            <a:spAutoFit/>
          </a:bodyPr>
          <a:lstStyle/>
          <a:p>
            <a:pPr eaLnBrk="0" fontAlgn="base" hangingPunct="0">
              <a:spcBef>
                <a:spcPct val="0"/>
              </a:spcBef>
              <a:spcAft>
                <a:spcPct val="0"/>
              </a:spcAft>
              <a:buFont typeface="Arial" charset="0"/>
              <a:buNone/>
            </a:pPr>
            <a:r>
              <a:rPr lang="zh-CN" altLang="en-US" sz="1400" b="1" dirty="0">
                <a:solidFill>
                  <a:srgbClr val="000000"/>
                </a:solidFill>
                <a:latin typeface="微软雅黑" pitchFamily="34" charset="-122"/>
                <a:ea typeface="微软雅黑" pitchFamily="34" charset="-122"/>
              </a:rPr>
              <a:t>需求基线</a:t>
            </a:r>
          </a:p>
        </p:txBody>
      </p:sp>
      <p:sp>
        <p:nvSpPr>
          <p:cNvPr id="39" name="TextBox 38"/>
          <p:cNvSpPr txBox="1"/>
          <p:nvPr/>
        </p:nvSpPr>
        <p:spPr>
          <a:xfrm>
            <a:off x="4607590" y="908790"/>
            <a:ext cx="1027331" cy="307777"/>
          </a:xfrm>
          <a:prstGeom prst="rect">
            <a:avLst/>
          </a:prstGeom>
          <a:noFill/>
        </p:spPr>
        <p:txBody>
          <a:bodyPr wrap="square" rtlCol="0">
            <a:spAutoFit/>
          </a:bodyPr>
          <a:lstStyle/>
          <a:p>
            <a:pPr eaLnBrk="0" fontAlgn="base" hangingPunct="0">
              <a:spcBef>
                <a:spcPct val="0"/>
              </a:spcBef>
              <a:spcAft>
                <a:spcPct val="0"/>
              </a:spcAft>
              <a:buFont typeface="Arial" charset="0"/>
              <a:buNone/>
            </a:pPr>
            <a:r>
              <a:rPr lang="zh-CN" altLang="en-US" sz="1400" b="1" dirty="0">
                <a:solidFill>
                  <a:srgbClr val="000000"/>
                </a:solidFill>
                <a:latin typeface="微软雅黑" pitchFamily="34" charset="-122"/>
                <a:ea typeface="微软雅黑" pitchFamily="34" charset="-122"/>
              </a:rPr>
              <a:t>设计基线</a:t>
            </a:r>
          </a:p>
        </p:txBody>
      </p:sp>
      <p:sp>
        <p:nvSpPr>
          <p:cNvPr id="40" name="TextBox 39"/>
          <p:cNvSpPr txBox="1"/>
          <p:nvPr/>
        </p:nvSpPr>
        <p:spPr>
          <a:xfrm>
            <a:off x="8076059" y="908790"/>
            <a:ext cx="1027331" cy="307777"/>
          </a:xfrm>
          <a:prstGeom prst="rect">
            <a:avLst/>
          </a:prstGeom>
          <a:noFill/>
        </p:spPr>
        <p:txBody>
          <a:bodyPr wrap="square" rtlCol="0">
            <a:spAutoFit/>
          </a:bodyPr>
          <a:lstStyle/>
          <a:p>
            <a:pPr eaLnBrk="0" fontAlgn="base" hangingPunct="0">
              <a:spcBef>
                <a:spcPct val="0"/>
              </a:spcBef>
              <a:spcAft>
                <a:spcPct val="0"/>
              </a:spcAft>
              <a:buFont typeface="Arial" charset="0"/>
              <a:buNone/>
            </a:pPr>
            <a:r>
              <a:rPr lang="zh-CN" altLang="en-US" sz="1400" b="1" dirty="0">
                <a:solidFill>
                  <a:srgbClr val="000000"/>
                </a:solidFill>
                <a:latin typeface="微软雅黑" pitchFamily="34" charset="-122"/>
                <a:ea typeface="微软雅黑" pitchFamily="34" charset="-122"/>
              </a:rPr>
              <a:t>发布基线</a:t>
            </a:r>
          </a:p>
        </p:txBody>
      </p:sp>
      <p:cxnSp>
        <p:nvCxnSpPr>
          <p:cNvPr id="41" name="直接连接符 40"/>
          <p:cNvCxnSpPr/>
          <p:nvPr/>
        </p:nvCxnSpPr>
        <p:spPr bwMode="auto">
          <a:xfrm rot="5400000" flipH="1" flipV="1">
            <a:off x="6398687" y="3765895"/>
            <a:ext cx="5257801" cy="794"/>
          </a:xfrm>
          <a:prstGeom prst="line">
            <a:avLst/>
          </a:prstGeom>
          <a:solidFill>
            <a:srgbClr val="002776"/>
          </a:solidFill>
          <a:ln w="9525" cap="flat" cmpd="sng" algn="ctr">
            <a:solidFill>
              <a:srgbClr val="000000"/>
            </a:solidFill>
            <a:prstDash val="solid"/>
            <a:round/>
            <a:headEnd type="none" w="med" len="med"/>
            <a:tailEnd type="none" w="med" len="med"/>
          </a:ln>
          <a:effectLst/>
        </p:spPr>
      </p:cxnSp>
      <p:sp>
        <p:nvSpPr>
          <p:cNvPr id="42" name="流程图: 合并 41"/>
          <p:cNvSpPr/>
          <p:nvPr/>
        </p:nvSpPr>
        <p:spPr bwMode="auto">
          <a:xfrm>
            <a:off x="8875584" y="984991"/>
            <a:ext cx="304800" cy="228600"/>
          </a:xfrm>
          <a:prstGeom prst="flowChartMerge">
            <a:avLst/>
          </a:prstGeom>
          <a:solidFill>
            <a:srgbClr val="FF0000"/>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defRPr/>
            </a:pPr>
            <a:endParaRPr lang="zh-CN" altLang="en-US" sz="1600" kern="0" dirty="0">
              <a:solidFill>
                <a:srgbClr val="FFFFFF">
                  <a:lumMod val="95000"/>
                </a:srgbClr>
              </a:solidFill>
              <a:latin typeface="微软雅黑" pitchFamily="34" charset="-122"/>
              <a:ea typeface="微软雅黑" pitchFamily="34" charset="-122"/>
            </a:endParaRPr>
          </a:p>
        </p:txBody>
      </p:sp>
      <p:sp>
        <p:nvSpPr>
          <p:cNvPr id="43" name="矩形 42"/>
          <p:cNvSpPr/>
          <p:nvPr/>
        </p:nvSpPr>
        <p:spPr>
          <a:xfrm>
            <a:off x="179512" y="260648"/>
            <a:ext cx="8856984" cy="504056"/>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该图为基于</a:t>
            </a:r>
            <a:r>
              <a:rPr lang="en-US" altLang="zh-CN" sz="1200" dirty="0">
                <a:latin typeface="微软雅黑" pitchFamily="34" charset="-122"/>
                <a:ea typeface="微软雅黑" pitchFamily="34" charset="-122"/>
              </a:rPr>
              <a:t>CMMI</a:t>
            </a:r>
            <a:r>
              <a:rPr lang="zh-CN" altLang="en-US" sz="1200" dirty="0">
                <a:latin typeface="微软雅黑" pitchFamily="34" charset="-122"/>
                <a:ea typeface="微软雅黑" pitchFamily="34" charset="-122"/>
              </a:rPr>
              <a:t>三级的研发管理过程构图。</a:t>
            </a:r>
          </a:p>
        </p:txBody>
      </p:sp>
    </p:spTree>
    <p:extLst>
      <p:ext uri="{BB962C8B-B14F-4D97-AF65-F5344CB8AC3E}">
        <p14:creationId xmlns:p14="http://schemas.microsoft.com/office/powerpoint/2010/main" val="710274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8501719"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9512" y="404664"/>
            <a:ext cx="8856984" cy="504056"/>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该图为在核心业务系统间集成关系构图，一般来说通过</a:t>
            </a:r>
            <a:r>
              <a:rPr lang="en-US" altLang="zh-CN" sz="1200" dirty="0">
                <a:latin typeface="微软雅黑" pitchFamily="34" charset="-122"/>
                <a:ea typeface="微软雅黑" pitchFamily="34" charset="-122"/>
              </a:rPr>
              <a:t>Visio</a:t>
            </a:r>
            <a:r>
              <a:rPr lang="zh-CN" altLang="en-US" sz="1200" dirty="0">
                <a:latin typeface="微软雅黑" pitchFamily="34" charset="-122"/>
                <a:ea typeface="微软雅黑" pitchFamily="34" charset="-122"/>
              </a:rPr>
              <a:t>画图比较方便。</a:t>
            </a:r>
          </a:p>
        </p:txBody>
      </p:sp>
    </p:spTree>
    <p:extLst>
      <p:ext uri="{BB962C8B-B14F-4D97-AF65-F5344CB8AC3E}">
        <p14:creationId xmlns:p14="http://schemas.microsoft.com/office/powerpoint/2010/main" val="28748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4298379"/>
            <a:ext cx="8208912" cy="2356296"/>
          </a:xfrm>
          <a:prstGeom prst="rect">
            <a:avLst/>
          </a:prstGeom>
          <a:solidFill>
            <a:srgbClr val="92D050"/>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rgbClr val="000000"/>
              </a:solidFill>
              <a:effectLst/>
              <a:uLnTx/>
              <a:uFillTx/>
              <a:latin typeface="微软雅黑"/>
              <a:ea typeface="微软雅黑"/>
              <a:cs typeface="+mn-cs"/>
            </a:endParaRPr>
          </a:p>
        </p:txBody>
      </p:sp>
      <p:sp>
        <p:nvSpPr>
          <p:cNvPr id="5" name="圆角矩形 4"/>
          <p:cNvSpPr/>
          <p:nvPr/>
        </p:nvSpPr>
        <p:spPr>
          <a:xfrm>
            <a:off x="400848" y="4441254"/>
            <a:ext cx="4500501" cy="2071687"/>
          </a:xfrm>
          <a:prstGeom prst="roundRect">
            <a:avLst>
              <a:gd name="adj" fmla="val 4817"/>
            </a:avLst>
          </a:prstGeom>
          <a:solidFill>
            <a:srgbClr val="000000">
              <a:lumMod val="20000"/>
              <a:lumOff val="80000"/>
            </a:srgbClr>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6" name="矩形 5"/>
          <p:cNvSpPr/>
          <p:nvPr/>
        </p:nvSpPr>
        <p:spPr>
          <a:xfrm>
            <a:off x="548405" y="5798566"/>
            <a:ext cx="4205386" cy="642938"/>
          </a:xfrm>
          <a:prstGeom prst="rect">
            <a:avLst/>
          </a:prstGeom>
          <a:solidFill>
            <a:srgbClr val="FFC000"/>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数据库资源池</a:t>
            </a:r>
          </a:p>
        </p:txBody>
      </p:sp>
      <p:sp>
        <p:nvSpPr>
          <p:cNvPr id="7" name="矩形 6"/>
          <p:cNvSpPr/>
          <p:nvPr/>
        </p:nvSpPr>
        <p:spPr>
          <a:xfrm>
            <a:off x="1138634" y="5012754"/>
            <a:ext cx="3615156" cy="642937"/>
          </a:xfrm>
          <a:prstGeom prst="rect">
            <a:avLst/>
          </a:prstGeom>
          <a:solidFill>
            <a:srgbClr val="FFC000"/>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中间件资源池</a:t>
            </a:r>
          </a:p>
        </p:txBody>
      </p:sp>
      <p:sp>
        <p:nvSpPr>
          <p:cNvPr id="8" name="矩形 7"/>
          <p:cNvSpPr/>
          <p:nvPr/>
        </p:nvSpPr>
        <p:spPr>
          <a:xfrm>
            <a:off x="548405" y="4584129"/>
            <a:ext cx="2065803" cy="285750"/>
          </a:xfrm>
          <a:prstGeom prst="rect">
            <a:avLst/>
          </a:prstGeom>
          <a:solidFill>
            <a:srgbClr val="FFC000"/>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数据库即服务</a:t>
            </a:r>
          </a:p>
        </p:txBody>
      </p:sp>
      <p:sp>
        <p:nvSpPr>
          <p:cNvPr id="9" name="矩形 8"/>
          <p:cNvSpPr/>
          <p:nvPr/>
        </p:nvSpPr>
        <p:spPr>
          <a:xfrm>
            <a:off x="2761766" y="4584129"/>
            <a:ext cx="1992025" cy="285750"/>
          </a:xfrm>
          <a:prstGeom prst="rect">
            <a:avLst/>
          </a:prstGeom>
          <a:solidFill>
            <a:srgbClr val="FFC000"/>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中间件即服务</a:t>
            </a:r>
          </a:p>
        </p:txBody>
      </p:sp>
      <p:sp>
        <p:nvSpPr>
          <p:cNvPr id="10" name="矩形 9"/>
          <p:cNvSpPr/>
          <p:nvPr/>
        </p:nvSpPr>
        <p:spPr>
          <a:xfrm>
            <a:off x="622184" y="6084316"/>
            <a:ext cx="1254237" cy="285750"/>
          </a:xfrm>
          <a:prstGeom prst="rect">
            <a:avLst/>
          </a:prstGeom>
          <a:solidFill>
            <a:srgbClr val="FFFFFF"/>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统一数据库</a:t>
            </a:r>
          </a:p>
        </p:txBody>
      </p:sp>
      <p:sp>
        <p:nvSpPr>
          <p:cNvPr id="11" name="矩形 10"/>
          <p:cNvSpPr/>
          <p:nvPr/>
        </p:nvSpPr>
        <p:spPr>
          <a:xfrm>
            <a:off x="1950201" y="6084316"/>
            <a:ext cx="1254237" cy="285750"/>
          </a:xfrm>
          <a:prstGeom prst="rect">
            <a:avLst/>
          </a:prstGeom>
          <a:solidFill>
            <a:srgbClr val="FFFFFF"/>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私有数据库</a:t>
            </a:r>
          </a:p>
        </p:txBody>
      </p:sp>
      <p:sp>
        <p:nvSpPr>
          <p:cNvPr id="12" name="矩形 11"/>
          <p:cNvSpPr/>
          <p:nvPr/>
        </p:nvSpPr>
        <p:spPr>
          <a:xfrm>
            <a:off x="3351995" y="6084316"/>
            <a:ext cx="1254238" cy="285750"/>
          </a:xfrm>
          <a:prstGeom prst="rect">
            <a:avLst/>
          </a:prstGeom>
          <a:solidFill>
            <a:srgbClr val="FFFFFF"/>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srgbClr val="000000"/>
                </a:solidFill>
                <a:effectLst/>
                <a:uLnTx/>
                <a:uFillTx/>
                <a:latin typeface="微软雅黑"/>
                <a:ea typeface="微软雅黑"/>
                <a:cs typeface="+mn-cs"/>
              </a:rPr>
              <a:t>NoSQL</a:t>
            </a: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数据库</a:t>
            </a:r>
          </a:p>
        </p:txBody>
      </p:sp>
      <p:sp>
        <p:nvSpPr>
          <p:cNvPr id="13" name="矩形 12"/>
          <p:cNvSpPr/>
          <p:nvPr/>
        </p:nvSpPr>
        <p:spPr>
          <a:xfrm>
            <a:off x="1212414" y="5298504"/>
            <a:ext cx="1106680" cy="285750"/>
          </a:xfrm>
          <a:prstGeom prst="rect">
            <a:avLst/>
          </a:prstGeom>
          <a:solidFill>
            <a:srgbClr val="FFFFFF"/>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000000"/>
                </a:solidFill>
                <a:effectLst/>
                <a:uLnTx/>
                <a:uFillTx/>
                <a:latin typeface="微软雅黑"/>
                <a:ea typeface="微软雅黑"/>
                <a:cs typeface="+mn-cs"/>
              </a:rPr>
              <a:t>Weblogic</a:t>
            </a:r>
            <a:endPar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endParaRPr>
          </a:p>
        </p:txBody>
      </p:sp>
      <p:sp>
        <p:nvSpPr>
          <p:cNvPr id="14" name="矩形 13"/>
          <p:cNvSpPr/>
          <p:nvPr/>
        </p:nvSpPr>
        <p:spPr>
          <a:xfrm>
            <a:off x="2466651" y="5298504"/>
            <a:ext cx="959123" cy="285750"/>
          </a:xfrm>
          <a:prstGeom prst="rect">
            <a:avLst/>
          </a:prstGeom>
          <a:solidFill>
            <a:srgbClr val="FFFFFF"/>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000000"/>
                </a:solidFill>
                <a:effectLst/>
                <a:uLnTx/>
                <a:uFillTx/>
                <a:latin typeface="微软雅黑"/>
                <a:ea typeface="微软雅黑"/>
                <a:cs typeface="+mn-cs"/>
              </a:rPr>
              <a:t>JBoss</a:t>
            </a:r>
            <a:endPar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endParaRPr>
          </a:p>
        </p:txBody>
      </p:sp>
      <p:sp>
        <p:nvSpPr>
          <p:cNvPr id="15" name="矩形 14"/>
          <p:cNvSpPr/>
          <p:nvPr/>
        </p:nvSpPr>
        <p:spPr>
          <a:xfrm>
            <a:off x="3573332" y="5298504"/>
            <a:ext cx="1106680" cy="285750"/>
          </a:xfrm>
          <a:prstGeom prst="rect">
            <a:avLst/>
          </a:prstGeom>
          <a:solidFill>
            <a:srgbClr val="FFFFFF"/>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000000"/>
                </a:solidFill>
                <a:effectLst/>
                <a:uLnTx/>
                <a:uFillTx/>
                <a:latin typeface="微软雅黑"/>
                <a:ea typeface="微软雅黑"/>
                <a:cs typeface="+mn-cs"/>
              </a:rPr>
              <a:t>Webshpere</a:t>
            </a:r>
            <a:endPar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endParaRPr>
          </a:p>
        </p:txBody>
      </p:sp>
      <p:sp>
        <p:nvSpPr>
          <p:cNvPr id="16" name="右箭头 15"/>
          <p:cNvSpPr/>
          <p:nvPr/>
        </p:nvSpPr>
        <p:spPr>
          <a:xfrm rot="16200000">
            <a:off x="270849" y="5223554"/>
            <a:ext cx="1071563" cy="221337"/>
          </a:xfrm>
          <a:prstGeom prst="right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7" name="右箭头 16"/>
          <p:cNvSpPr/>
          <p:nvPr/>
        </p:nvSpPr>
        <p:spPr>
          <a:xfrm rot="16200000">
            <a:off x="3505405" y="4866367"/>
            <a:ext cx="357188" cy="221336"/>
          </a:xfrm>
          <a:prstGeom prst="right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8" name="右箭头 17"/>
          <p:cNvSpPr/>
          <p:nvPr/>
        </p:nvSpPr>
        <p:spPr>
          <a:xfrm rot="16200000">
            <a:off x="3505405" y="5652180"/>
            <a:ext cx="357187" cy="221336"/>
          </a:xfrm>
          <a:prstGeom prst="right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9" name="圆角矩形 18"/>
          <p:cNvSpPr/>
          <p:nvPr/>
        </p:nvSpPr>
        <p:spPr>
          <a:xfrm>
            <a:off x="4975127" y="4441254"/>
            <a:ext cx="1397073" cy="2071687"/>
          </a:xfrm>
          <a:prstGeom prst="roundRect">
            <a:avLst>
              <a:gd name="adj" fmla="val 4817"/>
            </a:avLst>
          </a:prstGeom>
          <a:solidFill>
            <a:srgbClr val="000000">
              <a:lumMod val="20000"/>
              <a:lumOff val="80000"/>
            </a:srgbClr>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20" name="矩形 19"/>
          <p:cNvSpPr/>
          <p:nvPr/>
        </p:nvSpPr>
        <p:spPr>
          <a:xfrm>
            <a:off x="5122684" y="6084316"/>
            <a:ext cx="1137891" cy="285750"/>
          </a:xfrm>
          <a:prstGeom prst="rect">
            <a:avLst/>
          </a:prstGeom>
          <a:solidFill>
            <a:schemeClr val="bg1"/>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安全</a:t>
            </a:r>
          </a:p>
        </p:txBody>
      </p:sp>
      <p:sp>
        <p:nvSpPr>
          <p:cNvPr id="21" name="矩形 20"/>
          <p:cNvSpPr/>
          <p:nvPr/>
        </p:nvSpPr>
        <p:spPr>
          <a:xfrm>
            <a:off x="5122683" y="4584129"/>
            <a:ext cx="1137891" cy="285750"/>
          </a:xfrm>
          <a:prstGeom prst="rect">
            <a:avLst/>
          </a:prstGeom>
          <a:solidFill>
            <a:schemeClr val="accent6">
              <a:lumMod val="40000"/>
              <a:lumOff val="60000"/>
            </a:schemeClr>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技术类服务</a:t>
            </a:r>
          </a:p>
        </p:txBody>
      </p:sp>
      <p:sp>
        <p:nvSpPr>
          <p:cNvPr id="22" name="圆角矩形 21"/>
          <p:cNvSpPr/>
          <p:nvPr/>
        </p:nvSpPr>
        <p:spPr>
          <a:xfrm>
            <a:off x="6444208" y="4441254"/>
            <a:ext cx="1844468" cy="2071687"/>
          </a:xfrm>
          <a:prstGeom prst="roundRect">
            <a:avLst>
              <a:gd name="adj" fmla="val 4817"/>
            </a:avLst>
          </a:prstGeom>
          <a:solidFill>
            <a:srgbClr val="000000">
              <a:lumMod val="20000"/>
              <a:lumOff val="80000"/>
            </a:srgbClr>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23" name="矩形 22"/>
          <p:cNvSpPr/>
          <p:nvPr/>
        </p:nvSpPr>
        <p:spPr>
          <a:xfrm>
            <a:off x="6517987" y="5727129"/>
            <a:ext cx="1696909" cy="285750"/>
          </a:xfrm>
          <a:prstGeom prst="rect">
            <a:avLst/>
          </a:prstGeom>
          <a:solidFill>
            <a:srgbClr val="FFFF00"/>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000000"/>
                </a:solidFill>
                <a:effectLst/>
                <a:uLnTx/>
                <a:uFillTx/>
                <a:latin typeface="微软雅黑"/>
                <a:ea typeface="微软雅黑"/>
                <a:cs typeface="+mn-cs"/>
              </a:rPr>
              <a:t>4A</a:t>
            </a: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系统</a:t>
            </a:r>
          </a:p>
        </p:txBody>
      </p:sp>
      <p:sp>
        <p:nvSpPr>
          <p:cNvPr id="24" name="矩形 23"/>
          <p:cNvSpPr/>
          <p:nvPr/>
        </p:nvSpPr>
        <p:spPr>
          <a:xfrm>
            <a:off x="6517987" y="6084316"/>
            <a:ext cx="1696909" cy="285750"/>
          </a:xfrm>
          <a:prstGeom prst="rect">
            <a:avLst/>
          </a:prstGeom>
          <a:solidFill>
            <a:srgbClr val="FFFF00"/>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主数据平台</a:t>
            </a:r>
          </a:p>
        </p:txBody>
      </p:sp>
      <p:sp>
        <p:nvSpPr>
          <p:cNvPr id="25" name="矩形 24"/>
          <p:cNvSpPr/>
          <p:nvPr/>
        </p:nvSpPr>
        <p:spPr>
          <a:xfrm>
            <a:off x="6517987" y="5012754"/>
            <a:ext cx="1696909" cy="642937"/>
          </a:xfrm>
          <a:prstGeom prst="rect">
            <a:avLst/>
          </a:prstGeom>
          <a:solidFill>
            <a:srgbClr val="FFFF00"/>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统一流程平台</a:t>
            </a:r>
          </a:p>
        </p:txBody>
      </p:sp>
      <p:sp>
        <p:nvSpPr>
          <p:cNvPr id="26" name="矩形 25"/>
          <p:cNvSpPr/>
          <p:nvPr/>
        </p:nvSpPr>
        <p:spPr>
          <a:xfrm>
            <a:off x="6591765" y="5298504"/>
            <a:ext cx="516451" cy="285750"/>
          </a:xfrm>
          <a:prstGeom prst="rect">
            <a:avLst/>
          </a:prstGeom>
          <a:solidFill>
            <a:srgbClr val="FFFFFF"/>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建模</a:t>
            </a:r>
          </a:p>
        </p:txBody>
      </p:sp>
      <p:sp>
        <p:nvSpPr>
          <p:cNvPr id="27" name="矩形 26"/>
          <p:cNvSpPr/>
          <p:nvPr/>
        </p:nvSpPr>
        <p:spPr>
          <a:xfrm>
            <a:off x="7108217" y="5298504"/>
            <a:ext cx="516450" cy="285750"/>
          </a:xfrm>
          <a:prstGeom prst="rect">
            <a:avLst/>
          </a:prstGeom>
          <a:solidFill>
            <a:srgbClr val="FFFFFF"/>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执行</a:t>
            </a:r>
          </a:p>
        </p:txBody>
      </p:sp>
      <p:sp>
        <p:nvSpPr>
          <p:cNvPr id="28" name="矩形 27"/>
          <p:cNvSpPr/>
          <p:nvPr/>
        </p:nvSpPr>
        <p:spPr>
          <a:xfrm>
            <a:off x="7624667" y="5298504"/>
            <a:ext cx="516451" cy="285750"/>
          </a:xfrm>
          <a:prstGeom prst="rect">
            <a:avLst/>
          </a:prstGeom>
          <a:solidFill>
            <a:srgbClr val="FFFFFF"/>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监控</a:t>
            </a:r>
          </a:p>
        </p:txBody>
      </p:sp>
      <p:sp>
        <p:nvSpPr>
          <p:cNvPr id="29" name="矩形 28"/>
          <p:cNvSpPr/>
          <p:nvPr/>
        </p:nvSpPr>
        <p:spPr>
          <a:xfrm>
            <a:off x="6517987" y="4584129"/>
            <a:ext cx="1696909" cy="285750"/>
          </a:xfrm>
          <a:prstGeom prst="rect">
            <a:avLst/>
          </a:prstGeom>
          <a:solidFill>
            <a:srgbClr val="FFFF00"/>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平台级服务</a:t>
            </a:r>
          </a:p>
        </p:txBody>
      </p:sp>
      <p:grpSp>
        <p:nvGrpSpPr>
          <p:cNvPr id="30" name="组合 29"/>
          <p:cNvGrpSpPr/>
          <p:nvPr/>
        </p:nvGrpSpPr>
        <p:grpSpPr>
          <a:xfrm>
            <a:off x="179512" y="1058020"/>
            <a:ext cx="8208912" cy="1944216"/>
            <a:chOff x="35496" y="1072705"/>
            <a:chExt cx="9001000" cy="1944216"/>
          </a:xfrm>
        </p:grpSpPr>
        <p:sp>
          <p:nvSpPr>
            <p:cNvPr id="31" name="矩形 30"/>
            <p:cNvSpPr/>
            <p:nvPr/>
          </p:nvSpPr>
          <p:spPr>
            <a:xfrm>
              <a:off x="35496" y="1072705"/>
              <a:ext cx="9001000" cy="1944216"/>
            </a:xfrm>
            <a:prstGeom prst="rect">
              <a:avLst/>
            </a:prstGeom>
            <a:solidFill>
              <a:schemeClr val="accent3">
                <a:lumMod val="20000"/>
                <a:lumOff val="80000"/>
              </a:schemeClr>
            </a:solidFill>
            <a:ln/>
          </p:spPr>
          <p:style>
            <a:lnRef idx="1">
              <a:schemeClr val="dk1"/>
            </a:lnRef>
            <a:fillRef idx="2">
              <a:schemeClr val="dk1"/>
            </a:fillRef>
            <a:effectRef idx="1">
              <a:schemeClr val="dk1"/>
            </a:effectRef>
            <a:fontRef idx="minor">
              <a:schemeClr val="dk1"/>
            </a:fontRef>
          </p:style>
          <p:txBody>
            <a:bodyPr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rgbClr val="000000"/>
                </a:solidFill>
                <a:effectLst/>
                <a:uLnTx/>
                <a:uFillTx/>
                <a:latin typeface="微软雅黑"/>
                <a:ea typeface="微软雅黑"/>
                <a:cs typeface="+mn-cs"/>
              </a:endParaRPr>
            </a:p>
          </p:txBody>
        </p:sp>
        <p:sp>
          <p:nvSpPr>
            <p:cNvPr id="32" name="圆角矩形 31"/>
            <p:cNvSpPr/>
            <p:nvPr/>
          </p:nvSpPr>
          <p:spPr>
            <a:xfrm>
              <a:off x="6116559" y="1735596"/>
              <a:ext cx="1032909" cy="1143008"/>
            </a:xfrm>
            <a:prstGeom prst="roundRect">
              <a:avLst>
                <a:gd name="adj" fmla="val 5537"/>
              </a:avLst>
            </a:prstGeom>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业务应用</a:t>
              </a:r>
            </a:p>
          </p:txBody>
        </p:sp>
        <p:sp>
          <p:nvSpPr>
            <p:cNvPr id="33" name="圆角矩形 32"/>
            <p:cNvSpPr/>
            <p:nvPr/>
          </p:nvSpPr>
          <p:spPr>
            <a:xfrm>
              <a:off x="7593320" y="1735596"/>
              <a:ext cx="1032909" cy="1143008"/>
            </a:xfrm>
            <a:prstGeom prst="roundRect">
              <a:avLst>
                <a:gd name="adj" fmla="val 5537"/>
              </a:avLst>
            </a:prstGeom>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业务应用</a:t>
              </a:r>
            </a:p>
          </p:txBody>
        </p:sp>
        <p:sp>
          <p:nvSpPr>
            <p:cNvPr id="34" name="矩形 33"/>
            <p:cNvSpPr/>
            <p:nvPr/>
          </p:nvSpPr>
          <p:spPr>
            <a:xfrm>
              <a:off x="256832" y="1216721"/>
              <a:ext cx="8632107" cy="357758"/>
            </a:xfrm>
            <a:prstGeom prst="rect">
              <a:avLst/>
            </a:prstGeom>
            <a:solidFill>
              <a:srgbClr val="FFFFFF">
                <a:lumMod val="85000"/>
              </a:srgbClr>
            </a:solidFill>
            <a:ln w="9525" cap="flat" cmpd="sng" algn="ctr">
              <a:solidFill>
                <a:srgbClr val="000000">
                  <a:shade val="95000"/>
                  <a:satMod val="105000"/>
                </a:srgbClr>
              </a:solidFill>
              <a:prstDash val="dash"/>
            </a:ln>
            <a:effectLst>
              <a:outerShdw blurRad="40000" dist="20000" dir="5400000" rotWithShape="0">
                <a:srgbClr val="000000">
                  <a:alpha val="38000"/>
                </a:srgbClr>
              </a:outerShdw>
            </a:effectLst>
          </p:spPr>
          <p:txBody>
            <a:bodyPr anchor="b" anchorCtr="1"/>
            <a:lstStyle/>
            <a:p>
              <a:pPr algn="ctr"/>
              <a:r>
                <a:rPr lang="zh-CN" altLang="en-US" sz="1400" b="1" kern="0" dirty="0">
                  <a:solidFill>
                    <a:srgbClr val="000000"/>
                  </a:solidFill>
                  <a:latin typeface="微软雅黑"/>
                  <a:ea typeface="微软雅黑"/>
                </a:rPr>
                <a:t>云应用门户</a:t>
              </a:r>
            </a:p>
          </p:txBody>
        </p:sp>
        <p:sp>
          <p:nvSpPr>
            <p:cNvPr id="35" name="圆角矩形 34"/>
            <p:cNvSpPr/>
            <p:nvPr/>
          </p:nvSpPr>
          <p:spPr>
            <a:xfrm>
              <a:off x="315544" y="1735596"/>
              <a:ext cx="1032909" cy="1143008"/>
            </a:xfrm>
            <a:prstGeom prst="roundRect">
              <a:avLst>
                <a:gd name="adj" fmla="val 5537"/>
              </a:avLst>
            </a:prstGeom>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业务应用</a:t>
              </a:r>
            </a:p>
          </p:txBody>
        </p:sp>
        <p:sp>
          <p:nvSpPr>
            <p:cNvPr id="36" name="圆角矩形 35"/>
            <p:cNvSpPr/>
            <p:nvPr/>
          </p:nvSpPr>
          <p:spPr>
            <a:xfrm>
              <a:off x="1740941" y="1735596"/>
              <a:ext cx="1032909" cy="1143008"/>
            </a:xfrm>
            <a:prstGeom prst="roundRect">
              <a:avLst>
                <a:gd name="adj" fmla="val 5537"/>
              </a:avLst>
            </a:prstGeom>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业务应用</a:t>
              </a:r>
            </a:p>
          </p:txBody>
        </p:sp>
        <p:sp>
          <p:nvSpPr>
            <p:cNvPr id="37" name="圆角矩形 36"/>
            <p:cNvSpPr/>
            <p:nvPr/>
          </p:nvSpPr>
          <p:spPr>
            <a:xfrm>
              <a:off x="3217703" y="1735596"/>
              <a:ext cx="1032909" cy="1143008"/>
            </a:xfrm>
            <a:prstGeom prst="roundRect">
              <a:avLst>
                <a:gd name="adj" fmla="val 5537"/>
              </a:avLst>
            </a:prstGeom>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业务应用</a:t>
              </a:r>
            </a:p>
          </p:txBody>
        </p:sp>
        <p:sp>
          <p:nvSpPr>
            <p:cNvPr id="38" name="圆角矩形 37"/>
            <p:cNvSpPr/>
            <p:nvPr/>
          </p:nvSpPr>
          <p:spPr>
            <a:xfrm>
              <a:off x="4694464" y="1735596"/>
              <a:ext cx="1032909" cy="1143008"/>
            </a:xfrm>
            <a:prstGeom prst="roundRect">
              <a:avLst>
                <a:gd name="adj" fmla="val 5537"/>
              </a:avLst>
            </a:prstGeom>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业务应用</a:t>
              </a:r>
            </a:p>
          </p:txBody>
        </p:sp>
        <p:sp>
          <p:nvSpPr>
            <p:cNvPr id="39" name="矩形 38"/>
            <p:cNvSpPr/>
            <p:nvPr/>
          </p:nvSpPr>
          <p:spPr>
            <a:xfrm>
              <a:off x="167984" y="2092786"/>
              <a:ext cx="8647174" cy="285752"/>
            </a:xfrm>
            <a:prstGeom prst="rect">
              <a:avLst/>
            </a:prstGeom>
            <a:solidFill>
              <a:schemeClr val="accent5">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solidFill>
                    <a:schemeClr val="bg1"/>
                  </a:solidFill>
                  <a:latin typeface="微软雅黑" pitchFamily="34" charset="-122"/>
                  <a:ea typeface="微软雅黑" pitchFamily="34" charset="-122"/>
                </a:rPr>
                <a:t>页面展现层</a:t>
              </a:r>
            </a:p>
          </p:txBody>
        </p:sp>
        <p:sp>
          <p:nvSpPr>
            <p:cNvPr id="40" name="矩形 39"/>
            <p:cNvSpPr/>
            <p:nvPr/>
          </p:nvSpPr>
          <p:spPr>
            <a:xfrm>
              <a:off x="167984" y="2449976"/>
              <a:ext cx="8647174" cy="285752"/>
            </a:xfrm>
            <a:prstGeom prst="rect">
              <a:avLst/>
            </a:prstGeom>
            <a:solidFill>
              <a:schemeClr val="accent5">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solidFill>
                    <a:schemeClr val="bg1"/>
                  </a:solidFill>
                  <a:latin typeface="微软雅黑" pitchFamily="34" charset="-122"/>
                  <a:ea typeface="微软雅黑" pitchFamily="34" charset="-122"/>
                </a:rPr>
                <a:t>服务能力组装层</a:t>
              </a:r>
            </a:p>
          </p:txBody>
        </p:sp>
      </p:grpSp>
      <p:sp>
        <p:nvSpPr>
          <p:cNvPr id="41" name="矩形 40"/>
          <p:cNvSpPr/>
          <p:nvPr/>
        </p:nvSpPr>
        <p:spPr>
          <a:xfrm>
            <a:off x="179512" y="3074243"/>
            <a:ext cx="8208912" cy="1102940"/>
          </a:xfrm>
          <a:prstGeom prst="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rgbClr val="000000"/>
              </a:solidFill>
              <a:effectLst/>
              <a:uLnTx/>
              <a:uFillTx/>
              <a:latin typeface="微软雅黑"/>
              <a:ea typeface="微软雅黑"/>
              <a:cs typeface="+mn-cs"/>
            </a:endParaRPr>
          </a:p>
        </p:txBody>
      </p:sp>
      <p:sp>
        <p:nvSpPr>
          <p:cNvPr id="42" name="矩形 41"/>
          <p:cNvSpPr/>
          <p:nvPr/>
        </p:nvSpPr>
        <p:spPr>
          <a:xfrm>
            <a:off x="381370" y="3229571"/>
            <a:ext cx="7872482" cy="357758"/>
          </a:xfrm>
          <a:prstGeom prst="rect">
            <a:avLst/>
          </a:prstGeom>
          <a:solidFill>
            <a:srgbClr val="FFFFFF">
              <a:lumMod val="85000"/>
            </a:srgbClr>
          </a:solidFill>
          <a:ln w="9525" cap="flat" cmpd="sng" algn="ctr">
            <a:solidFill>
              <a:srgbClr val="000000">
                <a:shade val="95000"/>
                <a:satMod val="105000"/>
              </a:srgbClr>
            </a:solidFill>
            <a:prstDash val="dash"/>
          </a:ln>
          <a:effectLst>
            <a:outerShdw blurRad="40000" dist="20000" dir="5400000" rotWithShape="0">
              <a:srgbClr val="000000">
                <a:alpha val="38000"/>
              </a:srgbClr>
            </a:outerShdw>
          </a:effectLst>
        </p:spPr>
        <p:txBody>
          <a:bodyPr anchor="b" anchorCtr="1"/>
          <a:lstStyle/>
          <a:p>
            <a:pPr algn="ctr"/>
            <a:r>
              <a:rPr lang="en-US" altLang="zh-CN" sz="1400" b="1" kern="0" dirty="0">
                <a:solidFill>
                  <a:srgbClr val="000000"/>
                </a:solidFill>
                <a:latin typeface="微软雅黑"/>
                <a:ea typeface="微软雅黑"/>
              </a:rPr>
              <a:t>SOA</a:t>
            </a:r>
            <a:r>
              <a:rPr lang="zh-CN" altLang="en-US" sz="1400" b="1" kern="0" dirty="0">
                <a:solidFill>
                  <a:srgbClr val="000000"/>
                </a:solidFill>
                <a:latin typeface="微软雅黑"/>
                <a:ea typeface="微软雅黑"/>
              </a:rPr>
              <a:t>服务总线和服务目录</a:t>
            </a:r>
          </a:p>
        </p:txBody>
      </p:sp>
      <p:sp>
        <p:nvSpPr>
          <p:cNvPr id="43" name="圆角矩形 42"/>
          <p:cNvSpPr/>
          <p:nvPr/>
        </p:nvSpPr>
        <p:spPr>
          <a:xfrm>
            <a:off x="410469" y="3735720"/>
            <a:ext cx="1770970" cy="346635"/>
          </a:xfrm>
          <a:prstGeom prst="roundRect">
            <a:avLst>
              <a:gd name="adj" fmla="val 5537"/>
            </a:avLst>
          </a:prstGeom>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技术服务接入</a:t>
            </a:r>
          </a:p>
        </p:txBody>
      </p:sp>
      <p:sp>
        <p:nvSpPr>
          <p:cNvPr id="44" name="圆角矩形 43"/>
          <p:cNvSpPr/>
          <p:nvPr/>
        </p:nvSpPr>
        <p:spPr>
          <a:xfrm>
            <a:off x="2445174" y="3735720"/>
            <a:ext cx="1770970" cy="346635"/>
          </a:xfrm>
          <a:prstGeom prst="roundRect">
            <a:avLst>
              <a:gd name="adj" fmla="val 5537"/>
            </a:avLst>
          </a:prstGeom>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数据服务接入</a:t>
            </a:r>
          </a:p>
        </p:txBody>
      </p:sp>
      <p:sp>
        <p:nvSpPr>
          <p:cNvPr id="45" name="圆角矩形 44"/>
          <p:cNvSpPr/>
          <p:nvPr/>
        </p:nvSpPr>
        <p:spPr>
          <a:xfrm>
            <a:off x="4487438" y="3735720"/>
            <a:ext cx="1770970" cy="346635"/>
          </a:xfrm>
          <a:prstGeom prst="roundRect">
            <a:avLst>
              <a:gd name="adj" fmla="val 5537"/>
            </a:avLst>
          </a:prstGeom>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业务服务接入</a:t>
            </a:r>
          </a:p>
        </p:txBody>
      </p:sp>
      <p:sp>
        <p:nvSpPr>
          <p:cNvPr id="46" name="圆角矩形 45"/>
          <p:cNvSpPr/>
          <p:nvPr/>
        </p:nvSpPr>
        <p:spPr>
          <a:xfrm>
            <a:off x="6461259" y="3735720"/>
            <a:ext cx="1770970" cy="346635"/>
          </a:xfrm>
          <a:prstGeom prst="roundRect">
            <a:avLst>
              <a:gd name="adj" fmla="val 5537"/>
            </a:avLst>
          </a:prstGeom>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流程服务接入</a:t>
            </a:r>
          </a:p>
        </p:txBody>
      </p:sp>
      <p:sp>
        <p:nvSpPr>
          <p:cNvPr id="47" name="矩形 46"/>
          <p:cNvSpPr/>
          <p:nvPr/>
        </p:nvSpPr>
        <p:spPr>
          <a:xfrm>
            <a:off x="5122684" y="5727129"/>
            <a:ext cx="1137891" cy="285750"/>
          </a:xfrm>
          <a:prstGeom prst="rect">
            <a:avLst/>
          </a:prstGeom>
          <a:solidFill>
            <a:schemeClr val="bg1"/>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缓存</a:t>
            </a:r>
          </a:p>
        </p:txBody>
      </p:sp>
      <p:sp>
        <p:nvSpPr>
          <p:cNvPr id="48" name="矩形 47"/>
          <p:cNvSpPr/>
          <p:nvPr/>
        </p:nvSpPr>
        <p:spPr>
          <a:xfrm>
            <a:off x="5122684" y="5368974"/>
            <a:ext cx="1137891" cy="285750"/>
          </a:xfrm>
          <a:prstGeom prst="rect">
            <a:avLst/>
          </a:prstGeom>
          <a:solidFill>
            <a:schemeClr val="bg1"/>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消息</a:t>
            </a:r>
          </a:p>
        </p:txBody>
      </p:sp>
      <p:sp>
        <p:nvSpPr>
          <p:cNvPr id="49" name="矩形 48"/>
          <p:cNvSpPr/>
          <p:nvPr/>
        </p:nvSpPr>
        <p:spPr>
          <a:xfrm>
            <a:off x="5122684" y="5010198"/>
            <a:ext cx="1137891" cy="285750"/>
          </a:xfrm>
          <a:prstGeom prst="rect">
            <a:avLst/>
          </a:prstGeom>
          <a:solidFill>
            <a:schemeClr val="bg1"/>
          </a:soli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cs"/>
              </a:rPr>
              <a:t>分布式计算</a:t>
            </a:r>
          </a:p>
        </p:txBody>
      </p:sp>
      <p:sp>
        <p:nvSpPr>
          <p:cNvPr id="50" name="矩形 49"/>
          <p:cNvSpPr/>
          <p:nvPr/>
        </p:nvSpPr>
        <p:spPr>
          <a:xfrm>
            <a:off x="8481294" y="3074243"/>
            <a:ext cx="555202" cy="3580432"/>
          </a:xfrm>
          <a:prstGeom prst="rect">
            <a:avLst/>
          </a:prstGeom>
          <a:ln/>
        </p:spPr>
        <p:style>
          <a:lnRef idx="1">
            <a:schemeClr val="accent1"/>
          </a:lnRef>
          <a:fillRef idx="2">
            <a:schemeClr val="accent1"/>
          </a:fillRef>
          <a:effectRef idx="1">
            <a:schemeClr val="accent1"/>
          </a:effectRef>
          <a:fontRef idx="minor">
            <a:schemeClr val="dk1"/>
          </a:fontRef>
        </p:style>
        <p:txBody>
          <a:bodyPr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rgbClr val="000000"/>
                </a:solidFill>
                <a:effectLst/>
                <a:uLnTx/>
                <a:uFillTx/>
                <a:latin typeface="微软雅黑"/>
                <a:ea typeface="微软雅黑"/>
                <a:cs typeface="+mn-cs"/>
              </a:rPr>
              <a:t>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rgbClr val="000000"/>
                </a:solidFill>
                <a:effectLst/>
                <a:uLnTx/>
                <a:uFillTx/>
                <a:latin typeface="微软雅黑"/>
                <a:ea typeface="微软雅黑"/>
                <a:cs typeface="+mn-cs"/>
              </a:rPr>
              <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rgbClr val="000000"/>
                </a:solidFill>
                <a:effectLst/>
                <a:uLnTx/>
                <a:uFillTx/>
                <a:latin typeface="微软雅黑"/>
                <a:ea typeface="微软雅黑"/>
                <a:cs typeface="+mn-cs"/>
              </a:rPr>
              <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srgbClr val="000000"/>
                </a:solidFill>
                <a:effectLst/>
                <a:uLnTx/>
                <a:uFillTx/>
                <a:latin typeface="微软雅黑"/>
                <a:ea typeface="微软雅黑"/>
                <a:cs typeface="+mn-cs"/>
              </a:rPr>
              <a:t>S</a:t>
            </a: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b="1" kern="0" dirty="0">
                <a:solidFill>
                  <a:srgbClr val="000000"/>
                </a:solidFill>
                <a:latin typeface="微软雅黑"/>
                <a:ea typeface="微软雅黑"/>
              </a:rPr>
              <a:t>管</a:t>
            </a:r>
            <a:endParaRPr lang="en-US" altLang="zh-CN" sz="1400" b="1" kern="0" dirty="0">
              <a:solidFill>
                <a:srgbClr val="000000"/>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b="1" kern="0" dirty="0">
                <a:solidFill>
                  <a:srgbClr val="000000"/>
                </a:solidFill>
                <a:latin typeface="微软雅黑"/>
                <a:ea typeface="微软雅黑"/>
              </a:rPr>
              <a:t>理</a:t>
            </a:r>
            <a:endParaRPr lang="en-US" altLang="zh-CN" sz="1400" b="1" kern="0" dirty="0">
              <a:solidFill>
                <a:srgbClr val="000000"/>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b="1" kern="0" dirty="0">
                <a:solidFill>
                  <a:srgbClr val="000000"/>
                </a:solidFill>
                <a:latin typeface="微软雅黑"/>
                <a:ea typeface="微软雅黑"/>
              </a:rPr>
              <a:t>平</a:t>
            </a:r>
            <a:endParaRPr lang="en-US" altLang="zh-CN" sz="1400" b="1" kern="0" dirty="0">
              <a:solidFill>
                <a:srgbClr val="000000"/>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b="1" kern="0" dirty="0">
                <a:solidFill>
                  <a:srgbClr val="000000"/>
                </a:solidFill>
                <a:latin typeface="微软雅黑"/>
                <a:ea typeface="微软雅黑"/>
              </a:rPr>
              <a:t>台</a:t>
            </a:r>
            <a:endParaRPr lang="en-US" altLang="zh-CN" sz="1400" b="1" kern="0" dirty="0">
              <a:solidFill>
                <a:srgbClr val="000000"/>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400" b="1" i="0" u="none" strike="noStrike" kern="0" cap="none" spc="0" normalizeH="0" baseline="0" noProof="0" dirty="0">
              <a:ln>
                <a:noFill/>
              </a:ln>
              <a:solidFill>
                <a:srgbClr val="000000"/>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400" b="1" kern="0" dirty="0">
              <a:solidFill>
                <a:srgbClr val="000000"/>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400" b="1" i="0" u="none" strike="noStrike" kern="0" cap="none" spc="0" normalizeH="0" baseline="0" noProof="0" dirty="0">
              <a:ln>
                <a:noFill/>
              </a:ln>
              <a:solidFill>
                <a:srgbClr val="000000"/>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rgbClr val="000000"/>
              </a:solidFill>
              <a:effectLst/>
              <a:uLnTx/>
              <a:uFillTx/>
              <a:latin typeface="微软雅黑"/>
              <a:ea typeface="微软雅黑"/>
              <a:cs typeface="+mn-cs"/>
            </a:endParaRPr>
          </a:p>
        </p:txBody>
      </p:sp>
      <p:sp>
        <p:nvSpPr>
          <p:cNvPr id="51" name="矩形 50"/>
          <p:cNvSpPr/>
          <p:nvPr/>
        </p:nvSpPr>
        <p:spPr>
          <a:xfrm>
            <a:off x="8481294" y="1052736"/>
            <a:ext cx="555202" cy="1949500"/>
          </a:xfrm>
          <a:prstGeom prst="rect">
            <a:avLst/>
          </a:prstGeom>
          <a:ln/>
        </p:spPr>
        <p:style>
          <a:lnRef idx="1">
            <a:schemeClr val="accent1"/>
          </a:lnRef>
          <a:fillRef idx="2">
            <a:schemeClr val="accent1"/>
          </a:fillRef>
          <a:effectRef idx="1">
            <a:schemeClr val="accent1"/>
          </a:effectRef>
          <a:fontRef idx="minor">
            <a:schemeClr val="dk1"/>
          </a:fontRef>
        </p:style>
        <p:txBody>
          <a:bodyPr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0000"/>
                </a:solidFill>
                <a:effectLst/>
                <a:uLnTx/>
                <a:uFillTx/>
                <a:latin typeface="微软雅黑"/>
                <a:ea typeface="微软雅黑"/>
                <a:cs typeface="+mn-cs"/>
              </a:rPr>
              <a:t>应</a:t>
            </a:r>
            <a:endParaRPr kumimoji="0" lang="en-US" altLang="zh-CN" sz="1400" b="1" i="0" u="none" strike="noStrike" kern="0" cap="none" spc="0" normalizeH="0" baseline="0" noProof="0" dirty="0">
              <a:ln>
                <a:noFill/>
              </a:ln>
              <a:solidFill>
                <a:srgbClr val="000000"/>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0000"/>
                </a:solidFill>
                <a:effectLst/>
                <a:uLnTx/>
                <a:uFillTx/>
                <a:latin typeface="微软雅黑"/>
                <a:ea typeface="微软雅黑"/>
                <a:cs typeface="+mn-cs"/>
              </a:rPr>
              <a:t>用</a:t>
            </a:r>
            <a:endParaRPr kumimoji="0" lang="en-US" altLang="zh-CN" sz="1400" b="1" i="0" u="none" strike="noStrike" kern="0" cap="none" spc="0" normalizeH="0" baseline="0" noProof="0" dirty="0">
              <a:ln>
                <a:noFill/>
              </a:ln>
              <a:solidFill>
                <a:srgbClr val="000000"/>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000000"/>
                </a:solidFill>
                <a:effectLst/>
                <a:uLnTx/>
                <a:uFillTx/>
                <a:latin typeface="微软雅黑"/>
                <a:ea typeface="微软雅黑"/>
                <a:cs typeface="+mn-cs"/>
              </a:rPr>
              <a:t>层</a:t>
            </a:r>
            <a:endParaRPr kumimoji="0" lang="en-US" altLang="zh-CN" sz="1400" b="1" i="0" u="none" strike="noStrike" kern="0" cap="none" spc="0" normalizeH="0" baseline="0" noProof="0" dirty="0">
              <a:ln>
                <a:noFill/>
              </a:ln>
              <a:solidFill>
                <a:srgbClr val="000000"/>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400" b="1" kern="0" dirty="0">
              <a:solidFill>
                <a:srgbClr val="000000"/>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400" b="1" i="0" u="none" strike="noStrike" kern="0" cap="none" spc="0" normalizeH="0" baseline="0" noProof="0" dirty="0">
              <a:ln>
                <a:noFill/>
              </a:ln>
              <a:solidFill>
                <a:srgbClr val="000000"/>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rgbClr val="000000"/>
              </a:solidFill>
              <a:effectLst/>
              <a:uLnTx/>
              <a:uFillTx/>
              <a:latin typeface="微软雅黑"/>
              <a:ea typeface="微软雅黑"/>
              <a:cs typeface="+mn-cs"/>
            </a:endParaRPr>
          </a:p>
        </p:txBody>
      </p:sp>
      <p:sp>
        <p:nvSpPr>
          <p:cNvPr id="52" name="矩形 51"/>
          <p:cNvSpPr/>
          <p:nvPr/>
        </p:nvSpPr>
        <p:spPr>
          <a:xfrm>
            <a:off x="179512" y="404664"/>
            <a:ext cx="8856984" cy="504056"/>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该图为多年前我在整理企业私有云</a:t>
            </a:r>
            <a:r>
              <a:rPr lang="en-US" altLang="zh-CN" sz="1200" dirty="0">
                <a:latin typeface="微软雅黑" pitchFamily="34" charset="-122"/>
                <a:ea typeface="微软雅黑" pitchFamily="34" charset="-122"/>
              </a:rPr>
              <a:t>PaaS</a:t>
            </a:r>
            <a:r>
              <a:rPr lang="zh-CN" altLang="en-US" sz="1200" dirty="0">
                <a:latin typeface="微软雅黑" pitchFamily="34" charset="-122"/>
                <a:ea typeface="微软雅黑" pitchFamily="34" charset="-122"/>
              </a:rPr>
              <a:t>平台整体架构设计时候构图，基于平台</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应用的构建体系。</a:t>
            </a:r>
          </a:p>
        </p:txBody>
      </p:sp>
    </p:spTree>
    <p:extLst>
      <p:ext uri="{BB962C8B-B14F-4D97-AF65-F5344CB8AC3E}">
        <p14:creationId xmlns:p14="http://schemas.microsoft.com/office/powerpoint/2010/main" val="620424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395536" y="1700808"/>
            <a:ext cx="8136904" cy="4175273"/>
            <a:chOff x="1187450" y="2278063"/>
            <a:chExt cx="6337300" cy="3455987"/>
          </a:xfrm>
        </p:grpSpPr>
        <p:sp>
          <p:nvSpPr>
            <p:cNvPr id="36" name="AutoShape 6"/>
            <p:cNvSpPr>
              <a:spLocks noChangeArrowheads="1"/>
            </p:cNvSpPr>
            <p:nvPr/>
          </p:nvSpPr>
          <p:spPr bwMode="auto">
            <a:xfrm rot="10800000">
              <a:off x="1403350" y="2781300"/>
              <a:ext cx="6121400" cy="360363"/>
            </a:xfrm>
            <a:custGeom>
              <a:avLst/>
              <a:gdLst>
                <a:gd name="T0" fmla="*/ 5613834 w 21600"/>
                <a:gd name="T1" fmla="*/ 180182 h 21600"/>
                <a:gd name="T2" fmla="*/ 3060700 w 21600"/>
                <a:gd name="T3" fmla="*/ 360363 h 21600"/>
                <a:gd name="T4" fmla="*/ 507566 w 21600"/>
                <a:gd name="T5" fmla="*/ 180182 h 21600"/>
                <a:gd name="T6" fmla="*/ 3060700 w 21600"/>
                <a:gd name="T7" fmla="*/ 0 h 21600"/>
                <a:gd name="T8" fmla="*/ 0 60000 65536"/>
                <a:gd name="T9" fmla="*/ 0 60000 65536"/>
                <a:gd name="T10" fmla="*/ 0 60000 65536"/>
                <a:gd name="T11" fmla="*/ 0 60000 65536"/>
                <a:gd name="T12" fmla="*/ 3591 w 21600"/>
                <a:gd name="T13" fmla="*/ 3591 h 21600"/>
                <a:gd name="T14" fmla="*/ 18009 w 21600"/>
                <a:gd name="T15" fmla="*/ 18009 h 21600"/>
              </a:gdLst>
              <a:ahLst/>
              <a:cxnLst>
                <a:cxn ang="T8">
                  <a:pos x="T0" y="T1"/>
                </a:cxn>
                <a:cxn ang="T9">
                  <a:pos x="T2" y="T3"/>
                </a:cxn>
                <a:cxn ang="T10">
                  <a:pos x="T4" y="T5"/>
                </a:cxn>
                <a:cxn ang="T11">
                  <a:pos x="T6" y="T7"/>
                </a:cxn>
              </a:cxnLst>
              <a:rect l="T12" t="T13" r="T14" b="T15"/>
              <a:pathLst>
                <a:path w="21600" h="21600">
                  <a:moveTo>
                    <a:pt x="0" y="0"/>
                  </a:moveTo>
                  <a:lnTo>
                    <a:pt x="3581" y="21600"/>
                  </a:lnTo>
                  <a:lnTo>
                    <a:pt x="18019" y="21600"/>
                  </a:lnTo>
                  <a:lnTo>
                    <a:pt x="21600" y="0"/>
                  </a:lnTo>
                  <a:lnTo>
                    <a:pt x="0" y="0"/>
                  </a:lnTo>
                  <a:close/>
                </a:path>
              </a:pathLst>
            </a:custGeom>
            <a:gradFill rotWithShape="1">
              <a:gsLst>
                <a:gs pos="0">
                  <a:srgbClr val="FFCC00"/>
                </a:gs>
                <a:gs pos="100000">
                  <a:srgbClr val="FFF7D7"/>
                </a:gs>
              </a:gsLst>
              <a:lin ang="5400000" scaled="1"/>
            </a:gradFill>
            <a:ln w="1905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总体解决方案</a:t>
              </a:r>
            </a:p>
          </p:txBody>
        </p:sp>
        <p:sp>
          <p:nvSpPr>
            <p:cNvPr id="37" name="Rectangle 7"/>
            <p:cNvSpPr>
              <a:spLocks noChangeArrowheads="1"/>
            </p:cNvSpPr>
            <p:nvPr/>
          </p:nvSpPr>
          <p:spPr bwMode="auto">
            <a:xfrm>
              <a:off x="2987675" y="2278063"/>
              <a:ext cx="2952750" cy="360362"/>
            </a:xfrm>
            <a:prstGeom prst="rect">
              <a:avLst/>
            </a:prstGeom>
            <a:gradFill rotWithShape="1">
              <a:gsLst>
                <a:gs pos="0">
                  <a:srgbClr val="BBE0E3"/>
                </a:gs>
                <a:gs pos="100000">
                  <a:srgbClr val="BBE0E3">
                    <a:gamma/>
                    <a:tint val="47451"/>
                    <a:invGamma/>
                  </a:srgbClr>
                </a:gs>
              </a:gsLst>
              <a:lin ang="5400000" scaled="1"/>
            </a:gradFill>
            <a:ln w="1905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信息化规划</a:t>
              </a:r>
            </a:p>
          </p:txBody>
        </p:sp>
        <p:cxnSp>
          <p:nvCxnSpPr>
            <p:cNvPr id="38" name="AutoShape 8"/>
            <p:cNvCxnSpPr>
              <a:cxnSpLocks noChangeShapeType="1"/>
              <a:stCxn id="37" idx="2"/>
              <a:endCxn id="36" idx="1"/>
            </p:cNvCxnSpPr>
            <p:nvPr/>
          </p:nvCxnSpPr>
          <p:spPr bwMode="auto">
            <a:xfrm>
              <a:off x="4464050" y="2647950"/>
              <a:ext cx="0" cy="125413"/>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9"/>
            <p:cNvSpPr>
              <a:spLocks noChangeArrowheads="1"/>
            </p:cNvSpPr>
            <p:nvPr/>
          </p:nvSpPr>
          <p:spPr bwMode="auto">
            <a:xfrm>
              <a:off x="1331913" y="3286125"/>
              <a:ext cx="2952750" cy="360363"/>
            </a:xfrm>
            <a:prstGeom prst="rect">
              <a:avLst/>
            </a:prstGeom>
            <a:solidFill>
              <a:srgbClr val="BBE0E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业务解决方案</a:t>
              </a:r>
            </a:p>
          </p:txBody>
        </p:sp>
        <p:sp>
          <p:nvSpPr>
            <p:cNvPr id="40" name="Rectangle 11"/>
            <p:cNvSpPr>
              <a:spLocks noChangeArrowheads="1"/>
            </p:cNvSpPr>
            <p:nvPr/>
          </p:nvSpPr>
          <p:spPr bwMode="auto">
            <a:xfrm>
              <a:off x="4427538" y="3286125"/>
              <a:ext cx="3095625" cy="360363"/>
            </a:xfrm>
            <a:prstGeom prst="rect">
              <a:avLst/>
            </a:prstGeom>
            <a:solidFill>
              <a:srgbClr val="FFFF66"/>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系统解决方案</a:t>
              </a:r>
            </a:p>
          </p:txBody>
        </p:sp>
        <p:cxnSp>
          <p:nvCxnSpPr>
            <p:cNvPr id="41" name="AutoShape 12"/>
            <p:cNvCxnSpPr>
              <a:cxnSpLocks noChangeShapeType="1"/>
            </p:cNvCxnSpPr>
            <p:nvPr/>
          </p:nvCxnSpPr>
          <p:spPr bwMode="auto">
            <a:xfrm>
              <a:off x="2843213" y="3213100"/>
              <a:ext cx="0" cy="144463"/>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13"/>
            <p:cNvCxnSpPr>
              <a:cxnSpLocks noChangeShapeType="1"/>
            </p:cNvCxnSpPr>
            <p:nvPr/>
          </p:nvCxnSpPr>
          <p:spPr bwMode="auto">
            <a:xfrm>
              <a:off x="5795963" y="3141663"/>
              <a:ext cx="0" cy="144462"/>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Rectangle 14"/>
            <p:cNvSpPr>
              <a:spLocks noChangeArrowheads="1"/>
            </p:cNvSpPr>
            <p:nvPr/>
          </p:nvSpPr>
          <p:spPr bwMode="auto">
            <a:xfrm>
              <a:off x="1331913" y="3646488"/>
              <a:ext cx="2952750" cy="1584325"/>
            </a:xfrm>
            <a:prstGeom prst="rect">
              <a:avLst/>
            </a:prstGeom>
            <a:solidFill>
              <a:srgbClr val="66FF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4" name="Rectangle 15"/>
            <p:cNvSpPr>
              <a:spLocks noChangeArrowheads="1"/>
            </p:cNvSpPr>
            <p:nvPr/>
          </p:nvSpPr>
          <p:spPr bwMode="auto">
            <a:xfrm>
              <a:off x="4427538" y="3646488"/>
              <a:ext cx="3095625" cy="1584325"/>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5" name="Rectangle 16"/>
            <p:cNvSpPr>
              <a:spLocks noChangeArrowheads="1"/>
            </p:cNvSpPr>
            <p:nvPr/>
          </p:nvSpPr>
          <p:spPr bwMode="auto">
            <a:xfrm>
              <a:off x="2124075" y="3790950"/>
              <a:ext cx="1295400" cy="287338"/>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业务目标</a:t>
              </a:r>
            </a:p>
          </p:txBody>
        </p:sp>
        <p:cxnSp>
          <p:nvCxnSpPr>
            <p:cNvPr id="46" name="AutoShape 18"/>
            <p:cNvCxnSpPr>
              <a:cxnSpLocks noChangeShapeType="1"/>
              <a:stCxn id="45" idx="3"/>
              <a:endCxn id="58" idx="1"/>
            </p:cNvCxnSpPr>
            <p:nvPr/>
          </p:nvCxnSpPr>
          <p:spPr bwMode="auto">
            <a:xfrm>
              <a:off x="3419475" y="3935413"/>
              <a:ext cx="1871663"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Rectangle 19"/>
            <p:cNvSpPr>
              <a:spLocks noChangeArrowheads="1"/>
            </p:cNvSpPr>
            <p:nvPr/>
          </p:nvSpPr>
          <p:spPr bwMode="auto">
            <a:xfrm>
              <a:off x="1403350" y="4367213"/>
              <a:ext cx="792163" cy="287337"/>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组织岗位</a:t>
              </a:r>
            </a:p>
          </p:txBody>
        </p:sp>
        <p:sp>
          <p:nvSpPr>
            <p:cNvPr id="48" name="Rectangle 20"/>
            <p:cNvSpPr>
              <a:spLocks noChangeArrowheads="1"/>
            </p:cNvSpPr>
            <p:nvPr/>
          </p:nvSpPr>
          <p:spPr bwMode="auto">
            <a:xfrm>
              <a:off x="2339975" y="4367213"/>
              <a:ext cx="863600" cy="287337"/>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流程</a:t>
              </a:r>
            </a:p>
          </p:txBody>
        </p:sp>
        <p:sp>
          <p:nvSpPr>
            <p:cNvPr id="49" name="Rectangle 21"/>
            <p:cNvSpPr>
              <a:spLocks noChangeArrowheads="1"/>
            </p:cNvSpPr>
            <p:nvPr/>
          </p:nvSpPr>
          <p:spPr bwMode="auto">
            <a:xfrm>
              <a:off x="3346450" y="4367213"/>
              <a:ext cx="865188" cy="287337"/>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数据</a:t>
              </a:r>
            </a:p>
          </p:txBody>
        </p:sp>
        <p:cxnSp>
          <p:nvCxnSpPr>
            <p:cNvPr id="50" name="AutoShape 22"/>
            <p:cNvCxnSpPr>
              <a:cxnSpLocks noChangeShapeType="1"/>
              <a:stCxn id="45" idx="2"/>
              <a:endCxn id="48" idx="0"/>
            </p:cNvCxnSpPr>
            <p:nvPr/>
          </p:nvCxnSpPr>
          <p:spPr bwMode="auto">
            <a:xfrm rot="5400000">
              <a:off x="2627312" y="4222751"/>
              <a:ext cx="288925"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3"/>
            <p:cNvCxnSpPr>
              <a:cxnSpLocks noChangeShapeType="1"/>
              <a:stCxn id="45" idx="2"/>
              <a:endCxn id="47" idx="0"/>
            </p:cNvCxnSpPr>
            <p:nvPr/>
          </p:nvCxnSpPr>
          <p:spPr bwMode="auto">
            <a:xfrm rot="5400000">
              <a:off x="2141537" y="3736976"/>
              <a:ext cx="288925" cy="971550"/>
            </a:xfrm>
            <a:prstGeom prst="bentConnector3">
              <a:avLst>
                <a:gd name="adj1" fmla="val 49449"/>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4"/>
            <p:cNvCxnSpPr>
              <a:cxnSpLocks noChangeShapeType="1"/>
              <a:stCxn id="45" idx="2"/>
              <a:endCxn id="49" idx="0"/>
            </p:cNvCxnSpPr>
            <p:nvPr/>
          </p:nvCxnSpPr>
          <p:spPr bwMode="auto">
            <a:xfrm rot="16200000" flipH="1">
              <a:off x="3131344" y="3718719"/>
              <a:ext cx="288925" cy="1008063"/>
            </a:xfrm>
            <a:prstGeom prst="bentConnector3">
              <a:avLst>
                <a:gd name="adj1" fmla="val 49449"/>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Rectangle 34"/>
            <p:cNvSpPr>
              <a:spLocks noChangeArrowheads="1"/>
            </p:cNvSpPr>
            <p:nvPr/>
          </p:nvSpPr>
          <p:spPr bwMode="auto">
            <a:xfrm>
              <a:off x="1331913" y="5375275"/>
              <a:ext cx="6192837" cy="358775"/>
            </a:xfrm>
            <a:prstGeom prst="rect">
              <a:avLst/>
            </a:prstGeom>
            <a:gradFill rotWithShape="1">
              <a:gsLst>
                <a:gs pos="0">
                  <a:srgbClr val="FF0000"/>
                </a:gs>
                <a:gs pos="100000">
                  <a:srgbClr val="8A0000"/>
                </a:gs>
              </a:gsLst>
              <a:lin ang="5400000" scaled="1"/>
            </a:gra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rgbClr val="FFFFFF"/>
                  </a:solidFill>
                  <a:effectLst/>
                  <a:uLnTx/>
                  <a:uFillTx/>
                  <a:latin typeface="微软雅黑" pitchFamily="34" charset="-122"/>
                  <a:ea typeface="微软雅黑" pitchFamily="34" charset="-122"/>
                </a:rPr>
                <a:t>主数据管理实施方案</a:t>
              </a:r>
            </a:p>
          </p:txBody>
        </p:sp>
        <p:sp>
          <p:nvSpPr>
            <p:cNvPr id="54" name="Rectangle 35"/>
            <p:cNvSpPr>
              <a:spLocks noChangeArrowheads="1"/>
            </p:cNvSpPr>
            <p:nvPr/>
          </p:nvSpPr>
          <p:spPr bwMode="auto">
            <a:xfrm>
              <a:off x="4572000" y="4799013"/>
              <a:ext cx="2808288"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部署架构</a:t>
              </a:r>
            </a:p>
          </p:txBody>
        </p:sp>
        <p:sp>
          <p:nvSpPr>
            <p:cNvPr id="55" name="Rectangle 36"/>
            <p:cNvSpPr>
              <a:spLocks noChangeArrowheads="1"/>
            </p:cNvSpPr>
            <p:nvPr/>
          </p:nvSpPr>
          <p:spPr bwMode="auto">
            <a:xfrm>
              <a:off x="1403350" y="4799013"/>
              <a:ext cx="792163" cy="287337"/>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评价体系</a:t>
              </a:r>
            </a:p>
          </p:txBody>
        </p:sp>
        <p:sp>
          <p:nvSpPr>
            <p:cNvPr id="56" name="Rectangle 37"/>
            <p:cNvSpPr>
              <a:spLocks noChangeArrowheads="1"/>
            </p:cNvSpPr>
            <p:nvPr/>
          </p:nvSpPr>
          <p:spPr bwMode="auto">
            <a:xfrm>
              <a:off x="2339975" y="4799013"/>
              <a:ext cx="863600" cy="287337"/>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数据质量</a:t>
              </a:r>
            </a:p>
          </p:txBody>
        </p:sp>
        <p:sp>
          <p:nvSpPr>
            <p:cNvPr id="57" name="Rectangle 38"/>
            <p:cNvSpPr>
              <a:spLocks noChangeArrowheads="1"/>
            </p:cNvSpPr>
            <p:nvPr/>
          </p:nvSpPr>
          <p:spPr bwMode="auto">
            <a:xfrm>
              <a:off x="3346450" y="4799013"/>
              <a:ext cx="865188" cy="287337"/>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数据安全</a:t>
              </a:r>
            </a:p>
          </p:txBody>
        </p:sp>
        <p:sp>
          <p:nvSpPr>
            <p:cNvPr id="58" name="Rectangle 39"/>
            <p:cNvSpPr>
              <a:spLocks noChangeArrowheads="1"/>
            </p:cNvSpPr>
            <p:nvPr/>
          </p:nvSpPr>
          <p:spPr bwMode="auto">
            <a:xfrm>
              <a:off x="5291138" y="3790950"/>
              <a:ext cx="1295400" cy="287338"/>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IT</a:t>
              </a:r>
              <a:r>
                <a:rPr kumimoji="0" lang="zh-CN" altLang="en-US" sz="16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目标</a:t>
              </a:r>
            </a:p>
          </p:txBody>
        </p:sp>
        <p:sp>
          <p:nvSpPr>
            <p:cNvPr id="59" name="Rectangle 40"/>
            <p:cNvSpPr>
              <a:spLocks noChangeArrowheads="1"/>
            </p:cNvSpPr>
            <p:nvPr/>
          </p:nvSpPr>
          <p:spPr bwMode="auto">
            <a:xfrm>
              <a:off x="4570413" y="4367213"/>
              <a:ext cx="792162"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集成架构</a:t>
              </a:r>
            </a:p>
          </p:txBody>
        </p:sp>
        <p:sp>
          <p:nvSpPr>
            <p:cNvPr id="60" name="Rectangle 41"/>
            <p:cNvSpPr>
              <a:spLocks noChangeArrowheads="1"/>
            </p:cNvSpPr>
            <p:nvPr/>
          </p:nvSpPr>
          <p:spPr bwMode="auto">
            <a:xfrm>
              <a:off x="5507038" y="4367213"/>
              <a:ext cx="863600"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功能架构</a:t>
              </a:r>
            </a:p>
          </p:txBody>
        </p:sp>
        <p:sp>
          <p:nvSpPr>
            <p:cNvPr id="61" name="Rectangle 42"/>
            <p:cNvSpPr>
              <a:spLocks noChangeArrowheads="1"/>
            </p:cNvSpPr>
            <p:nvPr/>
          </p:nvSpPr>
          <p:spPr bwMode="auto">
            <a:xfrm>
              <a:off x="6513513" y="4367213"/>
              <a:ext cx="865187" cy="287337"/>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技术架构</a:t>
              </a:r>
            </a:p>
          </p:txBody>
        </p:sp>
        <p:cxnSp>
          <p:nvCxnSpPr>
            <p:cNvPr id="62" name="AutoShape 43"/>
            <p:cNvCxnSpPr>
              <a:cxnSpLocks noChangeShapeType="1"/>
              <a:stCxn id="58" idx="2"/>
              <a:endCxn id="60" idx="0"/>
            </p:cNvCxnSpPr>
            <p:nvPr/>
          </p:nvCxnSpPr>
          <p:spPr bwMode="auto">
            <a:xfrm rot="5400000">
              <a:off x="5794375" y="4222751"/>
              <a:ext cx="288925"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44"/>
            <p:cNvCxnSpPr>
              <a:cxnSpLocks noChangeShapeType="1"/>
              <a:stCxn id="58" idx="2"/>
              <a:endCxn id="59" idx="0"/>
            </p:cNvCxnSpPr>
            <p:nvPr/>
          </p:nvCxnSpPr>
          <p:spPr bwMode="auto">
            <a:xfrm rot="5400000">
              <a:off x="5308600" y="3736976"/>
              <a:ext cx="288925" cy="971550"/>
            </a:xfrm>
            <a:prstGeom prst="bentConnector3">
              <a:avLst>
                <a:gd name="adj1" fmla="val 49449"/>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45"/>
            <p:cNvCxnSpPr>
              <a:cxnSpLocks noChangeShapeType="1"/>
              <a:stCxn id="58" idx="2"/>
              <a:endCxn id="61" idx="0"/>
            </p:cNvCxnSpPr>
            <p:nvPr/>
          </p:nvCxnSpPr>
          <p:spPr bwMode="auto">
            <a:xfrm rot="16200000" flipH="1">
              <a:off x="6298406" y="3718720"/>
              <a:ext cx="288925" cy="1008062"/>
            </a:xfrm>
            <a:prstGeom prst="bentConnector3">
              <a:avLst>
                <a:gd name="adj1" fmla="val 49449"/>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Oval 46"/>
            <p:cNvSpPr>
              <a:spLocks noChangeArrowheads="1"/>
            </p:cNvSpPr>
            <p:nvPr/>
          </p:nvSpPr>
          <p:spPr bwMode="auto">
            <a:xfrm>
              <a:off x="1187450" y="3213100"/>
              <a:ext cx="288925" cy="287338"/>
            </a:xfrm>
            <a:prstGeom prst="ellipse">
              <a:avLst/>
            </a:pr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FFFFFF"/>
                  </a:solidFill>
                  <a:effectLst/>
                  <a:uLnTx/>
                  <a:uFillTx/>
                  <a:latin typeface="微软雅黑" pitchFamily="34" charset="-122"/>
                  <a:ea typeface="微软雅黑" pitchFamily="34" charset="-122"/>
                </a:rPr>
                <a:t>1</a:t>
              </a:r>
            </a:p>
          </p:txBody>
        </p:sp>
        <p:sp>
          <p:nvSpPr>
            <p:cNvPr id="66" name="Oval 47"/>
            <p:cNvSpPr>
              <a:spLocks noChangeArrowheads="1"/>
            </p:cNvSpPr>
            <p:nvPr/>
          </p:nvSpPr>
          <p:spPr bwMode="auto">
            <a:xfrm>
              <a:off x="4356100" y="3213100"/>
              <a:ext cx="288925" cy="287338"/>
            </a:xfrm>
            <a:prstGeom prst="ellipse">
              <a:avLst/>
            </a:pr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FFFFFF"/>
                  </a:solidFill>
                  <a:effectLst/>
                  <a:uLnTx/>
                  <a:uFillTx/>
                  <a:latin typeface="微软雅黑" pitchFamily="34" charset="-122"/>
                  <a:ea typeface="微软雅黑" pitchFamily="34" charset="-122"/>
                </a:rPr>
                <a:t>2</a:t>
              </a:r>
            </a:p>
          </p:txBody>
        </p:sp>
        <p:sp>
          <p:nvSpPr>
            <p:cNvPr id="67" name="Oval 48"/>
            <p:cNvSpPr>
              <a:spLocks noChangeArrowheads="1"/>
            </p:cNvSpPr>
            <p:nvPr/>
          </p:nvSpPr>
          <p:spPr bwMode="auto">
            <a:xfrm>
              <a:off x="1187450" y="5300663"/>
              <a:ext cx="288925" cy="287337"/>
            </a:xfrm>
            <a:prstGeom prst="ellipse">
              <a:avLst/>
            </a:prstGeom>
            <a:solidFill>
              <a:srgbClr val="FF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0" cap="none" spc="0" normalizeH="0" baseline="0" noProof="0">
                  <a:ln>
                    <a:noFill/>
                  </a:ln>
                  <a:solidFill>
                    <a:srgbClr val="FFFFFF"/>
                  </a:solidFill>
                  <a:effectLst/>
                  <a:uLnTx/>
                  <a:uFillTx/>
                  <a:latin typeface="微软雅黑" pitchFamily="34" charset="-122"/>
                  <a:ea typeface="微软雅黑" pitchFamily="34" charset="-122"/>
                </a:rPr>
                <a:t>3</a:t>
              </a:r>
            </a:p>
          </p:txBody>
        </p:sp>
      </p:grpSp>
      <p:sp>
        <p:nvSpPr>
          <p:cNvPr id="69" name="矩形 68"/>
          <p:cNvSpPr/>
          <p:nvPr/>
        </p:nvSpPr>
        <p:spPr>
          <a:xfrm>
            <a:off x="258698" y="404664"/>
            <a:ext cx="8561774" cy="646331"/>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a:latin typeface="微软雅黑" pitchFamily="34" charset="-122"/>
                <a:ea typeface="微软雅黑" pitchFamily="34" charset="-122"/>
              </a:rPr>
              <a:t>该图为我在整理主数据整体解决方案时候的一个构图，</a:t>
            </a:r>
            <a:r>
              <a:rPr lang="zh-CN" altLang="en-US" sz="1200" dirty="0">
                <a:solidFill>
                  <a:schemeClr val="dk1"/>
                </a:solidFill>
                <a:latin typeface="微软雅黑" pitchFamily="34" charset="-122"/>
                <a:ea typeface="微软雅黑" pitchFamily="34" charset="-122"/>
              </a:rPr>
              <a:t>包括了业务解决方案和系统解决方案，而且两者必须相互配合和匹配，共同支撑总体目标。在规划完成后，通过业务目标优先级确定主数据管理业务和</a:t>
            </a:r>
            <a:r>
              <a:rPr lang="en-US" altLang="zh-CN" sz="1200" dirty="0">
                <a:solidFill>
                  <a:schemeClr val="dk1"/>
                </a:solidFill>
                <a:latin typeface="微软雅黑" pitchFamily="34" charset="-122"/>
                <a:ea typeface="微软雅黑" pitchFamily="34" charset="-122"/>
              </a:rPr>
              <a:t>IT</a:t>
            </a:r>
            <a:r>
              <a:rPr lang="zh-CN" altLang="en-US" sz="1200" dirty="0">
                <a:solidFill>
                  <a:schemeClr val="dk1"/>
                </a:solidFill>
                <a:latin typeface="微软雅黑" pitchFamily="34" charset="-122"/>
                <a:ea typeface="微软雅黑" pitchFamily="34" charset="-122"/>
              </a:rPr>
              <a:t>的具体实施方案和实施计划</a:t>
            </a:r>
          </a:p>
        </p:txBody>
      </p:sp>
    </p:spTree>
    <p:extLst>
      <p:ext uri="{BB962C8B-B14F-4D97-AF65-F5344CB8AC3E}">
        <p14:creationId xmlns:p14="http://schemas.microsoft.com/office/powerpoint/2010/main" val="110044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90" y="908720"/>
            <a:ext cx="8842498"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07504" y="262389"/>
            <a:ext cx="8856984" cy="502315"/>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a:latin typeface="微软雅黑" pitchFamily="34" charset="-122"/>
                <a:ea typeface="微软雅黑" pitchFamily="34" charset="-122"/>
              </a:rPr>
              <a:t>该图为多电信行业规划咨询时候的一个集成关系梳理构图，这类构图的难点一般在于各个业务系统或业务模块的具体布局位置安排，如果设计不合理，将导致整体集成线条凌乱。</a:t>
            </a:r>
            <a:endParaRPr lang="zh-CN" altLang="en-US" sz="1200" dirty="0">
              <a:solidFill>
                <a:schemeClr val="dk1"/>
              </a:solidFill>
              <a:latin typeface="微软雅黑" pitchFamily="34" charset="-122"/>
              <a:ea typeface="微软雅黑" pitchFamily="34" charset="-122"/>
            </a:endParaRPr>
          </a:p>
        </p:txBody>
      </p:sp>
    </p:spTree>
    <p:extLst>
      <p:ext uri="{BB962C8B-B14F-4D97-AF65-F5344CB8AC3E}">
        <p14:creationId xmlns:p14="http://schemas.microsoft.com/office/powerpoint/2010/main" val="3337200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836712"/>
            <a:ext cx="9036496" cy="588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07504" y="262389"/>
            <a:ext cx="8856984" cy="502315"/>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a:latin typeface="微软雅黑" pitchFamily="34" charset="-122"/>
                <a:ea typeface="微软雅黑" pitchFamily="34" charset="-122"/>
              </a:rPr>
              <a:t>该图为基于</a:t>
            </a:r>
            <a:r>
              <a:rPr lang="en-US" altLang="zh-CN" sz="1200" dirty="0">
                <a:latin typeface="微软雅黑" pitchFamily="34" charset="-122"/>
                <a:ea typeface="微软雅黑" pitchFamily="34" charset="-122"/>
              </a:rPr>
              <a:t>CBM</a:t>
            </a:r>
            <a:r>
              <a:rPr lang="zh-CN" altLang="en-US" sz="1200" dirty="0">
                <a:latin typeface="微软雅黑" pitchFamily="34" charset="-122"/>
                <a:ea typeface="微软雅黑" pitchFamily="34" charset="-122"/>
              </a:rPr>
              <a:t>组件化业务模型的业务架构构图，一般会应用到</a:t>
            </a:r>
            <a:r>
              <a:rPr lang="en-US" altLang="zh-CN" sz="1200" dirty="0">
                <a:latin typeface="微软雅黑" pitchFamily="34" charset="-122"/>
                <a:ea typeface="微软雅黑" pitchFamily="34" charset="-122"/>
              </a:rPr>
              <a:t>SOA</a:t>
            </a:r>
            <a:r>
              <a:rPr lang="zh-CN" altLang="en-US" sz="1200" dirty="0">
                <a:latin typeface="微软雅黑" pitchFamily="34" charset="-122"/>
                <a:ea typeface="微软雅黑" pitchFamily="34" charset="-122"/>
              </a:rPr>
              <a:t>架构规划项目业务和</a:t>
            </a:r>
            <a:r>
              <a:rPr lang="en-US" altLang="zh-CN" sz="1200" dirty="0">
                <a:latin typeface="微软雅黑" pitchFamily="34" charset="-122"/>
                <a:ea typeface="微软雅黑" pitchFamily="34" charset="-122"/>
              </a:rPr>
              <a:t>IT</a:t>
            </a:r>
            <a:r>
              <a:rPr lang="zh-CN" altLang="en-US" sz="1200" dirty="0">
                <a:latin typeface="微软雅黑" pitchFamily="34" charset="-122"/>
                <a:ea typeface="微软雅黑" pitchFamily="34" charset="-122"/>
              </a:rPr>
              <a:t>差距分析中</a:t>
            </a:r>
            <a:endParaRPr lang="zh-CN" altLang="en-US" sz="1200" dirty="0">
              <a:solidFill>
                <a:schemeClr val="dk1"/>
              </a:solidFill>
              <a:latin typeface="微软雅黑" pitchFamily="34" charset="-122"/>
              <a:ea typeface="微软雅黑" pitchFamily="34" charset="-122"/>
            </a:endParaRPr>
          </a:p>
        </p:txBody>
      </p:sp>
    </p:spTree>
    <p:extLst>
      <p:ext uri="{BB962C8B-B14F-4D97-AF65-F5344CB8AC3E}">
        <p14:creationId xmlns:p14="http://schemas.microsoft.com/office/powerpoint/2010/main" val="139772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608" y="2708920"/>
            <a:ext cx="1656184" cy="1656184"/>
          </a:xfrm>
          <a:prstGeom prst="rect">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微服务开发框架和开发平台</a:t>
            </a:r>
            <a:endParaRPr lang="en-US" altLang="zh-CN" sz="1600" b="1" dirty="0">
              <a:latin typeface="微软雅黑" pitchFamily="34" charset="-122"/>
              <a:ea typeface="微软雅黑" pitchFamily="34" charset="-122"/>
            </a:endParaRPr>
          </a:p>
          <a:p>
            <a:pPr algn="ctr"/>
            <a:endParaRPr lang="en-US" altLang="zh-CN" sz="1600" dirty="0">
              <a:latin typeface="微软雅黑" pitchFamily="34" charset="-122"/>
              <a:ea typeface="微软雅黑" pitchFamily="34" charset="-122"/>
            </a:endParaRPr>
          </a:p>
          <a:p>
            <a:pPr algn="ctr"/>
            <a:r>
              <a:rPr lang="en-US" altLang="zh-CN" sz="1600" dirty="0">
                <a:latin typeface="微软雅黑" pitchFamily="34" charset="-122"/>
                <a:ea typeface="微软雅黑" pitchFamily="34" charset="-122"/>
              </a:rPr>
              <a:t>Spring CLoud</a:t>
            </a:r>
            <a:endParaRPr lang="zh-CN" altLang="en-US" sz="1600" dirty="0">
              <a:latin typeface="微软雅黑" pitchFamily="34" charset="-122"/>
              <a:ea typeface="微软雅黑" pitchFamily="34" charset="-122"/>
            </a:endParaRPr>
          </a:p>
        </p:txBody>
      </p:sp>
      <p:sp>
        <p:nvSpPr>
          <p:cNvPr id="3" name="矩形 2"/>
          <p:cNvSpPr/>
          <p:nvPr/>
        </p:nvSpPr>
        <p:spPr>
          <a:xfrm>
            <a:off x="2987824" y="3717032"/>
            <a:ext cx="1584176" cy="648072"/>
          </a:xfrm>
          <a:prstGeom prst="rect">
            <a:avLst/>
          </a:prstGeom>
          <a:solidFill>
            <a:schemeClr val="accent5">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应用托管平台</a:t>
            </a:r>
            <a:endParaRPr lang="en-US" altLang="zh-CN" sz="1600" b="1" dirty="0">
              <a:latin typeface="微软雅黑" pitchFamily="34" charset="-122"/>
              <a:ea typeface="微软雅黑" pitchFamily="34" charset="-122"/>
            </a:endParaRPr>
          </a:p>
          <a:p>
            <a:pPr algn="ctr"/>
            <a:r>
              <a:rPr lang="en-US" altLang="zh-CN" sz="1600" dirty="0">
                <a:latin typeface="微软雅黑" pitchFamily="34" charset="-122"/>
                <a:ea typeface="微软雅黑" pitchFamily="34" charset="-122"/>
              </a:rPr>
              <a:t>Docker</a:t>
            </a:r>
            <a:endParaRPr lang="zh-CN" altLang="en-US" sz="1600" dirty="0">
              <a:latin typeface="微软雅黑" pitchFamily="34" charset="-122"/>
              <a:ea typeface="微软雅黑" pitchFamily="34" charset="-122"/>
            </a:endParaRPr>
          </a:p>
        </p:txBody>
      </p:sp>
      <p:sp>
        <p:nvSpPr>
          <p:cNvPr id="4" name="矩形 3"/>
          <p:cNvSpPr/>
          <p:nvPr/>
        </p:nvSpPr>
        <p:spPr>
          <a:xfrm>
            <a:off x="1043608" y="4581128"/>
            <a:ext cx="7128792" cy="648072"/>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研发过程管理和持续集成平台</a:t>
            </a:r>
            <a:endParaRPr lang="en-US" altLang="zh-CN" sz="1600" b="1" dirty="0">
              <a:latin typeface="微软雅黑" pitchFamily="34" charset="-122"/>
              <a:ea typeface="微软雅黑" pitchFamily="34" charset="-122"/>
            </a:endParaRPr>
          </a:p>
          <a:p>
            <a:pPr algn="ctr"/>
            <a:r>
              <a:rPr lang="en-US" altLang="zh-CN" sz="1600" dirty="0">
                <a:latin typeface="微软雅黑" pitchFamily="34" charset="-122"/>
                <a:ea typeface="微软雅黑" pitchFamily="34" charset="-122"/>
              </a:rPr>
              <a:t>DevOps</a:t>
            </a:r>
            <a:endParaRPr lang="zh-CN" altLang="en-US" sz="1600" dirty="0">
              <a:latin typeface="微软雅黑" pitchFamily="34" charset="-122"/>
              <a:ea typeface="微软雅黑" pitchFamily="34" charset="-122"/>
            </a:endParaRPr>
          </a:p>
        </p:txBody>
      </p:sp>
      <p:sp>
        <p:nvSpPr>
          <p:cNvPr id="5" name="矩形 4"/>
          <p:cNvSpPr/>
          <p:nvPr/>
        </p:nvSpPr>
        <p:spPr>
          <a:xfrm>
            <a:off x="2987824" y="2996952"/>
            <a:ext cx="3384376" cy="576064"/>
          </a:xfrm>
          <a:prstGeom prst="rect">
            <a:avLst/>
          </a:prstGeom>
          <a:solidFill>
            <a:schemeClr val="accent5">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微服务运行平台</a:t>
            </a:r>
            <a:r>
              <a:rPr lang="en-US" altLang="zh-CN" sz="1600" b="1" dirty="0">
                <a:latin typeface="微软雅黑" pitchFamily="34" charset="-122"/>
                <a:ea typeface="微软雅黑" pitchFamily="34" charset="-122"/>
              </a:rPr>
              <a:t>-Spring Cloud</a:t>
            </a:r>
            <a:endParaRPr lang="zh-CN" altLang="en-US" sz="1600" b="1" dirty="0">
              <a:latin typeface="微软雅黑" pitchFamily="34" charset="-122"/>
              <a:ea typeface="微软雅黑" pitchFamily="34" charset="-122"/>
            </a:endParaRPr>
          </a:p>
        </p:txBody>
      </p:sp>
      <p:sp>
        <p:nvSpPr>
          <p:cNvPr id="6" name="矩形 5"/>
          <p:cNvSpPr/>
          <p:nvPr/>
        </p:nvSpPr>
        <p:spPr>
          <a:xfrm>
            <a:off x="6660232" y="2708920"/>
            <a:ext cx="1512168" cy="1656184"/>
          </a:xfrm>
          <a:prstGeom prst="rect">
            <a:avLst/>
          </a:prstGeom>
          <a:solidFill>
            <a:schemeClr val="accent6">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监控平台</a:t>
            </a:r>
            <a:endParaRPr lang="en-US" altLang="zh-CN" sz="1600" b="1" dirty="0">
              <a:latin typeface="微软雅黑" pitchFamily="34" charset="-122"/>
              <a:ea typeface="微软雅黑" pitchFamily="34" charset="-122"/>
            </a:endParaRPr>
          </a:p>
          <a:p>
            <a:pPr algn="ctr"/>
            <a:endParaRPr lang="en-US" altLang="zh-CN" sz="1600" dirty="0">
              <a:latin typeface="微软雅黑" pitchFamily="34" charset="-122"/>
              <a:ea typeface="微软雅黑" pitchFamily="34" charset="-122"/>
            </a:endParaRPr>
          </a:p>
          <a:p>
            <a:pPr algn="ctr"/>
            <a:endParaRPr lang="en-US" altLang="zh-CN" sz="1600" dirty="0">
              <a:latin typeface="微软雅黑" pitchFamily="34" charset="-122"/>
              <a:ea typeface="微软雅黑" pitchFamily="34" charset="-122"/>
            </a:endParaRPr>
          </a:p>
          <a:p>
            <a:pPr algn="ctr"/>
            <a:endParaRPr lang="en-US" altLang="zh-CN" sz="1600" dirty="0">
              <a:latin typeface="微软雅黑" pitchFamily="34" charset="-122"/>
              <a:ea typeface="微软雅黑" pitchFamily="34" charset="-122"/>
            </a:endParaRPr>
          </a:p>
          <a:p>
            <a:pPr algn="ctr"/>
            <a:endParaRPr lang="en-US" altLang="zh-CN" sz="1600" dirty="0">
              <a:latin typeface="微软雅黑" pitchFamily="34" charset="-122"/>
              <a:ea typeface="微软雅黑" pitchFamily="34" charset="-122"/>
            </a:endParaRPr>
          </a:p>
        </p:txBody>
      </p:sp>
      <p:sp>
        <p:nvSpPr>
          <p:cNvPr id="7" name="矩形 6"/>
          <p:cNvSpPr/>
          <p:nvPr/>
        </p:nvSpPr>
        <p:spPr>
          <a:xfrm>
            <a:off x="6876256" y="3392996"/>
            <a:ext cx="1080120"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latin typeface="微软雅黑" pitchFamily="34" charset="-122"/>
                <a:ea typeface="微软雅黑" pitchFamily="34" charset="-122"/>
              </a:rPr>
              <a:t>APM</a:t>
            </a:r>
            <a:r>
              <a:rPr lang="zh-CN" altLang="en-US" sz="1400" dirty="0">
                <a:latin typeface="微软雅黑" pitchFamily="34" charset="-122"/>
                <a:ea typeface="微软雅黑" pitchFamily="34" charset="-122"/>
              </a:rPr>
              <a:t>监控</a:t>
            </a:r>
          </a:p>
        </p:txBody>
      </p:sp>
      <p:sp>
        <p:nvSpPr>
          <p:cNvPr id="8" name="矩形 7"/>
          <p:cNvSpPr/>
          <p:nvPr/>
        </p:nvSpPr>
        <p:spPr>
          <a:xfrm>
            <a:off x="6876256" y="3897052"/>
            <a:ext cx="1080120"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latin typeface="微软雅黑" pitchFamily="34" charset="-122"/>
                <a:ea typeface="微软雅黑" pitchFamily="34" charset="-122"/>
              </a:rPr>
              <a:t>资源监控</a:t>
            </a:r>
          </a:p>
        </p:txBody>
      </p:sp>
      <p:sp>
        <p:nvSpPr>
          <p:cNvPr id="9" name="矩形 8"/>
          <p:cNvSpPr/>
          <p:nvPr/>
        </p:nvSpPr>
        <p:spPr>
          <a:xfrm>
            <a:off x="3347864" y="2708920"/>
            <a:ext cx="2448272"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latin typeface="微软雅黑" pitchFamily="34" charset="-122"/>
                <a:ea typeface="微软雅黑" pitchFamily="34" charset="-122"/>
              </a:rPr>
              <a:t>API </a:t>
            </a:r>
            <a:r>
              <a:rPr lang="zh-CN" altLang="en-US" sz="1400" dirty="0">
                <a:latin typeface="微软雅黑" pitchFamily="34" charset="-122"/>
                <a:ea typeface="微软雅黑" pitchFamily="34" charset="-122"/>
              </a:rPr>
              <a:t>网关</a:t>
            </a:r>
          </a:p>
        </p:txBody>
      </p:sp>
      <p:sp>
        <p:nvSpPr>
          <p:cNvPr id="10" name="矩形 9"/>
          <p:cNvSpPr/>
          <p:nvPr/>
        </p:nvSpPr>
        <p:spPr>
          <a:xfrm>
            <a:off x="4788024" y="3717032"/>
            <a:ext cx="1584176" cy="648072"/>
          </a:xfrm>
          <a:prstGeom prst="rect">
            <a:avLst/>
          </a:prstGeom>
          <a:solidFill>
            <a:schemeClr val="accent5">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技术平台</a:t>
            </a:r>
            <a:endParaRPr lang="en-US" altLang="zh-CN" sz="1600" b="1" dirty="0">
              <a:latin typeface="微软雅黑" pitchFamily="34" charset="-122"/>
              <a:ea typeface="微软雅黑" pitchFamily="34" charset="-122"/>
            </a:endParaRPr>
          </a:p>
          <a:p>
            <a:pPr algn="ctr"/>
            <a:r>
              <a:rPr lang="zh-CN" altLang="en-US" sz="1600" dirty="0">
                <a:latin typeface="微软雅黑" pitchFamily="34" charset="-122"/>
                <a:ea typeface="微软雅黑" pitchFamily="34" charset="-122"/>
              </a:rPr>
              <a:t>技术服务提供</a:t>
            </a:r>
          </a:p>
        </p:txBody>
      </p:sp>
      <p:sp>
        <p:nvSpPr>
          <p:cNvPr id="11" name="矩形 10"/>
          <p:cNvSpPr/>
          <p:nvPr/>
        </p:nvSpPr>
        <p:spPr>
          <a:xfrm>
            <a:off x="1043608" y="1844824"/>
            <a:ext cx="7128792" cy="648072"/>
          </a:xfrm>
          <a:prstGeom prst="rect">
            <a:avLst/>
          </a:prstGeom>
          <a:solidFill>
            <a:srgbClr val="92D05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能力开放和运营平台</a:t>
            </a:r>
            <a:endParaRPr lang="en-US" altLang="zh-CN" sz="1600" b="1" dirty="0">
              <a:latin typeface="微软雅黑" pitchFamily="34" charset="-122"/>
              <a:ea typeface="微软雅黑" pitchFamily="34" charset="-122"/>
            </a:endParaRPr>
          </a:p>
          <a:p>
            <a:pPr algn="ctr"/>
            <a:r>
              <a:rPr lang="en-US" altLang="zh-CN" sz="1600" dirty="0">
                <a:latin typeface="微软雅黑" pitchFamily="34" charset="-122"/>
                <a:ea typeface="微软雅黑" pitchFamily="34" charset="-122"/>
              </a:rPr>
              <a:t>OpenAPI</a:t>
            </a:r>
            <a:endParaRPr lang="zh-CN" altLang="en-US" sz="1600" dirty="0">
              <a:latin typeface="微软雅黑" pitchFamily="34" charset="-122"/>
              <a:ea typeface="微软雅黑" pitchFamily="34" charset="-122"/>
            </a:endParaRPr>
          </a:p>
        </p:txBody>
      </p:sp>
      <p:sp>
        <p:nvSpPr>
          <p:cNvPr id="12" name="矩形 11"/>
          <p:cNvSpPr/>
          <p:nvPr/>
        </p:nvSpPr>
        <p:spPr>
          <a:xfrm>
            <a:off x="251520" y="476672"/>
            <a:ext cx="8712968"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该图为在思考云原生解决方案时候第一次构图，中间是核心的</a:t>
            </a:r>
            <a:r>
              <a:rPr lang="en-US" altLang="zh-CN" sz="1200" dirty="0">
                <a:latin typeface="微软雅黑" pitchFamily="34" charset="-122"/>
                <a:ea typeface="微软雅黑" pitchFamily="34" charset="-122"/>
              </a:rPr>
              <a:t>PaaS</a:t>
            </a:r>
            <a:r>
              <a:rPr lang="zh-CN" altLang="en-US" sz="1200" dirty="0">
                <a:latin typeface="微软雅黑" pitchFamily="34" charset="-122"/>
                <a:ea typeface="微软雅黑" pitchFamily="34" charset="-122"/>
              </a:rPr>
              <a:t>技术能力平台，底层是研发过程管理和</a:t>
            </a:r>
            <a:r>
              <a:rPr lang="en-US" altLang="zh-CN" sz="1200" dirty="0">
                <a:latin typeface="微软雅黑" pitchFamily="34" charset="-122"/>
                <a:ea typeface="微软雅黑" pitchFamily="34" charset="-122"/>
              </a:rPr>
              <a:t>DevOps</a:t>
            </a:r>
            <a:r>
              <a:rPr lang="zh-CN" altLang="en-US" sz="1200" dirty="0">
                <a:latin typeface="微软雅黑" pitchFamily="34" charset="-122"/>
                <a:ea typeface="微软雅黑" pitchFamily="34" charset="-122"/>
              </a:rPr>
              <a:t>支撑平台，上层是</a:t>
            </a:r>
            <a:r>
              <a:rPr lang="en-US" altLang="zh-CN" sz="1200" dirty="0">
                <a:latin typeface="微软雅黑" pitchFamily="34" charset="-122"/>
                <a:ea typeface="微软雅黑" pitchFamily="34" charset="-122"/>
              </a:rPr>
              <a:t>API</a:t>
            </a:r>
            <a:r>
              <a:rPr lang="zh-CN" altLang="en-US" sz="1200" dirty="0">
                <a:latin typeface="微软雅黑" pitchFamily="34" charset="-122"/>
                <a:ea typeface="微软雅黑" pitchFamily="34" charset="-122"/>
              </a:rPr>
              <a:t>网关和能力能力开放平台。横向体现明显分层，但是中间</a:t>
            </a:r>
            <a:r>
              <a:rPr lang="en-US" altLang="zh-CN" sz="1200" dirty="0">
                <a:latin typeface="微软雅黑" pitchFamily="34" charset="-122"/>
                <a:ea typeface="微软雅黑" pitchFamily="34" charset="-122"/>
              </a:rPr>
              <a:t>PaaS</a:t>
            </a:r>
            <a:r>
              <a:rPr lang="zh-CN" altLang="en-US" sz="1200" dirty="0">
                <a:latin typeface="微软雅黑" pitchFamily="34" charset="-122"/>
                <a:ea typeface="微软雅黑" pitchFamily="34" charset="-122"/>
              </a:rPr>
              <a:t>层对开发生命周期体现不足。</a:t>
            </a:r>
          </a:p>
        </p:txBody>
      </p:sp>
    </p:spTree>
    <p:extLst>
      <p:ext uri="{BB962C8B-B14F-4D97-AF65-F5344CB8AC3E}">
        <p14:creationId xmlns:p14="http://schemas.microsoft.com/office/powerpoint/2010/main" val="2068677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95536" y="1412776"/>
            <a:ext cx="8371888" cy="4535470"/>
            <a:chOff x="371575" y="654205"/>
            <a:chExt cx="8088857" cy="4267719"/>
          </a:xfrm>
        </p:grpSpPr>
        <p:sp>
          <p:nvSpPr>
            <p:cNvPr id="38" name="矩形 37">
              <a:extLst>
                <a:ext uri="{FF2B5EF4-FFF2-40B4-BE49-F238E27FC236}">
                  <a16:creationId xmlns:a16="http://schemas.microsoft.com/office/drawing/2014/main" id="{B477E67D-82F2-4CA9-91F4-BE9FC5B6816B}"/>
                </a:ext>
              </a:extLst>
            </p:cNvPr>
            <p:cNvSpPr/>
            <p:nvPr/>
          </p:nvSpPr>
          <p:spPr>
            <a:xfrm>
              <a:off x="611560" y="1825577"/>
              <a:ext cx="936104" cy="2193759"/>
            </a:xfrm>
            <a:prstGeom prst="rect">
              <a:avLst/>
            </a:prstGeom>
            <a:solidFill>
              <a:srgbClr val="1F497D">
                <a:lumMod val="40000"/>
                <a:lumOff val="60000"/>
              </a:srgbClr>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学习</a:t>
              </a:r>
              <a:endParaRPr kumimoji="0" lang="en-US" altLang="zh-CN"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方法</a:t>
              </a:r>
              <a:endParaRPr kumimoji="0" lang="en-US" altLang="zh-CN"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模式</a:t>
              </a:r>
            </a:p>
          </p:txBody>
        </p:sp>
        <p:sp>
          <p:nvSpPr>
            <p:cNvPr id="39" name="矩形 38">
              <a:extLst>
                <a:ext uri="{FF2B5EF4-FFF2-40B4-BE49-F238E27FC236}">
                  <a16:creationId xmlns:a16="http://schemas.microsoft.com/office/drawing/2014/main" id="{70BDE6BE-0175-4832-8B6B-3F228D4E1708}"/>
                </a:ext>
              </a:extLst>
            </p:cNvPr>
            <p:cNvSpPr/>
            <p:nvPr/>
          </p:nvSpPr>
          <p:spPr>
            <a:xfrm>
              <a:off x="2195736" y="889473"/>
              <a:ext cx="4320480" cy="432048"/>
            </a:xfrm>
            <a:prstGeom prst="rect">
              <a:avLst/>
            </a:prstGeom>
            <a:solidFill>
              <a:srgbClr val="FFC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知识库</a:t>
              </a:r>
            </a:p>
          </p:txBody>
        </p:sp>
        <p:sp>
          <p:nvSpPr>
            <p:cNvPr id="40" name="矩形 39">
              <a:extLst>
                <a:ext uri="{FF2B5EF4-FFF2-40B4-BE49-F238E27FC236}">
                  <a16:creationId xmlns:a16="http://schemas.microsoft.com/office/drawing/2014/main" id="{65751FBF-AF51-41AE-8CCD-C638AA27E421}"/>
                </a:ext>
              </a:extLst>
            </p:cNvPr>
            <p:cNvSpPr/>
            <p:nvPr/>
          </p:nvSpPr>
          <p:spPr>
            <a:xfrm>
              <a:off x="2195736" y="1825580"/>
              <a:ext cx="1296144" cy="2193759"/>
            </a:xfrm>
            <a:prstGeom prst="rect">
              <a:avLst/>
            </a:prstGeom>
            <a:solidFill>
              <a:sysClr val="window" lastClr="FFFFFF">
                <a:lumMod val="85000"/>
              </a:sysClr>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现实世界</a:t>
              </a:r>
            </a:p>
          </p:txBody>
        </p:sp>
        <p:sp>
          <p:nvSpPr>
            <p:cNvPr id="41" name="矩形 40">
              <a:extLst>
                <a:ext uri="{FF2B5EF4-FFF2-40B4-BE49-F238E27FC236}">
                  <a16:creationId xmlns:a16="http://schemas.microsoft.com/office/drawing/2014/main" id="{39734D84-06DD-4282-B575-74ACA332F843}"/>
                </a:ext>
              </a:extLst>
            </p:cNvPr>
            <p:cNvSpPr/>
            <p:nvPr/>
          </p:nvSpPr>
          <p:spPr>
            <a:xfrm>
              <a:off x="2375756" y="2257627"/>
              <a:ext cx="864096" cy="576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认识事物</a:t>
              </a:r>
            </a:p>
          </p:txBody>
        </p:sp>
        <p:sp>
          <p:nvSpPr>
            <p:cNvPr id="42" name="矩形 41">
              <a:extLst>
                <a:ext uri="{FF2B5EF4-FFF2-40B4-BE49-F238E27FC236}">
                  <a16:creationId xmlns:a16="http://schemas.microsoft.com/office/drawing/2014/main" id="{BE25D4B2-EF45-453F-92BF-12AC5C2F8605}"/>
                </a:ext>
              </a:extLst>
            </p:cNvPr>
            <p:cNvSpPr/>
            <p:nvPr/>
          </p:nvSpPr>
          <p:spPr>
            <a:xfrm>
              <a:off x="2375756" y="3337749"/>
              <a:ext cx="864096" cy="57606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解决问题</a:t>
              </a:r>
            </a:p>
          </p:txBody>
        </p:sp>
        <p:sp>
          <p:nvSpPr>
            <p:cNvPr id="43" name="矩形 42">
              <a:extLst>
                <a:ext uri="{FF2B5EF4-FFF2-40B4-BE49-F238E27FC236}">
                  <a16:creationId xmlns:a16="http://schemas.microsoft.com/office/drawing/2014/main" id="{E842DBF0-0C1A-4EB3-AE70-D935451B2852}"/>
                </a:ext>
              </a:extLst>
            </p:cNvPr>
            <p:cNvSpPr/>
            <p:nvPr/>
          </p:nvSpPr>
          <p:spPr>
            <a:xfrm>
              <a:off x="3923928" y="1825580"/>
              <a:ext cx="2592288" cy="980430"/>
            </a:xfrm>
            <a:prstGeom prst="rect">
              <a:avLst/>
            </a:prstGeom>
            <a:solidFill>
              <a:srgbClr val="4BACC6">
                <a:lumMod val="60000"/>
                <a:lumOff val="40000"/>
              </a:srgbClr>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事物认知和决策</a:t>
              </a:r>
            </a:p>
          </p:txBody>
        </p:sp>
        <p:sp>
          <p:nvSpPr>
            <p:cNvPr id="44" name="矩形 43">
              <a:extLst>
                <a:ext uri="{FF2B5EF4-FFF2-40B4-BE49-F238E27FC236}">
                  <a16:creationId xmlns:a16="http://schemas.microsoft.com/office/drawing/2014/main" id="{D4DF76F2-B8F9-43E7-9061-70D4086050BB}"/>
                </a:ext>
              </a:extLst>
            </p:cNvPr>
            <p:cNvSpPr/>
            <p:nvPr/>
          </p:nvSpPr>
          <p:spPr>
            <a:xfrm>
              <a:off x="4131443" y="2257628"/>
              <a:ext cx="936104" cy="38662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What</a:t>
              </a:r>
              <a:r>
                <a:rPr kumimoji="0" lang="zh-CN" altLang="en-US"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类</a:t>
              </a:r>
              <a:endParaRPr kumimoji="0" lang="en-US" altLang="zh-CN"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认知模型</a:t>
              </a:r>
            </a:p>
          </p:txBody>
        </p:sp>
        <p:sp>
          <p:nvSpPr>
            <p:cNvPr id="45" name="矩形 44">
              <a:extLst>
                <a:ext uri="{FF2B5EF4-FFF2-40B4-BE49-F238E27FC236}">
                  <a16:creationId xmlns:a16="http://schemas.microsoft.com/office/drawing/2014/main" id="{70A5A4FB-6DD2-4A65-9587-A68554694F49}"/>
                </a:ext>
              </a:extLst>
            </p:cNvPr>
            <p:cNvSpPr/>
            <p:nvPr/>
          </p:nvSpPr>
          <p:spPr>
            <a:xfrm>
              <a:off x="5374567" y="2257628"/>
              <a:ext cx="936104" cy="38662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Which</a:t>
              </a:r>
              <a:r>
                <a:rPr kumimoji="0" lang="zh-CN" altLang="en-US"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类</a:t>
              </a:r>
              <a:endParaRPr kumimoji="0" lang="en-US" altLang="zh-CN"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决策模型</a:t>
              </a:r>
            </a:p>
          </p:txBody>
        </p:sp>
        <p:sp>
          <p:nvSpPr>
            <p:cNvPr id="46" name="矩形 45">
              <a:extLst>
                <a:ext uri="{FF2B5EF4-FFF2-40B4-BE49-F238E27FC236}">
                  <a16:creationId xmlns:a16="http://schemas.microsoft.com/office/drawing/2014/main" id="{9532706E-B04F-448A-98B0-B3F0D23C3457}"/>
                </a:ext>
              </a:extLst>
            </p:cNvPr>
            <p:cNvSpPr/>
            <p:nvPr/>
          </p:nvSpPr>
          <p:spPr>
            <a:xfrm>
              <a:off x="3923928" y="3083235"/>
              <a:ext cx="2592288" cy="936104"/>
            </a:xfrm>
            <a:prstGeom prst="rect">
              <a:avLst/>
            </a:prstGeom>
            <a:solidFill>
              <a:srgbClr val="C0504D">
                <a:lumMod val="60000"/>
                <a:lumOff val="40000"/>
              </a:srgbClr>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问题分析和解决</a:t>
              </a:r>
            </a:p>
          </p:txBody>
        </p:sp>
        <p:sp>
          <p:nvSpPr>
            <p:cNvPr id="47" name="矩形 46">
              <a:extLst>
                <a:ext uri="{FF2B5EF4-FFF2-40B4-BE49-F238E27FC236}">
                  <a16:creationId xmlns:a16="http://schemas.microsoft.com/office/drawing/2014/main" id="{0B2FB826-51EE-49BD-A455-3A305A5D54E0}"/>
                </a:ext>
              </a:extLst>
            </p:cNvPr>
            <p:cNvSpPr/>
            <p:nvPr/>
          </p:nvSpPr>
          <p:spPr>
            <a:xfrm>
              <a:off x="4131443" y="3443275"/>
              <a:ext cx="936104" cy="38662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How</a:t>
              </a:r>
              <a:r>
                <a:rPr kumimoji="0" lang="zh-CN" altLang="en-US"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类</a:t>
              </a:r>
              <a:r>
                <a:rPr kumimoji="0" lang="en-US" altLang="zh-CN"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方法论</a:t>
              </a:r>
            </a:p>
          </p:txBody>
        </p:sp>
        <p:sp>
          <p:nvSpPr>
            <p:cNvPr id="48" name="矩形 47">
              <a:extLst>
                <a:ext uri="{FF2B5EF4-FFF2-40B4-BE49-F238E27FC236}">
                  <a16:creationId xmlns:a16="http://schemas.microsoft.com/office/drawing/2014/main" id="{3312C239-78A9-4317-99D9-1979E85D3E60}"/>
                </a:ext>
              </a:extLst>
            </p:cNvPr>
            <p:cNvSpPr/>
            <p:nvPr/>
          </p:nvSpPr>
          <p:spPr>
            <a:xfrm>
              <a:off x="5374567" y="3443275"/>
              <a:ext cx="936104" cy="38662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Where</a:t>
              </a:r>
              <a:r>
                <a:rPr kumimoji="0" lang="zh-CN" altLang="en-US"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类</a:t>
              </a:r>
              <a:r>
                <a:rPr kumimoji="0" lang="en-US" altLang="zh-CN"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r>
                <a:rPr kumimoji="0" lang="zh-CN" altLang="en-US"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诊断模型</a:t>
              </a:r>
            </a:p>
          </p:txBody>
        </p:sp>
        <p:cxnSp>
          <p:nvCxnSpPr>
            <p:cNvPr id="49" name="直接箭头连接符 48">
              <a:extLst>
                <a:ext uri="{FF2B5EF4-FFF2-40B4-BE49-F238E27FC236}">
                  <a16:creationId xmlns:a16="http://schemas.microsoft.com/office/drawing/2014/main" id="{B8BBF8CF-BFF2-472B-ACEC-FEB74B8FA8A4}"/>
                </a:ext>
              </a:extLst>
            </p:cNvPr>
            <p:cNvCxnSpPr/>
            <p:nvPr/>
          </p:nvCxnSpPr>
          <p:spPr>
            <a:xfrm>
              <a:off x="3275856" y="3636586"/>
              <a:ext cx="864096" cy="0"/>
            </a:xfrm>
            <a:prstGeom prst="straightConnector1">
              <a:avLst/>
            </a:prstGeom>
            <a:noFill/>
            <a:ln w="19050" cap="flat" cmpd="sng" algn="ctr">
              <a:solidFill>
                <a:sysClr val="windowText" lastClr="000000"/>
              </a:solidFill>
              <a:prstDash val="dash"/>
              <a:tailEnd type="triangle"/>
            </a:ln>
            <a:effectLst>
              <a:outerShdw blurRad="40000" dist="20000" dir="5400000" rotWithShape="0">
                <a:srgbClr val="000000">
                  <a:alpha val="38000"/>
                </a:srgbClr>
              </a:outerShdw>
            </a:effectLst>
          </p:spPr>
        </p:cxnSp>
        <p:cxnSp>
          <p:nvCxnSpPr>
            <p:cNvPr id="50" name="直接箭头连接符 49">
              <a:extLst>
                <a:ext uri="{FF2B5EF4-FFF2-40B4-BE49-F238E27FC236}">
                  <a16:creationId xmlns:a16="http://schemas.microsoft.com/office/drawing/2014/main" id="{683A01C1-25E1-4CB4-B6E0-568108755DFC}"/>
                </a:ext>
              </a:extLst>
            </p:cNvPr>
            <p:cNvCxnSpPr/>
            <p:nvPr/>
          </p:nvCxnSpPr>
          <p:spPr>
            <a:xfrm>
              <a:off x="3275856" y="2498810"/>
              <a:ext cx="864096" cy="0"/>
            </a:xfrm>
            <a:prstGeom prst="straightConnector1">
              <a:avLst/>
            </a:prstGeom>
            <a:noFill/>
            <a:ln w="19050" cap="flat" cmpd="sng" algn="ctr">
              <a:solidFill>
                <a:sysClr val="windowText" lastClr="000000"/>
              </a:solidFill>
              <a:prstDash val="dash"/>
              <a:tailEnd type="triangle"/>
            </a:ln>
            <a:effectLst>
              <a:outerShdw blurRad="40000" dist="20000" dir="5400000" rotWithShape="0">
                <a:srgbClr val="000000">
                  <a:alpha val="38000"/>
                </a:srgbClr>
              </a:outerShdw>
            </a:effectLst>
          </p:spPr>
        </p:cxnSp>
        <p:sp>
          <p:nvSpPr>
            <p:cNvPr id="51" name="矩形 50">
              <a:extLst>
                <a:ext uri="{FF2B5EF4-FFF2-40B4-BE49-F238E27FC236}">
                  <a16:creationId xmlns:a16="http://schemas.microsoft.com/office/drawing/2014/main" id="{CB155E30-0066-4275-A4CD-A3B7DDF0FF1A}"/>
                </a:ext>
              </a:extLst>
            </p:cNvPr>
            <p:cNvSpPr/>
            <p:nvPr/>
          </p:nvSpPr>
          <p:spPr>
            <a:xfrm>
              <a:off x="7236296" y="1825577"/>
              <a:ext cx="1224136" cy="2193760"/>
            </a:xfrm>
            <a:prstGeom prst="rect">
              <a:avLst/>
            </a:prstGeom>
            <a:solidFill>
              <a:srgbClr val="00B05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解决复盘</a:t>
              </a:r>
            </a:p>
          </p:txBody>
        </p:sp>
        <p:sp>
          <p:nvSpPr>
            <p:cNvPr id="52" name="矩形 51">
              <a:extLst>
                <a:ext uri="{FF2B5EF4-FFF2-40B4-BE49-F238E27FC236}">
                  <a16:creationId xmlns:a16="http://schemas.microsoft.com/office/drawing/2014/main" id="{89FB405C-162D-446E-AC1B-4C90644F8E08}"/>
                </a:ext>
              </a:extLst>
            </p:cNvPr>
            <p:cNvSpPr/>
            <p:nvPr/>
          </p:nvSpPr>
          <p:spPr>
            <a:xfrm>
              <a:off x="7380312" y="2303053"/>
              <a:ext cx="936104" cy="38662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呈现逻辑</a:t>
              </a:r>
            </a:p>
          </p:txBody>
        </p:sp>
        <p:sp>
          <p:nvSpPr>
            <p:cNvPr id="53" name="矩形 52">
              <a:extLst>
                <a:ext uri="{FF2B5EF4-FFF2-40B4-BE49-F238E27FC236}">
                  <a16:creationId xmlns:a16="http://schemas.microsoft.com/office/drawing/2014/main" id="{C86B71CE-F5B2-4FD2-95ED-0F06DA58DC24}"/>
                </a:ext>
              </a:extLst>
            </p:cNvPr>
            <p:cNvSpPr/>
            <p:nvPr/>
          </p:nvSpPr>
          <p:spPr>
            <a:xfrm>
              <a:off x="7380312" y="3164664"/>
              <a:ext cx="936104" cy="386623"/>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复盘</a:t>
              </a:r>
            </a:p>
          </p:txBody>
        </p:sp>
        <p:cxnSp>
          <p:nvCxnSpPr>
            <p:cNvPr id="54" name="直接箭头连接符 53">
              <a:extLst>
                <a:ext uri="{FF2B5EF4-FFF2-40B4-BE49-F238E27FC236}">
                  <a16:creationId xmlns:a16="http://schemas.microsoft.com/office/drawing/2014/main" id="{C01D361F-F8FB-4711-B467-5F35495EEBE8}"/>
                </a:ext>
              </a:extLst>
            </p:cNvPr>
            <p:cNvCxnSpPr>
              <a:cxnSpLocks/>
            </p:cNvCxnSpPr>
            <p:nvPr/>
          </p:nvCxnSpPr>
          <p:spPr>
            <a:xfrm>
              <a:off x="6514773" y="2284411"/>
              <a:ext cx="721523" cy="0"/>
            </a:xfrm>
            <a:prstGeom prst="straightConnector1">
              <a:avLst/>
            </a:prstGeom>
            <a:noFill/>
            <a:ln w="19050" cap="flat" cmpd="sng" algn="ctr">
              <a:solidFill>
                <a:sysClr val="windowText" lastClr="000000"/>
              </a:solidFill>
              <a:prstDash val="dash"/>
              <a:tailEnd type="triangle"/>
            </a:ln>
            <a:effectLst>
              <a:outerShdw blurRad="40000" dist="20000" dir="5400000" rotWithShape="0">
                <a:srgbClr val="000000">
                  <a:alpha val="38000"/>
                </a:srgbClr>
              </a:outerShdw>
            </a:effectLst>
          </p:spPr>
        </p:cxnSp>
        <p:cxnSp>
          <p:nvCxnSpPr>
            <p:cNvPr id="55" name="直接箭头连接符 54">
              <a:extLst>
                <a:ext uri="{FF2B5EF4-FFF2-40B4-BE49-F238E27FC236}">
                  <a16:creationId xmlns:a16="http://schemas.microsoft.com/office/drawing/2014/main" id="{5C968E7A-5B31-4E1E-BFEC-1A3C7DE72093}"/>
                </a:ext>
              </a:extLst>
            </p:cNvPr>
            <p:cNvCxnSpPr>
              <a:cxnSpLocks/>
            </p:cNvCxnSpPr>
            <p:nvPr/>
          </p:nvCxnSpPr>
          <p:spPr>
            <a:xfrm>
              <a:off x="6514773" y="3636586"/>
              <a:ext cx="721523" cy="0"/>
            </a:xfrm>
            <a:prstGeom prst="straightConnector1">
              <a:avLst/>
            </a:prstGeom>
            <a:noFill/>
            <a:ln w="19050" cap="flat" cmpd="sng" algn="ctr">
              <a:solidFill>
                <a:sysClr val="windowText" lastClr="000000"/>
              </a:solidFill>
              <a:prstDash val="dash"/>
              <a:tailEnd type="triangle"/>
            </a:ln>
            <a:effectLst>
              <a:outerShdw blurRad="40000" dist="20000" dir="5400000" rotWithShape="0">
                <a:srgbClr val="000000">
                  <a:alpha val="38000"/>
                </a:srgbClr>
              </a:outerShdw>
            </a:effectLst>
          </p:spPr>
        </p:cxnSp>
        <p:cxnSp>
          <p:nvCxnSpPr>
            <p:cNvPr id="56" name="连接符: 肘形 28">
              <a:extLst>
                <a:ext uri="{FF2B5EF4-FFF2-40B4-BE49-F238E27FC236}">
                  <a16:creationId xmlns:a16="http://schemas.microsoft.com/office/drawing/2014/main" id="{97FE5E24-9448-46AE-BEA9-B03D9E7C479A}"/>
                </a:ext>
              </a:extLst>
            </p:cNvPr>
            <p:cNvCxnSpPr>
              <a:stCxn id="38" idx="0"/>
              <a:endCxn id="39" idx="1"/>
            </p:cNvCxnSpPr>
            <p:nvPr/>
          </p:nvCxnSpPr>
          <p:spPr>
            <a:xfrm rot="5400000" flipH="1" flipV="1">
              <a:off x="1277634" y="907475"/>
              <a:ext cx="720080" cy="1116124"/>
            </a:xfrm>
            <a:prstGeom prst="bentConnector2">
              <a:avLst/>
            </a:prstGeom>
            <a:noFill/>
            <a:ln w="38100" cap="flat" cmpd="sng" algn="ctr">
              <a:solidFill>
                <a:srgbClr val="C0504D"/>
              </a:solidFill>
              <a:prstDash val="solid"/>
              <a:tailEnd type="triangle"/>
            </a:ln>
            <a:effectLst>
              <a:outerShdw blurRad="40000" dist="23000" dir="5400000" rotWithShape="0">
                <a:srgbClr val="000000">
                  <a:alpha val="35000"/>
                </a:srgbClr>
              </a:outerShdw>
            </a:effectLst>
          </p:spPr>
        </p:cxnSp>
        <p:cxnSp>
          <p:nvCxnSpPr>
            <p:cNvPr id="57" name="连接符: 肘形 30">
              <a:extLst>
                <a:ext uri="{FF2B5EF4-FFF2-40B4-BE49-F238E27FC236}">
                  <a16:creationId xmlns:a16="http://schemas.microsoft.com/office/drawing/2014/main" id="{64197B36-DE46-4707-93A0-021348A63699}"/>
                </a:ext>
              </a:extLst>
            </p:cNvPr>
            <p:cNvCxnSpPr>
              <a:stCxn id="39" idx="3"/>
              <a:endCxn id="51" idx="0"/>
            </p:cNvCxnSpPr>
            <p:nvPr/>
          </p:nvCxnSpPr>
          <p:spPr>
            <a:xfrm>
              <a:off x="6516216" y="1105497"/>
              <a:ext cx="1332148" cy="720080"/>
            </a:xfrm>
            <a:prstGeom prst="bentConnector2">
              <a:avLst/>
            </a:prstGeom>
            <a:noFill/>
            <a:ln w="38100" cap="flat" cmpd="sng" algn="ctr">
              <a:solidFill>
                <a:srgbClr val="C0504D"/>
              </a:solidFill>
              <a:prstDash val="solid"/>
              <a:tailEnd type="triangle"/>
            </a:ln>
            <a:effectLst>
              <a:outerShdw blurRad="40000" dist="23000" dir="5400000" rotWithShape="0">
                <a:srgbClr val="000000">
                  <a:alpha val="35000"/>
                </a:srgbClr>
              </a:outerShdw>
            </a:effectLst>
          </p:spPr>
        </p:cxnSp>
        <p:sp>
          <p:nvSpPr>
            <p:cNvPr id="58" name="矩形 57">
              <a:extLst>
                <a:ext uri="{FF2B5EF4-FFF2-40B4-BE49-F238E27FC236}">
                  <a16:creationId xmlns:a16="http://schemas.microsoft.com/office/drawing/2014/main" id="{68D464FD-61B0-4163-B5DC-D8C7FACA7ED3}"/>
                </a:ext>
              </a:extLst>
            </p:cNvPr>
            <p:cNvSpPr/>
            <p:nvPr/>
          </p:nvSpPr>
          <p:spPr>
            <a:xfrm>
              <a:off x="2195736" y="4489876"/>
              <a:ext cx="4320480" cy="432048"/>
            </a:xfrm>
            <a:prstGeom prst="rect">
              <a:avLst/>
            </a:prstGeom>
            <a:solidFill>
              <a:srgbClr val="FFC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经验模式库</a:t>
              </a:r>
            </a:p>
          </p:txBody>
        </p:sp>
        <p:cxnSp>
          <p:nvCxnSpPr>
            <p:cNvPr id="59" name="连接符: 肘形 35">
              <a:extLst>
                <a:ext uri="{FF2B5EF4-FFF2-40B4-BE49-F238E27FC236}">
                  <a16:creationId xmlns:a16="http://schemas.microsoft.com/office/drawing/2014/main" id="{871BA85E-EA8A-4EE2-A979-52829C1EB1FF}"/>
                </a:ext>
              </a:extLst>
            </p:cNvPr>
            <p:cNvCxnSpPr>
              <a:stCxn id="51" idx="2"/>
              <a:endCxn id="58" idx="3"/>
            </p:cNvCxnSpPr>
            <p:nvPr/>
          </p:nvCxnSpPr>
          <p:spPr>
            <a:xfrm rot="5400000">
              <a:off x="6839009" y="3696544"/>
              <a:ext cx="686563" cy="1332148"/>
            </a:xfrm>
            <a:prstGeom prst="bentConnector2">
              <a:avLst/>
            </a:prstGeom>
            <a:noFill/>
            <a:ln w="38100" cap="flat" cmpd="sng" algn="ctr">
              <a:solidFill>
                <a:srgbClr val="C0504D"/>
              </a:solidFill>
              <a:prstDash val="solid"/>
              <a:tailEnd type="triangle"/>
            </a:ln>
            <a:effectLst>
              <a:outerShdw blurRad="40000" dist="23000" dir="5400000" rotWithShape="0">
                <a:srgbClr val="000000">
                  <a:alpha val="35000"/>
                </a:srgbClr>
              </a:outerShdw>
            </a:effectLst>
          </p:spPr>
        </p:cxnSp>
        <p:cxnSp>
          <p:nvCxnSpPr>
            <p:cNvPr id="60" name="连接符: 肘形 37">
              <a:extLst>
                <a:ext uri="{FF2B5EF4-FFF2-40B4-BE49-F238E27FC236}">
                  <a16:creationId xmlns:a16="http://schemas.microsoft.com/office/drawing/2014/main" id="{639BBEEA-807E-494E-A80B-44C218551A64}"/>
                </a:ext>
              </a:extLst>
            </p:cNvPr>
            <p:cNvCxnSpPr>
              <a:stCxn id="58" idx="1"/>
              <a:endCxn id="38" idx="2"/>
            </p:cNvCxnSpPr>
            <p:nvPr/>
          </p:nvCxnSpPr>
          <p:spPr>
            <a:xfrm rot="10800000">
              <a:off x="1079612" y="4019336"/>
              <a:ext cx="1116124" cy="686564"/>
            </a:xfrm>
            <a:prstGeom prst="bentConnector2">
              <a:avLst/>
            </a:prstGeom>
            <a:noFill/>
            <a:ln w="38100" cap="flat" cmpd="sng" algn="ctr">
              <a:solidFill>
                <a:srgbClr val="C0504D"/>
              </a:solidFill>
              <a:prstDash val="solid"/>
              <a:tailEnd type="triangle"/>
            </a:ln>
            <a:effectLst>
              <a:outerShdw blurRad="40000" dist="23000" dir="5400000" rotWithShape="0">
                <a:srgbClr val="000000">
                  <a:alpha val="35000"/>
                </a:srgbClr>
              </a:outerShdw>
            </a:effectLst>
          </p:spPr>
        </p:cxnSp>
        <p:cxnSp>
          <p:nvCxnSpPr>
            <p:cNvPr id="61" name="直接箭头连接符 60">
              <a:extLst>
                <a:ext uri="{FF2B5EF4-FFF2-40B4-BE49-F238E27FC236}">
                  <a16:creationId xmlns:a16="http://schemas.microsoft.com/office/drawing/2014/main" id="{1CDDB685-DE6C-41D8-95AA-B58F65DC9BCF}"/>
                </a:ext>
              </a:extLst>
            </p:cNvPr>
            <p:cNvCxnSpPr>
              <a:cxnSpLocks/>
              <a:endCxn id="53" idx="0"/>
            </p:cNvCxnSpPr>
            <p:nvPr/>
          </p:nvCxnSpPr>
          <p:spPr>
            <a:xfrm>
              <a:off x="7848364" y="2689676"/>
              <a:ext cx="0" cy="474988"/>
            </a:xfrm>
            <a:prstGeom prst="straightConnector1">
              <a:avLst/>
            </a:prstGeom>
            <a:noFill/>
            <a:ln w="19050" cap="flat" cmpd="sng" algn="ctr">
              <a:solidFill>
                <a:sysClr val="windowText" lastClr="000000"/>
              </a:solidFill>
              <a:prstDash val="dash"/>
              <a:tailEnd type="triangle"/>
            </a:ln>
            <a:effectLst>
              <a:outerShdw blurRad="40000" dist="20000" dir="5400000" rotWithShape="0">
                <a:srgbClr val="000000">
                  <a:alpha val="38000"/>
                </a:srgbClr>
              </a:outerShdw>
            </a:effectLst>
          </p:spPr>
        </p:cxnSp>
        <p:sp>
          <p:nvSpPr>
            <p:cNvPr id="62" name="箭头: 下 41">
              <a:extLst>
                <a:ext uri="{FF2B5EF4-FFF2-40B4-BE49-F238E27FC236}">
                  <a16:creationId xmlns:a16="http://schemas.microsoft.com/office/drawing/2014/main" id="{31FDF4D2-AC10-4835-8C99-6D83C125FB85}"/>
                </a:ext>
              </a:extLst>
            </p:cNvPr>
            <p:cNvSpPr/>
            <p:nvPr/>
          </p:nvSpPr>
          <p:spPr>
            <a:xfrm>
              <a:off x="4139952" y="1422868"/>
              <a:ext cx="360040" cy="279669"/>
            </a:xfrm>
            <a:prstGeom prst="downArrow">
              <a:avLst/>
            </a:prstGeom>
            <a:solidFill>
              <a:srgbClr val="FFC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3" name="箭头: 下 42">
              <a:extLst>
                <a:ext uri="{FF2B5EF4-FFF2-40B4-BE49-F238E27FC236}">
                  <a16:creationId xmlns:a16="http://schemas.microsoft.com/office/drawing/2014/main" id="{89AEACC8-F02E-4C22-8500-DA055A14559A}"/>
                </a:ext>
              </a:extLst>
            </p:cNvPr>
            <p:cNvSpPr/>
            <p:nvPr/>
          </p:nvSpPr>
          <p:spPr>
            <a:xfrm>
              <a:off x="4139952" y="4127291"/>
              <a:ext cx="360040" cy="279669"/>
            </a:xfrm>
            <a:prstGeom prst="downArrow">
              <a:avLst/>
            </a:prstGeom>
            <a:solidFill>
              <a:srgbClr val="FFC000"/>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4" name="椭圆 63">
              <a:extLst>
                <a:ext uri="{FF2B5EF4-FFF2-40B4-BE49-F238E27FC236}">
                  <a16:creationId xmlns:a16="http://schemas.microsoft.com/office/drawing/2014/main" id="{B2E1120D-A125-4117-BD14-76E2AB114B01}"/>
                </a:ext>
              </a:extLst>
            </p:cNvPr>
            <p:cNvSpPr/>
            <p:nvPr/>
          </p:nvSpPr>
          <p:spPr>
            <a:xfrm>
              <a:off x="371575" y="1681564"/>
              <a:ext cx="432048" cy="432048"/>
            </a:xfrm>
            <a:prstGeom prst="ellipse">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1</a:t>
              </a:r>
              <a:endParaRPr kumimoji="0" lang="zh-CN" altLang="en-US" sz="2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65" name="椭圆 64">
              <a:extLst>
                <a:ext uri="{FF2B5EF4-FFF2-40B4-BE49-F238E27FC236}">
                  <a16:creationId xmlns:a16="http://schemas.microsoft.com/office/drawing/2014/main" id="{BB729150-616B-4210-9D7E-BF6A73E8E814}"/>
                </a:ext>
              </a:extLst>
            </p:cNvPr>
            <p:cNvSpPr/>
            <p:nvPr/>
          </p:nvSpPr>
          <p:spPr>
            <a:xfrm>
              <a:off x="2051720" y="654205"/>
              <a:ext cx="432048" cy="432048"/>
            </a:xfrm>
            <a:prstGeom prst="ellipse">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2</a:t>
              </a:r>
              <a:endParaRPr kumimoji="0" lang="zh-CN" altLang="en-US" sz="2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66" name="椭圆 65">
              <a:extLst>
                <a:ext uri="{FF2B5EF4-FFF2-40B4-BE49-F238E27FC236}">
                  <a16:creationId xmlns:a16="http://schemas.microsoft.com/office/drawing/2014/main" id="{C16B8FF6-304E-4F35-B33D-1B177C5B2E99}"/>
                </a:ext>
              </a:extLst>
            </p:cNvPr>
            <p:cNvSpPr/>
            <p:nvPr/>
          </p:nvSpPr>
          <p:spPr>
            <a:xfrm>
              <a:off x="2051720" y="4217629"/>
              <a:ext cx="432048" cy="432048"/>
            </a:xfrm>
            <a:prstGeom prst="ellipse">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2</a:t>
              </a:r>
              <a:endParaRPr kumimoji="0" lang="zh-CN" altLang="en-US" sz="2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67" name="椭圆 66">
              <a:extLst>
                <a:ext uri="{FF2B5EF4-FFF2-40B4-BE49-F238E27FC236}">
                  <a16:creationId xmlns:a16="http://schemas.microsoft.com/office/drawing/2014/main" id="{42C29580-9CA4-4F1A-BDA7-C226911513BD}"/>
                </a:ext>
              </a:extLst>
            </p:cNvPr>
            <p:cNvSpPr/>
            <p:nvPr/>
          </p:nvSpPr>
          <p:spPr>
            <a:xfrm>
              <a:off x="3708698" y="1663821"/>
              <a:ext cx="432048" cy="432048"/>
            </a:xfrm>
            <a:prstGeom prst="ellipse">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3</a:t>
              </a:r>
              <a:endParaRPr kumimoji="0" lang="zh-CN" altLang="en-US" sz="2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68" name="椭圆 67">
              <a:extLst>
                <a:ext uri="{FF2B5EF4-FFF2-40B4-BE49-F238E27FC236}">
                  <a16:creationId xmlns:a16="http://schemas.microsoft.com/office/drawing/2014/main" id="{C508518F-0B8F-4787-8FFC-012A03A57008}"/>
                </a:ext>
              </a:extLst>
            </p:cNvPr>
            <p:cNvSpPr/>
            <p:nvPr/>
          </p:nvSpPr>
          <p:spPr>
            <a:xfrm>
              <a:off x="3708698" y="2957251"/>
              <a:ext cx="432048" cy="432048"/>
            </a:xfrm>
            <a:prstGeom prst="ellipse">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4</a:t>
              </a:r>
              <a:endParaRPr kumimoji="0" lang="zh-CN" altLang="en-US" sz="2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69" name="椭圆 68">
              <a:extLst>
                <a:ext uri="{FF2B5EF4-FFF2-40B4-BE49-F238E27FC236}">
                  <a16:creationId xmlns:a16="http://schemas.microsoft.com/office/drawing/2014/main" id="{9B463775-7077-4BB7-9E94-8A19FC255C45}"/>
                </a:ext>
              </a:extLst>
            </p:cNvPr>
            <p:cNvSpPr/>
            <p:nvPr/>
          </p:nvSpPr>
          <p:spPr>
            <a:xfrm>
              <a:off x="7142423" y="2867211"/>
              <a:ext cx="432048" cy="432048"/>
            </a:xfrm>
            <a:prstGeom prst="ellipse">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5</a:t>
              </a:r>
              <a:endParaRPr kumimoji="0" lang="zh-CN" altLang="en-US" sz="2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grpSp>
      <p:sp>
        <p:nvSpPr>
          <p:cNvPr id="70" name="矩形 69"/>
          <p:cNvSpPr/>
          <p:nvPr/>
        </p:nvSpPr>
        <p:spPr>
          <a:xfrm>
            <a:off x="107504" y="262389"/>
            <a:ext cx="8856984" cy="718339"/>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a:latin typeface="微软雅黑" pitchFamily="34" charset="-122"/>
                <a:ea typeface="微软雅黑" pitchFamily="34" charset="-122"/>
              </a:rPr>
              <a:t>该图为我在整理思考整体框架逻辑的时候一个构图，思维是一个具备内在框架和逻辑的系统工程，思维覆盖了学习，认知，问题解决和复盘，知识库多个维度的内容。通过学习形成基础个人知识库，同时认知和解决问题实践进行验证，同时通过复盘转换为自我方法论和模式，形成完整闭环。</a:t>
            </a:r>
            <a:endParaRPr lang="zh-CN" altLang="en-US" sz="1200" dirty="0">
              <a:solidFill>
                <a:schemeClr val="dk1"/>
              </a:solidFill>
              <a:latin typeface="微软雅黑" pitchFamily="34" charset="-122"/>
              <a:ea typeface="微软雅黑" pitchFamily="34" charset="-122"/>
            </a:endParaRPr>
          </a:p>
        </p:txBody>
      </p:sp>
    </p:spTree>
    <p:extLst>
      <p:ext uri="{BB962C8B-B14F-4D97-AF65-F5344CB8AC3E}">
        <p14:creationId xmlns:p14="http://schemas.microsoft.com/office/powerpoint/2010/main" val="3154185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8496945" cy="525658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43508" y="254427"/>
            <a:ext cx="8856984" cy="574323"/>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a:latin typeface="微软雅黑" pitchFamily="34" charset="-122"/>
                <a:ea typeface="微软雅黑" pitchFamily="34" charset="-122"/>
              </a:rPr>
              <a:t>该图为常用的基于思维导图来整理知识体系的构图方式，但是缺点还是只能够单维度展开。</a:t>
            </a:r>
            <a:endParaRPr lang="zh-CN" altLang="en-US" sz="1200" dirty="0">
              <a:solidFill>
                <a:schemeClr val="dk1"/>
              </a:solidFill>
              <a:latin typeface="微软雅黑" pitchFamily="34" charset="-122"/>
              <a:ea typeface="微软雅黑" pitchFamily="34" charset="-122"/>
            </a:endParaRPr>
          </a:p>
        </p:txBody>
      </p:sp>
    </p:spTree>
    <p:extLst>
      <p:ext uri="{BB962C8B-B14F-4D97-AF65-F5344CB8AC3E}">
        <p14:creationId xmlns:p14="http://schemas.microsoft.com/office/powerpoint/2010/main" val="2845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51520" y="476672"/>
            <a:ext cx="8712968" cy="792088"/>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该图为我在思考云原生解决方案的时候第二次构图，基于第一次构图将容器云平台单独放到最下面，同时中间</a:t>
            </a:r>
            <a:r>
              <a:rPr lang="en-US" altLang="zh-CN" sz="1200" dirty="0">
                <a:latin typeface="微软雅黑" pitchFamily="34" charset="-122"/>
                <a:ea typeface="微软雅黑" pitchFamily="34" charset="-122"/>
              </a:rPr>
              <a:t>PaaS</a:t>
            </a:r>
            <a:r>
              <a:rPr lang="zh-CN" altLang="en-US" sz="1200" dirty="0">
                <a:latin typeface="微软雅黑" pitchFamily="34" charset="-122"/>
                <a:ea typeface="微软雅黑" pitchFamily="34" charset="-122"/>
              </a:rPr>
              <a:t>层体现明显的覆盖开发，运行和运维监控的全生命周期管理。同时在上层体现微服务治理平台，贯彻整个全生命周期。由于是构建云原生技术平台，因此去掉了前面的能力开放平台。</a:t>
            </a:r>
          </a:p>
        </p:txBody>
      </p:sp>
      <p:sp>
        <p:nvSpPr>
          <p:cNvPr id="13" name="矩形 12"/>
          <p:cNvSpPr/>
          <p:nvPr/>
        </p:nvSpPr>
        <p:spPr>
          <a:xfrm>
            <a:off x="755576" y="1682155"/>
            <a:ext cx="7776864" cy="2880319"/>
          </a:xfrm>
          <a:prstGeom prst="rect">
            <a:avLst/>
          </a:prstGeom>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4" name="五边形 13"/>
          <p:cNvSpPr/>
          <p:nvPr/>
        </p:nvSpPr>
        <p:spPr>
          <a:xfrm>
            <a:off x="899592" y="2258219"/>
            <a:ext cx="2232248" cy="2232248"/>
          </a:xfrm>
          <a:prstGeom prst="homePlate">
            <a:avLst>
              <a:gd name="adj" fmla="val 10916"/>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低代码平台</a:t>
            </a:r>
          </a:p>
        </p:txBody>
      </p:sp>
      <p:sp>
        <p:nvSpPr>
          <p:cNvPr id="15" name="五边形 14"/>
          <p:cNvSpPr/>
          <p:nvPr/>
        </p:nvSpPr>
        <p:spPr>
          <a:xfrm>
            <a:off x="3275856" y="2258219"/>
            <a:ext cx="2808312" cy="2232248"/>
          </a:xfrm>
          <a:prstGeom prst="homePlate">
            <a:avLst>
              <a:gd name="adj" fmla="val 9789"/>
            </a:avLst>
          </a:prstGeom>
          <a:solidFill>
            <a:schemeClr val="accent3">
              <a:lumMod val="20000"/>
              <a:lumOff val="80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运行态</a:t>
            </a:r>
          </a:p>
        </p:txBody>
      </p:sp>
      <p:sp>
        <p:nvSpPr>
          <p:cNvPr id="16" name="五边形 15"/>
          <p:cNvSpPr/>
          <p:nvPr/>
        </p:nvSpPr>
        <p:spPr>
          <a:xfrm>
            <a:off x="6228184" y="2258219"/>
            <a:ext cx="2232248" cy="2232248"/>
          </a:xfrm>
          <a:prstGeom prst="homePlate">
            <a:avLst>
              <a:gd name="adj" fmla="val 9037"/>
            </a:avLst>
          </a:prstGeom>
          <a:solidFill>
            <a:schemeClr val="accent6">
              <a:lumMod val="20000"/>
              <a:lumOff val="80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运维监控平台</a:t>
            </a:r>
          </a:p>
        </p:txBody>
      </p:sp>
      <p:sp>
        <p:nvSpPr>
          <p:cNvPr id="17" name="矩形 16"/>
          <p:cNvSpPr/>
          <p:nvPr/>
        </p:nvSpPr>
        <p:spPr>
          <a:xfrm>
            <a:off x="995632" y="3518359"/>
            <a:ext cx="648072" cy="28803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latin typeface="微软雅黑" pitchFamily="34" charset="-122"/>
                <a:ea typeface="微软雅黑" pitchFamily="34" charset="-122"/>
              </a:rPr>
              <a:t>Dubbo</a:t>
            </a:r>
            <a:endParaRPr lang="zh-CN" altLang="en-US" sz="900" dirty="0">
              <a:latin typeface="微软雅黑" pitchFamily="34" charset="-122"/>
              <a:ea typeface="微软雅黑" pitchFamily="34" charset="-122"/>
            </a:endParaRPr>
          </a:p>
        </p:txBody>
      </p:sp>
      <p:sp>
        <p:nvSpPr>
          <p:cNvPr id="18" name="矩形 17"/>
          <p:cNvSpPr/>
          <p:nvPr/>
        </p:nvSpPr>
        <p:spPr>
          <a:xfrm>
            <a:off x="1715712" y="3518359"/>
            <a:ext cx="1056088" cy="28803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latin typeface="微软雅黑" pitchFamily="34" charset="-122"/>
                <a:ea typeface="微软雅黑" pitchFamily="34" charset="-122"/>
              </a:rPr>
              <a:t>SpringCloud</a:t>
            </a:r>
            <a:endParaRPr lang="zh-CN" altLang="en-US" sz="900" dirty="0">
              <a:latin typeface="微软雅黑" pitchFamily="34" charset="-122"/>
              <a:ea typeface="微软雅黑" pitchFamily="34" charset="-122"/>
            </a:endParaRPr>
          </a:p>
        </p:txBody>
      </p:sp>
      <p:sp>
        <p:nvSpPr>
          <p:cNvPr id="19" name="矩形 18"/>
          <p:cNvSpPr/>
          <p:nvPr/>
        </p:nvSpPr>
        <p:spPr>
          <a:xfrm>
            <a:off x="995632" y="3158319"/>
            <a:ext cx="1776168" cy="288032"/>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latin typeface="微软雅黑" pitchFamily="34" charset="-122"/>
                <a:ea typeface="微软雅黑" pitchFamily="34" charset="-122"/>
              </a:rPr>
              <a:t>ServiceMesh</a:t>
            </a:r>
            <a:endParaRPr lang="zh-CN" altLang="en-US" sz="900" dirty="0">
              <a:latin typeface="微软雅黑" pitchFamily="34" charset="-122"/>
              <a:ea typeface="微软雅黑" pitchFamily="34" charset="-122"/>
            </a:endParaRPr>
          </a:p>
        </p:txBody>
      </p:sp>
      <p:sp>
        <p:nvSpPr>
          <p:cNvPr id="20" name="矩形 19"/>
          <p:cNvSpPr/>
          <p:nvPr/>
        </p:nvSpPr>
        <p:spPr>
          <a:xfrm>
            <a:off x="995632" y="2654263"/>
            <a:ext cx="1776168" cy="432048"/>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b="1" dirty="0">
                <a:latin typeface="微软雅黑" pitchFamily="34" charset="-122"/>
                <a:ea typeface="微软雅黑" pitchFamily="34" charset="-122"/>
              </a:rPr>
              <a:t>快速开发技术平台</a:t>
            </a:r>
          </a:p>
        </p:txBody>
      </p:sp>
      <p:sp>
        <p:nvSpPr>
          <p:cNvPr id="21" name="矩形 20"/>
          <p:cNvSpPr/>
          <p:nvPr/>
        </p:nvSpPr>
        <p:spPr>
          <a:xfrm>
            <a:off x="995632" y="3950407"/>
            <a:ext cx="1776168" cy="252028"/>
          </a:xfrm>
          <a:prstGeom prst="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b="1" dirty="0">
                <a:latin typeface="微软雅黑" pitchFamily="34" charset="-122"/>
                <a:ea typeface="微软雅黑" pitchFamily="34" charset="-122"/>
              </a:rPr>
              <a:t>技术组件</a:t>
            </a:r>
          </a:p>
        </p:txBody>
      </p:sp>
      <p:sp>
        <p:nvSpPr>
          <p:cNvPr id="22" name="矩形 21"/>
          <p:cNvSpPr/>
          <p:nvPr/>
        </p:nvSpPr>
        <p:spPr>
          <a:xfrm>
            <a:off x="6444208" y="3914403"/>
            <a:ext cx="1152128" cy="36004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资源监控</a:t>
            </a:r>
          </a:p>
        </p:txBody>
      </p:sp>
      <p:sp>
        <p:nvSpPr>
          <p:cNvPr id="23" name="矩形 22"/>
          <p:cNvSpPr/>
          <p:nvPr/>
        </p:nvSpPr>
        <p:spPr>
          <a:xfrm>
            <a:off x="6444208" y="3482355"/>
            <a:ext cx="1152128" cy="36004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latin typeface="微软雅黑" pitchFamily="34" charset="-122"/>
                <a:ea typeface="微软雅黑" pitchFamily="34" charset="-122"/>
              </a:rPr>
              <a:t>APM</a:t>
            </a:r>
            <a:r>
              <a:rPr lang="zh-CN" altLang="en-US" sz="1200" dirty="0">
                <a:latin typeface="微软雅黑" pitchFamily="34" charset="-122"/>
                <a:ea typeface="微软雅黑" pitchFamily="34" charset="-122"/>
              </a:rPr>
              <a:t>监控</a:t>
            </a:r>
          </a:p>
        </p:txBody>
      </p:sp>
      <p:sp>
        <p:nvSpPr>
          <p:cNvPr id="24" name="矩形 23"/>
          <p:cNvSpPr/>
          <p:nvPr/>
        </p:nvSpPr>
        <p:spPr>
          <a:xfrm>
            <a:off x="6444208" y="3050307"/>
            <a:ext cx="1152128" cy="36004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链路监控</a:t>
            </a:r>
          </a:p>
        </p:txBody>
      </p:sp>
      <p:sp>
        <p:nvSpPr>
          <p:cNvPr id="25" name="矩形 24"/>
          <p:cNvSpPr/>
          <p:nvPr/>
        </p:nvSpPr>
        <p:spPr>
          <a:xfrm>
            <a:off x="7668344" y="3050307"/>
            <a:ext cx="432048" cy="1224136"/>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日志管理</a:t>
            </a:r>
          </a:p>
        </p:txBody>
      </p:sp>
      <p:sp>
        <p:nvSpPr>
          <p:cNvPr id="26" name="矩形 25"/>
          <p:cNvSpPr/>
          <p:nvPr/>
        </p:nvSpPr>
        <p:spPr>
          <a:xfrm>
            <a:off x="6444208" y="2618259"/>
            <a:ext cx="1656184" cy="324036"/>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监控门户</a:t>
            </a:r>
          </a:p>
        </p:txBody>
      </p:sp>
      <p:sp>
        <p:nvSpPr>
          <p:cNvPr id="27" name="矩形 26"/>
          <p:cNvSpPr/>
          <p:nvPr/>
        </p:nvSpPr>
        <p:spPr>
          <a:xfrm>
            <a:off x="755576" y="5490989"/>
            <a:ext cx="7776864" cy="432048"/>
          </a:xfrm>
          <a:prstGeom prst="rect">
            <a:avLst/>
          </a:prstGeom>
          <a:solidFill>
            <a:srgbClr val="00B0F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容器云平台</a:t>
            </a:r>
            <a:endParaRPr lang="zh-CN" altLang="en-US" sz="1600" dirty="0">
              <a:latin typeface="微软雅黑" pitchFamily="34" charset="-122"/>
              <a:ea typeface="微软雅黑" pitchFamily="34" charset="-122"/>
            </a:endParaRPr>
          </a:p>
        </p:txBody>
      </p:sp>
      <p:sp>
        <p:nvSpPr>
          <p:cNvPr id="28" name="矩形 27"/>
          <p:cNvSpPr/>
          <p:nvPr/>
        </p:nvSpPr>
        <p:spPr>
          <a:xfrm>
            <a:off x="3419872" y="3986411"/>
            <a:ext cx="2448272" cy="360040"/>
          </a:xfrm>
          <a:prstGeom prst="rect">
            <a:avLst/>
          </a:prstGeom>
          <a:solidFill>
            <a:schemeClr val="accent5">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技术中台</a:t>
            </a:r>
          </a:p>
        </p:txBody>
      </p:sp>
      <p:sp>
        <p:nvSpPr>
          <p:cNvPr id="29" name="矩形 28"/>
          <p:cNvSpPr/>
          <p:nvPr/>
        </p:nvSpPr>
        <p:spPr>
          <a:xfrm>
            <a:off x="3419872" y="3030447"/>
            <a:ext cx="2448272" cy="811948"/>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zh-CN" altLang="en-US" sz="1400" b="1" dirty="0">
                <a:latin typeface="微软雅黑" pitchFamily="34" charset="-122"/>
                <a:ea typeface="微软雅黑" pitchFamily="34" charset="-122"/>
              </a:rPr>
              <a:t>业务中台</a:t>
            </a:r>
            <a:endParaRPr lang="zh-CN" altLang="en-US" sz="1400" dirty="0">
              <a:latin typeface="微软雅黑" pitchFamily="34" charset="-122"/>
              <a:ea typeface="微软雅黑" pitchFamily="34" charset="-122"/>
            </a:endParaRPr>
          </a:p>
        </p:txBody>
      </p:sp>
      <p:sp>
        <p:nvSpPr>
          <p:cNvPr id="30" name="矩形 29"/>
          <p:cNvSpPr/>
          <p:nvPr/>
        </p:nvSpPr>
        <p:spPr>
          <a:xfrm>
            <a:off x="3563888" y="3410347"/>
            <a:ext cx="648072" cy="28803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dirty="0">
                <a:latin typeface="微软雅黑" pitchFamily="34" charset="-122"/>
                <a:ea typeface="微软雅黑" pitchFamily="34" charset="-122"/>
              </a:rPr>
              <a:t>微服务</a:t>
            </a:r>
          </a:p>
        </p:txBody>
      </p:sp>
      <p:sp>
        <p:nvSpPr>
          <p:cNvPr id="31" name="矩形 30"/>
          <p:cNvSpPr/>
          <p:nvPr/>
        </p:nvSpPr>
        <p:spPr>
          <a:xfrm>
            <a:off x="4355976" y="3410347"/>
            <a:ext cx="648072" cy="28803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dirty="0">
                <a:latin typeface="微软雅黑" pitchFamily="34" charset="-122"/>
                <a:ea typeface="微软雅黑" pitchFamily="34" charset="-122"/>
              </a:rPr>
              <a:t>微服务</a:t>
            </a:r>
          </a:p>
        </p:txBody>
      </p:sp>
      <p:sp>
        <p:nvSpPr>
          <p:cNvPr id="32" name="矩形 31"/>
          <p:cNvSpPr/>
          <p:nvPr/>
        </p:nvSpPr>
        <p:spPr>
          <a:xfrm>
            <a:off x="5093519" y="3410347"/>
            <a:ext cx="648072" cy="28803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dirty="0">
                <a:latin typeface="微软雅黑" pitchFamily="34" charset="-122"/>
                <a:ea typeface="微软雅黑" pitchFamily="34" charset="-122"/>
              </a:rPr>
              <a:t>微服务</a:t>
            </a:r>
          </a:p>
        </p:txBody>
      </p:sp>
      <p:sp>
        <p:nvSpPr>
          <p:cNvPr id="33" name="矩形 32"/>
          <p:cNvSpPr/>
          <p:nvPr/>
        </p:nvSpPr>
        <p:spPr>
          <a:xfrm>
            <a:off x="3419872" y="2618259"/>
            <a:ext cx="2448272" cy="288032"/>
          </a:xfrm>
          <a:prstGeom prst="rect">
            <a:avLst/>
          </a:prstGeom>
          <a:solidFill>
            <a:schemeClr val="accent5">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b="1" dirty="0">
                <a:latin typeface="微软雅黑" pitchFamily="34" charset="-122"/>
                <a:ea typeface="微软雅黑" pitchFamily="34" charset="-122"/>
              </a:rPr>
              <a:t>API</a:t>
            </a:r>
            <a:r>
              <a:rPr lang="zh-CN" altLang="en-US" sz="1400" b="1" dirty="0">
                <a:latin typeface="微软雅黑" pitchFamily="34" charset="-122"/>
                <a:ea typeface="微软雅黑" pitchFamily="34" charset="-122"/>
              </a:rPr>
              <a:t>网关</a:t>
            </a:r>
          </a:p>
        </p:txBody>
      </p:sp>
      <p:sp>
        <p:nvSpPr>
          <p:cNvPr id="34" name="矩形 33"/>
          <p:cNvSpPr/>
          <p:nvPr/>
        </p:nvSpPr>
        <p:spPr>
          <a:xfrm>
            <a:off x="755576" y="4850507"/>
            <a:ext cx="7776864" cy="432048"/>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研发过程管理和持续集成平台</a:t>
            </a:r>
            <a:r>
              <a:rPr lang="en-US" altLang="zh-CN" sz="1600" dirty="0">
                <a:latin typeface="微软雅黑" pitchFamily="34" charset="-122"/>
                <a:ea typeface="微软雅黑" pitchFamily="34" charset="-122"/>
              </a:rPr>
              <a:t>DevOps</a:t>
            </a:r>
            <a:endParaRPr lang="zh-CN" altLang="en-US" sz="1600" dirty="0">
              <a:latin typeface="微软雅黑" pitchFamily="34" charset="-122"/>
              <a:ea typeface="微软雅黑" pitchFamily="34" charset="-122"/>
            </a:endParaRPr>
          </a:p>
        </p:txBody>
      </p:sp>
      <p:sp>
        <p:nvSpPr>
          <p:cNvPr id="35" name="上下箭头 34"/>
          <p:cNvSpPr/>
          <p:nvPr/>
        </p:nvSpPr>
        <p:spPr>
          <a:xfrm>
            <a:off x="2363762" y="4502968"/>
            <a:ext cx="240012" cy="432048"/>
          </a:xfrm>
          <a:prstGeom prst="upDown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6" name="上下箭头 35"/>
          <p:cNvSpPr/>
          <p:nvPr/>
        </p:nvSpPr>
        <p:spPr>
          <a:xfrm>
            <a:off x="6780260" y="4502968"/>
            <a:ext cx="240012" cy="432048"/>
          </a:xfrm>
          <a:prstGeom prst="upDown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7" name="上下箭头 36"/>
          <p:cNvSpPr/>
          <p:nvPr/>
        </p:nvSpPr>
        <p:spPr>
          <a:xfrm>
            <a:off x="2363762" y="5210547"/>
            <a:ext cx="240012" cy="432048"/>
          </a:xfrm>
          <a:prstGeom prst="upDown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8" name="上下箭头 37"/>
          <p:cNvSpPr/>
          <p:nvPr/>
        </p:nvSpPr>
        <p:spPr>
          <a:xfrm>
            <a:off x="6780260" y="5210547"/>
            <a:ext cx="240012" cy="432048"/>
          </a:xfrm>
          <a:prstGeom prst="upDown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9" name="矩形 38"/>
          <p:cNvSpPr/>
          <p:nvPr/>
        </p:nvSpPr>
        <p:spPr>
          <a:xfrm>
            <a:off x="899592" y="1826171"/>
            <a:ext cx="7488832" cy="345558"/>
          </a:xfrm>
          <a:prstGeom prst="rect">
            <a:avLst/>
          </a:prstGeom>
          <a:solidFill>
            <a:srgbClr val="92D05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微服务治理平台</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贯穿全生命周期</a:t>
            </a:r>
          </a:p>
        </p:txBody>
      </p:sp>
    </p:spTree>
    <p:extLst>
      <p:ext uri="{BB962C8B-B14F-4D97-AF65-F5344CB8AC3E}">
        <p14:creationId xmlns:p14="http://schemas.microsoft.com/office/powerpoint/2010/main" val="406143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179512" y="1052736"/>
            <a:ext cx="8856984" cy="4248472"/>
          </a:xfrm>
          <a:prstGeom prst="roundRect">
            <a:avLst>
              <a:gd name="adj" fmla="val 1941"/>
            </a:avLst>
          </a:prstGeom>
          <a:solidFill>
            <a:schemeClr val="accent3">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3" name="圆角矩形 112"/>
          <p:cNvSpPr/>
          <p:nvPr/>
        </p:nvSpPr>
        <p:spPr>
          <a:xfrm>
            <a:off x="6897563" y="3501008"/>
            <a:ext cx="2004441" cy="1728191"/>
          </a:xfrm>
          <a:prstGeom prst="roundRect">
            <a:avLst>
              <a:gd name="adj" fmla="val 4391"/>
            </a:avLst>
          </a:prstGeom>
          <a:solidFill>
            <a:schemeClr val="bg2">
              <a:lumMod val="9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圆角矩形 1"/>
          <p:cNvSpPr/>
          <p:nvPr/>
        </p:nvSpPr>
        <p:spPr>
          <a:xfrm>
            <a:off x="179512" y="5445224"/>
            <a:ext cx="8856984" cy="1152128"/>
          </a:xfrm>
          <a:prstGeom prst="roundRect">
            <a:avLst>
              <a:gd name="adj" fmla="val 4101"/>
            </a:avLst>
          </a:prstGeom>
          <a:solidFill>
            <a:schemeClr val="bg1">
              <a:lumMod val="85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矩形 2"/>
          <p:cNvSpPr/>
          <p:nvPr/>
        </p:nvSpPr>
        <p:spPr>
          <a:xfrm>
            <a:off x="971601" y="5589240"/>
            <a:ext cx="7930404" cy="360040"/>
          </a:xfrm>
          <a:prstGeom prst="rect">
            <a:avLst/>
          </a:prstGeom>
          <a:solidFill>
            <a:schemeClr val="tx2">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集团能力聚合网关</a:t>
            </a:r>
          </a:p>
        </p:txBody>
      </p:sp>
      <p:sp>
        <p:nvSpPr>
          <p:cNvPr id="4" name="矩形 3"/>
          <p:cNvSpPr/>
          <p:nvPr/>
        </p:nvSpPr>
        <p:spPr>
          <a:xfrm>
            <a:off x="971600" y="6093296"/>
            <a:ext cx="1620180" cy="360040"/>
          </a:xfrm>
          <a:prstGeom prst="rect">
            <a:avLst/>
          </a:prstGeom>
          <a:solidFill>
            <a:schemeClr val="tx2">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省能力聚合网关</a:t>
            </a:r>
          </a:p>
        </p:txBody>
      </p:sp>
      <p:sp>
        <p:nvSpPr>
          <p:cNvPr id="5" name="矩形 4"/>
          <p:cNvSpPr/>
          <p:nvPr/>
        </p:nvSpPr>
        <p:spPr>
          <a:xfrm>
            <a:off x="2987824" y="6093296"/>
            <a:ext cx="1584176" cy="360040"/>
          </a:xfrm>
          <a:prstGeom prst="rect">
            <a:avLst/>
          </a:prstGeom>
          <a:solidFill>
            <a:schemeClr val="tx2">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省能力聚合网关</a:t>
            </a:r>
          </a:p>
        </p:txBody>
      </p:sp>
      <p:sp>
        <p:nvSpPr>
          <p:cNvPr id="6" name="矩形 5"/>
          <p:cNvSpPr/>
          <p:nvPr/>
        </p:nvSpPr>
        <p:spPr>
          <a:xfrm>
            <a:off x="4860032" y="6093296"/>
            <a:ext cx="1440160" cy="360040"/>
          </a:xfrm>
          <a:prstGeom prst="rect">
            <a:avLst/>
          </a:prstGeom>
          <a:solidFill>
            <a:schemeClr val="tx2">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省能力聚合网关</a:t>
            </a:r>
          </a:p>
        </p:txBody>
      </p:sp>
      <p:sp>
        <p:nvSpPr>
          <p:cNvPr id="7" name="矩形 6"/>
          <p:cNvSpPr/>
          <p:nvPr/>
        </p:nvSpPr>
        <p:spPr>
          <a:xfrm>
            <a:off x="7092280" y="6093296"/>
            <a:ext cx="1728192" cy="360040"/>
          </a:xfrm>
          <a:prstGeom prst="rect">
            <a:avLst/>
          </a:prstGeom>
          <a:solidFill>
            <a:schemeClr val="tx2">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省能力聚合网关</a:t>
            </a:r>
          </a:p>
        </p:txBody>
      </p:sp>
      <p:cxnSp>
        <p:nvCxnSpPr>
          <p:cNvPr id="9" name="直接连接符 8"/>
          <p:cNvCxnSpPr/>
          <p:nvPr/>
        </p:nvCxnSpPr>
        <p:spPr>
          <a:xfrm>
            <a:off x="6444208" y="6273316"/>
            <a:ext cx="481930" cy="0"/>
          </a:xfrm>
          <a:prstGeom prst="line">
            <a:avLst/>
          </a:prstGeom>
          <a:ln>
            <a:prstDash val="sysDash"/>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391374" y="5517232"/>
            <a:ext cx="364202" cy="954107"/>
          </a:xfrm>
          <a:prstGeom prst="rect">
            <a:avLst/>
          </a:prstGeom>
          <a:noFill/>
        </p:spPr>
        <p:txBody>
          <a:bodyPr wrap="none" rtlCol="0">
            <a:spAutoFit/>
          </a:bodyPr>
          <a:lstStyle/>
          <a:p>
            <a:r>
              <a:rPr lang="zh-CN" altLang="en-US" sz="1400" b="1" dirty="0">
                <a:latin typeface="微软雅黑" pitchFamily="34" charset="-122"/>
                <a:ea typeface="微软雅黑" pitchFamily="34" charset="-122"/>
              </a:rPr>
              <a:t>聚</a:t>
            </a:r>
            <a:endParaRPr lang="en-US" altLang="zh-CN" sz="1400" b="1"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合</a:t>
            </a:r>
            <a:endParaRPr lang="en-US" altLang="zh-CN" sz="1400" b="1"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平</a:t>
            </a:r>
            <a:endParaRPr lang="en-US" altLang="zh-CN" sz="1400" b="1"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台</a:t>
            </a:r>
          </a:p>
        </p:txBody>
      </p:sp>
      <p:sp>
        <p:nvSpPr>
          <p:cNvPr id="26" name="圆角矩形 25"/>
          <p:cNvSpPr/>
          <p:nvPr/>
        </p:nvSpPr>
        <p:spPr>
          <a:xfrm>
            <a:off x="971601" y="4221088"/>
            <a:ext cx="5810522" cy="1008112"/>
          </a:xfrm>
          <a:prstGeom prst="roundRect">
            <a:avLst>
              <a:gd name="adj" fmla="val 8249"/>
            </a:avLst>
          </a:prstGeom>
          <a:solidFill>
            <a:schemeClr val="tx2">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 name="矩形 26"/>
          <p:cNvSpPr/>
          <p:nvPr/>
        </p:nvSpPr>
        <p:spPr>
          <a:xfrm>
            <a:off x="1125527" y="4437112"/>
            <a:ext cx="1152128"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注册接入</a:t>
            </a:r>
          </a:p>
        </p:txBody>
      </p:sp>
      <p:sp>
        <p:nvSpPr>
          <p:cNvPr id="28" name="矩形 27"/>
          <p:cNvSpPr/>
          <p:nvPr/>
        </p:nvSpPr>
        <p:spPr>
          <a:xfrm>
            <a:off x="1125527" y="4797152"/>
            <a:ext cx="1152128"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路由控制</a:t>
            </a:r>
          </a:p>
        </p:txBody>
      </p:sp>
      <p:sp>
        <p:nvSpPr>
          <p:cNvPr id="29" name="矩形 28"/>
          <p:cNvSpPr/>
          <p:nvPr/>
        </p:nvSpPr>
        <p:spPr>
          <a:xfrm>
            <a:off x="2565632" y="4437112"/>
            <a:ext cx="1152128"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能力鉴权</a:t>
            </a:r>
          </a:p>
        </p:txBody>
      </p:sp>
      <p:sp>
        <p:nvSpPr>
          <p:cNvPr id="30" name="矩形 29"/>
          <p:cNvSpPr/>
          <p:nvPr/>
        </p:nvSpPr>
        <p:spPr>
          <a:xfrm>
            <a:off x="4053181" y="4437112"/>
            <a:ext cx="1152128"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流量控制</a:t>
            </a:r>
          </a:p>
        </p:txBody>
      </p:sp>
      <p:sp>
        <p:nvSpPr>
          <p:cNvPr id="31" name="矩形 30"/>
          <p:cNvSpPr/>
          <p:nvPr/>
        </p:nvSpPr>
        <p:spPr>
          <a:xfrm>
            <a:off x="5476201" y="4437112"/>
            <a:ext cx="1152128"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配额控制</a:t>
            </a:r>
          </a:p>
        </p:txBody>
      </p:sp>
      <p:sp>
        <p:nvSpPr>
          <p:cNvPr id="32" name="矩形 31"/>
          <p:cNvSpPr/>
          <p:nvPr/>
        </p:nvSpPr>
        <p:spPr>
          <a:xfrm>
            <a:off x="2565632" y="4797152"/>
            <a:ext cx="1152128"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安全管理</a:t>
            </a:r>
          </a:p>
        </p:txBody>
      </p:sp>
      <p:sp>
        <p:nvSpPr>
          <p:cNvPr id="33" name="矩形 32"/>
          <p:cNvSpPr/>
          <p:nvPr/>
        </p:nvSpPr>
        <p:spPr>
          <a:xfrm>
            <a:off x="4053181" y="4797152"/>
            <a:ext cx="1152128"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能力调用</a:t>
            </a:r>
          </a:p>
        </p:txBody>
      </p:sp>
      <p:sp>
        <p:nvSpPr>
          <p:cNvPr id="34" name="矩形 33"/>
          <p:cNvSpPr/>
          <p:nvPr/>
        </p:nvSpPr>
        <p:spPr>
          <a:xfrm>
            <a:off x="5485979" y="4797152"/>
            <a:ext cx="1152128"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日志审计</a:t>
            </a:r>
          </a:p>
        </p:txBody>
      </p:sp>
      <p:sp>
        <p:nvSpPr>
          <p:cNvPr id="35" name="矩形 34"/>
          <p:cNvSpPr/>
          <p:nvPr/>
        </p:nvSpPr>
        <p:spPr>
          <a:xfrm>
            <a:off x="1165498" y="4113076"/>
            <a:ext cx="1366659" cy="216024"/>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itchFamily="34" charset="-122"/>
                <a:ea typeface="微软雅黑" pitchFamily="34" charset="-122"/>
              </a:rPr>
              <a:t>能力</a:t>
            </a:r>
            <a:r>
              <a:rPr lang="en-US" altLang="zh-CN" sz="1100" dirty="0">
                <a:solidFill>
                  <a:schemeClr val="tx1"/>
                </a:solidFill>
                <a:latin typeface="微软雅黑" pitchFamily="34" charset="-122"/>
                <a:ea typeface="微软雅黑" pitchFamily="34" charset="-122"/>
              </a:rPr>
              <a:t>API</a:t>
            </a:r>
            <a:r>
              <a:rPr lang="zh-CN" altLang="en-US" sz="1100" dirty="0">
                <a:solidFill>
                  <a:schemeClr val="tx1"/>
                </a:solidFill>
                <a:latin typeface="微软雅黑" pitchFamily="34" charset="-122"/>
                <a:ea typeface="微软雅黑" pitchFamily="34" charset="-122"/>
              </a:rPr>
              <a:t>网关</a:t>
            </a:r>
          </a:p>
        </p:txBody>
      </p:sp>
      <p:sp>
        <p:nvSpPr>
          <p:cNvPr id="36" name="圆角矩形 35"/>
          <p:cNvSpPr/>
          <p:nvPr/>
        </p:nvSpPr>
        <p:spPr>
          <a:xfrm>
            <a:off x="971600" y="2276872"/>
            <a:ext cx="2107866" cy="1728192"/>
          </a:xfrm>
          <a:prstGeom prst="roundRect">
            <a:avLst>
              <a:gd name="adj" fmla="val 4391"/>
            </a:avLst>
          </a:prstGeom>
          <a:solidFill>
            <a:schemeClr val="accent6">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7" name="圆角矩形 36"/>
          <p:cNvSpPr/>
          <p:nvPr/>
        </p:nvSpPr>
        <p:spPr>
          <a:xfrm>
            <a:off x="3165537" y="2276872"/>
            <a:ext cx="3616586" cy="1728192"/>
          </a:xfrm>
          <a:prstGeom prst="roundRect">
            <a:avLst>
              <a:gd name="adj" fmla="val 4391"/>
            </a:avLst>
          </a:prstGeom>
          <a:solidFill>
            <a:schemeClr val="accent5">
              <a:lumMod val="40000"/>
              <a:lumOff val="6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 name="圆角矩形 37"/>
          <p:cNvSpPr/>
          <p:nvPr/>
        </p:nvSpPr>
        <p:spPr>
          <a:xfrm>
            <a:off x="6897563" y="2276872"/>
            <a:ext cx="2004441" cy="1107702"/>
          </a:xfrm>
          <a:prstGeom prst="roundRect">
            <a:avLst>
              <a:gd name="adj" fmla="val 4391"/>
            </a:avLst>
          </a:prstGeom>
          <a:solidFill>
            <a:schemeClr val="bg2">
              <a:lumMod val="9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 name="矩形 38"/>
          <p:cNvSpPr/>
          <p:nvPr/>
        </p:nvSpPr>
        <p:spPr>
          <a:xfrm>
            <a:off x="1165499" y="2168860"/>
            <a:ext cx="1332148" cy="216024"/>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itchFamily="34" charset="-122"/>
                <a:ea typeface="微软雅黑" pitchFamily="34" charset="-122"/>
              </a:rPr>
              <a:t>开发接入中心</a:t>
            </a:r>
          </a:p>
        </p:txBody>
      </p:sp>
      <p:sp>
        <p:nvSpPr>
          <p:cNvPr id="40" name="矩形 39"/>
          <p:cNvSpPr/>
          <p:nvPr/>
        </p:nvSpPr>
        <p:spPr>
          <a:xfrm>
            <a:off x="3165538" y="2168860"/>
            <a:ext cx="1332148" cy="216024"/>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itchFamily="34" charset="-122"/>
                <a:ea typeface="微软雅黑" pitchFamily="34" charset="-122"/>
              </a:rPr>
              <a:t>能力运营中心</a:t>
            </a:r>
          </a:p>
        </p:txBody>
      </p:sp>
      <p:sp>
        <p:nvSpPr>
          <p:cNvPr id="41" name="矩形 40"/>
          <p:cNvSpPr/>
          <p:nvPr/>
        </p:nvSpPr>
        <p:spPr>
          <a:xfrm>
            <a:off x="7020272" y="2168860"/>
            <a:ext cx="1332148" cy="216024"/>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itchFamily="34" charset="-122"/>
                <a:ea typeface="微软雅黑" pitchFamily="34" charset="-122"/>
              </a:rPr>
              <a:t>运维中心 </a:t>
            </a:r>
          </a:p>
        </p:txBody>
      </p:sp>
      <p:sp>
        <p:nvSpPr>
          <p:cNvPr id="42" name="矩形 41"/>
          <p:cNvSpPr/>
          <p:nvPr/>
        </p:nvSpPr>
        <p:spPr>
          <a:xfrm>
            <a:off x="1125527" y="2492896"/>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开发工具</a:t>
            </a:r>
          </a:p>
        </p:txBody>
      </p:sp>
      <p:sp>
        <p:nvSpPr>
          <p:cNvPr id="43" name="矩形 42"/>
          <p:cNvSpPr/>
          <p:nvPr/>
        </p:nvSpPr>
        <p:spPr>
          <a:xfrm>
            <a:off x="2116127" y="2492896"/>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开发文档</a:t>
            </a:r>
          </a:p>
        </p:txBody>
      </p:sp>
      <p:sp>
        <p:nvSpPr>
          <p:cNvPr id="44" name="矩形 43"/>
          <p:cNvSpPr/>
          <p:nvPr/>
        </p:nvSpPr>
        <p:spPr>
          <a:xfrm>
            <a:off x="1125527" y="2852936"/>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服务检索</a:t>
            </a:r>
          </a:p>
        </p:txBody>
      </p:sp>
      <p:sp>
        <p:nvSpPr>
          <p:cNvPr id="45" name="矩形 44"/>
          <p:cNvSpPr/>
          <p:nvPr/>
        </p:nvSpPr>
        <p:spPr>
          <a:xfrm>
            <a:off x="2116127" y="2852936"/>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订购申请</a:t>
            </a:r>
          </a:p>
        </p:txBody>
      </p:sp>
      <p:sp>
        <p:nvSpPr>
          <p:cNvPr id="46" name="矩形 45"/>
          <p:cNvSpPr/>
          <p:nvPr/>
        </p:nvSpPr>
        <p:spPr>
          <a:xfrm>
            <a:off x="1125527" y="3212976"/>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应用注册</a:t>
            </a:r>
          </a:p>
        </p:txBody>
      </p:sp>
      <p:sp>
        <p:nvSpPr>
          <p:cNvPr id="47" name="矩形 46"/>
          <p:cNvSpPr/>
          <p:nvPr/>
        </p:nvSpPr>
        <p:spPr>
          <a:xfrm>
            <a:off x="2116127" y="3212976"/>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接入申请</a:t>
            </a:r>
          </a:p>
        </p:txBody>
      </p:sp>
      <p:sp>
        <p:nvSpPr>
          <p:cNvPr id="48" name="矩形 47"/>
          <p:cNvSpPr/>
          <p:nvPr/>
        </p:nvSpPr>
        <p:spPr>
          <a:xfrm>
            <a:off x="1125527" y="3573016"/>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a:latin typeface="微软雅黑" pitchFamily="34" charset="-122"/>
                <a:ea typeface="微软雅黑" pitchFamily="34" charset="-122"/>
              </a:rPr>
              <a:t>SDK</a:t>
            </a:r>
            <a:r>
              <a:rPr lang="zh-CN" altLang="en-US" sz="1200" dirty="0">
                <a:latin typeface="微软雅黑" pitchFamily="34" charset="-122"/>
                <a:ea typeface="微软雅黑" pitchFamily="34" charset="-122"/>
              </a:rPr>
              <a:t>工具</a:t>
            </a:r>
          </a:p>
        </p:txBody>
      </p:sp>
      <p:sp>
        <p:nvSpPr>
          <p:cNvPr id="49" name="矩形 48"/>
          <p:cNvSpPr/>
          <p:nvPr/>
        </p:nvSpPr>
        <p:spPr>
          <a:xfrm>
            <a:off x="2116127" y="3573016"/>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沙箱环境</a:t>
            </a:r>
          </a:p>
        </p:txBody>
      </p:sp>
      <p:sp>
        <p:nvSpPr>
          <p:cNvPr id="50" name="矩形 49"/>
          <p:cNvSpPr/>
          <p:nvPr/>
        </p:nvSpPr>
        <p:spPr>
          <a:xfrm>
            <a:off x="3297164" y="2492896"/>
            <a:ext cx="3340943"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服务能力目录库</a:t>
            </a:r>
          </a:p>
        </p:txBody>
      </p:sp>
      <p:sp>
        <p:nvSpPr>
          <p:cNvPr id="52" name="矩形 51"/>
          <p:cNvSpPr/>
          <p:nvPr/>
        </p:nvSpPr>
        <p:spPr>
          <a:xfrm>
            <a:off x="3297164" y="2852936"/>
            <a:ext cx="100811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能力签约</a:t>
            </a:r>
          </a:p>
        </p:txBody>
      </p:sp>
      <p:sp>
        <p:nvSpPr>
          <p:cNvPr id="54" name="矩形 53"/>
          <p:cNvSpPr/>
          <p:nvPr/>
        </p:nvSpPr>
        <p:spPr>
          <a:xfrm>
            <a:off x="3297164" y="3212976"/>
            <a:ext cx="100811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能力审批</a:t>
            </a:r>
          </a:p>
        </p:txBody>
      </p:sp>
      <p:sp>
        <p:nvSpPr>
          <p:cNvPr id="56" name="矩形 55"/>
          <p:cNvSpPr/>
          <p:nvPr/>
        </p:nvSpPr>
        <p:spPr>
          <a:xfrm>
            <a:off x="3297164" y="3573016"/>
            <a:ext cx="100811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应用管理</a:t>
            </a:r>
          </a:p>
        </p:txBody>
      </p:sp>
      <p:sp>
        <p:nvSpPr>
          <p:cNvPr id="61" name="矩形 60"/>
          <p:cNvSpPr/>
          <p:nvPr/>
        </p:nvSpPr>
        <p:spPr>
          <a:xfrm>
            <a:off x="4468089" y="2852936"/>
            <a:ext cx="100811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套餐管理</a:t>
            </a:r>
          </a:p>
        </p:txBody>
      </p:sp>
      <p:sp>
        <p:nvSpPr>
          <p:cNvPr id="62" name="矩形 61"/>
          <p:cNvSpPr/>
          <p:nvPr/>
        </p:nvSpPr>
        <p:spPr>
          <a:xfrm>
            <a:off x="4468089" y="3212976"/>
            <a:ext cx="100811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计费管理</a:t>
            </a:r>
          </a:p>
        </p:txBody>
      </p:sp>
      <p:sp>
        <p:nvSpPr>
          <p:cNvPr id="63" name="矩形 62"/>
          <p:cNvSpPr/>
          <p:nvPr/>
        </p:nvSpPr>
        <p:spPr>
          <a:xfrm>
            <a:off x="4468089" y="3573016"/>
            <a:ext cx="100811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客户管理</a:t>
            </a:r>
          </a:p>
        </p:txBody>
      </p:sp>
      <p:sp>
        <p:nvSpPr>
          <p:cNvPr id="64" name="矩形 63"/>
          <p:cNvSpPr/>
          <p:nvPr/>
        </p:nvSpPr>
        <p:spPr>
          <a:xfrm>
            <a:off x="5629996" y="2852936"/>
            <a:ext cx="100811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流量控制</a:t>
            </a:r>
          </a:p>
        </p:txBody>
      </p:sp>
      <p:sp>
        <p:nvSpPr>
          <p:cNvPr id="65" name="矩形 64"/>
          <p:cNvSpPr/>
          <p:nvPr/>
        </p:nvSpPr>
        <p:spPr>
          <a:xfrm>
            <a:off x="5629996" y="3212976"/>
            <a:ext cx="100811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配额管理</a:t>
            </a:r>
          </a:p>
        </p:txBody>
      </p:sp>
      <p:sp>
        <p:nvSpPr>
          <p:cNvPr id="66" name="矩形 65"/>
          <p:cNvSpPr/>
          <p:nvPr/>
        </p:nvSpPr>
        <p:spPr>
          <a:xfrm>
            <a:off x="5629996" y="3573016"/>
            <a:ext cx="100811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权限控制</a:t>
            </a:r>
          </a:p>
        </p:txBody>
      </p:sp>
      <p:sp>
        <p:nvSpPr>
          <p:cNvPr id="95" name="矩形 94"/>
          <p:cNvSpPr/>
          <p:nvPr/>
        </p:nvSpPr>
        <p:spPr>
          <a:xfrm>
            <a:off x="6997812" y="2564904"/>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客户服务</a:t>
            </a:r>
          </a:p>
        </p:txBody>
      </p:sp>
      <p:sp>
        <p:nvSpPr>
          <p:cNvPr id="96" name="矩形 95"/>
          <p:cNvSpPr/>
          <p:nvPr/>
        </p:nvSpPr>
        <p:spPr>
          <a:xfrm>
            <a:off x="7988412" y="2564904"/>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问题管理</a:t>
            </a:r>
          </a:p>
        </p:txBody>
      </p:sp>
      <p:sp>
        <p:nvSpPr>
          <p:cNvPr id="97" name="矩形 96"/>
          <p:cNvSpPr/>
          <p:nvPr/>
        </p:nvSpPr>
        <p:spPr>
          <a:xfrm>
            <a:off x="6997812" y="2924944"/>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变更管理</a:t>
            </a:r>
          </a:p>
        </p:txBody>
      </p:sp>
      <p:sp>
        <p:nvSpPr>
          <p:cNvPr id="98" name="矩形 97"/>
          <p:cNvSpPr/>
          <p:nvPr/>
        </p:nvSpPr>
        <p:spPr>
          <a:xfrm>
            <a:off x="7988412" y="2924944"/>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版本发布</a:t>
            </a:r>
          </a:p>
        </p:txBody>
      </p:sp>
      <p:sp>
        <p:nvSpPr>
          <p:cNvPr id="99" name="矩形 98"/>
          <p:cNvSpPr/>
          <p:nvPr/>
        </p:nvSpPr>
        <p:spPr>
          <a:xfrm>
            <a:off x="6997812" y="3793604"/>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服务监控</a:t>
            </a:r>
          </a:p>
        </p:txBody>
      </p:sp>
      <p:sp>
        <p:nvSpPr>
          <p:cNvPr id="100" name="矩形 99"/>
          <p:cNvSpPr/>
          <p:nvPr/>
        </p:nvSpPr>
        <p:spPr>
          <a:xfrm>
            <a:off x="7988412" y="3793604"/>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服务链</a:t>
            </a:r>
          </a:p>
        </p:txBody>
      </p:sp>
      <p:sp>
        <p:nvSpPr>
          <p:cNvPr id="101" name="矩形 100"/>
          <p:cNvSpPr/>
          <p:nvPr/>
        </p:nvSpPr>
        <p:spPr>
          <a:xfrm>
            <a:off x="6997812" y="4153644"/>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应用监控</a:t>
            </a:r>
          </a:p>
        </p:txBody>
      </p:sp>
      <p:sp>
        <p:nvSpPr>
          <p:cNvPr id="102" name="矩形 101"/>
          <p:cNvSpPr/>
          <p:nvPr/>
        </p:nvSpPr>
        <p:spPr>
          <a:xfrm>
            <a:off x="7988412" y="4153644"/>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告警预警</a:t>
            </a:r>
          </a:p>
        </p:txBody>
      </p:sp>
      <p:sp>
        <p:nvSpPr>
          <p:cNvPr id="103" name="矩形 102"/>
          <p:cNvSpPr/>
          <p:nvPr/>
        </p:nvSpPr>
        <p:spPr>
          <a:xfrm>
            <a:off x="6997812" y="4509120"/>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存储监控</a:t>
            </a:r>
          </a:p>
        </p:txBody>
      </p:sp>
      <p:sp>
        <p:nvSpPr>
          <p:cNvPr id="104" name="矩形 103"/>
          <p:cNvSpPr/>
          <p:nvPr/>
        </p:nvSpPr>
        <p:spPr>
          <a:xfrm>
            <a:off x="7988412" y="4509120"/>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中间件</a:t>
            </a:r>
          </a:p>
        </p:txBody>
      </p:sp>
      <p:sp>
        <p:nvSpPr>
          <p:cNvPr id="105" name="矩形 104"/>
          <p:cNvSpPr/>
          <p:nvPr/>
        </p:nvSpPr>
        <p:spPr>
          <a:xfrm>
            <a:off x="6997812" y="4869160"/>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数据库</a:t>
            </a:r>
          </a:p>
        </p:txBody>
      </p:sp>
      <p:sp>
        <p:nvSpPr>
          <p:cNvPr id="106" name="矩形 105"/>
          <p:cNvSpPr/>
          <p:nvPr/>
        </p:nvSpPr>
        <p:spPr>
          <a:xfrm>
            <a:off x="7988412" y="4869160"/>
            <a:ext cx="832060"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资源监控</a:t>
            </a:r>
          </a:p>
        </p:txBody>
      </p:sp>
      <p:sp>
        <p:nvSpPr>
          <p:cNvPr id="107" name="TextBox 106"/>
          <p:cNvSpPr txBox="1"/>
          <p:nvPr/>
        </p:nvSpPr>
        <p:spPr>
          <a:xfrm>
            <a:off x="395536" y="2692077"/>
            <a:ext cx="364202" cy="1384995"/>
          </a:xfrm>
          <a:prstGeom prst="rect">
            <a:avLst/>
          </a:prstGeom>
          <a:noFill/>
        </p:spPr>
        <p:txBody>
          <a:bodyPr wrap="none" rtlCol="0">
            <a:spAutoFit/>
          </a:bodyPr>
          <a:lstStyle/>
          <a:p>
            <a:r>
              <a:rPr lang="zh-CN" altLang="en-US" sz="1400" b="1" dirty="0">
                <a:latin typeface="微软雅黑" pitchFamily="34" charset="-122"/>
                <a:ea typeface="微软雅黑" pitchFamily="34" charset="-122"/>
              </a:rPr>
              <a:t>能</a:t>
            </a:r>
            <a:endParaRPr lang="en-US" altLang="zh-CN" sz="1400" b="1"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力</a:t>
            </a:r>
            <a:endParaRPr lang="en-US" altLang="zh-CN" sz="1400" b="1"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开</a:t>
            </a:r>
            <a:endParaRPr lang="en-US" altLang="zh-CN" sz="1400" b="1"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放</a:t>
            </a:r>
            <a:endParaRPr lang="en-US" altLang="zh-CN" sz="1400" b="1"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平</a:t>
            </a:r>
            <a:endParaRPr lang="en-US" altLang="zh-CN" sz="1400" b="1"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台</a:t>
            </a:r>
          </a:p>
        </p:txBody>
      </p:sp>
      <p:sp>
        <p:nvSpPr>
          <p:cNvPr id="108" name="上下箭头 107"/>
          <p:cNvSpPr/>
          <p:nvPr/>
        </p:nvSpPr>
        <p:spPr>
          <a:xfrm>
            <a:off x="3131840" y="5229200"/>
            <a:ext cx="216024" cy="360040"/>
          </a:xfrm>
          <a:prstGeom prst="upDownArrow">
            <a:avLst/>
          </a:prstGeom>
          <a:solidFill>
            <a:schemeClr val="bg1">
              <a:lumMod val="6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9" name="上下箭头 108"/>
          <p:cNvSpPr/>
          <p:nvPr/>
        </p:nvSpPr>
        <p:spPr>
          <a:xfrm>
            <a:off x="4644008" y="5229200"/>
            <a:ext cx="216024" cy="360040"/>
          </a:xfrm>
          <a:prstGeom prst="upDownArrow">
            <a:avLst/>
          </a:prstGeom>
          <a:solidFill>
            <a:schemeClr val="bg1">
              <a:lumMod val="6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10" name="上下箭头 109"/>
          <p:cNvSpPr/>
          <p:nvPr/>
        </p:nvSpPr>
        <p:spPr>
          <a:xfrm>
            <a:off x="6228184" y="5229200"/>
            <a:ext cx="216024" cy="360040"/>
          </a:xfrm>
          <a:prstGeom prst="upDownArrow">
            <a:avLst/>
          </a:prstGeom>
          <a:solidFill>
            <a:schemeClr val="bg1">
              <a:lumMod val="6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11" name="圆角矩形 110"/>
          <p:cNvSpPr/>
          <p:nvPr/>
        </p:nvSpPr>
        <p:spPr>
          <a:xfrm>
            <a:off x="971600" y="1268760"/>
            <a:ext cx="7930404" cy="792088"/>
          </a:xfrm>
          <a:prstGeom prst="roundRect">
            <a:avLst>
              <a:gd name="adj" fmla="val 4391"/>
            </a:avLst>
          </a:prstGeom>
          <a:solidFill>
            <a:schemeClr val="accent3">
              <a:lumMod val="60000"/>
              <a:lumOff val="4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矩形 22"/>
          <p:cNvSpPr/>
          <p:nvPr/>
        </p:nvSpPr>
        <p:spPr>
          <a:xfrm>
            <a:off x="1165498" y="1549103"/>
            <a:ext cx="2225799" cy="360040"/>
          </a:xfrm>
          <a:prstGeom prst="rect">
            <a:avLst/>
          </a:prstGeom>
          <a:solidFill>
            <a:schemeClr val="accent5">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运营管理门户</a:t>
            </a:r>
          </a:p>
        </p:txBody>
      </p:sp>
      <p:sp>
        <p:nvSpPr>
          <p:cNvPr id="24" name="矩形 23"/>
          <p:cNvSpPr/>
          <p:nvPr/>
        </p:nvSpPr>
        <p:spPr>
          <a:xfrm>
            <a:off x="3748261" y="1556792"/>
            <a:ext cx="2199320" cy="360040"/>
          </a:xfrm>
          <a:prstGeom prst="rect">
            <a:avLst/>
          </a:prstGeom>
          <a:solidFill>
            <a:schemeClr val="accent5">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开发者门户</a:t>
            </a:r>
          </a:p>
        </p:txBody>
      </p:sp>
      <p:sp>
        <p:nvSpPr>
          <p:cNvPr id="25" name="矩形 24"/>
          <p:cNvSpPr/>
          <p:nvPr/>
        </p:nvSpPr>
        <p:spPr>
          <a:xfrm>
            <a:off x="6300193" y="1556792"/>
            <a:ext cx="2520280" cy="360040"/>
          </a:xfrm>
          <a:prstGeom prst="rect">
            <a:avLst/>
          </a:prstGeom>
          <a:solidFill>
            <a:schemeClr val="accent5">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合作伙伴门户</a:t>
            </a:r>
          </a:p>
        </p:txBody>
      </p:sp>
      <p:sp>
        <p:nvSpPr>
          <p:cNvPr id="112" name="矩形 111"/>
          <p:cNvSpPr/>
          <p:nvPr/>
        </p:nvSpPr>
        <p:spPr>
          <a:xfrm>
            <a:off x="1165499" y="1196752"/>
            <a:ext cx="1332148" cy="216024"/>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itchFamily="34" charset="-122"/>
                <a:ea typeface="微软雅黑" pitchFamily="34" charset="-122"/>
              </a:rPr>
              <a:t>门户中心</a:t>
            </a:r>
          </a:p>
        </p:txBody>
      </p:sp>
      <p:sp>
        <p:nvSpPr>
          <p:cNvPr id="114" name="矩形 113"/>
          <p:cNvSpPr/>
          <p:nvPr/>
        </p:nvSpPr>
        <p:spPr>
          <a:xfrm>
            <a:off x="7020272" y="3429000"/>
            <a:ext cx="1332148" cy="229816"/>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itchFamily="34" charset="-122"/>
                <a:ea typeface="微软雅黑" pitchFamily="34" charset="-122"/>
              </a:rPr>
              <a:t>监控中心 </a:t>
            </a:r>
          </a:p>
        </p:txBody>
      </p:sp>
      <p:sp>
        <p:nvSpPr>
          <p:cNvPr id="74" name="矩形 73"/>
          <p:cNvSpPr/>
          <p:nvPr/>
        </p:nvSpPr>
        <p:spPr>
          <a:xfrm>
            <a:off x="179512" y="260648"/>
            <a:ext cx="8856984"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该图为我对能力开放平台整体架构设计构图，其核心点是在横向分层基础上，对于能力开放平台如何进行分功能域划分，比如图中的类似接入中心，运营中心，运维中心等。</a:t>
            </a:r>
          </a:p>
        </p:txBody>
      </p:sp>
    </p:spTree>
    <p:extLst>
      <p:ext uri="{BB962C8B-B14F-4D97-AF65-F5344CB8AC3E}">
        <p14:creationId xmlns:p14="http://schemas.microsoft.com/office/powerpoint/2010/main" val="143936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5013177"/>
            <a:ext cx="7632848" cy="1368151"/>
          </a:xfrm>
          <a:prstGeom prst="rect">
            <a:avLst/>
          </a:prstGeom>
          <a:solidFill>
            <a:schemeClr val="accent6">
              <a:lumMod val="40000"/>
              <a:lumOff val="6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altLang="zh-CN" sz="1400" b="1" dirty="0">
                <a:latin typeface="微软雅黑" pitchFamily="34" charset="-122"/>
                <a:ea typeface="微软雅黑" pitchFamily="34" charset="-122"/>
              </a:rPr>
              <a:t>DevOps</a:t>
            </a:r>
            <a:r>
              <a:rPr lang="zh-CN" altLang="en-US" sz="1400" b="1" dirty="0">
                <a:latin typeface="微软雅黑" pitchFamily="34" charset="-122"/>
                <a:ea typeface="微软雅黑" pitchFamily="34" charset="-122"/>
              </a:rPr>
              <a:t>支撑平台</a:t>
            </a:r>
          </a:p>
        </p:txBody>
      </p:sp>
      <p:sp>
        <p:nvSpPr>
          <p:cNvPr id="3" name="矩形 2"/>
          <p:cNvSpPr/>
          <p:nvPr/>
        </p:nvSpPr>
        <p:spPr>
          <a:xfrm>
            <a:off x="1403648" y="5877272"/>
            <a:ext cx="7272808" cy="400408"/>
          </a:xfrm>
          <a:prstGeom prst="rect">
            <a:avLst/>
          </a:prstGeom>
          <a:solidFill>
            <a:srgbClr val="92D05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应用托管平台</a:t>
            </a:r>
            <a:r>
              <a:rPr lang="en-US" altLang="zh-CN" sz="1400" b="1" dirty="0">
                <a:latin typeface="微软雅黑" pitchFamily="34" charset="-122"/>
                <a:ea typeface="微软雅黑" pitchFamily="34" charset="-122"/>
              </a:rPr>
              <a:t>(Docker+kubernetes)</a:t>
            </a:r>
            <a:endParaRPr lang="zh-CN" altLang="en-US" sz="1400" b="1" dirty="0">
              <a:latin typeface="微软雅黑" pitchFamily="34" charset="-122"/>
              <a:ea typeface="微软雅黑" pitchFamily="34" charset="-122"/>
            </a:endParaRPr>
          </a:p>
        </p:txBody>
      </p:sp>
      <p:sp>
        <p:nvSpPr>
          <p:cNvPr id="5" name="矩形 4"/>
          <p:cNvSpPr/>
          <p:nvPr/>
        </p:nvSpPr>
        <p:spPr>
          <a:xfrm>
            <a:off x="1403648" y="5373216"/>
            <a:ext cx="1764196" cy="432048"/>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敏捷研发平台</a:t>
            </a:r>
          </a:p>
        </p:txBody>
      </p:sp>
      <p:sp>
        <p:nvSpPr>
          <p:cNvPr id="11" name="矩形 10"/>
          <p:cNvSpPr/>
          <p:nvPr/>
        </p:nvSpPr>
        <p:spPr>
          <a:xfrm>
            <a:off x="1169368" y="1268760"/>
            <a:ext cx="7651104" cy="648072"/>
          </a:xfrm>
          <a:prstGeom prst="rect">
            <a:avLst/>
          </a:prstGeom>
          <a:solidFill>
            <a:schemeClr val="accent5">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前台应用和门户</a:t>
            </a:r>
          </a:p>
        </p:txBody>
      </p:sp>
      <p:sp>
        <p:nvSpPr>
          <p:cNvPr id="12" name="矩形 11"/>
          <p:cNvSpPr/>
          <p:nvPr/>
        </p:nvSpPr>
        <p:spPr>
          <a:xfrm>
            <a:off x="3321435" y="5373216"/>
            <a:ext cx="3482814" cy="432048"/>
          </a:xfrm>
          <a:prstGeom prst="rect">
            <a:avLst/>
          </a:prstGeom>
          <a:solidFill>
            <a:srgbClr val="92D05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持续集成和交付平台</a:t>
            </a:r>
          </a:p>
        </p:txBody>
      </p:sp>
      <p:sp>
        <p:nvSpPr>
          <p:cNvPr id="13" name="矩形 12"/>
          <p:cNvSpPr/>
          <p:nvPr/>
        </p:nvSpPr>
        <p:spPr>
          <a:xfrm>
            <a:off x="6912260" y="5373216"/>
            <a:ext cx="1764196" cy="432048"/>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监控运维平台</a:t>
            </a:r>
          </a:p>
        </p:txBody>
      </p:sp>
      <p:sp>
        <p:nvSpPr>
          <p:cNvPr id="14" name="矩形 13"/>
          <p:cNvSpPr/>
          <p:nvPr/>
        </p:nvSpPr>
        <p:spPr>
          <a:xfrm>
            <a:off x="1187624" y="3573015"/>
            <a:ext cx="7632848" cy="1296145"/>
          </a:xfrm>
          <a:prstGeom prst="rect">
            <a:avLst/>
          </a:prstGeom>
          <a:solidFill>
            <a:schemeClr val="accent6">
              <a:lumMod val="40000"/>
              <a:lumOff val="60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altLang="zh-CN" sz="1400" b="1" dirty="0">
                <a:latin typeface="微软雅黑" pitchFamily="34" charset="-122"/>
                <a:ea typeface="微软雅黑" pitchFamily="34" charset="-122"/>
              </a:rPr>
              <a:t>API</a:t>
            </a:r>
            <a:r>
              <a:rPr lang="zh-CN" altLang="en-US" sz="1400" b="1" dirty="0">
                <a:latin typeface="微软雅黑" pitchFamily="34" charset="-122"/>
                <a:ea typeface="微软雅黑" pitchFamily="34" charset="-122"/>
              </a:rPr>
              <a:t>网关和能力开放平台</a:t>
            </a:r>
          </a:p>
        </p:txBody>
      </p:sp>
      <p:sp>
        <p:nvSpPr>
          <p:cNvPr id="15" name="矩形 14"/>
          <p:cNvSpPr/>
          <p:nvPr/>
        </p:nvSpPr>
        <p:spPr>
          <a:xfrm>
            <a:off x="3321435" y="4365103"/>
            <a:ext cx="3482814" cy="360041"/>
          </a:xfrm>
          <a:prstGeom prst="rect">
            <a:avLst/>
          </a:prstGeom>
          <a:solidFill>
            <a:srgbClr val="92D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b="1" dirty="0">
                <a:latin typeface="微软雅黑" pitchFamily="34" charset="-122"/>
                <a:ea typeface="微软雅黑" pitchFamily="34" charset="-122"/>
              </a:rPr>
              <a:t>API</a:t>
            </a:r>
            <a:r>
              <a:rPr lang="zh-CN" altLang="en-US" sz="1400" b="1" dirty="0">
                <a:latin typeface="微软雅黑" pitchFamily="34" charset="-122"/>
                <a:ea typeface="微软雅黑" pitchFamily="34" charset="-122"/>
              </a:rPr>
              <a:t>网关引擎</a:t>
            </a:r>
          </a:p>
        </p:txBody>
      </p:sp>
      <p:sp>
        <p:nvSpPr>
          <p:cNvPr id="16" name="矩形 15"/>
          <p:cNvSpPr/>
          <p:nvPr/>
        </p:nvSpPr>
        <p:spPr>
          <a:xfrm>
            <a:off x="1403648" y="3933056"/>
            <a:ext cx="1764196" cy="792088"/>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b="1" dirty="0">
                <a:latin typeface="微软雅黑" pitchFamily="34" charset="-122"/>
                <a:ea typeface="微软雅黑" pitchFamily="34" charset="-122"/>
              </a:rPr>
              <a:t>API</a:t>
            </a:r>
            <a:r>
              <a:rPr lang="zh-CN" altLang="en-US" sz="1400" b="1" dirty="0">
                <a:latin typeface="微软雅黑" pitchFamily="34" charset="-122"/>
                <a:ea typeface="微软雅黑" pitchFamily="34" charset="-122"/>
              </a:rPr>
              <a:t>开发</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设计平台</a:t>
            </a:r>
          </a:p>
        </p:txBody>
      </p:sp>
      <p:sp>
        <p:nvSpPr>
          <p:cNvPr id="17" name="矩形 16"/>
          <p:cNvSpPr/>
          <p:nvPr/>
        </p:nvSpPr>
        <p:spPr>
          <a:xfrm>
            <a:off x="6912260" y="3933056"/>
            <a:ext cx="1764196" cy="792088"/>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b="1" dirty="0">
                <a:latin typeface="微软雅黑" pitchFamily="34" charset="-122"/>
                <a:ea typeface="微软雅黑" pitchFamily="34" charset="-122"/>
              </a:rPr>
              <a:t>API</a:t>
            </a:r>
            <a:r>
              <a:rPr lang="zh-CN" altLang="en-US" sz="1400" b="1" dirty="0">
                <a:latin typeface="微软雅黑" pitchFamily="34" charset="-122"/>
                <a:ea typeface="微软雅黑" pitchFamily="34" charset="-122"/>
              </a:rPr>
              <a:t>监控</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运维平台</a:t>
            </a:r>
          </a:p>
        </p:txBody>
      </p:sp>
      <p:sp>
        <p:nvSpPr>
          <p:cNvPr id="18" name="矩形 17"/>
          <p:cNvSpPr/>
          <p:nvPr/>
        </p:nvSpPr>
        <p:spPr>
          <a:xfrm>
            <a:off x="3321435" y="3933056"/>
            <a:ext cx="3482814" cy="360040"/>
          </a:xfrm>
          <a:prstGeom prst="rect">
            <a:avLst/>
          </a:prstGeom>
          <a:solidFill>
            <a:srgbClr val="FFF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b="1" dirty="0">
                <a:latin typeface="微软雅黑" pitchFamily="34" charset="-122"/>
                <a:ea typeface="微软雅黑" pitchFamily="34" charset="-122"/>
              </a:rPr>
              <a:t>API</a:t>
            </a:r>
            <a:r>
              <a:rPr lang="zh-CN" altLang="en-US" sz="1400" b="1" dirty="0">
                <a:latin typeface="微软雅黑" pitchFamily="34" charset="-122"/>
                <a:ea typeface="微软雅黑" pitchFamily="34" charset="-122"/>
              </a:rPr>
              <a:t>服务运营平台</a:t>
            </a:r>
          </a:p>
        </p:txBody>
      </p:sp>
      <p:sp>
        <p:nvSpPr>
          <p:cNvPr id="19" name="矩形 18"/>
          <p:cNvSpPr/>
          <p:nvPr/>
        </p:nvSpPr>
        <p:spPr>
          <a:xfrm>
            <a:off x="395536" y="3573015"/>
            <a:ext cx="576064" cy="2808313"/>
          </a:xfrm>
          <a:prstGeom prst="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技术平台</a:t>
            </a:r>
          </a:p>
        </p:txBody>
      </p:sp>
      <p:sp>
        <p:nvSpPr>
          <p:cNvPr id="20" name="矩形 19"/>
          <p:cNvSpPr/>
          <p:nvPr/>
        </p:nvSpPr>
        <p:spPr>
          <a:xfrm>
            <a:off x="395536" y="2055514"/>
            <a:ext cx="576064" cy="1373486"/>
          </a:xfrm>
          <a:prstGeom prst="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业务中台</a:t>
            </a:r>
          </a:p>
        </p:txBody>
      </p:sp>
      <p:sp>
        <p:nvSpPr>
          <p:cNvPr id="27" name="矩形 26"/>
          <p:cNvSpPr/>
          <p:nvPr/>
        </p:nvSpPr>
        <p:spPr>
          <a:xfrm>
            <a:off x="1187624" y="2060847"/>
            <a:ext cx="7632848" cy="1368153"/>
          </a:xfrm>
          <a:prstGeom prst="rect">
            <a:avLst/>
          </a:prstGeom>
          <a:solidFill>
            <a:srgbClr val="00B0F0"/>
          </a:solidFill>
        </p:spPr>
        <p:style>
          <a:lnRef idx="1">
            <a:schemeClr val="dk1"/>
          </a:lnRef>
          <a:fillRef idx="2">
            <a:schemeClr val="dk1"/>
          </a:fillRef>
          <a:effectRef idx="1">
            <a:schemeClr val="dk1"/>
          </a:effectRef>
          <a:fontRef idx="minor">
            <a:schemeClr val="dk1"/>
          </a:fontRef>
        </p:style>
        <p:txBody>
          <a:bodyPr rtlCol="0" anchor="t"/>
          <a:lstStyle/>
          <a:p>
            <a:pPr algn="ctr"/>
            <a:r>
              <a:rPr lang="en-US" altLang="zh-CN" sz="1400" b="1" dirty="0">
                <a:latin typeface="微软雅黑" pitchFamily="34" charset="-122"/>
                <a:ea typeface="微软雅黑" pitchFamily="34" charset="-122"/>
              </a:rPr>
              <a:t>API</a:t>
            </a:r>
            <a:r>
              <a:rPr lang="zh-CN" altLang="en-US" sz="1400" b="1" dirty="0">
                <a:latin typeface="微软雅黑" pitchFamily="34" charset="-122"/>
                <a:ea typeface="微软雅黑" pitchFamily="34" charset="-122"/>
              </a:rPr>
              <a:t>网关和能力开放平台</a:t>
            </a:r>
          </a:p>
        </p:txBody>
      </p:sp>
      <p:sp>
        <p:nvSpPr>
          <p:cNvPr id="28" name="矩形 27"/>
          <p:cNvSpPr/>
          <p:nvPr/>
        </p:nvSpPr>
        <p:spPr>
          <a:xfrm>
            <a:off x="3321435" y="2924943"/>
            <a:ext cx="3482814" cy="360041"/>
          </a:xfrm>
          <a:prstGeom prst="rect">
            <a:avLst/>
          </a:prstGeom>
          <a:solidFill>
            <a:srgbClr val="FFF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b="1" dirty="0">
                <a:latin typeface="微软雅黑" pitchFamily="34" charset="-122"/>
                <a:ea typeface="微软雅黑" pitchFamily="34" charset="-122"/>
              </a:rPr>
              <a:t>MDM</a:t>
            </a:r>
            <a:r>
              <a:rPr lang="zh-CN" altLang="en-US" sz="1400" b="1" dirty="0">
                <a:latin typeface="微软雅黑" pitchFamily="34" charset="-122"/>
                <a:ea typeface="微软雅黑" pitchFamily="34" charset="-122"/>
              </a:rPr>
              <a:t>主数据平台</a:t>
            </a:r>
          </a:p>
        </p:txBody>
      </p:sp>
      <p:sp>
        <p:nvSpPr>
          <p:cNvPr id="29" name="矩形 28"/>
          <p:cNvSpPr/>
          <p:nvPr/>
        </p:nvSpPr>
        <p:spPr>
          <a:xfrm>
            <a:off x="1403648" y="2492896"/>
            <a:ext cx="1764196" cy="792088"/>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业务中台</a:t>
            </a:r>
          </a:p>
        </p:txBody>
      </p:sp>
      <p:sp>
        <p:nvSpPr>
          <p:cNvPr id="30" name="矩形 29"/>
          <p:cNvSpPr/>
          <p:nvPr/>
        </p:nvSpPr>
        <p:spPr>
          <a:xfrm>
            <a:off x="6912260" y="2492896"/>
            <a:ext cx="1764196" cy="792088"/>
          </a:xfrm>
          <a:prstGeom prst="rect">
            <a:avLst/>
          </a:prstGeom>
          <a:solidFill>
            <a:srgbClr val="FFFF0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数据中台</a:t>
            </a:r>
          </a:p>
        </p:txBody>
      </p:sp>
      <p:sp>
        <p:nvSpPr>
          <p:cNvPr id="31" name="矩形 30"/>
          <p:cNvSpPr/>
          <p:nvPr/>
        </p:nvSpPr>
        <p:spPr>
          <a:xfrm>
            <a:off x="3321435" y="2492896"/>
            <a:ext cx="3482814" cy="36004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b="1" dirty="0">
                <a:latin typeface="微软雅黑" pitchFamily="34" charset="-122"/>
                <a:ea typeface="微软雅黑" pitchFamily="34" charset="-122"/>
              </a:rPr>
              <a:t>数据中台</a:t>
            </a:r>
          </a:p>
        </p:txBody>
      </p:sp>
      <p:sp>
        <p:nvSpPr>
          <p:cNvPr id="32" name="矩形 31"/>
          <p:cNvSpPr/>
          <p:nvPr/>
        </p:nvSpPr>
        <p:spPr>
          <a:xfrm>
            <a:off x="395536" y="1268760"/>
            <a:ext cx="576064" cy="648072"/>
          </a:xfrm>
          <a:prstGeom prst="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b="1" dirty="0">
                <a:latin typeface="微软雅黑" pitchFamily="34" charset="-122"/>
                <a:ea typeface="微软雅黑" pitchFamily="34" charset="-122"/>
              </a:rPr>
              <a:t>前台</a:t>
            </a:r>
          </a:p>
        </p:txBody>
      </p:sp>
      <p:sp>
        <p:nvSpPr>
          <p:cNvPr id="21" name="矩形 20"/>
          <p:cNvSpPr/>
          <p:nvPr/>
        </p:nvSpPr>
        <p:spPr>
          <a:xfrm>
            <a:off x="179512" y="332656"/>
            <a:ext cx="8856984"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该图为我在进行微服务架构转型，构建平台</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应用的新</a:t>
            </a:r>
            <a:r>
              <a:rPr lang="en-US" altLang="zh-CN" sz="1200" dirty="0">
                <a:latin typeface="微软雅黑" pitchFamily="34" charset="-122"/>
                <a:ea typeface="微软雅黑" pitchFamily="34" charset="-122"/>
              </a:rPr>
              <a:t>IT</a:t>
            </a:r>
            <a:r>
              <a:rPr lang="zh-CN" altLang="en-US" sz="1200" dirty="0">
                <a:latin typeface="微软雅黑" pitchFamily="34" charset="-122"/>
                <a:ea typeface="微软雅黑" pitchFamily="34" charset="-122"/>
              </a:rPr>
              <a:t>架构体系时候构图。重点仍然是体现横向分层，同时体现核心大分类和大模块概念。同时在该图中重点强调了</a:t>
            </a:r>
            <a:r>
              <a:rPr lang="en-US" altLang="zh-CN" sz="1200" dirty="0">
                <a:latin typeface="微软雅黑" pitchFamily="34" charset="-122"/>
                <a:ea typeface="微软雅黑" pitchFamily="34" charset="-122"/>
              </a:rPr>
              <a:t>API</a:t>
            </a:r>
            <a:r>
              <a:rPr lang="zh-CN" altLang="en-US" sz="1200" dirty="0">
                <a:latin typeface="微软雅黑" pitchFamily="34" charset="-122"/>
                <a:ea typeface="微软雅黑" pitchFamily="34" charset="-122"/>
              </a:rPr>
              <a:t>网关和能力开放平台。</a:t>
            </a:r>
          </a:p>
        </p:txBody>
      </p:sp>
    </p:spTree>
    <p:extLst>
      <p:ext uri="{BB962C8B-B14F-4D97-AF65-F5344CB8AC3E}">
        <p14:creationId xmlns:p14="http://schemas.microsoft.com/office/powerpoint/2010/main" val="1553045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5576" y="1052736"/>
            <a:ext cx="7633324" cy="5153985"/>
            <a:chOff x="1115616" y="836712"/>
            <a:chExt cx="7056784" cy="5616623"/>
          </a:xfrm>
        </p:grpSpPr>
        <p:sp>
          <p:nvSpPr>
            <p:cNvPr id="4" name="矩形 3"/>
            <p:cNvSpPr/>
            <p:nvPr/>
          </p:nvSpPr>
          <p:spPr>
            <a:xfrm>
              <a:off x="1115616" y="5157191"/>
              <a:ext cx="7056784" cy="1296144"/>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5" name="矩形 4"/>
            <p:cNvSpPr/>
            <p:nvPr/>
          </p:nvSpPr>
          <p:spPr>
            <a:xfrm>
              <a:off x="1115616" y="3212975"/>
              <a:ext cx="7056784" cy="1854680"/>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 name="矩形 5"/>
            <p:cNvSpPr/>
            <p:nvPr/>
          </p:nvSpPr>
          <p:spPr>
            <a:xfrm>
              <a:off x="1115616" y="836712"/>
              <a:ext cx="7056784" cy="2232248"/>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nvGrpSpPr>
            <p:cNvPr id="7" name="组合 6"/>
            <p:cNvGrpSpPr/>
            <p:nvPr/>
          </p:nvGrpSpPr>
          <p:grpSpPr>
            <a:xfrm>
              <a:off x="1745724" y="2060847"/>
              <a:ext cx="1368152" cy="576064"/>
              <a:chOff x="2195736" y="260648"/>
              <a:chExt cx="1368152" cy="576064"/>
            </a:xfrm>
            <a:solidFill>
              <a:schemeClr val="accent6">
                <a:lumMod val="40000"/>
                <a:lumOff val="60000"/>
              </a:schemeClr>
            </a:solidFill>
          </p:grpSpPr>
          <p:sp>
            <p:nvSpPr>
              <p:cNvPr id="8" name="矩形 7"/>
              <p:cNvSpPr/>
              <p:nvPr/>
            </p:nvSpPr>
            <p:spPr>
              <a:xfrm>
                <a:off x="2411760" y="260648"/>
                <a:ext cx="1152128" cy="576064"/>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p:cNvSpPr/>
              <p:nvPr/>
            </p:nvSpPr>
            <p:spPr>
              <a:xfrm>
                <a:off x="2195736" y="363247"/>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a:xfrm>
                <a:off x="2195736" y="548680"/>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11" name="组合 10"/>
            <p:cNvGrpSpPr/>
            <p:nvPr/>
          </p:nvGrpSpPr>
          <p:grpSpPr>
            <a:xfrm>
              <a:off x="3419872" y="2060847"/>
              <a:ext cx="1368152" cy="576064"/>
              <a:chOff x="2195736" y="260648"/>
              <a:chExt cx="1368152" cy="576064"/>
            </a:xfrm>
            <a:solidFill>
              <a:schemeClr val="accent6">
                <a:lumMod val="40000"/>
                <a:lumOff val="60000"/>
              </a:schemeClr>
            </a:solidFill>
          </p:grpSpPr>
          <p:sp>
            <p:nvSpPr>
              <p:cNvPr id="12" name="矩形 11"/>
              <p:cNvSpPr/>
              <p:nvPr/>
            </p:nvSpPr>
            <p:spPr>
              <a:xfrm>
                <a:off x="2411760" y="260648"/>
                <a:ext cx="1152128" cy="576064"/>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矩形 12"/>
              <p:cNvSpPr/>
              <p:nvPr/>
            </p:nvSpPr>
            <p:spPr>
              <a:xfrm>
                <a:off x="2195736" y="363247"/>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矩形 13"/>
              <p:cNvSpPr/>
              <p:nvPr/>
            </p:nvSpPr>
            <p:spPr>
              <a:xfrm>
                <a:off x="2195736" y="548680"/>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19" name="组合 18"/>
            <p:cNvGrpSpPr/>
            <p:nvPr/>
          </p:nvGrpSpPr>
          <p:grpSpPr>
            <a:xfrm>
              <a:off x="2221969" y="4248327"/>
              <a:ext cx="1368152" cy="576064"/>
              <a:chOff x="2195736" y="260648"/>
              <a:chExt cx="1368152" cy="576064"/>
            </a:xfrm>
            <a:solidFill>
              <a:srgbClr val="92D050"/>
            </a:solidFill>
          </p:grpSpPr>
          <p:sp>
            <p:nvSpPr>
              <p:cNvPr id="20" name="矩形 19"/>
              <p:cNvSpPr/>
              <p:nvPr/>
            </p:nvSpPr>
            <p:spPr>
              <a:xfrm>
                <a:off x="2411760" y="260648"/>
                <a:ext cx="1152128" cy="576064"/>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20"/>
              <p:cNvSpPr/>
              <p:nvPr/>
            </p:nvSpPr>
            <p:spPr>
              <a:xfrm>
                <a:off x="2195736" y="363247"/>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p:cNvSpPr/>
              <p:nvPr/>
            </p:nvSpPr>
            <p:spPr>
              <a:xfrm>
                <a:off x="2195736" y="548680"/>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27" name="组合 26"/>
            <p:cNvGrpSpPr/>
            <p:nvPr/>
          </p:nvGrpSpPr>
          <p:grpSpPr>
            <a:xfrm>
              <a:off x="4067944" y="1052735"/>
              <a:ext cx="1368152" cy="576064"/>
              <a:chOff x="2195736" y="260648"/>
              <a:chExt cx="1368152" cy="576064"/>
            </a:xfrm>
            <a:solidFill>
              <a:schemeClr val="tx2">
                <a:lumMod val="40000"/>
                <a:lumOff val="60000"/>
              </a:schemeClr>
            </a:solidFill>
          </p:grpSpPr>
          <p:sp>
            <p:nvSpPr>
              <p:cNvPr id="28" name="矩形 27"/>
              <p:cNvSpPr/>
              <p:nvPr/>
            </p:nvSpPr>
            <p:spPr>
              <a:xfrm>
                <a:off x="2411760" y="260648"/>
                <a:ext cx="1152128" cy="576064"/>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9" name="矩形 28"/>
              <p:cNvSpPr/>
              <p:nvPr/>
            </p:nvSpPr>
            <p:spPr>
              <a:xfrm>
                <a:off x="2195736" y="363247"/>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0" name="矩形 29"/>
              <p:cNvSpPr/>
              <p:nvPr/>
            </p:nvSpPr>
            <p:spPr>
              <a:xfrm>
                <a:off x="2195736" y="548680"/>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31" name="组合 30"/>
            <p:cNvGrpSpPr/>
            <p:nvPr/>
          </p:nvGrpSpPr>
          <p:grpSpPr>
            <a:xfrm>
              <a:off x="2653066" y="5517231"/>
              <a:ext cx="1368152" cy="576064"/>
              <a:chOff x="2195736" y="260648"/>
              <a:chExt cx="1368152" cy="576064"/>
            </a:xfrm>
            <a:solidFill>
              <a:srgbClr val="FFC000"/>
            </a:solidFill>
          </p:grpSpPr>
          <p:sp>
            <p:nvSpPr>
              <p:cNvPr id="32" name="矩形 31"/>
              <p:cNvSpPr/>
              <p:nvPr/>
            </p:nvSpPr>
            <p:spPr>
              <a:xfrm>
                <a:off x="2411760" y="260648"/>
                <a:ext cx="1152128" cy="576064"/>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3" name="矩形 32"/>
              <p:cNvSpPr/>
              <p:nvPr/>
            </p:nvSpPr>
            <p:spPr>
              <a:xfrm>
                <a:off x="2195736" y="363247"/>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4" name="矩形 33"/>
              <p:cNvSpPr/>
              <p:nvPr/>
            </p:nvSpPr>
            <p:spPr>
              <a:xfrm>
                <a:off x="2195736" y="548680"/>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35" name="组合 34"/>
            <p:cNvGrpSpPr/>
            <p:nvPr/>
          </p:nvGrpSpPr>
          <p:grpSpPr>
            <a:xfrm>
              <a:off x="4921318" y="5517231"/>
              <a:ext cx="1368152" cy="576064"/>
              <a:chOff x="2195736" y="260648"/>
              <a:chExt cx="1368152" cy="576064"/>
            </a:xfrm>
            <a:solidFill>
              <a:srgbClr val="FFC000"/>
            </a:solidFill>
          </p:grpSpPr>
          <p:sp>
            <p:nvSpPr>
              <p:cNvPr id="36" name="矩形 35"/>
              <p:cNvSpPr/>
              <p:nvPr/>
            </p:nvSpPr>
            <p:spPr>
              <a:xfrm>
                <a:off x="2411760" y="260648"/>
                <a:ext cx="1152128" cy="576064"/>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7" name="矩形 36"/>
              <p:cNvSpPr/>
              <p:nvPr/>
            </p:nvSpPr>
            <p:spPr>
              <a:xfrm>
                <a:off x="2195736" y="363247"/>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 name="矩形 37"/>
              <p:cNvSpPr/>
              <p:nvPr/>
            </p:nvSpPr>
            <p:spPr>
              <a:xfrm>
                <a:off x="2195736" y="548680"/>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43" name="TextBox 42"/>
            <p:cNvSpPr txBox="1"/>
            <p:nvPr/>
          </p:nvSpPr>
          <p:spPr>
            <a:xfrm>
              <a:off x="2771800" y="4376136"/>
              <a:ext cx="492443" cy="276999"/>
            </a:xfrm>
            <a:prstGeom prst="rect">
              <a:avLst/>
            </a:prstGeom>
            <a:noFill/>
          </p:spPr>
          <p:txBody>
            <a:bodyPr wrap="none" rtlCol="0">
              <a:spAutoFit/>
            </a:bodyPr>
            <a:lstStyle/>
            <a:p>
              <a:r>
                <a:rPr lang="zh-CN" altLang="en-US" sz="1200" b="1" dirty="0">
                  <a:latin typeface="微软雅黑" pitchFamily="34" charset="-122"/>
                  <a:ea typeface="微软雅黑" pitchFamily="34" charset="-122"/>
                </a:rPr>
                <a:t>文档</a:t>
              </a:r>
            </a:p>
          </p:txBody>
        </p:sp>
        <p:sp>
          <p:nvSpPr>
            <p:cNvPr id="44" name="TextBox 43"/>
            <p:cNvSpPr txBox="1"/>
            <p:nvPr/>
          </p:nvSpPr>
          <p:spPr>
            <a:xfrm>
              <a:off x="3116941" y="5651374"/>
              <a:ext cx="902811" cy="307777"/>
            </a:xfrm>
            <a:prstGeom prst="rect">
              <a:avLst/>
            </a:prstGeom>
            <a:noFill/>
          </p:spPr>
          <p:txBody>
            <a:bodyPr wrap="none" rtlCol="0">
              <a:spAutoFit/>
            </a:bodyPr>
            <a:lstStyle/>
            <a:p>
              <a:r>
                <a:rPr lang="zh-CN" altLang="en-US" sz="1400" b="1" dirty="0">
                  <a:latin typeface="微软雅黑" pitchFamily="34" charset="-122"/>
                  <a:ea typeface="微软雅黑" pitchFamily="34" charset="-122"/>
                </a:rPr>
                <a:t>技术组件</a:t>
              </a:r>
            </a:p>
          </p:txBody>
        </p:sp>
        <p:sp>
          <p:nvSpPr>
            <p:cNvPr id="45" name="TextBox 44"/>
            <p:cNvSpPr txBox="1"/>
            <p:nvPr/>
          </p:nvSpPr>
          <p:spPr>
            <a:xfrm>
              <a:off x="2149072" y="2185118"/>
              <a:ext cx="1054776" cy="307777"/>
            </a:xfrm>
            <a:prstGeom prst="rect">
              <a:avLst/>
            </a:prstGeom>
            <a:noFill/>
          </p:spPr>
          <p:txBody>
            <a:bodyPr wrap="none" rtlCol="0">
              <a:spAutoFit/>
            </a:bodyPr>
            <a:lstStyle/>
            <a:p>
              <a:r>
                <a:rPr lang="en-US" altLang="zh-CN" sz="1400" b="1" dirty="0"/>
                <a:t>docManage</a:t>
              </a:r>
              <a:endParaRPr lang="zh-CN" altLang="en-US" sz="1400" b="1" dirty="0"/>
            </a:p>
          </p:txBody>
        </p:sp>
        <p:sp>
          <p:nvSpPr>
            <p:cNvPr id="47" name="TextBox 46"/>
            <p:cNvSpPr txBox="1"/>
            <p:nvPr/>
          </p:nvSpPr>
          <p:spPr>
            <a:xfrm>
              <a:off x="5397381" y="5651374"/>
              <a:ext cx="902811" cy="307777"/>
            </a:xfrm>
            <a:prstGeom prst="rect">
              <a:avLst/>
            </a:prstGeom>
            <a:noFill/>
          </p:spPr>
          <p:txBody>
            <a:bodyPr wrap="none" rtlCol="0">
              <a:spAutoFit/>
            </a:bodyPr>
            <a:lstStyle/>
            <a:p>
              <a:r>
                <a:rPr lang="zh-CN" altLang="en-US" sz="1400" b="1" dirty="0">
                  <a:latin typeface="微软雅黑" pitchFamily="34" charset="-122"/>
                  <a:ea typeface="微软雅黑" pitchFamily="34" charset="-122"/>
                </a:rPr>
                <a:t>应用框架</a:t>
              </a:r>
            </a:p>
          </p:txBody>
        </p:sp>
        <p:sp>
          <p:nvSpPr>
            <p:cNvPr id="48" name="TextBox 47"/>
            <p:cNvSpPr txBox="1"/>
            <p:nvPr/>
          </p:nvSpPr>
          <p:spPr>
            <a:xfrm>
              <a:off x="3743908" y="2185118"/>
              <a:ext cx="1127937" cy="307777"/>
            </a:xfrm>
            <a:prstGeom prst="rect">
              <a:avLst/>
            </a:prstGeom>
            <a:noFill/>
          </p:spPr>
          <p:txBody>
            <a:bodyPr wrap="none" rtlCol="0">
              <a:spAutoFit/>
            </a:bodyPr>
            <a:lstStyle/>
            <a:p>
              <a:r>
                <a:rPr lang="en-US" altLang="zh-CN" sz="1400" b="1" dirty="0"/>
                <a:t>itemManage</a:t>
              </a:r>
              <a:endParaRPr lang="zh-CN" altLang="en-US" sz="1400" b="1" dirty="0"/>
            </a:p>
          </p:txBody>
        </p:sp>
        <p:sp>
          <p:nvSpPr>
            <p:cNvPr id="49" name="TextBox 48"/>
            <p:cNvSpPr txBox="1"/>
            <p:nvPr/>
          </p:nvSpPr>
          <p:spPr>
            <a:xfrm>
              <a:off x="4427984" y="1196751"/>
              <a:ext cx="902811" cy="307777"/>
            </a:xfrm>
            <a:prstGeom prst="rect">
              <a:avLst/>
            </a:prstGeom>
            <a:noFill/>
          </p:spPr>
          <p:txBody>
            <a:bodyPr wrap="none" rtlCol="0">
              <a:spAutoFit/>
            </a:bodyPr>
            <a:lstStyle/>
            <a:p>
              <a:r>
                <a:rPr lang="zh-CN" altLang="en-US" sz="1400" b="1" dirty="0">
                  <a:latin typeface="微软雅黑" pitchFamily="34" charset="-122"/>
                  <a:ea typeface="微软雅黑" pitchFamily="34" charset="-122"/>
                </a:rPr>
                <a:t>变更流程</a:t>
              </a:r>
            </a:p>
          </p:txBody>
        </p:sp>
        <p:sp>
          <p:nvSpPr>
            <p:cNvPr id="66" name="TextBox 65"/>
            <p:cNvSpPr txBox="1"/>
            <p:nvPr/>
          </p:nvSpPr>
          <p:spPr>
            <a:xfrm flipH="1">
              <a:off x="1166022" y="5388157"/>
              <a:ext cx="393963" cy="954107"/>
            </a:xfrm>
            <a:prstGeom prst="rect">
              <a:avLst/>
            </a:prstGeom>
            <a:noFill/>
          </p:spPr>
          <p:txBody>
            <a:bodyPr wrap="square" rtlCol="0">
              <a:spAutoFit/>
            </a:bodyPr>
            <a:lstStyle/>
            <a:p>
              <a:r>
                <a:rPr lang="zh-CN" altLang="en-US" sz="1400" b="1" dirty="0">
                  <a:latin typeface="微软雅黑" pitchFamily="34" charset="-122"/>
                  <a:ea typeface="微软雅黑" pitchFamily="34" charset="-122"/>
                </a:rPr>
                <a:t>基</a:t>
              </a:r>
              <a:endParaRPr lang="en-US" altLang="zh-CN" sz="1400" b="1"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础</a:t>
              </a:r>
              <a:endParaRPr lang="en-US" altLang="zh-CN" sz="1400" b="1"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框</a:t>
              </a:r>
              <a:endParaRPr lang="en-US" altLang="zh-CN" sz="1400" b="1"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架</a:t>
              </a:r>
            </a:p>
          </p:txBody>
        </p:sp>
        <p:sp>
          <p:nvSpPr>
            <p:cNvPr id="69" name="TextBox 68"/>
            <p:cNvSpPr txBox="1"/>
            <p:nvPr/>
          </p:nvSpPr>
          <p:spPr>
            <a:xfrm flipH="1">
              <a:off x="1166022" y="4005063"/>
              <a:ext cx="393963" cy="954107"/>
            </a:xfrm>
            <a:prstGeom prst="rect">
              <a:avLst/>
            </a:prstGeom>
            <a:noFill/>
          </p:spPr>
          <p:txBody>
            <a:bodyPr wrap="square" rtlCol="0">
              <a:spAutoFit/>
            </a:bodyPr>
            <a:lstStyle/>
            <a:p>
              <a:r>
                <a:rPr lang="zh-CN" altLang="en-US" sz="1400" b="1" dirty="0">
                  <a:latin typeface="微软雅黑" pitchFamily="34" charset="-122"/>
                  <a:ea typeface="微软雅黑" pitchFamily="34" charset="-122"/>
                </a:rPr>
                <a:t>领域模型</a:t>
              </a:r>
            </a:p>
          </p:txBody>
        </p:sp>
        <p:grpSp>
          <p:nvGrpSpPr>
            <p:cNvPr id="70" name="组合 69"/>
            <p:cNvGrpSpPr/>
            <p:nvPr/>
          </p:nvGrpSpPr>
          <p:grpSpPr>
            <a:xfrm>
              <a:off x="4237242" y="4248327"/>
              <a:ext cx="1368152" cy="576064"/>
              <a:chOff x="2195736" y="260648"/>
              <a:chExt cx="1368152" cy="576064"/>
            </a:xfrm>
            <a:solidFill>
              <a:srgbClr val="92D050"/>
            </a:solidFill>
          </p:grpSpPr>
          <p:sp>
            <p:nvSpPr>
              <p:cNvPr id="71" name="矩形 70"/>
              <p:cNvSpPr/>
              <p:nvPr/>
            </p:nvSpPr>
            <p:spPr>
              <a:xfrm>
                <a:off x="2411760" y="260648"/>
                <a:ext cx="1152128" cy="576064"/>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2" name="矩形 71"/>
              <p:cNvSpPr/>
              <p:nvPr/>
            </p:nvSpPr>
            <p:spPr>
              <a:xfrm>
                <a:off x="2195736" y="363247"/>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3" name="矩形 72"/>
              <p:cNvSpPr/>
              <p:nvPr/>
            </p:nvSpPr>
            <p:spPr>
              <a:xfrm>
                <a:off x="2195736" y="548680"/>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74" name="TextBox 73"/>
            <p:cNvSpPr txBox="1"/>
            <p:nvPr/>
          </p:nvSpPr>
          <p:spPr>
            <a:xfrm>
              <a:off x="4787073" y="4376136"/>
              <a:ext cx="492443" cy="276999"/>
            </a:xfrm>
            <a:prstGeom prst="rect">
              <a:avLst/>
            </a:prstGeom>
            <a:noFill/>
          </p:spPr>
          <p:txBody>
            <a:bodyPr wrap="none" rtlCol="0">
              <a:spAutoFit/>
            </a:bodyPr>
            <a:lstStyle/>
            <a:p>
              <a:r>
                <a:rPr lang="zh-CN" altLang="en-US" sz="1200" b="1" dirty="0">
                  <a:latin typeface="微软雅黑" pitchFamily="34" charset="-122"/>
                  <a:ea typeface="微软雅黑" pitchFamily="34" charset="-122"/>
                </a:rPr>
                <a:t>部件</a:t>
              </a:r>
            </a:p>
          </p:txBody>
        </p:sp>
        <p:grpSp>
          <p:nvGrpSpPr>
            <p:cNvPr id="81" name="组合 80"/>
            <p:cNvGrpSpPr/>
            <p:nvPr/>
          </p:nvGrpSpPr>
          <p:grpSpPr>
            <a:xfrm>
              <a:off x="5868144" y="3356991"/>
              <a:ext cx="1368152" cy="576064"/>
              <a:chOff x="2195736" y="260648"/>
              <a:chExt cx="1368152" cy="576064"/>
            </a:xfrm>
            <a:solidFill>
              <a:srgbClr val="92D050"/>
            </a:solidFill>
          </p:grpSpPr>
          <p:sp>
            <p:nvSpPr>
              <p:cNvPr id="82" name="矩形 81"/>
              <p:cNvSpPr/>
              <p:nvPr/>
            </p:nvSpPr>
            <p:spPr>
              <a:xfrm>
                <a:off x="2411760" y="260648"/>
                <a:ext cx="1152128" cy="576064"/>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3" name="矩形 82"/>
              <p:cNvSpPr/>
              <p:nvPr/>
            </p:nvSpPr>
            <p:spPr>
              <a:xfrm>
                <a:off x="2195736" y="363247"/>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4" name="矩形 83"/>
              <p:cNvSpPr/>
              <p:nvPr/>
            </p:nvSpPr>
            <p:spPr>
              <a:xfrm>
                <a:off x="2195736" y="548680"/>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85" name="TextBox 84"/>
            <p:cNvSpPr txBox="1"/>
            <p:nvPr/>
          </p:nvSpPr>
          <p:spPr>
            <a:xfrm>
              <a:off x="6417975" y="3484800"/>
              <a:ext cx="800219" cy="276999"/>
            </a:xfrm>
            <a:prstGeom prst="rect">
              <a:avLst/>
            </a:prstGeom>
            <a:noFill/>
          </p:spPr>
          <p:txBody>
            <a:bodyPr wrap="none" rtlCol="0">
              <a:spAutoFit/>
            </a:bodyPr>
            <a:lstStyle/>
            <a:p>
              <a:r>
                <a:rPr lang="zh-CN" altLang="en-US" sz="1200" b="1" dirty="0">
                  <a:latin typeface="微软雅黑" pitchFamily="34" charset="-122"/>
                  <a:ea typeface="微软雅黑" pitchFamily="34" charset="-122"/>
                </a:rPr>
                <a:t>产品结构</a:t>
              </a:r>
            </a:p>
          </p:txBody>
        </p:sp>
        <p:cxnSp>
          <p:nvCxnSpPr>
            <p:cNvPr id="86" name="直接箭头连接符 85"/>
            <p:cNvCxnSpPr/>
            <p:nvPr/>
          </p:nvCxnSpPr>
          <p:spPr>
            <a:xfrm flipH="1">
              <a:off x="5605394" y="3951058"/>
              <a:ext cx="1026919" cy="585301"/>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88" name="直接箭头连接符 87"/>
            <p:cNvCxnSpPr/>
            <p:nvPr/>
          </p:nvCxnSpPr>
          <p:spPr>
            <a:xfrm flipH="1">
              <a:off x="3590121" y="3933105"/>
              <a:ext cx="2685352" cy="603254"/>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90" name="TextBox 89"/>
            <p:cNvSpPr txBox="1"/>
            <p:nvPr/>
          </p:nvSpPr>
          <p:spPr>
            <a:xfrm flipH="1">
              <a:off x="1166022" y="1628799"/>
              <a:ext cx="393963" cy="738664"/>
            </a:xfrm>
            <a:prstGeom prst="rect">
              <a:avLst/>
            </a:prstGeom>
            <a:noFill/>
          </p:spPr>
          <p:txBody>
            <a:bodyPr wrap="square" rtlCol="0">
              <a:spAutoFit/>
            </a:bodyPr>
            <a:lstStyle/>
            <a:p>
              <a:r>
                <a:rPr lang="zh-CN" altLang="en-US" sz="1400" b="1" dirty="0">
                  <a:latin typeface="微软雅黑" pitchFamily="34" charset="-122"/>
                  <a:ea typeface="微软雅黑" pitchFamily="34" charset="-122"/>
                </a:rPr>
                <a:t>应用</a:t>
              </a:r>
              <a:endParaRPr lang="en-US" altLang="zh-CN" sz="1400" b="1"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层</a:t>
              </a:r>
            </a:p>
          </p:txBody>
        </p:sp>
        <p:grpSp>
          <p:nvGrpSpPr>
            <p:cNvPr id="91" name="组合 90"/>
            <p:cNvGrpSpPr/>
            <p:nvPr/>
          </p:nvGrpSpPr>
          <p:grpSpPr>
            <a:xfrm>
              <a:off x="6660232" y="2060847"/>
              <a:ext cx="1368152" cy="576064"/>
              <a:chOff x="2195736" y="260648"/>
              <a:chExt cx="1368152" cy="576064"/>
            </a:xfrm>
            <a:solidFill>
              <a:schemeClr val="accent6">
                <a:lumMod val="40000"/>
                <a:lumOff val="60000"/>
              </a:schemeClr>
            </a:solidFill>
          </p:grpSpPr>
          <p:sp>
            <p:nvSpPr>
              <p:cNvPr id="92" name="矩形 91"/>
              <p:cNvSpPr/>
              <p:nvPr/>
            </p:nvSpPr>
            <p:spPr>
              <a:xfrm>
                <a:off x="2411760" y="260648"/>
                <a:ext cx="1152128" cy="576064"/>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3" name="矩形 92"/>
              <p:cNvSpPr/>
              <p:nvPr/>
            </p:nvSpPr>
            <p:spPr>
              <a:xfrm>
                <a:off x="2195736" y="363247"/>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4" name="矩形 93"/>
              <p:cNvSpPr/>
              <p:nvPr/>
            </p:nvSpPr>
            <p:spPr>
              <a:xfrm>
                <a:off x="2195736" y="548680"/>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95" name="TextBox 94"/>
            <p:cNvSpPr txBox="1"/>
            <p:nvPr/>
          </p:nvSpPr>
          <p:spPr>
            <a:xfrm>
              <a:off x="7020272" y="2185118"/>
              <a:ext cx="1041375" cy="307777"/>
            </a:xfrm>
            <a:prstGeom prst="rect">
              <a:avLst/>
            </a:prstGeom>
            <a:noFill/>
          </p:spPr>
          <p:txBody>
            <a:bodyPr wrap="none" rtlCol="0">
              <a:spAutoFit/>
            </a:bodyPr>
            <a:lstStyle/>
            <a:p>
              <a:r>
                <a:rPr lang="en-US" altLang="zh-CN" sz="1400" b="1" dirty="0"/>
                <a:t>prdManage</a:t>
              </a:r>
              <a:endParaRPr lang="zh-CN" altLang="en-US" sz="1400" b="1" dirty="0"/>
            </a:p>
          </p:txBody>
        </p:sp>
        <p:cxnSp>
          <p:nvCxnSpPr>
            <p:cNvPr id="96" name="直接箭头连接符 95"/>
            <p:cNvCxnSpPr/>
            <p:nvPr/>
          </p:nvCxnSpPr>
          <p:spPr>
            <a:xfrm flipH="1">
              <a:off x="6682591" y="2656565"/>
              <a:ext cx="648072" cy="700426"/>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00" name="直接箭头连接符 99"/>
            <p:cNvCxnSpPr/>
            <p:nvPr/>
          </p:nvCxnSpPr>
          <p:spPr>
            <a:xfrm>
              <a:off x="3923928" y="2656565"/>
              <a:ext cx="863145" cy="1591762"/>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02" name="直接箭头连接符 101"/>
            <p:cNvCxnSpPr/>
            <p:nvPr/>
          </p:nvCxnSpPr>
          <p:spPr>
            <a:xfrm>
              <a:off x="2657789" y="2656565"/>
              <a:ext cx="133499" cy="1591762"/>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grpSp>
          <p:nvGrpSpPr>
            <p:cNvPr id="105" name="组合 104"/>
            <p:cNvGrpSpPr/>
            <p:nvPr/>
          </p:nvGrpSpPr>
          <p:grpSpPr>
            <a:xfrm>
              <a:off x="5076056" y="2060847"/>
              <a:ext cx="1368152" cy="576064"/>
              <a:chOff x="2195736" y="260648"/>
              <a:chExt cx="1368152" cy="576064"/>
            </a:xfrm>
            <a:solidFill>
              <a:schemeClr val="accent6">
                <a:lumMod val="40000"/>
                <a:lumOff val="60000"/>
              </a:schemeClr>
            </a:solidFill>
          </p:grpSpPr>
          <p:sp>
            <p:nvSpPr>
              <p:cNvPr id="106" name="矩形 105"/>
              <p:cNvSpPr/>
              <p:nvPr/>
            </p:nvSpPr>
            <p:spPr>
              <a:xfrm>
                <a:off x="2411760" y="260648"/>
                <a:ext cx="1152128" cy="576064"/>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7" name="矩形 106"/>
              <p:cNvSpPr/>
              <p:nvPr/>
            </p:nvSpPr>
            <p:spPr>
              <a:xfrm>
                <a:off x="2195736" y="363247"/>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8" name="矩形 107"/>
              <p:cNvSpPr/>
              <p:nvPr/>
            </p:nvSpPr>
            <p:spPr>
              <a:xfrm>
                <a:off x="2195736" y="548680"/>
                <a:ext cx="432048" cy="144016"/>
              </a:xfrm>
              <a:prstGeom prst="rect">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109" name="TextBox 108"/>
            <p:cNvSpPr txBox="1"/>
            <p:nvPr/>
          </p:nvSpPr>
          <p:spPr>
            <a:xfrm>
              <a:off x="5436096" y="2185118"/>
              <a:ext cx="1125308" cy="307777"/>
            </a:xfrm>
            <a:prstGeom prst="rect">
              <a:avLst/>
            </a:prstGeom>
            <a:noFill/>
          </p:spPr>
          <p:txBody>
            <a:bodyPr wrap="none" rtlCol="0">
              <a:spAutoFit/>
            </a:bodyPr>
            <a:lstStyle/>
            <a:p>
              <a:r>
                <a:rPr lang="en-US" altLang="zh-CN" sz="1400" b="1" dirty="0"/>
                <a:t>bomManage</a:t>
              </a:r>
              <a:endParaRPr lang="zh-CN" altLang="en-US" sz="1400" b="1" dirty="0"/>
            </a:p>
          </p:txBody>
        </p:sp>
        <p:cxnSp>
          <p:nvCxnSpPr>
            <p:cNvPr id="110" name="直接箭头连接符 109"/>
            <p:cNvCxnSpPr/>
            <p:nvPr/>
          </p:nvCxnSpPr>
          <p:spPr>
            <a:xfrm flipH="1">
              <a:off x="4921318" y="2636911"/>
              <a:ext cx="766405" cy="1611416"/>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12" name="直接箭头连接符 111"/>
            <p:cNvCxnSpPr>
              <a:endCxn id="8" idx="0"/>
            </p:cNvCxnSpPr>
            <p:nvPr/>
          </p:nvCxnSpPr>
          <p:spPr>
            <a:xfrm flipH="1">
              <a:off x="2537812" y="1638671"/>
              <a:ext cx="2112048" cy="422176"/>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19" name="直接箭头连接符 118"/>
            <p:cNvCxnSpPr>
              <a:endCxn id="12" idx="0"/>
            </p:cNvCxnSpPr>
            <p:nvPr/>
          </p:nvCxnSpPr>
          <p:spPr>
            <a:xfrm flipH="1">
              <a:off x="4211960" y="1638671"/>
              <a:ext cx="722930" cy="422176"/>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21" name="直接箭头连接符 120"/>
            <p:cNvCxnSpPr/>
            <p:nvPr/>
          </p:nvCxnSpPr>
          <p:spPr>
            <a:xfrm>
              <a:off x="5104936" y="1628427"/>
              <a:ext cx="608470" cy="422176"/>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23" name="直接箭头连接符 122"/>
            <p:cNvCxnSpPr>
              <a:endCxn id="92" idx="0"/>
            </p:cNvCxnSpPr>
            <p:nvPr/>
          </p:nvCxnSpPr>
          <p:spPr>
            <a:xfrm>
              <a:off x="5137342" y="1628427"/>
              <a:ext cx="2314978" cy="43242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26" name="直接箭头连接符 125"/>
            <p:cNvCxnSpPr/>
            <p:nvPr/>
          </p:nvCxnSpPr>
          <p:spPr>
            <a:xfrm flipH="1">
              <a:off x="4860032" y="1645698"/>
              <a:ext cx="173262" cy="2589034"/>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28" name="直接箭头连接符 127"/>
            <p:cNvCxnSpPr>
              <a:endCxn id="20" idx="0"/>
            </p:cNvCxnSpPr>
            <p:nvPr/>
          </p:nvCxnSpPr>
          <p:spPr>
            <a:xfrm flipH="1">
              <a:off x="3014057" y="1638671"/>
              <a:ext cx="2015273" cy="2609656"/>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32" name="直接箭头连接符 131"/>
            <p:cNvCxnSpPr>
              <a:endCxn id="82" idx="0"/>
            </p:cNvCxnSpPr>
            <p:nvPr/>
          </p:nvCxnSpPr>
          <p:spPr>
            <a:xfrm>
              <a:off x="5027389" y="1645698"/>
              <a:ext cx="1632843" cy="1711293"/>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34" name="直接箭头连接符 133"/>
            <p:cNvCxnSpPr>
              <a:endCxn id="32" idx="0"/>
            </p:cNvCxnSpPr>
            <p:nvPr/>
          </p:nvCxnSpPr>
          <p:spPr>
            <a:xfrm>
              <a:off x="3014058" y="4824391"/>
              <a:ext cx="431096" cy="69284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36" name="直接箭头连接符 135"/>
            <p:cNvCxnSpPr/>
            <p:nvPr/>
          </p:nvCxnSpPr>
          <p:spPr>
            <a:xfrm>
              <a:off x="5123841" y="4824391"/>
              <a:ext cx="431096" cy="69284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37" name="直接箭头连接符 136"/>
            <p:cNvCxnSpPr/>
            <p:nvPr/>
          </p:nvCxnSpPr>
          <p:spPr>
            <a:xfrm flipH="1">
              <a:off x="5843810" y="3933770"/>
              <a:ext cx="977972" cy="1583461"/>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39" name="直接箭头连接符 138"/>
            <p:cNvCxnSpPr/>
            <p:nvPr/>
          </p:nvCxnSpPr>
          <p:spPr>
            <a:xfrm flipH="1">
              <a:off x="3635896" y="4824391"/>
              <a:ext cx="1152128" cy="69284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grpSp>
      <p:sp>
        <p:nvSpPr>
          <p:cNvPr id="75" name="矩形 74"/>
          <p:cNvSpPr/>
          <p:nvPr/>
        </p:nvSpPr>
        <p:spPr>
          <a:xfrm>
            <a:off x="179512" y="260648"/>
            <a:ext cx="8856984" cy="432048"/>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该图为在整理架构设计文章时构图，重点体现了领域层概念，领域层和应用层，技术底层之间的依赖关系。</a:t>
            </a:r>
          </a:p>
        </p:txBody>
      </p:sp>
    </p:spTree>
    <p:extLst>
      <p:ext uri="{BB962C8B-B14F-4D97-AF65-F5344CB8AC3E}">
        <p14:creationId xmlns:p14="http://schemas.microsoft.com/office/powerpoint/2010/main" val="59405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p:cNvPicPr>
            <a:picLocks noChangeAspect="1" noChangeArrowheads="1"/>
          </p:cNvPicPr>
          <p:nvPr/>
        </p:nvPicPr>
        <p:blipFill>
          <a:blip r:embed="rId2"/>
          <a:srcRect/>
          <a:stretch>
            <a:fillRect/>
          </a:stretch>
        </p:blipFill>
        <p:spPr bwMode="gray">
          <a:xfrm>
            <a:off x="755576" y="1166287"/>
            <a:ext cx="7632848" cy="5431065"/>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pic>
      <p:sp>
        <p:nvSpPr>
          <p:cNvPr id="5" name="椭圆 4"/>
          <p:cNvSpPr/>
          <p:nvPr/>
        </p:nvSpPr>
        <p:spPr>
          <a:xfrm>
            <a:off x="1691680" y="1975174"/>
            <a:ext cx="2088232" cy="864096"/>
          </a:xfrm>
          <a:prstGeom prst="ellipse">
            <a:avLst/>
          </a:prstGeom>
          <a:solidFill>
            <a:srgbClr val="00B050">
              <a:alpha val="53000"/>
            </a:srgbClr>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itchFamily="34" charset="-122"/>
                <a:ea typeface="微软雅黑" pitchFamily="34" charset="-122"/>
              </a:rPr>
              <a:t>供应商</a:t>
            </a:r>
          </a:p>
        </p:txBody>
      </p:sp>
      <p:sp>
        <p:nvSpPr>
          <p:cNvPr id="6" name="椭圆 5"/>
          <p:cNvSpPr/>
          <p:nvPr/>
        </p:nvSpPr>
        <p:spPr>
          <a:xfrm>
            <a:off x="4283968" y="1327102"/>
            <a:ext cx="3672408" cy="1872208"/>
          </a:xfrm>
          <a:prstGeom prst="ellipse">
            <a:avLst/>
          </a:prstGeom>
          <a:solidFill>
            <a:srgbClr val="FFC000">
              <a:alpha val="53000"/>
            </a:srgbClr>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itchFamily="34" charset="-122"/>
                <a:ea typeface="微软雅黑" pitchFamily="34" charset="-122"/>
              </a:rPr>
              <a:t>合同域</a:t>
            </a:r>
          </a:p>
        </p:txBody>
      </p:sp>
      <p:sp>
        <p:nvSpPr>
          <p:cNvPr id="7" name="椭圆 6"/>
          <p:cNvSpPr/>
          <p:nvPr/>
        </p:nvSpPr>
        <p:spPr>
          <a:xfrm rot="20606225">
            <a:off x="1019845" y="3792236"/>
            <a:ext cx="3859256" cy="1405413"/>
          </a:xfrm>
          <a:prstGeom prst="ellipse">
            <a:avLst/>
          </a:prstGeom>
          <a:solidFill>
            <a:srgbClr val="FF0000">
              <a:alpha val="53000"/>
            </a:srgbClr>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itchFamily="34" charset="-122"/>
                <a:ea typeface="微软雅黑" pitchFamily="34" charset="-122"/>
              </a:rPr>
              <a:t>招投标</a:t>
            </a:r>
          </a:p>
        </p:txBody>
      </p:sp>
      <p:sp>
        <p:nvSpPr>
          <p:cNvPr id="8" name="椭圆 7"/>
          <p:cNvSpPr/>
          <p:nvPr/>
        </p:nvSpPr>
        <p:spPr>
          <a:xfrm>
            <a:off x="4355976" y="4351438"/>
            <a:ext cx="1872208" cy="2226112"/>
          </a:xfrm>
          <a:prstGeom prst="ellipse">
            <a:avLst/>
          </a:prstGeom>
          <a:solidFill>
            <a:schemeClr val="accent5">
              <a:lumMod val="75000"/>
              <a:alpha val="53000"/>
            </a:schemeClr>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itchFamily="34" charset="-122"/>
                <a:ea typeface="微软雅黑" pitchFamily="34" charset="-122"/>
              </a:rPr>
              <a:t>采购计划</a:t>
            </a:r>
          </a:p>
        </p:txBody>
      </p:sp>
      <p:sp>
        <p:nvSpPr>
          <p:cNvPr id="9" name="椭圆 8"/>
          <p:cNvSpPr/>
          <p:nvPr/>
        </p:nvSpPr>
        <p:spPr>
          <a:xfrm>
            <a:off x="5668191" y="3495036"/>
            <a:ext cx="2520280" cy="970541"/>
          </a:xfrm>
          <a:prstGeom prst="ellipse">
            <a:avLst/>
          </a:prstGeom>
          <a:solidFill>
            <a:schemeClr val="tx2">
              <a:lumMod val="60000"/>
              <a:lumOff val="40000"/>
              <a:alpha val="53000"/>
            </a:schemeClr>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itchFamily="34" charset="-122"/>
                <a:ea typeface="微软雅黑" pitchFamily="34" charset="-122"/>
              </a:rPr>
              <a:t>采购订单</a:t>
            </a:r>
          </a:p>
        </p:txBody>
      </p:sp>
      <p:sp>
        <p:nvSpPr>
          <p:cNvPr id="10" name="矩形 9"/>
          <p:cNvSpPr/>
          <p:nvPr/>
        </p:nvSpPr>
        <p:spPr>
          <a:xfrm>
            <a:off x="179512" y="260648"/>
            <a:ext cx="8856984"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该图为微服务规划中，结合传统的企业架构</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数据架构设计，通过对数据模型中的根几点识别来进行数据域的划分，同时基于数据域划分来帮助划分微服务模块。</a:t>
            </a:r>
          </a:p>
        </p:txBody>
      </p:sp>
    </p:spTree>
    <p:extLst>
      <p:ext uri="{BB962C8B-B14F-4D97-AF65-F5344CB8AC3E}">
        <p14:creationId xmlns:p14="http://schemas.microsoft.com/office/powerpoint/2010/main" val="103754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1520" y="5085184"/>
            <a:ext cx="8784976" cy="100811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10" name="矩形 9"/>
          <p:cNvSpPr/>
          <p:nvPr/>
        </p:nvSpPr>
        <p:spPr>
          <a:xfrm>
            <a:off x="251520" y="3933056"/>
            <a:ext cx="8784976" cy="100811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9" name="矩形 8"/>
          <p:cNvSpPr/>
          <p:nvPr/>
        </p:nvSpPr>
        <p:spPr>
          <a:xfrm>
            <a:off x="251520" y="2780928"/>
            <a:ext cx="8784976" cy="100811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8" name="矩形 7"/>
          <p:cNvSpPr/>
          <p:nvPr/>
        </p:nvSpPr>
        <p:spPr>
          <a:xfrm>
            <a:off x="251520" y="1628800"/>
            <a:ext cx="8784976" cy="100811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 name="矩形 1"/>
          <p:cNvSpPr/>
          <p:nvPr/>
        </p:nvSpPr>
        <p:spPr>
          <a:xfrm>
            <a:off x="683568" y="1196752"/>
            <a:ext cx="1435924" cy="5112568"/>
          </a:xfrm>
          <a:prstGeom prst="rect">
            <a:avLst/>
          </a:prstGeom>
          <a:solidFill>
            <a:schemeClr val="accent6">
              <a:lumMod val="20000"/>
              <a:lumOff val="80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200" b="1" dirty="0">
                <a:latin typeface="微软雅黑" pitchFamily="34" charset="-122"/>
                <a:ea typeface="微软雅黑" pitchFamily="34" charset="-122"/>
              </a:rPr>
              <a:t>业务规划</a:t>
            </a:r>
            <a:r>
              <a:rPr lang="en-US" altLang="zh-CN" sz="1200" b="1" dirty="0">
                <a:latin typeface="微软雅黑" pitchFamily="34" charset="-122"/>
                <a:ea typeface="微软雅黑" pitchFamily="34" charset="-122"/>
              </a:rPr>
              <a:t>&amp;</a:t>
            </a:r>
            <a:r>
              <a:rPr lang="zh-CN" altLang="en-US" sz="1200" b="1" dirty="0">
                <a:latin typeface="微软雅黑" pitchFamily="34" charset="-122"/>
                <a:ea typeface="微软雅黑" pitchFamily="34" charset="-122"/>
              </a:rPr>
              <a:t>需求</a:t>
            </a:r>
          </a:p>
        </p:txBody>
      </p:sp>
      <p:sp>
        <p:nvSpPr>
          <p:cNvPr id="3" name="矩形 2"/>
          <p:cNvSpPr/>
          <p:nvPr/>
        </p:nvSpPr>
        <p:spPr>
          <a:xfrm>
            <a:off x="2343773" y="1196752"/>
            <a:ext cx="1435924" cy="5112568"/>
          </a:xfrm>
          <a:prstGeom prst="rect">
            <a:avLst/>
          </a:prstGeom>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200" b="1" dirty="0">
                <a:latin typeface="微软雅黑" pitchFamily="34" charset="-122"/>
                <a:ea typeface="微软雅黑" pitchFamily="34" charset="-122"/>
              </a:rPr>
              <a:t>架构设计</a:t>
            </a:r>
          </a:p>
        </p:txBody>
      </p:sp>
      <p:sp>
        <p:nvSpPr>
          <p:cNvPr id="4" name="矩形 3"/>
          <p:cNvSpPr/>
          <p:nvPr/>
        </p:nvSpPr>
        <p:spPr>
          <a:xfrm>
            <a:off x="4053207" y="1196752"/>
            <a:ext cx="1435924" cy="5141887"/>
          </a:xfrm>
          <a:prstGeom prst="rect">
            <a:avLst/>
          </a:prstGeom>
          <a:solidFill>
            <a:schemeClr val="tx2">
              <a:lumMod val="40000"/>
              <a:lumOff val="60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200" b="1" dirty="0">
                <a:latin typeface="微软雅黑" pitchFamily="34" charset="-122"/>
                <a:ea typeface="微软雅黑" pitchFamily="34" charset="-122"/>
              </a:rPr>
              <a:t>开发实现</a:t>
            </a:r>
          </a:p>
        </p:txBody>
      </p:sp>
      <p:sp>
        <p:nvSpPr>
          <p:cNvPr id="5" name="矩形 4"/>
          <p:cNvSpPr/>
          <p:nvPr/>
        </p:nvSpPr>
        <p:spPr>
          <a:xfrm>
            <a:off x="5762641" y="1226071"/>
            <a:ext cx="1435924" cy="5112568"/>
          </a:xfrm>
          <a:prstGeom prst="rect">
            <a:avLst/>
          </a:prstGeom>
          <a:solidFill>
            <a:schemeClr val="accent3">
              <a:lumMod val="40000"/>
              <a:lumOff val="60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200" b="1" dirty="0">
                <a:latin typeface="微软雅黑" pitchFamily="34" charset="-122"/>
                <a:ea typeface="微软雅黑" pitchFamily="34" charset="-122"/>
              </a:rPr>
              <a:t>运营管理</a:t>
            </a:r>
          </a:p>
        </p:txBody>
      </p:sp>
      <p:sp>
        <p:nvSpPr>
          <p:cNvPr id="6" name="矩形 5"/>
          <p:cNvSpPr/>
          <p:nvPr/>
        </p:nvSpPr>
        <p:spPr>
          <a:xfrm>
            <a:off x="7384548" y="1226071"/>
            <a:ext cx="1435924" cy="5112568"/>
          </a:xfrm>
          <a:prstGeom prst="rect">
            <a:avLst/>
          </a:prstGeom>
          <a:solidFill>
            <a:schemeClr val="accent6">
              <a:lumMod val="60000"/>
              <a:lumOff val="40000"/>
            </a:schemeClr>
          </a:solidFill>
          <a:ln/>
        </p:spPr>
        <p:style>
          <a:lnRef idx="1">
            <a:schemeClr val="dk1"/>
          </a:lnRef>
          <a:fillRef idx="2">
            <a:schemeClr val="dk1"/>
          </a:fillRef>
          <a:effectRef idx="1">
            <a:schemeClr val="dk1"/>
          </a:effectRef>
          <a:fontRef idx="minor">
            <a:schemeClr val="dk1"/>
          </a:fontRef>
        </p:style>
        <p:txBody>
          <a:bodyPr rtlCol="0" anchor="t"/>
          <a:lstStyle/>
          <a:p>
            <a:pPr algn="ctr"/>
            <a:r>
              <a:rPr lang="zh-CN" altLang="en-US" sz="1200" b="1" dirty="0">
                <a:latin typeface="微软雅黑" pitchFamily="34" charset="-122"/>
                <a:ea typeface="微软雅黑" pitchFamily="34" charset="-122"/>
              </a:rPr>
              <a:t>运维管理</a:t>
            </a:r>
          </a:p>
        </p:txBody>
      </p:sp>
      <p:sp>
        <p:nvSpPr>
          <p:cNvPr id="12" name="TextBox 11"/>
          <p:cNvSpPr txBox="1"/>
          <p:nvPr/>
        </p:nvSpPr>
        <p:spPr>
          <a:xfrm>
            <a:off x="323528" y="1717357"/>
            <a:ext cx="338554" cy="830997"/>
          </a:xfrm>
          <a:prstGeom prst="rect">
            <a:avLst/>
          </a:prstGeom>
          <a:noFill/>
        </p:spPr>
        <p:txBody>
          <a:bodyPr wrap="none" rtlCol="0">
            <a:spAutoFit/>
          </a:bodyPr>
          <a:lstStyle/>
          <a:p>
            <a:r>
              <a:rPr lang="zh-CN" altLang="en-US" sz="1200" b="1" dirty="0">
                <a:latin typeface="微软雅黑" pitchFamily="34" charset="-122"/>
                <a:ea typeface="微软雅黑" pitchFamily="34" charset="-122"/>
              </a:rPr>
              <a:t>组</a:t>
            </a:r>
            <a:endParaRPr lang="en-US" altLang="zh-CN" sz="1200" b="1"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织</a:t>
            </a:r>
            <a:endParaRPr lang="en-US" altLang="zh-CN" sz="1200" b="1"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管</a:t>
            </a:r>
            <a:endParaRPr lang="en-US" altLang="zh-CN" sz="1200" b="1"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理</a:t>
            </a:r>
          </a:p>
        </p:txBody>
      </p:sp>
      <p:sp>
        <p:nvSpPr>
          <p:cNvPr id="13" name="TextBox 12"/>
          <p:cNvSpPr txBox="1"/>
          <p:nvPr/>
        </p:nvSpPr>
        <p:spPr>
          <a:xfrm>
            <a:off x="323528" y="2998693"/>
            <a:ext cx="338554" cy="646331"/>
          </a:xfrm>
          <a:prstGeom prst="rect">
            <a:avLst/>
          </a:prstGeom>
          <a:noFill/>
        </p:spPr>
        <p:txBody>
          <a:bodyPr wrap="none" rtlCol="0">
            <a:spAutoFit/>
          </a:bodyPr>
          <a:lstStyle/>
          <a:p>
            <a:r>
              <a:rPr lang="zh-CN" altLang="en-US" sz="1200" b="1" dirty="0">
                <a:latin typeface="微软雅黑" pitchFamily="34" charset="-122"/>
                <a:ea typeface="微软雅黑" pitchFamily="34" charset="-122"/>
              </a:rPr>
              <a:t>服</a:t>
            </a:r>
            <a:endParaRPr lang="en-US" altLang="zh-CN" sz="1200" b="1"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务</a:t>
            </a:r>
            <a:endParaRPr lang="en-US" altLang="zh-CN" sz="1200" b="1"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层</a:t>
            </a:r>
          </a:p>
        </p:txBody>
      </p:sp>
      <p:sp>
        <p:nvSpPr>
          <p:cNvPr id="14" name="TextBox 13"/>
          <p:cNvSpPr txBox="1"/>
          <p:nvPr/>
        </p:nvSpPr>
        <p:spPr>
          <a:xfrm>
            <a:off x="323528" y="4113946"/>
            <a:ext cx="338554" cy="646331"/>
          </a:xfrm>
          <a:prstGeom prst="rect">
            <a:avLst/>
          </a:prstGeom>
          <a:noFill/>
        </p:spPr>
        <p:txBody>
          <a:bodyPr wrap="none" rtlCol="0">
            <a:spAutoFit/>
          </a:bodyPr>
          <a:lstStyle/>
          <a:p>
            <a:r>
              <a:rPr lang="zh-CN" altLang="en-US" sz="1200" b="1" dirty="0">
                <a:latin typeface="微软雅黑" pitchFamily="34" charset="-122"/>
                <a:ea typeface="微软雅黑" pitchFamily="34" charset="-122"/>
              </a:rPr>
              <a:t>资</a:t>
            </a:r>
            <a:endParaRPr lang="en-US" altLang="zh-CN" sz="1200" b="1"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源</a:t>
            </a:r>
            <a:endParaRPr lang="en-US" altLang="zh-CN" sz="1200" b="1"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层</a:t>
            </a:r>
          </a:p>
        </p:txBody>
      </p:sp>
      <p:sp>
        <p:nvSpPr>
          <p:cNvPr id="15" name="TextBox 14"/>
          <p:cNvSpPr txBox="1"/>
          <p:nvPr/>
        </p:nvSpPr>
        <p:spPr>
          <a:xfrm>
            <a:off x="323528" y="5173741"/>
            <a:ext cx="338554" cy="830997"/>
          </a:xfrm>
          <a:prstGeom prst="rect">
            <a:avLst/>
          </a:prstGeom>
          <a:noFill/>
        </p:spPr>
        <p:txBody>
          <a:bodyPr wrap="none" rtlCol="0">
            <a:spAutoFit/>
          </a:bodyPr>
          <a:lstStyle/>
          <a:p>
            <a:r>
              <a:rPr lang="zh-CN" altLang="en-US" sz="1200" b="1" dirty="0">
                <a:latin typeface="微软雅黑" pitchFamily="34" charset="-122"/>
                <a:ea typeface="微软雅黑" pitchFamily="34" charset="-122"/>
              </a:rPr>
              <a:t>过</a:t>
            </a:r>
            <a:endParaRPr lang="en-US" altLang="zh-CN" sz="1200" b="1"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程</a:t>
            </a:r>
            <a:endParaRPr lang="en-US" altLang="zh-CN" sz="1200" b="1"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支</a:t>
            </a:r>
            <a:endParaRPr lang="en-US" altLang="zh-CN" sz="1200" b="1"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撑</a:t>
            </a:r>
          </a:p>
        </p:txBody>
      </p:sp>
      <p:sp>
        <p:nvSpPr>
          <p:cNvPr id="16" name="矩形 15"/>
          <p:cNvSpPr/>
          <p:nvPr/>
        </p:nvSpPr>
        <p:spPr>
          <a:xfrm>
            <a:off x="825466" y="4508249"/>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业务模型测算</a:t>
            </a:r>
          </a:p>
        </p:txBody>
      </p:sp>
      <p:sp>
        <p:nvSpPr>
          <p:cNvPr id="17" name="矩形 16"/>
          <p:cNvSpPr/>
          <p:nvPr/>
        </p:nvSpPr>
        <p:spPr>
          <a:xfrm>
            <a:off x="2485671" y="4508249"/>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a:latin typeface="微软雅黑" pitchFamily="34" charset="-122"/>
                <a:ea typeface="微软雅黑" pitchFamily="34" charset="-122"/>
              </a:rPr>
              <a:t>IaaS</a:t>
            </a:r>
            <a:r>
              <a:rPr lang="zh-CN" altLang="en-US" sz="1200" dirty="0">
                <a:latin typeface="微软雅黑" pitchFamily="34" charset="-122"/>
                <a:ea typeface="微软雅黑" pitchFamily="34" charset="-122"/>
              </a:rPr>
              <a:t>平台</a:t>
            </a:r>
          </a:p>
        </p:txBody>
      </p:sp>
      <p:sp>
        <p:nvSpPr>
          <p:cNvPr id="18" name="矩形 17"/>
          <p:cNvSpPr/>
          <p:nvPr/>
        </p:nvSpPr>
        <p:spPr>
          <a:xfrm>
            <a:off x="2485671" y="4187822"/>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容器云架构</a:t>
            </a:r>
          </a:p>
        </p:txBody>
      </p:sp>
      <p:sp>
        <p:nvSpPr>
          <p:cNvPr id="19" name="矩形 18"/>
          <p:cNvSpPr/>
          <p:nvPr/>
        </p:nvSpPr>
        <p:spPr>
          <a:xfrm>
            <a:off x="2466646" y="5769260"/>
            <a:ext cx="6220154"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a:latin typeface="微软雅黑" pitchFamily="34" charset="-122"/>
                <a:ea typeface="微软雅黑" pitchFamily="34" charset="-122"/>
              </a:rPr>
              <a:t>DevOps</a:t>
            </a:r>
            <a:r>
              <a:rPr lang="zh-CN" altLang="en-US" sz="1200" dirty="0">
                <a:latin typeface="微软雅黑" pitchFamily="34" charset="-122"/>
                <a:ea typeface="微软雅黑" pitchFamily="34" charset="-122"/>
              </a:rPr>
              <a:t>过程支撑</a:t>
            </a:r>
          </a:p>
        </p:txBody>
      </p:sp>
      <p:sp>
        <p:nvSpPr>
          <p:cNvPr id="20" name="矩形 19"/>
          <p:cNvSpPr/>
          <p:nvPr/>
        </p:nvSpPr>
        <p:spPr>
          <a:xfrm>
            <a:off x="825466" y="5481228"/>
            <a:ext cx="4538622"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敏捷研发管理</a:t>
            </a:r>
          </a:p>
        </p:txBody>
      </p:sp>
      <p:sp>
        <p:nvSpPr>
          <p:cNvPr id="21" name="矩形 20"/>
          <p:cNvSpPr/>
          <p:nvPr/>
        </p:nvSpPr>
        <p:spPr>
          <a:xfrm>
            <a:off x="825466" y="5173741"/>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企业架构规划</a:t>
            </a:r>
          </a:p>
        </p:txBody>
      </p:sp>
      <p:sp>
        <p:nvSpPr>
          <p:cNvPr id="22" name="矩形 21"/>
          <p:cNvSpPr/>
          <p:nvPr/>
        </p:nvSpPr>
        <p:spPr>
          <a:xfrm>
            <a:off x="7503096" y="5463225"/>
            <a:ext cx="1183704"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a:latin typeface="微软雅黑" pitchFamily="34" charset="-122"/>
                <a:ea typeface="微软雅黑" pitchFamily="34" charset="-122"/>
              </a:rPr>
              <a:t>ITIL</a:t>
            </a:r>
            <a:endParaRPr lang="zh-CN" altLang="en-US" sz="1200" dirty="0">
              <a:latin typeface="微软雅黑" pitchFamily="34" charset="-122"/>
              <a:ea typeface="微软雅黑" pitchFamily="34" charset="-122"/>
            </a:endParaRPr>
          </a:p>
        </p:txBody>
      </p:sp>
      <p:sp>
        <p:nvSpPr>
          <p:cNvPr id="23" name="矩形 22"/>
          <p:cNvSpPr/>
          <p:nvPr/>
        </p:nvSpPr>
        <p:spPr>
          <a:xfrm>
            <a:off x="5904539" y="4185084"/>
            <a:ext cx="2782261"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a:latin typeface="微软雅黑" pitchFamily="34" charset="-122"/>
                <a:ea typeface="微软雅黑" pitchFamily="34" charset="-122"/>
              </a:rPr>
              <a:t>AIOps</a:t>
            </a:r>
            <a:endParaRPr lang="zh-CN" altLang="en-US" sz="1200" dirty="0">
              <a:latin typeface="微软雅黑" pitchFamily="34" charset="-122"/>
              <a:ea typeface="微软雅黑" pitchFamily="34" charset="-122"/>
            </a:endParaRPr>
          </a:p>
        </p:txBody>
      </p:sp>
      <p:sp>
        <p:nvSpPr>
          <p:cNvPr id="24" name="矩形 23"/>
          <p:cNvSpPr/>
          <p:nvPr/>
        </p:nvSpPr>
        <p:spPr>
          <a:xfrm>
            <a:off x="2485671" y="3176972"/>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微服务划分</a:t>
            </a:r>
          </a:p>
        </p:txBody>
      </p:sp>
      <p:sp>
        <p:nvSpPr>
          <p:cNvPr id="25" name="矩形 24"/>
          <p:cNvSpPr/>
          <p:nvPr/>
        </p:nvSpPr>
        <p:spPr>
          <a:xfrm>
            <a:off x="2485671" y="3475027"/>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领域模型</a:t>
            </a:r>
          </a:p>
        </p:txBody>
      </p:sp>
      <p:sp>
        <p:nvSpPr>
          <p:cNvPr id="26" name="矩形 25"/>
          <p:cNvSpPr/>
          <p:nvPr/>
        </p:nvSpPr>
        <p:spPr>
          <a:xfrm>
            <a:off x="4182268" y="3537012"/>
            <a:ext cx="1181819"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微服务框架</a:t>
            </a:r>
          </a:p>
        </p:txBody>
      </p:sp>
      <p:sp>
        <p:nvSpPr>
          <p:cNvPr id="27" name="矩形 26"/>
          <p:cNvSpPr/>
          <p:nvPr/>
        </p:nvSpPr>
        <p:spPr>
          <a:xfrm>
            <a:off x="4182268" y="3238957"/>
            <a:ext cx="4504531"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微服务治理 </a:t>
            </a:r>
            <a:r>
              <a:rPr lang="en-US" altLang="zh-CN" sz="1200" dirty="0">
                <a:latin typeface="微软雅黑" pitchFamily="34" charset="-122"/>
                <a:ea typeface="微软雅黑" pitchFamily="34" charset="-122"/>
              </a:rPr>
              <a:t>- ServiceMesh</a:t>
            </a:r>
            <a:endParaRPr lang="zh-CN" altLang="en-US" sz="1200" dirty="0">
              <a:latin typeface="微软雅黑" pitchFamily="34" charset="-122"/>
              <a:ea typeface="微软雅黑" pitchFamily="34" charset="-122"/>
            </a:endParaRPr>
          </a:p>
        </p:txBody>
      </p:sp>
      <p:sp>
        <p:nvSpPr>
          <p:cNvPr id="28" name="矩形 27"/>
          <p:cNvSpPr/>
          <p:nvPr/>
        </p:nvSpPr>
        <p:spPr>
          <a:xfrm>
            <a:off x="4182269" y="2934664"/>
            <a:ext cx="1187176"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a:latin typeface="微软雅黑" pitchFamily="34" charset="-122"/>
                <a:ea typeface="微软雅黑" pitchFamily="34" charset="-122"/>
              </a:rPr>
              <a:t>API</a:t>
            </a:r>
            <a:r>
              <a:rPr lang="zh-CN" altLang="en-US" sz="1200" dirty="0">
                <a:latin typeface="微软雅黑" pitchFamily="34" charset="-122"/>
                <a:ea typeface="微软雅黑" pitchFamily="34" charset="-122"/>
              </a:rPr>
              <a:t>网关</a:t>
            </a:r>
          </a:p>
        </p:txBody>
      </p:sp>
      <p:sp>
        <p:nvSpPr>
          <p:cNvPr id="29" name="矩形 28"/>
          <p:cNvSpPr/>
          <p:nvPr/>
        </p:nvSpPr>
        <p:spPr>
          <a:xfrm>
            <a:off x="5904539" y="2934664"/>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能力开放平台</a:t>
            </a:r>
          </a:p>
        </p:txBody>
      </p:sp>
      <p:sp>
        <p:nvSpPr>
          <p:cNvPr id="32" name="矩形 31"/>
          <p:cNvSpPr/>
          <p:nvPr/>
        </p:nvSpPr>
        <p:spPr>
          <a:xfrm>
            <a:off x="7525172" y="2934664"/>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链路监控</a:t>
            </a:r>
          </a:p>
        </p:txBody>
      </p:sp>
      <p:sp>
        <p:nvSpPr>
          <p:cNvPr id="34" name="矩形 33"/>
          <p:cNvSpPr/>
          <p:nvPr/>
        </p:nvSpPr>
        <p:spPr>
          <a:xfrm>
            <a:off x="4181151" y="4508249"/>
            <a:ext cx="1188293"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a:latin typeface="微软雅黑" pitchFamily="34" charset="-122"/>
                <a:ea typeface="微软雅黑" pitchFamily="34" charset="-122"/>
              </a:rPr>
              <a:t>Docker</a:t>
            </a:r>
            <a:r>
              <a:rPr lang="zh-CN" altLang="en-US" sz="1200" dirty="0">
                <a:latin typeface="微软雅黑" pitchFamily="34" charset="-122"/>
                <a:ea typeface="微软雅黑" pitchFamily="34" charset="-122"/>
              </a:rPr>
              <a:t>容器</a:t>
            </a:r>
          </a:p>
        </p:txBody>
      </p:sp>
      <p:sp>
        <p:nvSpPr>
          <p:cNvPr id="35" name="矩形 34"/>
          <p:cNvSpPr/>
          <p:nvPr/>
        </p:nvSpPr>
        <p:spPr>
          <a:xfrm>
            <a:off x="4181151" y="4187822"/>
            <a:ext cx="1188293"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a:latin typeface="微软雅黑" pitchFamily="34" charset="-122"/>
                <a:ea typeface="微软雅黑" pitchFamily="34" charset="-122"/>
              </a:rPr>
              <a:t>Kurbernetes</a:t>
            </a:r>
            <a:endParaRPr lang="zh-CN" altLang="en-US" sz="1200" dirty="0">
              <a:latin typeface="微软雅黑" pitchFamily="34" charset="-122"/>
              <a:ea typeface="微软雅黑" pitchFamily="34" charset="-122"/>
            </a:endParaRPr>
          </a:p>
        </p:txBody>
      </p:sp>
      <p:sp>
        <p:nvSpPr>
          <p:cNvPr id="36" name="矩形 35"/>
          <p:cNvSpPr/>
          <p:nvPr/>
        </p:nvSpPr>
        <p:spPr>
          <a:xfrm>
            <a:off x="2485670" y="2149406"/>
            <a:ext cx="1150225"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康威定律</a:t>
            </a:r>
          </a:p>
        </p:txBody>
      </p:sp>
      <p:sp>
        <p:nvSpPr>
          <p:cNvPr id="38" name="矩形 37"/>
          <p:cNvSpPr/>
          <p:nvPr/>
        </p:nvSpPr>
        <p:spPr>
          <a:xfrm>
            <a:off x="5904539" y="2132856"/>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消费互联</a:t>
            </a:r>
          </a:p>
        </p:txBody>
      </p:sp>
      <p:sp>
        <p:nvSpPr>
          <p:cNvPr id="41" name="矩形 40"/>
          <p:cNvSpPr/>
          <p:nvPr/>
        </p:nvSpPr>
        <p:spPr>
          <a:xfrm>
            <a:off x="5904539" y="1808820"/>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产业互联</a:t>
            </a:r>
          </a:p>
        </p:txBody>
      </p:sp>
      <p:sp>
        <p:nvSpPr>
          <p:cNvPr id="42" name="矩形 41"/>
          <p:cNvSpPr/>
          <p:nvPr/>
        </p:nvSpPr>
        <p:spPr>
          <a:xfrm>
            <a:off x="7503096" y="4472245"/>
            <a:ext cx="1183704"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资源监控</a:t>
            </a:r>
          </a:p>
        </p:txBody>
      </p:sp>
      <p:sp>
        <p:nvSpPr>
          <p:cNvPr id="43" name="矩形 42"/>
          <p:cNvSpPr/>
          <p:nvPr/>
        </p:nvSpPr>
        <p:spPr>
          <a:xfrm>
            <a:off x="852925" y="2852936"/>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服务架构</a:t>
            </a:r>
          </a:p>
        </p:txBody>
      </p:sp>
      <p:sp>
        <p:nvSpPr>
          <p:cNvPr id="44" name="矩形 43"/>
          <p:cNvSpPr/>
          <p:nvPr/>
        </p:nvSpPr>
        <p:spPr>
          <a:xfrm>
            <a:off x="852925" y="3475027"/>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业务架构</a:t>
            </a:r>
          </a:p>
        </p:txBody>
      </p:sp>
      <p:sp>
        <p:nvSpPr>
          <p:cNvPr id="45" name="矩形 44"/>
          <p:cNvSpPr/>
          <p:nvPr/>
        </p:nvSpPr>
        <p:spPr>
          <a:xfrm>
            <a:off x="852925" y="3158970"/>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数据架构</a:t>
            </a:r>
          </a:p>
        </p:txBody>
      </p:sp>
      <p:sp>
        <p:nvSpPr>
          <p:cNvPr id="46" name="矩形 45"/>
          <p:cNvSpPr/>
          <p:nvPr/>
        </p:nvSpPr>
        <p:spPr>
          <a:xfrm>
            <a:off x="852925" y="2149406"/>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组织模型</a:t>
            </a:r>
          </a:p>
        </p:txBody>
      </p:sp>
      <p:sp>
        <p:nvSpPr>
          <p:cNvPr id="47" name="矩形 46"/>
          <p:cNvSpPr/>
          <p:nvPr/>
        </p:nvSpPr>
        <p:spPr>
          <a:xfrm>
            <a:off x="4181152" y="2149406"/>
            <a:ext cx="1188294"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敏捷项目管理</a:t>
            </a:r>
          </a:p>
        </p:txBody>
      </p:sp>
      <p:sp>
        <p:nvSpPr>
          <p:cNvPr id="48" name="矩形 47"/>
          <p:cNvSpPr/>
          <p:nvPr/>
        </p:nvSpPr>
        <p:spPr>
          <a:xfrm>
            <a:off x="7503096" y="2132856"/>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集中化运维</a:t>
            </a:r>
          </a:p>
        </p:txBody>
      </p:sp>
      <p:sp>
        <p:nvSpPr>
          <p:cNvPr id="49" name="矩形 48"/>
          <p:cNvSpPr/>
          <p:nvPr/>
        </p:nvSpPr>
        <p:spPr>
          <a:xfrm>
            <a:off x="4182269" y="2643689"/>
            <a:ext cx="1187176"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低代码开发</a:t>
            </a:r>
          </a:p>
        </p:txBody>
      </p:sp>
      <p:sp>
        <p:nvSpPr>
          <p:cNvPr id="50" name="矩形 49"/>
          <p:cNvSpPr/>
          <p:nvPr/>
        </p:nvSpPr>
        <p:spPr>
          <a:xfrm>
            <a:off x="4182268" y="3860134"/>
            <a:ext cx="1181819"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持续集成</a:t>
            </a:r>
          </a:p>
        </p:txBody>
      </p:sp>
      <p:sp>
        <p:nvSpPr>
          <p:cNvPr id="51" name="矩形 50"/>
          <p:cNvSpPr/>
          <p:nvPr/>
        </p:nvSpPr>
        <p:spPr>
          <a:xfrm>
            <a:off x="2485671" y="2888940"/>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a:latin typeface="微软雅黑" pitchFamily="34" charset="-122"/>
                <a:ea typeface="微软雅黑" pitchFamily="34" charset="-122"/>
              </a:rPr>
              <a:t>API</a:t>
            </a:r>
            <a:r>
              <a:rPr lang="zh-CN" altLang="en-US" sz="1200" dirty="0">
                <a:latin typeface="微软雅黑" pitchFamily="34" charset="-122"/>
                <a:ea typeface="微软雅黑" pitchFamily="34" charset="-122"/>
              </a:rPr>
              <a:t>设计</a:t>
            </a:r>
          </a:p>
        </p:txBody>
      </p:sp>
      <p:sp>
        <p:nvSpPr>
          <p:cNvPr id="52" name="矩形 51"/>
          <p:cNvSpPr/>
          <p:nvPr/>
        </p:nvSpPr>
        <p:spPr>
          <a:xfrm>
            <a:off x="2483768" y="3897052"/>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技术中台</a:t>
            </a:r>
          </a:p>
        </p:txBody>
      </p:sp>
      <p:sp>
        <p:nvSpPr>
          <p:cNvPr id="53" name="矩形 52"/>
          <p:cNvSpPr/>
          <p:nvPr/>
        </p:nvSpPr>
        <p:spPr>
          <a:xfrm>
            <a:off x="5904539" y="3861048"/>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业务监控</a:t>
            </a:r>
          </a:p>
        </p:txBody>
      </p:sp>
      <p:sp>
        <p:nvSpPr>
          <p:cNvPr id="54" name="矩形 53"/>
          <p:cNvSpPr/>
          <p:nvPr/>
        </p:nvSpPr>
        <p:spPr>
          <a:xfrm>
            <a:off x="852925" y="1808820"/>
            <a:ext cx="1152128" cy="252028"/>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latin typeface="微软雅黑" pitchFamily="34" charset="-122"/>
                <a:ea typeface="微软雅黑" pitchFamily="34" charset="-122"/>
              </a:rPr>
              <a:t>端到端流程</a:t>
            </a:r>
          </a:p>
        </p:txBody>
      </p:sp>
      <p:sp>
        <p:nvSpPr>
          <p:cNvPr id="55" name="矩形 54"/>
          <p:cNvSpPr/>
          <p:nvPr/>
        </p:nvSpPr>
        <p:spPr>
          <a:xfrm>
            <a:off x="179512" y="332656"/>
            <a:ext cx="8856984" cy="64807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rtlCol="0" anchor="ctr"/>
          <a:lstStyle/>
          <a:p>
            <a:r>
              <a:rPr lang="zh-CN" altLang="en-US" sz="1200" dirty="0">
                <a:latin typeface="微软雅黑" pitchFamily="34" charset="-122"/>
                <a:ea typeface="微软雅黑" pitchFamily="34" charset="-122"/>
              </a:rPr>
              <a:t>该图为我在整理云原生知识体系构图，重点是先了动态生命周期和横向资源服务两个维度分解。双维度分解矩阵式构图式常用的知识体系构图方式，比单纯的思维导图更加清晰。</a:t>
            </a:r>
          </a:p>
        </p:txBody>
      </p:sp>
    </p:spTree>
    <p:extLst>
      <p:ext uri="{BB962C8B-B14F-4D97-AF65-F5344CB8AC3E}">
        <p14:creationId xmlns:p14="http://schemas.microsoft.com/office/powerpoint/2010/main" val="42472710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sz="1200" dirty="0" smtClean="0">
            <a:latin typeface="微软雅黑" pitchFamily="34" charset="-122"/>
            <a:ea typeface="微软雅黑" pitchFamily="34" charset="-122"/>
          </a:defRPr>
        </a:defPPr>
      </a:lstStyle>
      <a:style>
        <a:lnRef idx="1">
          <a:schemeClr val="dk1"/>
        </a:lnRef>
        <a:fillRef idx="2">
          <a:schemeClr val="dk1"/>
        </a:fillRef>
        <a:effectRef idx="1">
          <a:schemeClr val="dk1"/>
        </a:effectRef>
        <a:fontRef idx="minor">
          <a:schemeClr val="dk1"/>
        </a:fontRef>
      </a:style>
    </a:spDef>
    <a:lnDef>
      <a:spPr>
        <a:ln>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7107</TotalTime>
  <Words>3224</Words>
  <Application>Microsoft Office PowerPoint</Application>
  <PresentationFormat>全屏显示(4:3)</PresentationFormat>
  <Paragraphs>910</Paragraphs>
  <Slides>31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华文楷体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何明璐</dc:creator>
  <cp:lastModifiedBy>heminglu</cp:lastModifiedBy>
  <cp:revision>87</cp:revision>
  <dcterms:created xsi:type="dcterms:W3CDTF">2019-05-28T01:42:07Z</dcterms:created>
  <dcterms:modified xsi:type="dcterms:W3CDTF">2021-01-28T13:28:23Z</dcterms:modified>
</cp:coreProperties>
</file>