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256" r:id="rId5"/>
    <p:sldId id="277" r:id="rId6"/>
    <p:sldId id="264" r:id="rId7"/>
    <p:sldId id="262" r:id="rId8"/>
    <p:sldId id="289" r:id="rId9"/>
    <p:sldId id="290" r:id="rId10"/>
    <p:sldId id="291" r:id="rId11"/>
    <p:sldId id="292" r:id="rId12"/>
    <p:sldId id="293" r:id="rId13"/>
    <p:sldId id="294"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09" autoAdjust="0"/>
  </p:normalViewPr>
  <p:slideViewPr>
    <p:cSldViewPr snapToGrid="0">
      <p:cViewPr varScale="1">
        <p:scale>
          <a:sx n="92" d="100"/>
          <a:sy n="92" d="100"/>
        </p:scale>
        <p:origin x="245" y="7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5/10/2024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Six thinking hats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normAutofit/>
          </a:bodyPr>
          <a:lstStyle/>
          <a:p>
            <a:r>
              <a:rPr lang="en-US" sz="1800" dirty="0"/>
              <a:t>SOFT SKILLS</a:t>
            </a:r>
          </a:p>
        </p:txBody>
      </p:sp>
      <p:pic>
        <p:nvPicPr>
          <p:cNvPr id="7" name="Picture 6">
            <a:extLst>
              <a:ext uri="{FF2B5EF4-FFF2-40B4-BE49-F238E27FC236}">
                <a16:creationId xmlns:a16="http://schemas.microsoft.com/office/drawing/2014/main" id="{443BB4E5-6EB4-98C8-0F67-F210912A34D4}"/>
              </a:ext>
            </a:extLst>
          </p:cNvPr>
          <p:cNvPicPr>
            <a:picLocks noChangeAspect="1"/>
          </p:cNvPicPr>
          <p:nvPr/>
        </p:nvPicPr>
        <p:blipFill>
          <a:blip r:embed="rId2"/>
          <a:stretch>
            <a:fillRect/>
          </a:stretch>
        </p:blipFill>
        <p:spPr>
          <a:xfrm>
            <a:off x="7722523" y="1300958"/>
            <a:ext cx="3740727" cy="2623530"/>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1545" cy="557950"/>
          </a:xfrm>
        </p:spPr>
        <p:txBody>
          <a:bodyPr vert="horz" lIns="91440" tIns="45720" rIns="91440" bIns="45720" rtlCol="0" anchor="t">
            <a:normAutofit/>
          </a:bodyPr>
          <a:lstStyle/>
          <a:p>
            <a:r>
              <a:rPr lang="en-US" sz="2400" b="1" dirty="0"/>
              <a:t>BLUE HAT</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2475202"/>
            <a:ext cx="5431971" cy="3335394"/>
          </a:xfrm>
        </p:spPr>
        <p:txBody>
          <a:bodyPr>
            <a:normAutofit/>
          </a:bodyPr>
          <a:lstStyle/>
          <a:p>
            <a:pPr algn="just"/>
            <a:r>
              <a:rPr lang="en-US" sz="1800" dirty="0"/>
              <a:t>The Blue Hat represents control and organization of the thinking process. Blue Hat thinkers oversee the discussion, set objectives, and ensure that the Six Thinking Hats methodology is applied effectively. They facilitate collaboration, manage time, and guide the group towards productive outcomes. When wearing the blue hat, thinkers manage the thinking process itself. They set the agenda, define goals, and facilitate the discussion. The blue hat thinker keeps the process on track, ensuring that all hats are utilized effectively.</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10</a:t>
            </a:fld>
            <a:endParaRPr lang="en-US" dirty="0"/>
          </a:p>
        </p:txBody>
      </p:sp>
      <p:pic>
        <p:nvPicPr>
          <p:cNvPr id="7" name="Picture 6">
            <a:extLst>
              <a:ext uri="{FF2B5EF4-FFF2-40B4-BE49-F238E27FC236}">
                <a16:creationId xmlns:a16="http://schemas.microsoft.com/office/drawing/2014/main" id="{338738CF-6578-FC83-F439-1F18806FFE95}"/>
              </a:ext>
            </a:extLst>
          </p:cNvPr>
          <p:cNvPicPr>
            <a:picLocks noChangeAspect="1"/>
          </p:cNvPicPr>
          <p:nvPr/>
        </p:nvPicPr>
        <p:blipFill>
          <a:blip r:embed="rId2"/>
          <a:stretch>
            <a:fillRect/>
          </a:stretch>
        </p:blipFill>
        <p:spPr>
          <a:xfrm>
            <a:off x="2430442" y="3217139"/>
            <a:ext cx="2343477" cy="2086266"/>
          </a:xfrm>
          <a:prstGeom prst="rect">
            <a:avLst/>
          </a:prstGeom>
        </p:spPr>
      </p:pic>
    </p:spTree>
    <p:extLst>
      <p:ext uri="{BB962C8B-B14F-4D97-AF65-F5344CB8AC3E}">
        <p14:creationId xmlns:p14="http://schemas.microsoft.com/office/powerpoint/2010/main" val="4127901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4" y="1139624"/>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4" y="2518757"/>
            <a:ext cx="5876925" cy="3333404"/>
          </a:xfrm>
        </p:spPr>
        <p:txBody>
          <a:bodyPr vert="horz" lIns="91440" tIns="45720" rIns="91440" bIns="45720" rtlCol="0" anchor="b">
            <a:normAutofit/>
          </a:bodyPr>
          <a:lstStyle/>
          <a:p>
            <a:pPr algn="just"/>
            <a:r>
              <a:rPr lang="en-US" sz="1600" dirty="0"/>
              <a:t>In conclusion, the Six Thinking Hats methodology offers a structured approach to decision-making and problem-solving. By adopting different thinking styles represented by each hat, individuals and teams can explore ideas comprehensively, consider multiple perspectives, and generate innovative solutions. Whether analyzing data, expressing emotions, critically evaluating options, embracing optimism, fostering creativity, or maintaining control, each hat plays a vital role in the decision-making process. By integrating Six Thinking Hats into your workflow, you can unlock creativity, enhance collaboration, and make more informed decisions.</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199" y="3238103"/>
            <a:ext cx="5442065" cy="2004161"/>
          </a:xfrm>
        </p:spPr>
        <p:txBody>
          <a:bodyPr>
            <a:normAutofit/>
          </a:bodyPr>
          <a:lstStyle/>
          <a:p>
            <a:r>
              <a:rPr lang="en-US" sz="1800" dirty="0"/>
              <a:t>SUJEETH K</a:t>
            </a:r>
          </a:p>
          <a:p>
            <a:r>
              <a:rPr lang="en-US" sz="1800" dirty="0"/>
              <a:t>BANNARI AMMAN INSTITUTE OF TECHNOLOGY</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INTRODUCTION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4327468" cy="2519363"/>
          </a:xfrm>
        </p:spPr>
        <p:txBody>
          <a:bodyPr>
            <a:normAutofit lnSpcReduction="10000"/>
          </a:bodyPr>
          <a:lstStyle/>
          <a:p>
            <a:pPr algn="just"/>
            <a:r>
              <a:rPr lang="en-US" sz="1800" dirty="0"/>
              <a:t>The Six Thinking Hats is a thinking methodology developed by Edward de Bono. It's a powerful technique for group discussion and individual thinking. Each "hat" represents a different style of thinking, allowing participants to approach a problem or situation from multiple perspectives.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ADVANTAGES OF SIX THINKING HATS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2143472" y="3179935"/>
            <a:ext cx="5111750" cy="2557145"/>
          </a:xfrm>
        </p:spPr>
        <p:txBody>
          <a:bodyPr vert="horz" lIns="91440" tIns="45720" rIns="91440" bIns="45720" rtlCol="0" anchor="t">
            <a:normAutofit/>
          </a:bodyPr>
          <a:lstStyle/>
          <a:p>
            <a:pPr marL="285750" indent="-285750" algn="just">
              <a:buFont typeface="Arial" panose="020B0604020202020204" pitchFamily="34" charset="0"/>
              <a:buChar char="•"/>
            </a:pPr>
            <a:r>
              <a:rPr lang="en-US" sz="1800" dirty="0"/>
              <a:t>Better thinking skills</a:t>
            </a:r>
          </a:p>
          <a:p>
            <a:pPr marL="285750" indent="-285750" algn="just">
              <a:buFont typeface="Arial" panose="020B0604020202020204" pitchFamily="34" charset="0"/>
              <a:buChar char="•"/>
            </a:pPr>
            <a:r>
              <a:rPr lang="en-US" sz="1800" noProof="1"/>
              <a:t>More organized thinking</a:t>
            </a:r>
          </a:p>
          <a:p>
            <a:pPr marL="285750" indent="-285750" algn="just">
              <a:buFont typeface="Arial" panose="020B0604020202020204" pitchFamily="34" charset="0"/>
              <a:buChar char="•"/>
            </a:pPr>
            <a:r>
              <a:rPr lang="en-US" sz="1800" noProof="1"/>
              <a:t>Improved creativity</a:t>
            </a:r>
          </a:p>
          <a:p>
            <a:pPr marL="285750" indent="-285750" algn="just">
              <a:buFont typeface="Arial" panose="020B0604020202020204" pitchFamily="34" charset="0"/>
              <a:buChar char="•"/>
            </a:pPr>
            <a:r>
              <a:rPr lang="en-US" sz="1800" noProof="1"/>
              <a:t>Stronger interpersonal skills</a:t>
            </a:r>
          </a:p>
          <a:p>
            <a:pPr marL="285750" indent="-285750" algn="just">
              <a:buFont typeface="Arial" panose="020B0604020202020204" pitchFamily="34" charset="0"/>
              <a:buChar char="•"/>
            </a:pPr>
            <a:r>
              <a:rPr lang="en-US" sz="1800" noProof="1"/>
              <a:t>Eliminates unnecessary conflicts</a:t>
            </a:r>
          </a:p>
          <a:p>
            <a:pPr marL="285750" indent="-285750" algn="just">
              <a:buFont typeface="Arial" panose="020B0604020202020204" pitchFamily="34" charset="0"/>
              <a:buChar char="•"/>
            </a:pPr>
            <a:r>
              <a:rPr lang="en-US" sz="1800" noProof="1"/>
              <a:t>Helps make better decisions</a:t>
            </a:r>
          </a:p>
          <a:p>
            <a:pPr marL="285750" indent="-285750">
              <a:buFont typeface="Arial" panose="020B0604020202020204" pitchFamily="34" charset="0"/>
              <a:buChar char="•"/>
            </a:pPr>
            <a:endParaRPr lang="en-US" sz="1800" noProof="1"/>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SIX COLORS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solidFill>
                  <a:schemeClr val="bg1">
                    <a:lumMod val="65000"/>
                  </a:schemeClr>
                </a:solidFill>
              </a:rPr>
              <a:t>WHITE: </a:t>
            </a:r>
            <a:r>
              <a:rPr lang="en-US" dirty="0">
                <a:solidFill>
                  <a:schemeClr val="tx1"/>
                </a:solidFill>
              </a:rPr>
              <a:t>Neutral, facts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
        <p:nvSpPr>
          <p:cNvPr id="11" name="Content Placeholder 2">
            <a:extLst>
              <a:ext uri="{FF2B5EF4-FFF2-40B4-BE49-F238E27FC236}">
                <a16:creationId xmlns:a16="http://schemas.microsoft.com/office/drawing/2014/main" id="{8F1DF637-DE3D-40B0-D0F0-49FF8081FB00}"/>
              </a:ext>
            </a:extLst>
          </p:cNvPr>
          <p:cNvSpPr txBox="1">
            <a:spLocks/>
          </p:cNvSpPr>
          <p:nvPr/>
        </p:nvSpPr>
        <p:spPr>
          <a:xfrm>
            <a:off x="6096000" y="2563123"/>
            <a:ext cx="4031945" cy="36512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rgbClr val="FF0000"/>
                </a:solidFill>
              </a:rPr>
              <a:t>RED: </a:t>
            </a:r>
            <a:r>
              <a:rPr lang="en-IN" dirty="0">
                <a:solidFill>
                  <a:schemeClr val="tx1"/>
                </a:solidFill>
              </a:rPr>
              <a:t>Emotional, feelings</a:t>
            </a:r>
          </a:p>
        </p:txBody>
      </p:sp>
      <p:sp>
        <p:nvSpPr>
          <p:cNvPr id="26" name="Content Placeholder 2">
            <a:extLst>
              <a:ext uri="{FF2B5EF4-FFF2-40B4-BE49-F238E27FC236}">
                <a16:creationId xmlns:a16="http://schemas.microsoft.com/office/drawing/2014/main" id="{EEA40654-799C-3D2C-32F8-A5B72AA82056}"/>
              </a:ext>
            </a:extLst>
          </p:cNvPr>
          <p:cNvSpPr txBox="1">
            <a:spLocks/>
          </p:cNvSpPr>
          <p:nvPr/>
        </p:nvSpPr>
        <p:spPr>
          <a:xfrm>
            <a:off x="1627214" y="3597601"/>
            <a:ext cx="4031945" cy="36512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chemeClr val="tx1"/>
                </a:solidFill>
              </a:rPr>
              <a:t>BLACK: Caution, danger</a:t>
            </a:r>
          </a:p>
        </p:txBody>
      </p:sp>
      <p:sp>
        <p:nvSpPr>
          <p:cNvPr id="27" name="Content Placeholder 2">
            <a:extLst>
              <a:ext uri="{FF2B5EF4-FFF2-40B4-BE49-F238E27FC236}">
                <a16:creationId xmlns:a16="http://schemas.microsoft.com/office/drawing/2014/main" id="{0A1DC69A-0020-5F89-8D78-E2058AB8BA29}"/>
              </a:ext>
            </a:extLst>
          </p:cNvPr>
          <p:cNvSpPr txBox="1">
            <a:spLocks/>
          </p:cNvSpPr>
          <p:nvPr/>
        </p:nvSpPr>
        <p:spPr>
          <a:xfrm>
            <a:off x="1178328" y="4625155"/>
            <a:ext cx="4031945" cy="36512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rgbClr val="00B050"/>
                </a:solidFill>
              </a:rPr>
              <a:t>GREEN: </a:t>
            </a:r>
            <a:r>
              <a:rPr lang="en-IN" dirty="0">
                <a:solidFill>
                  <a:schemeClr val="tx1"/>
                </a:solidFill>
              </a:rPr>
              <a:t>Creative</a:t>
            </a:r>
          </a:p>
        </p:txBody>
      </p:sp>
      <p:sp>
        <p:nvSpPr>
          <p:cNvPr id="28" name="Content Placeholder 2">
            <a:extLst>
              <a:ext uri="{FF2B5EF4-FFF2-40B4-BE49-F238E27FC236}">
                <a16:creationId xmlns:a16="http://schemas.microsoft.com/office/drawing/2014/main" id="{550AB570-7CBC-8D27-727D-AC8B1AB80735}"/>
              </a:ext>
            </a:extLst>
          </p:cNvPr>
          <p:cNvSpPr txBox="1">
            <a:spLocks/>
          </p:cNvSpPr>
          <p:nvPr/>
        </p:nvSpPr>
        <p:spPr>
          <a:xfrm>
            <a:off x="5950255" y="4611364"/>
            <a:ext cx="4031945" cy="36512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rgbClr val="0070C0"/>
                </a:solidFill>
              </a:rPr>
              <a:t>BLUE: </a:t>
            </a:r>
            <a:r>
              <a:rPr lang="en-IN" dirty="0">
                <a:solidFill>
                  <a:schemeClr val="tx1"/>
                </a:solidFill>
              </a:rPr>
              <a:t>Organizational</a:t>
            </a:r>
          </a:p>
        </p:txBody>
      </p:sp>
      <p:sp>
        <p:nvSpPr>
          <p:cNvPr id="29" name="Content Placeholder 2">
            <a:extLst>
              <a:ext uri="{FF2B5EF4-FFF2-40B4-BE49-F238E27FC236}">
                <a16:creationId xmlns:a16="http://schemas.microsoft.com/office/drawing/2014/main" id="{020B8256-6C1A-A83B-8346-2908390D9FA9}"/>
              </a:ext>
            </a:extLst>
          </p:cNvPr>
          <p:cNvSpPr txBox="1">
            <a:spLocks/>
          </p:cNvSpPr>
          <p:nvPr/>
        </p:nvSpPr>
        <p:spPr>
          <a:xfrm>
            <a:off x="6374203" y="3578809"/>
            <a:ext cx="4031945" cy="36512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rgbClr val="FFFF00"/>
                </a:solidFill>
              </a:rPr>
              <a:t>YELLOW: </a:t>
            </a:r>
            <a:r>
              <a:rPr lang="en-IN" dirty="0">
                <a:solidFill>
                  <a:schemeClr val="tx1"/>
                </a:solidFill>
              </a:rPr>
              <a:t>Positive, optimistic</a:t>
            </a:r>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1545" cy="557950"/>
          </a:xfrm>
        </p:spPr>
        <p:txBody>
          <a:bodyPr vert="horz" lIns="91440" tIns="45720" rIns="91440" bIns="45720" rtlCol="0" anchor="t">
            <a:normAutofit/>
          </a:bodyPr>
          <a:lstStyle/>
          <a:p>
            <a:r>
              <a:rPr lang="en-US" sz="2400" b="1" dirty="0"/>
              <a:t>WHITE HAT</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2475202"/>
            <a:ext cx="5431971" cy="3335394"/>
          </a:xfrm>
        </p:spPr>
        <p:txBody>
          <a:bodyPr>
            <a:normAutofit/>
          </a:bodyPr>
          <a:lstStyle/>
          <a:p>
            <a:pPr algn="just"/>
            <a:r>
              <a:rPr lang="en-US" sz="1800" dirty="0"/>
              <a:t>When donning the White Hat, thinkers focus on gathering objective data and information relevant to the topic at hand. This includes statistics, historical data, and any known facts. White Hat thinking promotes logical analysis and ensures that decisions are based on accurate information rather than assumptions or opinions. When wearing the white hat, thinkers focus on data, facts, and objective information. They seek to gather as much information as possible without jumping to conclusions.</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pic>
        <p:nvPicPr>
          <p:cNvPr id="27" name="Picture 26">
            <a:extLst>
              <a:ext uri="{FF2B5EF4-FFF2-40B4-BE49-F238E27FC236}">
                <a16:creationId xmlns:a16="http://schemas.microsoft.com/office/drawing/2014/main" id="{04FBE24C-30C2-EAE7-6013-F315EEE9D1DF}"/>
              </a:ext>
            </a:extLst>
          </p:cNvPr>
          <p:cNvPicPr>
            <a:picLocks noChangeAspect="1"/>
          </p:cNvPicPr>
          <p:nvPr/>
        </p:nvPicPr>
        <p:blipFill>
          <a:blip r:embed="rId2"/>
          <a:stretch>
            <a:fillRect/>
          </a:stretch>
        </p:blipFill>
        <p:spPr>
          <a:xfrm>
            <a:off x="2231462" y="3312335"/>
            <a:ext cx="2124371" cy="2057687"/>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1545" cy="557950"/>
          </a:xfrm>
        </p:spPr>
        <p:txBody>
          <a:bodyPr vert="horz" lIns="91440" tIns="45720" rIns="91440" bIns="45720" rtlCol="0" anchor="t">
            <a:normAutofit/>
          </a:bodyPr>
          <a:lstStyle/>
          <a:p>
            <a:r>
              <a:rPr lang="en-US" sz="2400" b="1" dirty="0"/>
              <a:t>RED HAT</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2475202"/>
            <a:ext cx="5431971" cy="3335394"/>
          </a:xfrm>
        </p:spPr>
        <p:txBody>
          <a:bodyPr>
            <a:normAutofit/>
          </a:bodyPr>
          <a:lstStyle/>
          <a:p>
            <a:pPr algn="just"/>
            <a:r>
              <a:rPr lang="en-US" sz="1800" dirty="0"/>
              <a:t>The Red Hat represents emotional intelligence and intuition. When wearing this hat, individuals are encouraged to express their feelings, gut reactions, and instincts without the need for justification. Red Hat thinking acknowledges the importance of emotions in decision-making and allows for the exploration of subjective perspectives. When wearing the red hat, thinkers express their gut reactions, emotions, and intuitions without needing to justify them logically. It allows for the expression of feelings and hunches without the need for analysis.</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pic>
        <p:nvPicPr>
          <p:cNvPr id="5" name="Picture 4">
            <a:extLst>
              <a:ext uri="{FF2B5EF4-FFF2-40B4-BE49-F238E27FC236}">
                <a16:creationId xmlns:a16="http://schemas.microsoft.com/office/drawing/2014/main" id="{612CBAE6-B2B2-C14A-D053-8D6DDB4219D1}"/>
              </a:ext>
            </a:extLst>
          </p:cNvPr>
          <p:cNvPicPr>
            <a:picLocks noChangeAspect="1"/>
          </p:cNvPicPr>
          <p:nvPr/>
        </p:nvPicPr>
        <p:blipFill rotWithShape="1">
          <a:blip r:embed="rId2"/>
          <a:srcRect t="3240"/>
          <a:stretch/>
        </p:blipFill>
        <p:spPr>
          <a:xfrm>
            <a:off x="2832611" y="3491345"/>
            <a:ext cx="1771897" cy="1861974"/>
          </a:xfrm>
          <a:prstGeom prst="rect">
            <a:avLst/>
          </a:prstGeom>
        </p:spPr>
      </p:pic>
    </p:spTree>
    <p:extLst>
      <p:ext uri="{BB962C8B-B14F-4D97-AF65-F5344CB8AC3E}">
        <p14:creationId xmlns:p14="http://schemas.microsoft.com/office/powerpoint/2010/main" val="103723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1545" cy="557950"/>
          </a:xfrm>
        </p:spPr>
        <p:txBody>
          <a:bodyPr vert="horz" lIns="91440" tIns="45720" rIns="91440" bIns="45720" rtlCol="0" anchor="t">
            <a:normAutofit/>
          </a:bodyPr>
          <a:lstStyle/>
          <a:p>
            <a:r>
              <a:rPr lang="en-US" sz="2400" b="1" dirty="0"/>
              <a:t>BLACK HAT</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2475202"/>
            <a:ext cx="5431971" cy="3335394"/>
          </a:xfrm>
        </p:spPr>
        <p:txBody>
          <a:bodyPr>
            <a:normAutofit/>
          </a:bodyPr>
          <a:lstStyle/>
          <a:p>
            <a:pPr algn="just"/>
            <a:r>
              <a:rPr lang="en-US" sz="1800" dirty="0"/>
              <a:t>Black Hat thinking involves critical analysis and cautious evaluation. Thinkers wearing the Black Hat identify potential risks, weaknesses, and drawbacks associated with ideas or decisions. By examining the negative aspects, they mitigate risks and ensure thorough consideration of all factors before proceeding. When wearing the black hat, thinkers focus on potential risks, weaknesses, and potential problems. They critically analyze ideas, looking for flaws and potential pitfalls.</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7</a:t>
            </a:fld>
            <a:endParaRPr lang="en-US" dirty="0"/>
          </a:p>
        </p:txBody>
      </p:sp>
      <p:pic>
        <p:nvPicPr>
          <p:cNvPr id="5" name="Picture 4">
            <a:extLst>
              <a:ext uri="{FF2B5EF4-FFF2-40B4-BE49-F238E27FC236}">
                <a16:creationId xmlns:a16="http://schemas.microsoft.com/office/drawing/2014/main" id="{9E3C5BE5-E846-3FD9-0DD4-4665895E1E11}"/>
              </a:ext>
            </a:extLst>
          </p:cNvPr>
          <p:cNvPicPr>
            <a:picLocks noChangeAspect="1"/>
          </p:cNvPicPr>
          <p:nvPr/>
        </p:nvPicPr>
        <p:blipFill>
          <a:blip r:embed="rId2"/>
          <a:stretch>
            <a:fillRect/>
          </a:stretch>
        </p:blipFill>
        <p:spPr>
          <a:xfrm>
            <a:off x="2542605" y="3351448"/>
            <a:ext cx="1952898" cy="2000529"/>
          </a:xfrm>
          <a:prstGeom prst="rect">
            <a:avLst/>
          </a:prstGeom>
        </p:spPr>
      </p:pic>
    </p:spTree>
    <p:extLst>
      <p:ext uri="{BB962C8B-B14F-4D97-AF65-F5344CB8AC3E}">
        <p14:creationId xmlns:p14="http://schemas.microsoft.com/office/powerpoint/2010/main" val="1910035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1545" cy="557950"/>
          </a:xfrm>
        </p:spPr>
        <p:txBody>
          <a:bodyPr vert="horz" lIns="91440" tIns="45720" rIns="91440" bIns="45720" rtlCol="0" anchor="t">
            <a:normAutofit/>
          </a:bodyPr>
          <a:lstStyle/>
          <a:p>
            <a:r>
              <a:rPr lang="en-US" sz="2400" b="1" dirty="0"/>
              <a:t>YELLOW HAT</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2475202"/>
            <a:ext cx="5431971" cy="3335394"/>
          </a:xfrm>
        </p:spPr>
        <p:txBody>
          <a:bodyPr>
            <a:normAutofit/>
          </a:bodyPr>
          <a:lstStyle/>
          <a:p>
            <a:pPr algn="just"/>
            <a:r>
              <a:rPr lang="en-US" sz="1800" dirty="0"/>
              <a:t>The Yellow Hat promotes optimism and positive thinking. When wearing this hat, individuals focus on identifying the benefits, opportunities, and strengths of a particular idea or course of action. Yellow Hat thinking encourages a constructive mindset and highlights the potential for success and growth. When wearing the yellow hat, thinkers focus on the benefits, opportunities, and positive aspects of a situation. They look for value and benefits in ideas, seeking possibilities and opportunities.</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8</a:t>
            </a:fld>
            <a:endParaRPr lang="en-US" dirty="0"/>
          </a:p>
        </p:txBody>
      </p:sp>
      <p:pic>
        <p:nvPicPr>
          <p:cNvPr id="5" name="Picture 4">
            <a:extLst>
              <a:ext uri="{FF2B5EF4-FFF2-40B4-BE49-F238E27FC236}">
                <a16:creationId xmlns:a16="http://schemas.microsoft.com/office/drawing/2014/main" id="{F9A9E861-BAC1-F4AE-29F4-2C3DD3BCE245}"/>
              </a:ext>
            </a:extLst>
          </p:cNvPr>
          <p:cNvPicPr>
            <a:picLocks noChangeAspect="1"/>
          </p:cNvPicPr>
          <p:nvPr/>
        </p:nvPicPr>
        <p:blipFill>
          <a:blip r:embed="rId2"/>
          <a:stretch>
            <a:fillRect/>
          </a:stretch>
        </p:blipFill>
        <p:spPr>
          <a:xfrm>
            <a:off x="2090561" y="3429000"/>
            <a:ext cx="2524477" cy="1933845"/>
          </a:xfrm>
          <a:prstGeom prst="rect">
            <a:avLst/>
          </a:prstGeom>
        </p:spPr>
      </p:pic>
    </p:spTree>
    <p:extLst>
      <p:ext uri="{BB962C8B-B14F-4D97-AF65-F5344CB8AC3E}">
        <p14:creationId xmlns:p14="http://schemas.microsoft.com/office/powerpoint/2010/main" val="247477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1545" cy="557950"/>
          </a:xfrm>
        </p:spPr>
        <p:txBody>
          <a:bodyPr vert="horz" lIns="91440" tIns="45720" rIns="91440" bIns="45720" rtlCol="0" anchor="t">
            <a:normAutofit/>
          </a:bodyPr>
          <a:lstStyle/>
          <a:p>
            <a:r>
              <a:rPr lang="en-US" sz="2400" b="1" dirty="0"/>
              <a:t>GREEN HAT</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2475202"/>
            <a:ext cx="5431971" cy="3335394"/>
          </a:xfrm>
        </p:spPr>
        <p:txBody>
          <a:bodyPr>
            <a:normAutofit/>
          </a:bodyPr>
          <a:lstStyle/>
          <a:p>
            <a:pPr algn="just"/>
            <a:r>
              <a:rPr lang="en-US" sz="1800" dirty="0"/>
              <a:t>Green Hat thinking is synonymous with creativity and innovation. When wearing the Green Hat, thinkers unleash their imagination and explore alternative possibilities and unconventional solutions. This hat encourages brainstorming, lateral thinking, and the generation of fresh ideas without constraints or judgment. When wearing the green hat, thinkers generate new ideas, possibilities, and alternatives. They explore different perspectives, brainstorming creatively without constraints.</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9</a:t>
            </a:fld>
            <a:endParaRPr lang="en-US" dirty="0"/>
          </a:p>
        </p:txBody>
      </p:sp>
      <p:pic>
        <p:nvPicPr>
          <p:cNvPr id="5" name="Picture 4">
            <a:extLst>
              <a:ext uri="{FF2B5EF4-FFF2-40B4-BE49-F238E27FC236}">
                <a16:creationId xmlns:a16="http://schemas.microsoft.com/office/drawing/2014/main" id="{B3C16014-FAC9-6162-AC07-DC5938E55C8D}"/>
              </a:ext>
            </a:extLst>
          </p:cNvPr>
          <p:cNvPicPr>
            <a:picLocks noChangeAspect="1"/>
          </p:cNvPicPr>
          <p:nvPr/>
        </p:nvPicPr>
        <p:blipFill>
          <a:blip r:embed="rId2"/>
          <a:stretch>
            <a:fillRect/>
          </a:stretch>
        </p:blipFill>
        <p:spPr>
          <a:xfrm>
            <a:off x="2661228" y="3357425"/>
            <a:ext cx="2048161" cy="1971950"/>
          </a:xfrm>
          <a:prstGeom prst="rect">
            <a:avLst/>
          </a:prstGeom>
        </p:spPr>
      </p:pic>
    </p:spTree>
    <p:extLst>
      <p:ext uri="{BB962C8B-B14F-4D97-AF65-F5344CB8AC3E}">
        <p14:creationId xmlns:p14="http://schemas.microsoft.com/office/powerpoint/2010/main" val="196437807"/>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85</TotalTime>
  <Words>741</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Monoline</vt:lpstr>
      <vt:lpstr>Six thinking hats</vt:lpstr>
      <vt:lpstr>INTRODUCTION</vt:lpstr>
      <vt:lpstr>ADVANTAGES OF SIX THINKING HATS</vt:lpstr>
      <vt:lpstr>SIX COLORS</vt:lpstr>
      <vt:lpstr>PowerPoint Presentation</vt:lpstr>
      <vt:lpstr>PowerPoint Presentation</vt:lpstr>
      <vt:lpstr>PowerPoint Presentation</vt:lpstr>
      <vt:lpstr>PowerPoint Presentation</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Six thinking hats</dc:title>
  <dc:creator>SUJEETH K</dc:creator>
  <cp:lastModifiedBy>SUJEETH K</cp:lastModifiedBy>
  <cp:revision>3</cp:revision>
  <dcterms:created xsi:type="dcterms:W3CDTF">2024-05-10T08:03:53Z</dcterms:created>
  <dcterms:modified xsi:type="dcterms:W3CDTF">2024-05-10T10:05:42Z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