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5" r:id="rId3"/>
    <p:sldId id="266" r:id="rId4"/>
    <p:sldId id="260" r:id="rId5"/>
    <p:sldId id="264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81662" autoAdjust="0"/>
  </p:normalViewPr>
  <p:slideViewPr>
    <p:cSldViewPr snapToGrid="0">
      <p:cViewPr varScale="1">
        <p:scale>
          <a:sx n="76" d="100"/>
          <a:sy n="76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9CAD-9B69-4BF3-B3B7-F01A2D23E4A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1BDA6-EC4D-4E3E-BDE0-31E143DD4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12.7062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rxiv.org/pdf/1606.00915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Segmentation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정확한 의미와 목적을 알아보겠습니다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먼저 설명하면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Image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구분해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어떤 물체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 구분하는 문제다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인풋에 대해서 하나의 레이블을 예측하는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Localization/Detection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물체의 레이블을 예측하면서 그 물체가 어디에 있는지 정보를 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물체가 있는 곳에 네모를 그리는 등</a:t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YOLO, R-CNN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픽셀의 레이블을 예측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모델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Image Segmentation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목적은 사진에 있는 모든 픽셀을 해당하는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미리 지정된 개수의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class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분류하는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 있는 모든 픽셀에 대한 예측을 하는 것이기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prediction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구별하는 모델은 따로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segmentation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불립니다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시멘틱</a:t>
            </a:r>
            <a:r>
              <a:rPr lang="ko-KR" altLang="en-US" dirty="0" smtClean="0"/>
              <a:t> 이미지 </a:t>
            </a:r>
            <a:r>
              <a:rPr lang="ko-KR" altLang="en-US" dirty="0" err="1" smtClean="0"/>
              <a:t>세그멘테이션을</a:t>
            </a:r>
            <a:r>
              <a:rPr lang="ko-KR" altLang="en-US" dirty="0" smtClean="0"/>
              <a:t> 위한 </a:t>
            </a:r>
            <a:r>
              <a:rPr lang="ko-KR" altLang="ko-KR" dirty="0" smtClean="0"/>
              <a:t>강력한 분리형 </a:t>
            </a:r>
            <a:r>
              <a:rPr lang="ko-KR" altLang="ko-KR" dirty="0" err="1" smtClean="0"/>
              <a:t>컨벌루션이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있는 인코더 </a:t>
            </a:r>
            <a:r>
              <a:rPr lang="ko-KR" altLang="ko-KR" dirty="0" err="1" smtClean="0"/>
              <a:t>디코더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처음으로 나온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Image Segmentation With Deep Convolutional Nets And Fully Connected CRFs(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시작으로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v2(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나온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DeepLab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분야에서 높은 성능을 보여줬다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4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4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1BDA6-EC4D-4E3E-BDE0-31E143DD4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1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717800" y="4009576"/>
            <a:ext cx="68820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</a:t>
            </a:r>
            <a:r>
              <a:rPr lang="en-US" altLang="ko-KR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BackGround</a:t>
            </a: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Chroma Key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Sementic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segmentation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00494" y="1266000"/>
            <a:ext cx="2237113" cy="2556700"/>
            <a:chOff x="4416294" y="961200"/>
            <a:chExt cx="2980658" cy="3406466"/>
          </a:xfrm>
        </p:grpSpPr>
        <p:grpSp>
          <p:nvGrpSpPr>
            <p:cNvPr id="6" name="그룹 5"/>
            <p:cNvGrpSpPr/>
            <p:nvPr/>
          </p:nvGrpSpPr>
          <p:grpSpPr>
            <a:xfrm>
              <a:off x="4416294" y="964108"/>
              <a:ext cx="1908761" cy="3401068"/>
              <a:chOff x="3663365" y="1646280"/>
              <a:chExt cx="1908761" cy="3401068"/>
            </a:xfrm>
            <a:solidFill>
              <a:srgbClr val="A9391F"/>
            </a:solidFill>
          </p:grpSpPr>
          <p:sp>
            <p:nvSpPr>
              <p:cNvPr id="13" name="자유형 12"/>
              <p:cNvSpPr>
                <a:spLocks/>
              </p:cNvSpPr>
              <p:nvPr/>
            </p:nvSpPr>
            <p:spPr bwMode="auto">
              <a:xfrm>
                <a:off x="3663365" y="1646280"/>
                <a:ext cx="1908761" cy="2764898"/>
              </a:xfrm>
              <a:custGeom>
                <a:avLst/>
                <a:gdLst>
                  <a:gd name="connsiteX0" fmla="*/ 1908761 w 1908761"/>
                  <a:gd name="connsiteY0" fmla="*/ 0 h 2764898"/>
                  <a:gd name="connsiteX1" fmla="*/ 1908761 w 1908761"/>
                  <a:gd name="connsiteY1" fmla="*/ 636999 h 2764898"/>
                  <a:gd name="connsiteX2" fmla="*/ 638653 w 1908761"/>
                  <a:gd name="connsiteY2" fmla="*/ 848639 h 2764898"/>
                  <a:gd name="connsiteX3" fmla="*/ 638653 w 1908761"/>
                  <a:gd name="connsiteY3" fmla="*/ 2552011 h 2764898"/>
                  <a:gd name="connsiteX4" fmla="*/ 0 w 1908761"/>
                  <a:gd name="connsiteY4" fmla="*/ 2764898 h 2764898"/>
                  <a:gd name="connsiteX5" fmla="*/ 0 w 1908761"/>
                  <a:gd name="connsiteY5" fmla="*/ 742473 h 2764898"/>
                  <a:gd name="connsiteX6" fmla="*/ 1908761 w 1908761"/>
                  <a:gd name="connsiteY6" fmla="*/ 0 h 276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761" h="2764898">
                    <a:moveTo>
                      <a:pt x="1908761" y="0"/>
                    </a:moveTo>
                    <a:lnTo>
                      <a:pt x="1908761" y="636999"/>
                    </a:lnTo>
                    <a:lnTo>
                      <a:pt x="638653" y="848639"/>
                    </a:lnTo>
                    <a:lnTo>
                      <a:pt x="638653" y="2552011"/>
                    </a:lnTo>
                    <a:lnTo>
                      <a:pt x="0" y="2764898"/>
                    </a:lnTo>
                    <a:lnTo>
                      <a:pt x="0" y="742473"/>
                    </a:lnTo>
                    <a:lnTo>
                      <a:pt x="190876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자유형 10"/>
              <p:cNvSpPr>
                <a:spLocks/>
              </p:cNvSpPr>
              <p:nvPr/>
            </p:nvSpPr>
            <p:spPr bwMode="auto">
              <a:xfrm>
                <a:off x="3663365" y="4411179"/>
                <a:ext cx="1908761" cy="636169"/>
              </a:xfrm>
              <a:custGeom>
                <a:avLst/>
                <a:gdLst>
                  <a:gd name="connsiteX0" fmla="*/ 0 w 1908761"/>
                  <a:gd name="connsiteY0" fmla="*/ 0 h 636169"/>
                  <a:gd name="connsiteX1" fmla="*/ 1908761 w 1908761"/>
                  <a:gd name="connsiteY1" fmla="*/ 221444 h 636169"/>
                  <a:gd name="connsiteX2" fmla="*/ 1908761 w 1908761"/>
                  <a:gd name="connsiteY2" fmla="*/ 636169 h 636169"/>
                  <a:gd name="connsiteX3" fmla="*/ 0 w 1908761"/>
                  <a:gd name="connsiteY3" fmla="*/ 0 h 63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8761" h="636169">
                    <a:moveTo>
                      <a:pt x="0" y="0"/>
                    </a:moveTo>
                    <a:lnTo>
                      <a:pt x="1908761" y="221444"/>
                    </a:lnTo>
                    <a:lnTo>
                      <a:pt x="1908761" y="6361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자유형 20"/>
            <p:cNvSpPr>
              <a:spLocks/>
            </p:cNvSpPr>
            <p:nvPr/>
          </p:nvSpPr>
          <p:spPr bwMode="auto">
            <a:xfrm>
              <a:off x="6325054" y="961200"/>
              <a:ext cx="1071898" cy="3406466"/>
            </a:xfrm>
            <a:custGeom>
              <a:avLst/>
              <a:gdLst>
                <a:gd name="connsiteX0" fmla="*/ 3600 w 1071898"/>
                <a:gd name="connsiteY0" fmla="*/ 639308 h 3406466"/>
                <a:gd name="connsiteX1" fmla="*/ 3600 w 1071898"/>
                <a:gd name="connsiteY1" fmla="*/ 2989669 h 3406466"/>
                <a:gd name="connsiteX2" fmla="*/ 3600 w 1071898"/>
                <a:gd name="connsiteY2" fmla="*/ 3405176 h 3406466"/>
                <a:gd name="connsiteX3" fmla="*/ 0 w 1071898"/>
                <a:gd name="connsiteY3" fmla="*/ 3403976 h 3406466"/>
                <a:gd name="connsiteX4" fmla="*/ 0 w 1071898"/>
                <a:gd name="connsiteY4" fmla="*/ 2989251 h 3406466"/>
                <a:gd name="connsiteX5" fmla="*/ 0 w 1071898"/>
                <a:gd name="connsiteY5" fmla="*/ 639908 h 3406466"/>
                <a:gd name="connsiteX6" fmla="*/ 3600 w 1071898"/>
                <a:gd name="connsiteY6" fmla="*/ 1507 h 3406466"/>
                <a:gd name="connsiteX7" fmla="*/ 3600 w 1071898"/>
                <a:gd name="connsiteY7" fmla="*/ 639307 h 3406466"/>
                <a:gd name="connsiteX8" fmla="*/ 0 w 1071898"/>
                <a:gd name="connsiteY8" fmla="*/ 639907 h 3406466"/>
                <a:gd name="connsiteX9" fmla="*/ 0 w 1071898"/>
                <a:gd name="connsiteY9" fmla="*/ 2908 h 3406466"/>
                <a:gd name="connsiteX10" fmla="*/ 7476 w 1071898"/>
                <a:gd name="connsiteY10" fmla="*/ 0 h 3406466"/>
                <a:gd name="connsiteX11" fmla="*/ 1071898 w 1071898"/>
                <a:gd name="connsiteY11" fmla="*/ 319330 h 3406466"/>
                <a:gd name="connsiteX12" fmla="*/ 1071898 w 1071898"/>
                <a:gd name="connsiteY12" fmla="*/ 3087136 h 3406466"/>
                <a:gd name="connsiteX13" fmla="*/ 7476 w 1071898"/>
                <a:gd name="connsiteY13" fmla="*/ 3406466 h 3406466"/>
                <a:gd name="connsiteX14" fmla="*/ 3601 w 1071898"/>
                <a:gd name="connsiteY14" fmla="*/ 3405175 h 3406466"/>
                <a:gd name="connsiteX15" fmla="*/ 3601 w 1071898"/>
                <a:gd name="connsiteY15" fmla="*/ 2989668 h 3406466"/>
                <a:gd name="connsiteX16" fmla="*/ 3601 w 1071898"/>
                <a:gd name="connsiteY16" fmla="*/ 639307 h 3406466"/>
                <a:gd name="connsiteX17" fmla="*/ 3601 w 1071898"/>
                <a:gd name="connsiteY17" fmla="*/ 1507 h 340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898" h="3406466">
                  <a:moveTo>
                    <a:pt x="3600" y="639308"/>
                  </a:moveTo>
                  <a:lnTo>
                    <a:pt x="3600" y="2989669"/>
                  </a:lnTo>
                  <a:lnTo>
                    <a:pt x="3600" y="3405176"/>
                  </a:lnTo>
                  <a:lnTo>
                    <a:pt x="0" y="3403976"/>
                  </a:lnTo>
                  <a:lnTo>
                    <a:pt x="0" y="2989251"/>
                  </a:lnTo>
                  <a:lnTo>
                    <a:pt x="0" y="639908"/>
                  </a:lnTo>
                  <a:close/>
                  <a:moveTo>
                    <a:pt x="3600" y="1507"/>
                  </a:moveTo>
                  <a:lnTo>
                    <a:pt x="3600" y="639307"/>
                  </a:lnTo>
                  <a:lnTo>
                    <a:pt x="0" y="639907"/>
                  </a:lnTo>
                  <a:lnTo>
                    <a:pt x="0" y="2908"/>
                  </a:lnTo>
                  <a:close/>
                  <a:moveTo>
                    <a:pt x="7476" y="0"/>
                  </a:moveTo>
                  <a:lnTo>
                    <a:pt x="1071898" y="319330"/>
                  </a:lnTo>
                  <a:lnTo>
                    <a:pt x="1071898" y="3087136"/>
                  </a:lnTo>
                  <a:lnTo>
                    <a:pt x="7476" y="3406466"/>
                  </a:lnTo>
                  <a:lnTo>
                    <a:pt x="3601" y="3405175"/>
                  </a:lnTo>
                  <a:lnTo>
                    <a:pt x="3601" y="2989668"/>
                  </a:lnTo>
                  <a:lnTo>
                    <a:pt x="3601" y="639307"/>
                  </a:lnTo>
                  <a:lnTo>
                    <a:pt x="3601" y="1507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3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Sementic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Segmentation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074" name="Picture 2" descr="https://miro.medium.com/max/1574/1*cJ3oLJ2s8W_sCPmTuMgIl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/>
          <a:stretch/>
        </p:blipFill>
        <p:spPr bwMode="auto">
          <a:xfrm>
            <a:off x="6027107" y="1604244"/>
            <a:ext cx="5660381" cy="46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miro.medium.com/max/1574/1*cJ3oLJ2s8W_sCPmTuMgIl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5"/>
          <a:stretch/>
        </p:blipFill>
        <p:spPr bwMode="auto">
          <a:xfrm>
            <a:off x="531713" y="1604245"/>
            <a:ext cx="5155104" cy="46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/>
                </a:solidFill>
              </a:rPr>
              <a:t>Sementic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Segmentation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2161001"/>
            <a:ext cx="77247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1030" name="Picture 6" descr="deeplabv3plus_det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51" y="1688130"/>
            <a:ext cx="8609871" cy="44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4098" name="Picture 2" descr="https://miro.medium.com/max/1011/1*9tEa_kN4IsiEJ1xOeOMq-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0" y="1667435"/>
            <a:ext cx="11623782" cy="45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/>
                </a:solidFill>
              </a:rPr>
              <a:t>DeepLab</a:t>
            </a:r>
            <a:r>
              <a:rPr lang="en-US" altLang="ko-KR" sz="2800" b="1" i="1" kern="0" dirty="0" smtClean="0">
                <a:solidFill>
                  <a:prstClr val="white"/>
                </a:solidFill>
              </a:rPr>
              <a:t> V3+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sp>
        <p:nvSpPr>
          <p:cNvPr id="3" name="액자 2"/>
          <p:cNvSpPr/>
          <p:nvPr/>
        </p:nvSpPr>
        <p:spPr>
          <a:xfrm>
            <a:off x="1661487" y="3089132"/>
            <a:ext cx="1897791" cy="1664763"/>
          </a:xfrm>
          <a:prstGeom prst="frame">
            <a:avLst/>
          </a:prstGeom>
          <a:solidFill>
            <a:srgbClr val="D2472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영상의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132274" y="3089132"/>
            <a:ext cx="1897791" cy="16647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배경의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7484" y="3708658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80862" y="3461731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80862" y="4027086"/>
            <a:ext cx="629834" cy="246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/>
          <p:cNvSpPr/>
          <p:nvPr/>
        </p:nvSpPr>
        <p:spPr>
          <a:xfrm>
            <a:off x="8603061" y="3089132"/>
            <a:ext cx="1897791" cy="1664763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배경에 없던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rtx_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13" y="1780392"/>
            <a:ext cx="7993626" cy="44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개발 환경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9" y="4232958"/>
            <a:ext cx="1905000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73" y="3973463"/>
            <a:ext cx="1990725" cy="2305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2" y="2503011"/>
            <a:ext cx="1771650" cy="1771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79" y="1705334"/>
            <a:ext cx="2610080" cy="1683502"/>
          </a:xfrm>
          <a:prstGeom prst="rect">
            <a:avLst/>
          </a:prstGeom>
        </p:spPr>
      </p:pic>
      <p:pic>
        <p:nvPicPr>
          <p:cNvPr id="5130" name="Picture 10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48" y="4925619"/>
            <a:ext cx="4218738" cy="12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opencv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95" y="2366552"/>
            <a:ext cx="1725218" cy="212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05694" y="1569392"/>
            <a:ext cx="524503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OS</a:t>
            </a:r>
            <a:endParaRPr lang="ko-KR" altLang="en-US" sz="2400" dirty="0">
              <a:latin typeface="Consolas" panose="020B0609020204030204" pitchFamily="49" charset="0"/>
              <a:ea typeface="HY신명조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662" y="3626230"/>
            <a:ext cx="850661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IDE</a:t>
            </a:r>
            <a:endParaRPr lang="ko-KR" altLang="en-US" sz="2400" dirty="0">
              <a:latin typeface="Consolas" panose="020B0609020204030204" pitchFamily="49" charset="0"/>
              <a:ea typeface="HY신명조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1364" y="1398327"/>
            <a:ext cx="2097049" cy="8309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Programming</a:t>
            </a:r>
          </a:p>
          <a:p>
            <a:pPr algn="ctr"/>
            <a:r>
              <a:rPr lang="en-US" altLang="ko-KR" sz="2400" dirty="0" smtClean="0">
                <a:latin typeface="Consolas" panose="020B0609020204030204" pitchFamily="49" charset="0"/>
                <a:ea typeface="HY신명조" panose="02030600000101010101" pitchFamily="18" charset="-127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5232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" y="-1"/>
            <a:ext cx="12191999" cy="6858000"/>
          </a:xfrm>
          <a:custGeom>
            <a:avLst/>
            <a:gdLst>
              <a:gd name="connsiteX0" fmla="*/ 192505 w 12191999"/>
              <a:gd name="connsiteY0" fmla="*/ 1210999 h 6858000"/>
              <a:gd name="connsiteX1" fmla="*/ 192505 w 12191999"/>
              <a:gd name="connsiteY1" fmla="*/ 6713220 h 6858000"/>
              <a:gd name="connsiteX2" fmla="*/ 11999494 w 12191999"/>
              <a:gd name="connsiteY2" fmla="*/ 6713220 h 6858000"/>
              <a:gd name="connsiteX3" fmla="*/ 11999494 w 12191999"/>
              <a:gd name="connsiteY3" fmla="*/ 1210999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1019175 h 6858000"/>
              <a:gd name="connsiteX7" fmla="*/ 12191999 w 12191999"/>
              <a:gd name="connsiteY7" fmla="*/ 1210999 h 6858000"/>
              <a:gd name="connsiteX8" fmla="*/ 12191999 w 12191999"/>
              <a:gd name="connsiteY8" fmla="*/ 6713220 h 6858000"/>
              <a:gd name="connsiteX9" fmla="*/ 12191999 w 12191999"/>
              <a:gd name="connsiteY9" fmla="*/ 6858000 h 6858000"/>
              <a:gd name="connsiteX10" fmla="*/ 11999494 w 12191999"/>
              <a:gd name="connsiteY10" fmla="*/ 6858000 h 6858000"/>
              <a:gd name="connsiteX11" fmla="*/ 192505 w 12191999"/>
              <a:gd name="connsiteY11" fmla="*/ 6858000 h 6858000"/>
              <a:gd name="connsiteX12" fmla="*/ 127149 w 12191999"/>
              <a:gd name="connsiteY12" fmla="*/ 6858000 h 6858000"/>
              <a:gd name="connsiteX13" fmla="*/ 0 w 12191999"/>
              <a:gd name="connsiteY13" fmla="*/ 6858000 h 6858000"/>
              <a:gd name="connsiteX14" fmla="*/ 0 w 12191999"/>
              <a:gd name="connsiteY14" fmla="*/ 1210999 h 6858000"/>
              <a:gd name="connsiteX15" fmla="*/ 0 w 12191999"/>
              <a:gd name="connsiteY15" fmla="*/ 1019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192505" y="1210999"/>
                </a:moveTo>
                <a:lnTo>
                  <a:pt x="192505" y="6713220"/>
                </a:lnTo>
                <a:lnTo>
                  <a:pt x="11999494" y="6713220"/>
                </a:lnTo>
                <a:lnTo>
                  <a:pt x="11999494" y="12109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1019175"/>
                </a:lnTo>
                <a:lnTo>
                  <a:pt x="12191999" y="1210999"/>
                </a:lnTo>
                <a:lnTo>
                  <a:pt x="12191999" y="6713220"/>
                </a:lnTo>
                <a:lnTo>
                  <a:pt x="12191999" y="6858000"/>
                </a:lnTo>
                <a:lnTo>
                  <a:pt x="11999494" y="6858000"/>
                </a:lnTo>
                <a:lnTo>
                  <a:pt x="192505" y="6858000"/>
                </a:lnTo>
                <a:lnTo>
                  <a:pt x="127149" y="6858000"/>
                </a:lnTo>
                <a:lnTo>
                  <a:pt x="0" y="6858000"/>
                </a:lnTo>
                <a:lnTo>
                  <a:pt x="0" y="1210999"/>
                </a:lnTo>
                <a:lnTo>
                  <a:pt x="0" y="1019175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NBCK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4409" y="967159"/>
          <a:ext cx="115949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0"/>
                <a:gridCol w="1159490"/>
                <a:gridCol w="1159490"/>
                <a:gridCol w="1159491"/>
                <a:gridCol w="1159490"/>
                <a:gridCol w="1159490"/>
                <a:gridCol w="1159490"/>
                <a:gridCol w="1159491"/>
                <a:gridCol w="1159490"/>
                <a:gridCol w="1159490"/>
              </a:tblGrid>
              <a:tr h="22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삽입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디자인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전환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슬라이드쇼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검토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도구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서식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조땡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F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48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849100" y="1208563"/>
          <a:ext cx="148490" cy="54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0"/>
              </a:tblGrid>
              <a:tr h="174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▲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93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▼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189949" y="6779740"/>
            <a:ext cx="115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372722" y="6741800"/>
            <a:ext cx="18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688" y="6743721"/>
            <a:ext cx="3048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</a:rPr>
              <a:t>10 %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pic>
        <p:nvPicPr>
          <p:cNvPr id="2054" name="Picture 6" descr="ì¸ì¬í  ëë ê³µìíGIF | ì¸ì¤í°ì¦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39" y="1784957"/>
            <a:ext cx="3952962" cy="395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13227" y="1881592"/>
            <a:ext cx="2877339" cy="2877339"/>
          </a:xfrm>
          <a:prstGeom prst="ellipse">
            <a:avLst/>
          </a:prstGeom>
          <a:solidFill>
            <a:srgbClr val="10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51</a:t>
            </a:r>
          </a:p>
        </p:txBody>
      </p:sp>
      <p:sp>
        <p:nvSpPr>
          <p:cNvPr id="8" name="타원 7"/>
          <p:cNvSpPr/>
          <p:nvPr/>
        </p:nvSpPr>
        <p:spPr>
          <a:xfrm>
            <a:off x="4405390" y="1881592"/>
            <a:ext cx="2877339" cy="2877339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38</a:t>
            </a:r>
          </a:p>
        </p:txBody>
      </p:sp>
      <p:sp>
        <p:nvSpPr>
          <p:cNvPr id="9" name="타원 8"/>
          <p:cNvSpPr/>
          <p:nvPr/>
        </p:nvSpPr>
        <p:spPr>
          <a:xfrm>
            <a:off x="7597553" y="1881592"/>
            <a:ext cx="2877339" cy="2877339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154</a:t>
            </a:r>
          </a:p>
        </p:txBody>
      </p:sp>
    </p:spTree>
    <p:extLst>
      <p:ext uri="{BB962C8B-B14F-4D97-AF65-F5344CB8AC3E}">
        <p14:creationId xmlns:p14="http://schemas.microsoft.com/office/powerpoint/2010/main" val="9935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270</Words>
  <Application>Microsoft Office PowerPoint</Application>
  <PresentationFormat>와이드스크린</PresentationFormat>
  <Paragraphs>141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HY신명조</vt:lpstr>
      <vt:lpstr>맑은 고딕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2015305003</cp:lastModifiedBy>
  <cp:revision>55</cp:revision>
  <dcterms:created xsi:type="dcterms:W3CDTF">2020-01-22T04:02:18Z</dcterms:created>
  <dcterms:modified xsi:type="dcterms:W3CDTF">2020-02-06T12:08:39Z</dcterms:modified>
</cp:coreProperties>
</file>