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handoutMasterIdLst>
    <p:handoutMasterId r:id="rId82"/>
  </p:handoutMasterIdLst>
  <p:sldIdLst>
    <p:sldId id="256" r:id="rId2"/>
    <p:sldId id="258" r:id="rId3"/>
    <p:sldId id="257" r:id="rId4"/>
    <p:sldId id="261" r:id="rId5"/>
    <p:sldId id="281" r:id="rId6"/>
    <p:sldId id="265" r:id="rId7"/>
    <p:sldId id="266" r:id="rId8"/>
    <p:sldId id="262" r:id="rId9"/>
    <p:sldId id="263" r:id="rId10"/>
    <p:sldId id="316" r:id="rId11"/>
    <p:sldId id="267" r:id="rId12"/>
    <p:sldId id="268" r:id="rId13"/>
    <p:sldId id="317" r:id="rId14"/>
    <p:sldId id="270" r:id="rId15"/>
    <p:sldId id="271" r:id="rId16"/>
    <p:sldId id="272" r:id="rId17"/>
    <p:sldId id="319" r:id="rId18"/>
    <p:sldId id="336" r:id="rId19"/>
    <p:sldId id="274" r:id="rId20"/>
    <p:sldId id="276" r:id="rId21"/>
    <p:sldId id="321" r:id="rId22"/>
    <p:sldId id="322" r:id="rId23"/>
    <p:sldId id="323" r:id="rId24"/>
    <p:sldId id="277" r:id="rId25"/>
    <p:sldId id="282" r:id="rId26"/>
    <p:sldId id="283" r:id="rId27"/>
    <p:sldId id="284" r:id="rId28"/>
    <p:sldId id="285" r:id="rId29"/>
    <p:sldId id="286" r:id="rId30"/>
    <p:sldId id="287" r:id="rId31"/>
    <p:sldId id="289" r:id="rId32"/>
    <p:sldId id="291" r:id="rId33"/>
    <p:sldId id="292" r:id="rId34"/>
    <p:sldId id="293" r:id="rId35"/>
    <p:sldId id="294" r:id="rId36"/>
    <p:sldId id="353" r:id="rId37"/>
    <p:sldId id="295" r:id="rId38"/>
    <p:sldId id="296" r:id="rId39"/>
    <p:sldId id="338" r:id="rId40"/>
    <p:sldId id="297" r:id="rId41"/>
    <p:sldId id="324" r:id="rId42"/>
    <p:sldId id="299" r:id="rId43"/>
    <p:sldId id="300" r:id="rId44"/>
    <p:sldId id="301" r:id="rId45"/>
    <p:sldId id="337" r:id="rId46"/>
    <p:sldId id="302" r:id="rId47"/>
    <p:sldId id="325" r:id="rId48"/>
    <p:sldId id="329" r:id="rId49"/>
    <p:sldId id="330" r:id="rId50"/>
    <p:sldId id="331" r:id="rId51"/>
    <p:sldId id="332" r:id="rId52"/>
    <p:sldId id="339" r:id="rId53"/>
    <p:sldId id="340" r:id="rId54"/>
    <p:sldId id="341" r:id="rId55"/>
    <p:sldId id="343" r:id="rId56"/>
    <p:sldId id="333" r:id="rId57"/>
    <p:sldId id="334" r:id="rId58"/>
    <p:sldId id="344" r:id="rId59"/>
    <p:sldId id="335" r:id="rId60"/>
    <p:sldId id="349" r:id="rId61"/>
    <p:sldId id="350" r:id="rId62"/>
    <p:sldId id="305" r:id="rId63"/>
    <p:sldId id="306" r:id="rId64"/>
    <p:sldId id="307" r:id="rId65"/>
    <p:sldId id="308" r:id="rId66"/>
    <p:sldId id="351" r:id="rId67"/>
    <p:sldId id="352" r:id="rId68"/>
    <p:sldId id="345" r:id="rId69"/>
    <p:sldId id="346" r:id="rId70"/>
    <p:sldId id="354" r:id="rId71"/>
    <p:sldId id="357" r:id="rId72"/>
    <p:sldId id="358" r:id="rId73"/>
    <p:sldId id="309" r:id="rId74"/>
    <p:sldId id="326" r:id="rId75"/>
    <p:sldId id="311" r:id="rId76"/>
    <p:sldId id="314" r:id="rId77"/>
    <p:sldId id="315" r:id="rId78"/>
    <p:sldId id="312" r:id="rId79"/>
    <p:sldId id="313" r:id="rId80"/>
  </p:sldIdLst>
  <p:sldSz cx="9144000" cy="5143500" type="screen16x9"/>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08" autoAdjust="0"/>
    <p:restoredTop sz="65771" autoAdjust="0"/>
  </p:normalViewPr>
  <p:slideViewPr>
    <p:cSldViewPr>
      <p:cViewPr>
        <p:scale>
          <a:sx n="100" d="100"/>
          <a:sy n="100" d="100"/>
        </p:scale>
        <p:origin x="-402" y="354"/>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9042"/>
    </p:cViewPr>
  </p:sorterViewPr>
  <p:notesViewPr>
    <p:cSldViewPr>
      <p:cViewPr varScale="1">
        <p:scale>
          <a:sx n="55" d="100"/>
          <a:sy n="55" d="100"/>
        </p:scale>
        <p:origin x="-290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5C1AD5-253F-4680-A491-73BBF48538E4}" type="datetimeFigureOut">
              <a:rPr lang="en-GB" smtClean="0"/>
              <a:pPr/>
              <a:t>20/04/2018</a:t>
            </a:fld>
            <a:endParaRPr lang="en-GB"/>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BFB688-9E21-4897-9C4C-06EE57D49E9D}" type="slidenum">
              <a:rPr lang="en-GB" smtClean="0"/>
              <a:pPr/>
              <a:t>‹Nº›</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424D2B-7575-4FAC-A87E-86E2667B6841}" type="datetimeFigureOut">
              <a:rPr lang="fr-BE" smtClean="0"/>
              <a:pPr/>
              <a:t>20-04-18</a:t>
            </a:fld>
            <a:endParaRPr lang="fr-BE"/>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B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fr-B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EBC32A-BA4F-4C5F-913E-4F4917BE1883}" type="slidenum">
              <a:rPr lang="fr-BE" smtClean="0"/>
              <a:pPr/>
              <a:t>‹Nº›</a:t>
            </a:fld>
            <a:endParaRPr lang="fr-B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dirty="0" smtClean="0"/>
              <a:t>Some tips:</a:t>
            </a:r>
          </a:p>
          <a:p>
            <a:endParaRPr lang="en-US" dirty="0" smtClean="0"/>
          </a:p>
          <a:p>
            <a:pPr marL="171450" indent="-171450">
              <a:buFont typeface="Arial" panose="020B0604020202020204" pitchFamily="34" charset="0"/>
              <a:buChar char="•"/>
            </a:pPr>
            <a:r>
              <a:rPr lang="en-US" dirty="0" smtClean="0"/>
              <a:t>Keep</a:t>
            </a:r>
            <a:r>
              <a:rPr lang="en-US" baseline="0" dirty="0" smtClean="0"/>
              <a:t> an eye on the </a:t>
            </a:r>
            <a:r>
              <a:rPr lang="en-US" baseline="0" dirty="0" err="1" smtClean="0"/>
              <a:t>GitHub</a:t>
            </a:r>
            <a:r>
              <a:rPr lang="en-US" baseline="0" dirty="0" smtClean="0"/>
              <a:t> repo of </a:t>
            </a:r>
            <a:r>
              <a:rPr lang="en-US" baseline="0" dirty="0" err="1" smtClean="0"/>
              <a:t>CoreCLR</a:t>
            </a:r>
            <a:r>
              <a:rPr lang="en-US" baseline="0" dirty="0" smtClean="0"/>
              <a:t> and </a:t>
            </a:r>
            <a:r>
              <a:rPr lang="en-US" baseline="0" dirty="0" err="1" smtClean="0"/>
              <a:t>CoreFx</a:t>
            </a:r>
            <a:r>
              <a:rPr lang="en-US" baseline="0" dirty="0" smtClean="0"/>
              <a:t> to learn about a lot of these small optimizations as they come in:</a:t>
            </a:r>
          </a:p>
          <a:p>
            <a:pPr marL="628650" lvl="1" indent="-171450">
              <a:buFont typeface="Arial" panose="020B0604020202020204" pitchFamily="34" charset="0"/>
              <a:buChar char="•"/>
            </a:pPr>
            <a:r>
              <a:rPr lang="en-US" baseline="0" dirty="0" smtClean="0"/>
              <a:t>.NET Core has an ongoing focus on improving performance across the board (especially for server workloads).</a:t>
            </a:r>
            <a:endParaRPr lang="en-US" dirty="0" smtClean="0"/>
          </a:p>
          <a:p>
            <a:endParaRPr lang="en-GB" dirty="0"/>
          </a:p>
        </p:txBody>
      </p:sp>
      <p:sp>
        <p:nvSpPr>
          <p:cNvPr id="4" name="3 Marcador de número de diapositiva"/>
          <p:cNvSpPr>
            <a:spLocks noGrp="1"/>
          </p:cNvSpPr>
          <p:nvPr>
            <p:ph type="sldNum" sz="quarter" idx="10"/>
          </p:nvPr>
        </p:nvSpPr>
        <p:spPr/>
        <p:txBody>
          <a:bodyPr/>
          <a:lstStyle/>
          <a:p>
            <a:fld id="{B0EBC32A-BA4F-4C5F-913E-4F4917BE1883}" type="slidenum">
              <a:rPr lang="fr-BE" smtClean="0"/>
              <a:pPr/>
              <a:t>9</a:t>
            </a:fld>
            <a:endParaRPr lang="fr-B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a:bodyPr>
          <a:lstStyle/>
          <a:p>
            <a:r>
              <a:rPr lang="en-US" sz="1200" dirty="0" smtClean="0"/>
              <a:t>Some tips:</a:t>
            </a:r>
          </a:p>
          <a:p>
            <a:endParaRPr lang="en-US" sz="1200" dirty="0" smtClean="0"/>
          </a:p>
          <a:p>
            <a:pPr marL="171450" indent="-171450">
              <a:buFont typeface="Arial" panose="020B0604020202020204" pitchFamily="34" charset="0"/>
              <a:buChar char="•"/>
            </a:pPr>
            <a:r>
              <a:rPr lang="en-US" sz="1200" dirty="0" smtClean="0"/>
              <a:t>These may look like (premature)</a:t>
            </a:r>
            <a:r>
              <a:rPr lang="en-US" sz="1200" baseline="0" dirty="0" smtClean="0"/>
              <a:t> </a:t>
            </a:r>
            <a:r>
              <a:rPr lang="en-US" sz="1200" dirty="0" smtClean="0"/>
              <a:t>micro optimizations…</a:t>
            </a:r>
          </a:p>
          <a:p>
            <a:pPr marL="628650" lvl="1" indent="-171450">
              <a:buFont typeface="Arial" panose="020B0604020202020204" pitchFamily="34" charset="0"/>
              <a:buChar char="•"/>
            </a:pPr>
            <a:r>
              <a:rPr lang="en-US" sz="1200" dirty="0" smtClean="0"/>
              <a:t>…because they typically are!</a:t>
            </a:r>
          </a:p>
          <a:p>
            <a:pPr marL="628650" lvl="1" indent="-171450">
              <a:buFont typeface="Arial" panose="020B0604020202020204" pitchFamily="34" charset="0"/>
              <a:buChar char="•"/>
            </a:pPr>
            <a:r>
              <a:rPr lang="en-US" sz="1200" dirty="0" smtClean="0"/>
              <a:t>However, many of these optimizations</a:t>
            </a:r>
            <a:r>
              <a:rPr lang="en-US" sz="1200" baseline="0" dirty="0" smtClean="0"/>
              <a:t> are:</a:t>
            </a:r>
          </a:p>
          <a:p>
            <a:pPr marL="1085850" lvl="2" indent="-171450">
              <a:buFont typeface="Arial" panose="020B0604020202020204" pitchFamily="34" charset="0"/>
              <a:buChar char="•"/>
            </a:pPr>
            <a:r>
              <a:rPr lang="en-US" sz="1200" baseline="0" dirty="0" smtClean="0"/>
              <a:t>No-brainers</a:t>
            </a:r>
          </a:p>
          <a:p>
            <a:pPr marL="1085850" lvl="2" indent="-171450">
              <a:buFont typeface="Arial" panose="020B0604020202020204" pitchFamily="34" charset="0"/>
              <a:buChar char="•"/>
            </a:pPr>
            <a:r>
              <a:rPr lang="en-US" sz="1200" baseline="0" dirty="0" smtClean="0"/>
              <a:t>Extremely low risk</a:t>
            </a:r>
          </a:p>
          <a:p>
            <a:pPr marL="1085850" lvl="2" indent="-171450">
              <a:buFont typeface="Arial" panose="020B0604020202020204" pitchFamily="34" charset="0"/>
              <a:buChar char="•"/>
            </a:pPr>
            <a:r>
              <a:rPr lang="en-US" sz="1200" baseline="0" dirty="0" smtClean="0"/>
              <a:t>Great to raise awareness in your team to:</a:t>
            </a:r>
          </a:p>
          <a:p>
            <a:pPr marL="1543050" lvl="3" indent="-171450">
              <a:buFont typeface="Arial" panose="020B0604020202020204" pitchFamily="34" charset="0"/>
              <a:buChar char="•"/>
            </a:pPr>
            <a:r>
              <a:rPr lang="en-US" sz="1200" baseline="0" dirty="0" smtClean="0"/>
              <a:t>Care about performance when writing code</a:t>
            </a:r>
          </a:p>
          <a:p>
            <a:pPr marL="1543050" lvl="3" indent="-171450">
              <a:buFont typeface="Arial" panose="020B0604020202020204" pitchFamily="34" charset="0"/>
              <a:buChar char="•"/>
            </a:pPr>
            <a:r>
              <a:rPr lang="en-US" sz="1200" baseline="0" dirty="0" smtClean="0"/>
              <a:t>Urge understanding of modern language abstractions in order to appreciate possible performance implications</a:t>
            </a:r>
          </a:p>
          <a:p>
            <a:pPr marL="171450" lvl="0" indent="-171450">
              <a:buFont typeface="Arial" panose="020B0604020202020204" pitchFamily="34" charset="0"/>
              <a:buChar char="•"/>
            </a:pPr>
            <a:r>
              <a:rPr lang="en-US" sz="1200" baseline="0" dirty="0" smtClean="0"/>
              <a:t>Gen 0 is quite cheap, but…</a:t>
            </a:r>
          </a:p>
          <a:p>
            <a:pPr marL="628650" lvl="1" indent="-171450">
              <a:buFont typeface="Arial" panose="020B0604020202020204" pitchFamily="34" charset="0"/>
              <a:buChar char="•"/>
            </a:pPr>
            <a:r>
              <a:rPr lang="en-US" sz="1200" baseline="0" dirty="0" smtClean="0"/>
              <a:t>Anything that gets to the heap in gen 0 may get promoted to gen 1 (if you have enough stuff filling gen 0)</a:t>
            </a:r>
          </a:p>
          <a:p>
            <a:pPr marL="1085850" lvl="2" indent="-171450">
              <a:buFont typeface="Arial" panose="020B0604020202020204" pitchFamily="34" charset="0"/>
              <a:buChar char="•"/>
            </a:pPr>
            <a:r>
              <a:rPr lang="en-US" sz="1200" baseline="0" dirty="0" smtClean="0"/>
              <a:t>And it only becomes more expensive to clean up later!</a:t>
            </a:r>
          </a:p>
          <a:p>
            <a:pPr marL="628650" lvl="1" indent="-171450">
              <a:buFont typeface="Arial" panose="020B0604020202020204" pitchFamily="34" charset="0"/>
              <a:buChar char="•"/>
            </a:pPr>
            <a:r>
              <a:rPr lang="en-US" sz="1200" baseline="0" dirty="0" smtClean="0"/>
              <a:t>Allocation on the managed heap is quite cheap as well, but…</a:t>
            </a:r>
          </a:p>
          <a:p>
            <a:pPr marL="1085850" lvl="2" indent="-171450">
              <a:buFont typeface="Arial" panose="020B0604020202020204" pitchFamily="34" charset="0"/>
              <a:buChar char="•"/>
            </a:pPr>
            <a:r>
              <a:rPr lang="en-US" sz="1200" baseline="0" dirty="0" smtClean="0"/>
              <a:t>Not allocating is (almost always) cheaper</a:t>
            </a:r>
          </a:p>
          <a:p>
            <a:pPr marL="1085850" lvl="2" indent="-171450">
              <a:buFont typeface="Arial" panose="020B0604020202020204" pitchFamily="34" charset="0"/>
              <a:buChar char="•"/>
            </a:pPr>
            <a:r>
              <a:rPr lang="en-US" sz="1200" baseline="0" dirty="0" smtClean="0"/>
              <a:t>Allocation can lead to triggering GC</a:t>
            </a:r>
          </a:p>
          <a:p>
            <a:pPr marL="628650" lvl="1" indent="-171450">
              <a:buFont typeface="Arial" panose="020B0604020202020204" pitchFamily="34" charset="0"/>
              <a:buChar char="•"/>
            </a:pPr>
            <a:r>
              <a:rPr lang="en-US" sz="1200" baseline="0" dirty="0" smtClean="0"/>
              <a:t>It’s no excuse to allocate all over the place:</a:t>
            </a:r>
          </a:p>
          <a:p>
            <a:pPr marL="1085850" lvl="2" indent="-171450">
              <a:buFont typeface="Arial" panose="020B0604020202020204" pitchFamily="34" charset="0"/>
              <a:buChar char="•"/>
            </a:pPr>
            <a:r>
              <a:rPr lang="en-US" sz="1200" baseline="0" dirty="0" smtClean="0"/>
              <a:t>GC makes it less critical to think about memory management all the time</a:t>
            </a:r>
          </a:p>
          <a:p>
            <a:pPr marL="1085850" lvl="2" indent="-171450">
              <a:buFont typeface="Arial" panose="020B0604020202020204" pitchFamily="34" charset="0"/>
              <a:buChar char="•"/>
            </a:pPr>
            <a:r>
              <a:rPr lang="en-US" sz="1200" baseline="0" dirty="0" smtClean="0"/>
              <a:t>But GC isn’t an excuse to completely stop thinking about memory management</a:t>
            </a:r>
          </a:p>
          <a:p>
            <a:pPr marL="1543050" lvl="3" indent="-171450">
              <a:buFont typeface="Arial" panose="020B0604020202020204" pitchFamily="34" charset="0"/>
              <a:buChar char="•"/>
            </a:pPr>
            <a:r>
              <a:rPr lang="en-US" sz="1200" baseline="0" dirty="0" smtClean="0"/>
              <a:t>Appreciate what the GC can do for you, but don’t forget it’s there and it has its own costs</a:t>
            </a:r>
            <a:endParaRPr lang="en-US" sz="1200" dirty="0" smtClean="0"/>
          </a:p>
          <a:p>
            <a:endParaRPr lang="en-GB" dirty="0"/>
          </a:p>
        </p:txBody>
      </p:sp>
      <p:sp>
        <p:nvSpPr>
          <p:cNvPr id="4" name="3 Marcador de número de diapositiva"/>
          <p:cNvSpPr>
            <a:spLocks noGrp="1"/>
          </p:cNvSpPr>
          <p:nvPr>
            <p:ph type="sldNum" sz="quarter" idx="10"/>
          </p:nvPr>
        </p:nvSpPr>
        <p:spPr/>
        <p:txBody>
          <a:bodyPr/>
          <a:lstStyle/>
          <a:p>
            <a:fld id="{B0EBC32A-BA4F-4C5F-913E-4F4917BE1883}" type="slidenum">
              <a:rPr lang="fr-BE" smtClean="0"/>
              <a:pPr/>
              <a:t>21</a:t>
            </a:fld>
            <a:endParaRPr lang="fr-B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a:bodyPr>
          <a:lstStyle/>
          <a:p>
            <a:r>
              <a:rPr lang="en-US" sz="1200" dirty="0" smtClean="0"/>
              <a:t>Some tips:</a:t>
            </a:r>
          </a:p>
          <a:p>
            <a:endParaRPr lang="en-US" sz="1200" dirty="0" smtClean="0"/>
          </a:p>
          <a:p>
            <a:pPr marL="171450" indent="-171450">
              <a:buFont typeface="Arial" panose="020B0604020202020204" pitchFamily="34" charset="0"/>
              <a:buChar char="•"/>
            </a:pPr>
            <a:r>
              <a:rPr lang="en-US" sz="1200" dirty="0" smtClean="0"/>
              <a:t>These may look like (premature)</a:t>
            </a:r>
            <a:r>
              <a:rPr lang="en-US" sz="1200" baseline="0" dirty="0" smtClean="0"/>
              <a:t> </a:t>
            </a:r>
            <a:r>
              <a:rPr lang="en-US" sz="1200" dirty="0" smtClean="0"/>
              <a:t>micro optimizations…</a:t>
            </a:r>
          </a:p>
          <a:p>
            <a:pPr marL="628650" lvl="1" indent="-171450">
              <a:buFont typeface="Arial" panose="020B0604020202020204" pitchFamily="34" charset="0"/>
              <a:buChar char="•"/>
            </a:pPr>
            <a:r>
              <a:rPr lang="en-US" sz="1200" dirty="0" smtClean="0"/>
              <a:t>…because they typically are!</a:t>
            </a:r>
          </a:p>
          <a:p>
            <a:pPr marL="628650" lvl="1" indent="-171450">
              <a:buFont typeface="Arial" panose="020B0604020202020204" pitchFamily="34" charset="0"/>
              <a:buChar char="•"/>
            </a:pPr>
            <a:r>
              <a:rPr lang="en-US" sz="1200" dirty="0" smtClean="0"/>
              <a:t>However, many of these optimizations</a:t>
            </a:r>
            <a:r>
              <a:rPr lang="en-US" sz="1200" baseline="0" dirty="0" smtClean="0"/>
              <a:t> are:</a:t>
            </a:r>
          </a:p>
          <a:p>
            <a:pPr marL="1085850" lvl="2" indent="-171450">
              <a:buFont typeface="Arial" panose="020B0604020202020204" pitchFamily="34" charset="0"/>
              <a:buChar char="•"/>
            </a:pPr>
            <a:r>
              <a:rPr lang="en-US" sz="1200" baseline="0" dirty="0" smtClean="0"/>
              <a:t>No-brainers</a:t>
            </a:r>
          </a:p>
          <a:p>
            <a:pPr marL="1085850" lvl="2" indent="-171450">
              <a:buFont typeface="Arial" panose="020B0604020202020204" pitchFamily="34" charset="0"/>
              <a:buChar char="•"/>
            </a:pPr>
            <a:r>
              <a:rPr lang="en-US" sz="1200" baseline="0" dirty="0" smtClean="0"/>
              <a:t>Extremely low risk</a:t>
            </a:r>
          </a:p>
          <a:p>
            <a:pPr marL="1085850" lvl="2" indent="-171450">
              <a:buFont typeface="Arial" panose="020B0604020202020204" pitchFamily="34" charset="0"/>
              <a:buChar char="•"/>
            </a:pPr>
            <a:r>
              <a:rPr lang="en-US" sz="1200" baseline="0" dirty="0" smtClean="0"/>
              <a:t>Great to raise awareness in your team to:</a:t>
            </a:r>
          </a:p>
          <a:p>
            <a:pPr marL="1543050" lvl="3" indent="-171450">
              <a:buFont typeface="Arial" panose="020B0604020202020204" pitchFamily="34" charset="0"/>
              <a:buChar char="•"/>
            </a:pPr>
            <a:r>
              <a:rPr lang="en-US" sz="1200" baseline="0" dirty="0" smtClean="0"/>
              <a:t>Care about performance when writing code</a:t>
            </a:r>
          </a:p>
          <a:p>
            <a:pPr marL="1543050" lvl="3" indent="-171450">
              <a:buFont typeface="Arial" panose="020B0604020202020204" pitchFamily="34" charset="0"/>
              <a:buChar char="•"/>
            </a:pPr>
            <a:r>
              <a:rPr lang="en-US" sz="1200" baseline="0" dirty="0" smtClean="0"/>
              <a:t>Urge understanding of modern language abstractions in order to appreciate possible performance implications</a:t>
            </a:r>
          </a:p>
          <a:p>
            <a:pPr marL="171450" lvl="0" indent="-171450">
              <a:buFont typeface="Arial" panose="020B0604020202020204" pitchFamily="34" charset="0"/>
              <a:buChar char="•"/>
            </a:pPr>
            <a:r>
              <a:rPr lang="en-US" sz="1200" baseline="0" dirty="0" smtClean="0"/>
              <a:t>Gen 0 is quite cheap, but…</a:t>
            </a:r>
          </a:p>
          <a:p>
            <a:pPr marL="628650" lvl="1" indent="-171450">
              <a:buFont typeface="Arial" panose="020B0604020202020204" pitchFamily="34" charset="0"/>
              <a:buChar char="•"/>
            </a:pPr>
            <a:r>
              <a:rPr lang="en-US" sz="1200" baseline="0" dirty="0" smtClean="0"/>
              <a:t>Anything that gets to the heap in gen 0 may get promoted to gen 1 (if you have enough stuff filling gen 0)</a:t>
            </a:r>
          </a:p>
          <a:p>
            <a:pPr marL="1085850" lvl="2" indent="-171450">
              <a:buFont typeface="Arial" panose="020B0604020202020204" pitchFamily="34" charset="0"/>
              <a:buChar char="•"/>
            </a:pPr>
            <a:r>
              <a:rPr lang="en-US" sz="1200" baseline="0" dirty="0" smtClean="0"/>
              <a:t>And it only becomes more expensive to clean up later!</a:t>
            </a:r>
          </a:p>
          <a:p>
            <a:pPr marL="628650" lvl="1" indent="-171450">
              <a:buFont typeface="Arial" panose="020B0604020202020204" pitchFamily="34" charset="0"/>
              <a:buChar char="•"/>
            </a:pPr>
            <a:r>
              <a:rPr lang="en-US" sz="1200" baseline="0" dirty="0" smtClean="0"/>
              <a:t>Allocation on the managed heap is quite cheap as well, but…</a:t>
            </a:r>
          </a:p>
          <a:p>
            <a:pPr marL="1085850" lvl="2" indent="-171450">
              <a:buFont typeface="Arial" panose="020B0604020202020204" pitchFamily="34" charset="0"/>
              <a:buChar char="•"/>
            </a:pPr>
            <a:r>
              <a:rPr lang="en-US" sz="1200" baseline="0" dirty="0" smtClean="0"/>
              <a:t>Not allocating is (almost always) cheaper</a:t>
            </a:r>
          </a:p>
          <a:p>
            <a:pPr marL="1085850" lvl="2" indent="-171450">
              <a:buFont typeface="Arial" panose="020B0604020202020204" pitchFamily="34" charset="0"/>
              <a:buChar char="•"/>
            </a:pPr>
            <a:r>
              <a:rPr lang="en-US" sz="1200" baseline="0" dirty="0" smtClean="0"/>
              <a:t>Allocation can lead to triggering GC</a:t>
            </a:r>
          </a:p>
          <a:p>
            <a:pPr marL="628650" lvl="1" indent="-171450">
              <a:buFont typeface="Arial" panose="020B0604020202020204" pitchFamily="34" charset="0"/>
              <a:buChar char="•"/>
            </a:pPr>
            <a:r>
              <a:rPr lang="en-US" sz="1200" baseline="0" dirty="0" smtClean="0"/>
              <a:t>It’s no excuse to allocate all over the place:</a:t>
            </a:r>
          </a:p>
          <a:p>
            <a:pPr marL="1085850" lvl="2" indent="-171450">
              <a:buFont typeface="Arial" panose="020B0604020202020204" pitchFamily="34" charset="0"/>
              <a:buChar char="•"/>
            </a:pPr>
            <a:r>
              <a:rPr lang="en-US" sz="1200" baseline="0" dirty="0" smtClean="0"/>
              <a:t>GC makes it less critical to think about memory management all the time</a:t>
            </a:r>
          </a:p>
          <a:p>
            <a:pPr marL="1085850" lvl="2" indent="-171450">
              <a:buFont typeface="Arial" panose="020B0604020202020204" pitchFamily="34" charset="0"/>
              <a:buChar char="•"/>
            </a:pPr>
            <a:r>
              <a:rPr lang="en-US" sz="1200" baseline="0" dirty="0" smtClean="0"/>
              <a:t>But GC isn’t an excuse to completely stop thinking about memory management</a:t>
            </a:r>
          </a:p>
          <a:p>
            <a:pPr marL="1543050" lvl="3" indent="-171450">
              <a:buFont typeface="Arial" panose="020B0604020202020204" pitchFamily="34" charset="0"/>
              <a:buChar char="•"/>
            </a:pPr>
            <a:r>
              <a:rPr lang="en-US" sz="1200" baseline="0" dirty="0" smtClean="0"/>
              <a:t>Appreciate what the GC can do for you, but don’t forget it’s there and it has its own costs</a:t>
            </a:r>
            <a:endParaRPr lang="en-US" sz="1200" dirty="0" smtClean="0"/>
          </a:p>
          <a:p>
            <a:endParaRPr lang="en-GB" dirty="0"/>
          </a:p>
        </p:txBody>
      </p:sp>
      <p:sp>
        <p:nvSpPr>
          <p:cNvPr id="4" name="3 Marcador de número de diapositiva"/>
          <p:cNvSpPr>
            <a:spLocks noGrp="1"/>
          </p:cNvSpPr>
          <p:nvPr>
            <p:ph type="sldNum" sz="quarter" idx="10"/>
          </p:nvPr>
        </p:nvSpPr>
        <p:spPr/>
        <p:txBody>
          <a:bodyPr/>
          <a:lstStyle/>
          <a:p>
            <a:fld id="{B0EBC32A-BA4F-4C5F-913E-4F4917BE1883}" type="slidenum">
              <a:rPr lang="fr-BE" smtClean="0"/>
              <a:pPr/>
              <a:t>22</a:t>
            </a:fld>
            <a:endParaRPr lang="fr-B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a:bodyPr>
          <a:lstStyle/>
          <a:p>
            <a:r>
              <a:rPr lang="en-US" sz="1200" dirty="0" smtClean="0"/>
              <a:t>Some tips:</a:t>
            </a:r>
          </a:p>
          <a:p>
            <a:endParaRPr lang="en-US" sz="1200" dirty="0" smtClean="0"/>
          </a:p>
          <a:p>
            <a:pPr marL="171450" indent="-171450">
              <a:buFont typeface="Arial" panose="020B0604020202020204" pitchFamily="34" charset="0"/>
              <a:buChar char="•"/>
            </a:pPr>
            <a:r>
              <a:rPr lang="en-US" sz="1200" dirty="0" smtClean="0"/>
              <a:t>These may look like (premature)</a:t>
            </a:r>
            <a:r>
              <a:rPr lang="en-US" sz="1200" baseline="0" dirty="0" smtClean="0"/>
              <a:t> </a:t>
            </a:r>
            <a:r>
              <a:rPr lang="en-US" sz="1200" dirty="0" smtClean="0"/>
              <a:t>micro optimizations…</a:t>
            </a:r>
          </a:p>
          <a:p>
            <a:pPr marL="628650" lvl="1" indent="-171450">
              <a:buFont typeface="Arial" panose="020B0604020202020204" pitchFamily="34" charset="0"/>
              <a:buChar char="•"/>
            </a:pPr>
            <a:r>
              <a:rPr lang="en-US" sz="1200" dirty="0" smtClean="0"/>
              <a:t>…because they typically are!</a:t>
            </a:r>
          </a:p>
          <a:p>
            <a:pPr marL="628650" lvl="1" indent="-171450">
              <a:buFont typeface="Arial" panose="020B0604020202020204" pitchFamily="34" charset="0"/>
              <a:buChar char="•"/>
            </a:pPr>
            <a:r>
              <a:rPr lang="en-US" sz="1200" dirty="0" smtClean="0"/>
              <a:t>However, many of these optimizations</a:t>
            </a:r>
            <a:r>
              <a:rPr lang="en-US" sz="1200" baseline="0" dirty="0" smtClean="0"/>
              <a:t> are:</a:t>
            </a:r>
          </a:p>
          <a:p>
            <a:pPr marL="1085850" lvl="2" indent="-171450">
              <a:buFont typeface="Arial" panose="020B0604020202020204" pitchFamily="34" charset="0"/>
              <a:buChar char="•"/>
            </a:pPr>
            <a:r>
              <a:rPr lang="en-US" sz="1200" baseline="0" dirty="0" smtClean="0"/>
              <a:t>No-brainers</a:t>
            </a:r>
          </a:p>
          <a:p>
            <a:pPr marL="1085850" lvl="2" indent="-171450">
              <a:buFont typeface="Arial" panose="020B0604020202020204" pitchFamily="34" charset="0"/>
              <a:buChar char="•"/>
            </a:pPr>
            <a:r>
              <a:rPr lang="en-US" sz="1200" baseline="0" dirty="0" smtClean="0"/>
              <a:t>Extremely low risk</a:t>
            </a:r>
          </a:p>
          <a:p>
            <a:pPr marL="1085850" lvl="2" indent="-171450">
              <a:buFont typeface="Arial" panose="020B0604020202020204" pitchFamily="34" charset="0"/>
              <a:buChar char="•"/>
            </a:pPr>
            <a:r>
              <a:rPr lang="en-US" sz="1200" baseline="0" dirty="0" smtClean="0"/>
              <a:t>Great to raise awareness in your team to:</a:t>
            </a:r>
          </a:p>
          <a:p>
            <a:pPr marL="1543050" lvl="3" indent="-171450">
              <a:buFont typeface="Arial" panose="020B0604020202020204" pitchFamily="34" charset="0"/>
              <a:buChar char="•"/>
            </a:pPr>
            <a:r>
              <a:rPr lang="en-US" sz="1200" baseline="0" dirty="0" smtClean="0"/>
              <a:t>Care about performance when writing code</a:t>
            </a:r>
          </a:p>
          <a:p>
            <a:pPr marL="1543050" lvl="3" indent="-171450">
              <a:buFont typeface="Arial" panose="020B0604020202020204" pitchFamily="34" charset="0"/>
              <a:buChar char="•"/>
            </a:pPr>
            <a:r>
              <a:rPr lang="en-US" sz="1200" baseline="0" dirty="0" smtClean="0"/>
              <a:t>Urge understanding of modern language abstractions in order to appreciate possible performance implications</a:t>
            </a:r>
          </a:p>
          <a:p>
            <a:pPr marL="171450" lvl="0" indent="-171450">
              <a:buFont typeface="Arial" panose="020B0604020202020204" pitchFamily="34" charset="0"/>
              <a:buChar char="•"/>
            </a:pPr>
            <a:r>
              <a:rPr lang="en-US" sz="1200" baseline="0" dirty="0" smtClean="0"/>
              <a:t>Gen 0 is quite cheap, but…</a:t>
            </a:r>
          </a:p>
          <a:p>
            <a:pPr marL="628650" lvl="1" indent="-171450">
              <a:buFont typeface="Arial" panose="020B0604020202020204" pitchFamily="34" charset="0"/>
              <a:buChar char="•"/>
            </a:pPr>
            <a:r>
              <a:rPr lang="en-US" sz="1200" baseline="0" dirty="0" smtClean="0"/>
              <a:t>Anything that gets to the heap in gen 0 may get promoted to gen 1 (if you have enough stuff filling gen 0)</a:t>
            </a:r>
          </a:p>
          <a:p>
            <a:pPr marL="1085850" lvl="2" indent="-171450">
              <a:buFont typeface="Arial" panose="020B0604020202020204" pitchFamily="34" charset="0"/>
              <a:buChar char="•"/>
            </a:pPr>
            <a:r>
              <a:rPr lang="en-US" sz="1200" baseline="0" dirty="0" smtClean="0"/>
              <a:t>And it only becomes more expensive to clean up later!</a:t>
            </a:r>
          </a:p>
          <a:p>
            <a:pPr marL="628650" lvl="1" indent="-171450">
              <a:buFont typeface="Arial" panose="020B0604020202020204" pitchFamily="34" charset="0"/>
              <a:buChar char="•"/>
            </a:pPr>
            <a:r>
              <a:rPr lang="en-US" sz="1200" baseline="0" dirty="0" smtClean="0"/>
              <a:t>Allocation on the managed heap is quite cheap as well, but…</a:t>
            </a:r>
          </a:p>
          <a:p>
            <a:pPr marL="1085850" lvl="2" indent="-171450">
              <a:buFont typeface="Arial" panose="020B0604020202020204" pitchFamily="34" charset="0"/>
              <a:buChar char="•"/>
            </a:pPr>
            <a:r>
              <a:rPr lang="en-US" sz="1200" baseline="0" dirty="0" smtClean="0"/>
              <a:t>Not allocating is (almost always) cheaper</a:t>
            </a:r>
          </a:p>
          <a:p>
            <a:pPr marL="1085850" lvl="2" indent="-171450">
              <a:buFont typeface="Arial" panose="020B0604020202020204" pitchFamily="34" charset="0"/>
              <a:buChar char="•"/>
            </a:pPr>
            <a:r>
              <a:rPr lang="en-US" sz="1200" baseline="0" dirty="0" smtClean="0"/>
              <a:t>Allocation can lead to triggering GC</a:t>
            </a:r>
          </a:p>
          <a:p>
            <a:pPr marL="628650" lvl="1" indent="-171450">
              <a:buFont typeface="Arial" panose="020B0604020202020204" pitchFamily="34" charset="0"/>
              <a:buChar char="•"/>
            </a:pPr>
            <a:r>
              <a:rPr lang="en-US" sz="1200" baseline="0" dirty="0" smtClean="0"/>
              <a:t>It’s no excuse to allocate all over the place:</a:t>
            </a:r>
          </a:p>
          <a:p>
            <a:pPr marL="1085850" lvl="2" indent="-171450">
              <a:buFont typeface="Arial" panose="020B0604020202020204" pitchFamily="34" charset="0"/>
              <a:buChar char="•"/>
            </a:pPr>
            <a:r>
              <a:rPr lang="en-US" sz="1200" baseline="0" dirty="0" smtClean="0"/>
              <a:t>GC makes it less critical to think about memory management all the time</a:t>
            </a:r>
          </a:p>
          <a:p>
            <a:pPr marL="1085850" lvl="2" indent="-171450">
              <a:buFont typeface="Arial" panose="020B0604020202020204" pitchFamily="34" charset="0"/>
              <a:buChar char="•"/>
            </a:pPr>
            <a:r>
              <a:rPr lang="en-US" sz="1200" baseline="0" dirty="0" smtClean="0"/>
              <a:t>But GC isn’t an excuse to completely stop thinking about memory management</a:t>
            </a:r>
          </a:p>
          <a:p>
            <a:pPr marL="1543050" lvl="3" indent="-171450">
              <a:buFont typeface="Arial" panose="020B0604020202020204" pitchFamily="34" charset="0"/>
              <a:buChar char="•"/>
            </a:pPr>
            <a:r>
              <a:rPr lang="en-US" sz="1200" baseline="0" dirty="0" smtClean="0"/>
              <a:t>Appreciate what the GC can do for you, but don’t forget it’s there and it has its own costs</a:t>
            </a:r>
            <a:endParaRPr lang="en-US" sz="1200" dirty="0" smtClean="0"/>
          </a:p>
          <a:p>
            <a:endParaRPr lang="en-GB" dirty="0"/>
          </a:p>
        </p:txBody>
      </p:sp>
      <p:sp>
        <p:nvSpPr>
          <p:cNvPr id="4" name="3 Marcador de número de diapositiva"/>
          <p:cNvSpPr>
            <a:spLocks noGrp="1"/>
          </p:cNvSpPr>
          <p:nvPr>
            <p:ph type="sldNum" sz="quarter" idx="10"/>
          </p:nvPr>
        </p:nvSpPr>
        <p:spPr/>
        <p:txBody>
          <a:bodyPr/>
          <a:lstStyle/>
          <a:p>
            <a:fld id="{B0EBC32A-BA4F-4C5F-913E-4F4917BE1883}" type="slidenum">
              <a:rPr lang="fr-BE" smtClean="0"/>
              <a:pPr/>
              <a:t>23</a:t>
            </a:fld>
            <a:endParaRPr lang="fr-B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dirty="0" smtClean="0"/>
              <a:t>Some tips:</a:t>
            </a:r>
          </a:p>
          <a:p>
            <a:endParaRPr lang="en-US" dirty="0" smtClean="0"/>
          </a:p>
          <a:p>
            <a:pPr marL="171450" indent="-171450">
              <a:buFont typeface="Arial" panose="020B0604020202020204" pitchFamily="34" charset="0"/>
              <a:buChar char="•"/>
            </a:pPr>
            <a:r>
              <a:rPr lang="en-US" dirty="0" smtClean="0"/>
              <a:t>It’s</a:t>
            </a:r>
            <a:r>
              <a:rPr lang="en-US" baseline="0" dirty="0" smtClean="0"/>
              <a:t> not because it starts with `Concurrent` that it’s cheap or fast for all use cases.</a:t>
            </a:r>
          </a:p>
          <a:p>
            <a:pPr marL="628650" lvl="1" indent="-171450">
              <a:buFont typeface="Arial" panose="020B0604020202020204" pitchFamily="34" charset="0"/>
              <a:buChar char="•"/>
            </a:pPr>
            <a:r>
              <a:rPr lang="en-US" baseline="0" dirty="0" smtClean="0"/>
              <a:t>Concurrent collections may be expensive in terms of memory, especially if you don’t use them in a highly concurrent manner.</a:t>
            </a:r>
          </a:p>
          <a:p>
            <a:pPr marL="628650" lvl="1" indent="-171450">
              <a:buFont typeface="Arial" panose="020B0604020202020204" pitchFamily="34" charset="0"/>
              <a:buChar char="•"/>
            </a:pPr>
            <a:r>
              <a:rPr lang="en-US" baseline="0" dirty="0" smtClean="0"/>
              <a:t>Some operations such as `Count` can be expensive because they need to acquire a lot of fine-grained locks (i.e. more expensive than a simple lock over a collection).</a:t>
            </a:r>
          </a:p>
          <a:p>
            <a:pPr marL="628650" lvl="1" indent="-171450">
              <a:buFont typeface="Arial" panose="020B0604020202020204" pitchFamily="34" charset="0"/>
              <a:buChar char="•"/>
            </a:pPr>
            <a:r>
              <a:rPr lang="en-US" baseline="0" dirty="0" smtClean="0"/>
              <a:t>Understand the hidden costs.</a:t>
            </a:r>
            <a:endParaRPr lang="en-US" dirty="0" smtClean="0"/>
          </a:p>
          <a:p>
            <a:endParaRPr lang="en-GB" dirty="0"/>
          </a:p>
        </p:txBody>
      </p:sp>
      <p:sp>
        <p:nvSpPr>
          <p:cNvPr id="4" name="3 Marcador de número de diapositiva"/>
          <p:cNvSpPr>
            <a:spLocks noGrp="1"/>
          </p:cNvSpPr>
          <p:nvPr>
            <p:ph type="sldNum" sz="quarter" idx="10"/>
          </p:nvPr>
        </p:nvSpPr>
        <p:spPr/>
        <p:txBody>
          <a:bodyPr/>
          <a:lstStyle/>
          <a:p>
            <a:fld id="{B0EBC32A-BA4F-4C5F-913E-4F4917BE1883}" type="slidenum">
              <a:rPr lang="fr-BE" smtClean="0"/>
              <a:pPr/>
              <a:t>41</a:t>
            </a:fld>
            <a:endParaRPr lang="fr-B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dirty="0" smtClean="0"/>
              <a:t>Some tips:</a:t>
            </a:r>
          </a:p>
          <a:p>
            <a:endParaRPr lang="en-US" dirty="0" smtClean="0"/>
          </a:p>
          <a:p>
            <a:pPr marL="171450" indent="-171450">
              <a:buFont typeface="Arial" panose="020B0604020202020204" pitchFamily="34" charset="0"/>
              <a:buChar char="•"/>
            </a:pPr>
            <a:r>
              <a:rPr lang="en-US" dirty="0" smtClean="0"/>
              <a:t>Improvements to LINQ to Objects</a:t>
            </a:r>
            <a:r>
              <a:rPr lang="en-US" baseline="0" dirty="0" smtClean="0"/>
              <a:t> have been made in .NET Core, making these issues less pressing.</a:t>
            </a:r>
          </a:p>
          <a:p>
            <a:pPr marL="171450" indent="-171450">
              <a:buFont typeface="Arial" panose="020B0604020202020204" pitchFamily="34" charset="0"/>
              <a:buChar char="•"/>
            </a:pPr>
            <a:r>
              <a:rPr lang="en-US" baseline="0" dirty="0" smtClean="0"/>
              <a:t>However, in performance critical code, trivial uses of LINQ can often be avoided:</a:t>
            </a:r>
          </a:p>
          <a:p>
            <a:pPr marL="628650" lvl="1" indent="-171450">
              <a:buFont typeface="Arial" panose="020B0604020202020204" pitchFamily="34" charset="0"/>
              <a:buChar char="•"/>
            </a:pPr>
            <a:r>
              <a:rPr lang="en-US" baseline="0" dirty="0" smtClean="0"/>
              <a:t>This is truly low-hanging fruit.</a:t>
            </a:r>
          </a:p>
          <a:p>
            <a:pPr marL="628650" lvl="1" indent="-171450">
              <a:buFont typeface="Arial" panose="020B0604020202020204" pitchFamily="34" charset="0"/>
              <a:buChar char="•"/>
            </a:pPr>
            <a:r>
              <a:rPr lang="en-US" baseline="0" dirty="0" smtClean="0"/>
              <a:t>Assess the complexity of your queries (e.g. a </a:t>
            </a:r>
            <a:r>
              <a:rPr lang="en-US" baseline="0" dirty="0" err="1" smtClean="0"/>
              <a:t>GroupBy</a:t>
            </a:r>
            <a:r>
              <a:rPr lang="en-US" baseline="0" dirty="0" smtClean="0"/>
              <a:t> or </a:t>
            </a:r>
            <a:r>
              <a:rPr lang="en-US" baseline="0" dirty="0" err="1" smtClean="0"/>
              <a:t>OrderBy</a:t>
            </a:r>
            <a:r>
              <a:rPr lang="en-US" baseline="0" dirty="0" smtClean="0"/>
              <a:t> may be far less easy to eliminate in a risk-free manner).</a:t>
            </a:r>
            <a:endParaRPr lang="en-US" dirty="0"/>
          </a:p>
        </p:txBody>
      </p:sp>
      <p:sp>
        <p:nvSpPr>
          <p:cNvPr id="4" name="3 Marcador de número de diapositiva"/>
          <p:cNvSpPr>
            <a:spLocks noGrp="1"/>
          </p:cNvSpPr>
          <p:nvPr>
            <p:ph type="sldNum" sz="quarter" idx="10"/>
          </p:nvPr>
        </p:nvSpPr>
        <p:spPr/>
        <p:txBody>
          <a:bodyPr/>
          <a:lstStyle/>
          <a:p>
            <a:fld id="{B0EBC32A-BA4F-4C5F-913E-4F4917BE1883}" type="slidenum">
              <a:rPr lang="fr-BE" smtClean="0"/>
              <a:pPr/>
              <a:t>47</a:t>
            </a:fld>
            <a:endParaRPr lang="fr-B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dirty="0" smtClean="0"/>
              <a:t>Some tips:</a:t>
            </a:r>
          </a:p>
          <a:p>
            <a:endParaRPr lang="en-US" dirty="0" smtClean="0"/>
          </a:p>
          <a:p>
            <a:pPr marL="171450" indent="-171450">
              <a:buFont typeface="Arial" panose="020B0604020202020204" pitchFamily="34" charset="0"/>
              <a:buChar char="•"/>
            </a:pPr>
            <a:r>
              <a:rPr lang="en-US" dirty="0" smtClean="0"/>
              <a:t>Blindly calling </a:t>
            </a:r>
            <a:r>
              <a:rPr lang="en-US" dirty="0" err="1" smtClean="0"/>
              <a:t>ToString</a:t>
            </a:r>
            <a:r>
              <a:rPr lang="en-US" dirty="0" smtClean="0"/>
              <a:t> on a</a:t>
            </a:r>
            <a:r>
              <a:rPr lang="en-US" baseline="0" dirty="0" smtClean="0"/>
              <a:t> potentially open-ended set of types can cause issues, e.g.</a:t>
            </a:r>
          </a:p>
          <a:p>
            <a:pPr marL="628650" lvl="1" indent="-171450">
              <a:buFont typeface="Arial" panose="020B0604020202020204" pitchFamily="34" charset="0"/>
              <a:buChar char="•"/>
            </a:pPr>
            <a:r>
              <a:rPr lang="en-US" baseline="0" dirty="0" err="1" smtClean="0"/>
              <a:t>AggregateException</a:t>
            </a:r>
            <a:r>
              <a:rPr lang="en-US" baseline="0" dirty="0" smtClean="0"/>
              <a:t> has a *very* expensive implementation of </a:t>
            </a:r>
            <a:r>
              <a:rPr lang="en-US" baseline="0" dirty="0" err="1" smtClean="0"/>
              <a:t>ToString</a:t>
            </a:r>
            <a:r>
              <a:rPr lang="en-US" baseline="0" dirty="0" smtClean="0"/>
              <a:t> which is heavy in terms of allocations due to string concatenations happening to print *all* inner exceptions.</a:t>
            </a:r>
          </a:p>
          <a:p>
            <a:pPr marL="628650" lvl="1" indent="-171450">
              <a:buFont typeface="Arial" panose="020B0604020202020204" pitchFamily="34" charset="0"/>
              <a:buChar char="•"/>
            </a:pPr>
            <a:r>
              <a:rPr lang="en-US" baseline="0" dirty="0" err="1" smtClean="0"/>
              <a:t>TargetInvocationException</a:t>
            </a:r>
            <a:r>
              <a:rPr lang="en-US" baseline="0" dirty="0" smtClean="0"/>
              <a:t> often doesn’t get unwrapped after calling reflection APIs, causing obfuscation of the real underlying exception that occurred.</a:t>
            </a:r>
          </a:p>
          <a:p>
            <a:pPr marL="171450" lvl="0" indent="-171450">
              <a:buFont typeface="Arial" panose="020B0604020202020204" pitchFamily="34" charset="0"/>
              <a:buChar char="•"/>
            </a:pPr>
            <a:r>
              <a:rPr lang="en-US" dirty="0" smtClean="0"/>
              <a:t>Always</a:t>
            </a:r>
            <a:r>
              <a:rPr lang="en-US" baseline="0" dirty="0" smtClean="0"/>
              <a:t> beware of hidden sources of </a:t>
            </a:r>
            <a:r>
              <a:rPr lang="en-US" baseline="0" dirty="0" err="1" smtClean="0"/>
              <a:t>ToString</a:t>
            </a:r>
            <a:r>
              <a:rPr lang="en-US" baseline="0" dirty="0" smtClean="0"/>
              <a:t>, e.g.</a:t>
            </a:r>
          </a:p>
          <a:p>
            <a:pPr marL="628650" lvl="1" indent="-171450">
              <a:buFont typeface="Arial" panose="020B0604020202020204" pitchFamily="34" charset="0"/>
              <a:buChar char="•"/>
            </a:pPr>
            <a:r>
              <a:rPr lang="en-US" baseline="0" dirty="0" err="1" smtClean="0"/>
              <a:t>String.Format</a:t>
            </a:r>
            <a:r>
              <a:rPr lang="en-US" baseline="0" dirty="0" smtClean="0"/>
              <a:t>(…)</a:t>
            </a:r>
          </a:p>
          <a:p>
            <a:pPr marL="628650" lvl="1" indent="-171450">
              <a:buFont typeface="Arial" panose="020B0604020202020204" pitchFamily="34" charset="0"/>
              <a:buChar char="•"/>
            </a:pPr>
            <a:r>
              <a:rPr lang="en-US" baseline="0" dirty="0" smtClean="0"/>
              <a:t>$”…” string interpolation</a:t>
            </a:r>
          </a:p>
          <a:p>
            <a:pPr marL="171450" lvl="0" indent="-171450">
              <a:buFont typeface="Arial" panose="020B0604020202020204" pitchFamily="34" charset="0"/>
              <a:buChar char="•"/>
            </a:pPr>
            <a:r>
              <a:rPr lang="en-US" baseline="0" dirty="0" smtClean="0"/>
              <a:t>Sometimes it’s good to write custom “</a:t>
            </a:r>
            <a:r>
              <a:rPr lang="en-US" baseline="0" dirty="0" err="1" smtClean="0"/>
              <a:t>ToStringSafe</a:t>
            </a:r>
            <a:r>
              <a:rPr lang="en-US" baseline="0" dirty="0" smtClean="0"/>
              <a:t>” extension methods to:</a:t>
            </a:r>
          </a:p>
          <a:p>
            <a:pPr marL="628650" lvl="1" indent="-171450">
              <a:buFont typeface="Arial" panose="020B0604020202020204" pitchFamily="34" charset="0"/>
              <a:buChar char="•"/>
            </a:pPr>
            <a:r>
              <a:rPr lang="en-US" baseline="0" dirty="0" smtClean="0"/>
              <a:t>deal with “quirks”,</a:t>
            </a:r>
          </a:p>
          <a:p>
            <a:pPr marL="628650" lvl="1" indent="-171450">
              <a:buFont typeface="Arial" panose="020B0604020202020204" pitchFamily="34" charset="0"/>
              <a:buChar char="•"/>
            </a:pPr>
            <a:r>
              <a:rPr lang="en-US" baseline="0" dirty="0" smtClean="0"/>
              <a:t>have a single </a:t>
            </a:r>
            <a:r>
              <a:rPr lang="en-US" baseline="0" dirty="0" err="1" smtClean="0"/>
              <a:t>plac,e</a:t>
            </a:r>
            <a:r>
              <a:rPr lang="en-US" baseline="0" dirty="0" smtClean="0"/>
              <a:t> where string printing logic is controlled, and,</a:t>
            </a:r>
          </a:p>
          <a:p>
            <a:pPr marL="628650" lvl="1" indent="-171450">
              <a:buFont typeface="Arial" panose="020B0604020202020204" pitchFamily="34" charset="0"/>
              <a:buChar char="•"/>
            </a:pPr>
            <a:r>
              <a:rPr lang="en-US" dirty="0" smtClean="0"/>
              <a:t>make it blatantly obvious where printing happens</a:t>
            </a:r>
            <a:r>
              <a:rPr lang="en-US" baseline="0" dirty="0" smtClean="0"/>
              <a:t> (and possibly start weeding out places where it’s not justified).</a:t>
            </a:r>
            <a:endParaRPr lang="en-US" dirty="0" smtClean="0"/>
          </a:p>
          <a:p>
            <a:endParaRPr lang="en-GB" dirty="0"/>
          </a:p>
        </p:txBody>
      </p:sp>
      <p:sp>
        <p:nvSpPr>
          <p:cNvPr id="4" name="3 Marcador de número de diapositiva"/>
          <p:cNvSpPr>
            <a:spLocks noGrp="1"/>
          </p:cNvSpPr>
          <p:nvPr>
            <p:ph type="sldNum" sz="quarter" idx="10"/>
          </p:nvPr>
        </p:nvSpPr>
        <p:spPr/>
        <p:txBody>
          <a:bodyPr/>
          <a:lstStyle/>
          <a:p>
            <a:fld id="{B0EBC32A-BA4F-4C5F-913E-4F4917BE1883}" type="slidenum">
              <a:rPr lang="fr-BE" smtClean="0"/>
              <a:pPr/>
              <a:t>74</a:t>
            </a:fld>
            <a:endParaRPr lang="fr-BE"/>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812677"/>
            <a:ext cx="7772400" cy="1102519"/>
          </a:xfrm>
        </p:spPr>
        <p:txBody>
          <a:bodyPr/>
          <a:lstStyle/>
          <a:p>
            <a:r>
              <a:rPr lang="es-ES" dirty="0" smtClean="0"/>
              <a:t>Haga clic para modificar el estilo de título del patrón</a:t>
            </a:r>
            <a:endParaRPr lang="fr-BE" dirty="0"/>
          </a:p>
        </p:txBody>
      </p:sp>
      <p:sp>
        <p:nvSpPr>
          <p:cNvPr id="3" name="2 Subtítulo"/>
          <p:cNvSpPr>
            <a:spLocks noGrp="1"/>
          </p:cNvSpPr>
          <p:nvPr>
            <p:ph type="subTitle" idx="1"/>
          </p:nvPr>
        </p:nvSpPr>
        <p:spPr>
          <a:xfrm>
            <a:off x="1371600" y="3129508"/>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fr-BE"/>
          </a:p>
        </p:txBody>
      </p:sp>
      <p:sp>
        <p:nvSpPr>
          <p:cNvPr id="4" name="3 Marcador de fecha"/>
          <p:cNvSpPr>
            <a:spLocks noGrp="1"/>
          </p:cNvSpPr>
          <p:nvPr>
            <p:ph type="dt" sz="half" idx="10"/>
          </p:nvPr>
        </p:nvSpPr>
        <p:spPr/>
        <p:txBody>
          <a:bodyPr/>
          <a:lstStyle/>
          <a:p>
            <a:fld id="{85D62415-BC77-49BB-812A-0731D341F445}" type="datetimeFigureOut">
              <a:rPr lang="fr-BE" smtClean="0"/>
              <a:pPr/>
              <a:t>20-04-18</a:t>
            </a:fld>
            <a:endParaRPr lang="fr-BE"/>
          </a:p>
        </p:txBody>
      </p:sp>
      <p:sp>
        <p:nvSpPr>
          <p:cNvPr id="5" name="4 Marcador de pie de página"/>
          <p:cNvSpPr>
            <a:spLocks noGrp="1"/>
          </p:cNvSpPr>
          <p:nvPr>
            <p:ph type="ftr" sz="quarter" idx="11"/>
          </p:nvPr>
        </p:nvSpPr>
        <p:spPr/>
        <p:txBody>
          <a:bodyPr/>
          <a:lstStyle/>
          <a:p>
            <a:endParaRPr lang="fr-BE" dirty="0"/>
          </a:p>
        </p:txBody>
      </p:sp>
      <p:sp>
        <p:nvSpPr>
          <p:cNvPr id="6" name="5 Marcador de número de diapositiva"/>
          <p:cNvSpPr>
            <a:spLocks noGrp="1"/>
          </p:cNvSpPr>
          <p:nvPr>
            <p:ph type="sldNum" sz="quarter" idx="12"/>
          </p:nvPr>
        </p:nvSpPr>
        <p:spPr/>
        <p:txBody>
          <a:bodyPr/>
          <a:lstStyle/>
          <a:p>
            <a:fld id="{A5BA4039-6230-4472-B32B-9B1D426BE950}" type="slidenum">
              <a:rPr lang="fr-BE" smtClean="0"/>
              <a:pPr/>
              <a:t>‹Nº›</a:t>
            </a:fld>
            <a:endParaRPr lang="fr-BE"/>
          </a:p>
        </p:txBody>
      </p:sp>
      <p:pic>
        <p:nvPicPr>
          <p:cNvPr id="79874" name="Picture 2" descr="Inici"/>
          <p:cNvPicPr>
            <a:picLocks noChangeAspect="1" noChangeArrowheads="1"/>
          </p:cNvPicPr>
          <p:nvPr userDrawn="1"/>
        </p:nvPicPr>
        <p:blipFill>
          <a:blip r:embed="rId2" cstate="print"/>
          <a:srcRect/>
          <a:stretch>
            <a:fillRect/>
          </a:stretch>
        </p:blipFill>
        <p:spPr bwMode="auto">
          <a:xfrm>
            <a:off x="4392488" y="607715"/>
            <a:ext cx="4572000" cy="523875"/>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fr-B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fr-BE"/>
          </a:p>
        </p:txBody>
      </p:sp>
      <p:sp>
        <p:nvSpPr>
          <p:cNvPr id="4" name="3 Marcador de fecha"/>
          <p:cNvSpPr>
            <a:spLocks noGrp="1"/>
          </p:cNvSpPr>
          <p:nvPr>
            <p:ph type="dt" sz="half" idx="10"/>
          </p:nvPr>
        </p:nvSpPr>
        <p:spPr/>
        <p:txBody>
          <a:bodyPr/>
          <a:lstStyle/>
          <a:p>
            <a:fld id="{85D62415-BC77-49BB-812A-0731D341F445}" type="datetimeFigureOut">
              <a:rPr lang="fr-BE" smtClean="0"/>
              <a:pPr/>
              <a:t>20-04-18</a:t>
            </a:fld>
            <a:endParaRPr lang="fr-BE"/>
          </a:p>
        </p:txBody>
      </p:sp>
      <p:sp>
        <p:nvSpPr>
          <p:cNvPr id="5" name="4 Marcador de pie de página"/>
          <p:cNvSpPr>
            <a:spLocks noGrp="1"/>
          </p:cNvSpPr>
          <p:nvPr>
            <p:ph type="ftr" sz="quarter" idx="11"/>
          </p:nvPr>
        </p:nvSpPr>
        <p:spPr/>
        <p:txBody>
          <a:bodyPr/>
          <a:lstStyle/>
          <a:p>
            <a:endParaRPr lang="fr-BE"/>
          </a:p>
        </p:txBody>
      </p:sp>
      <p:sp>
        <p:nvSpPr>
          <p:cNvPr id="6" name="5 Marcador de número de diapositiva"/>
          <p:cNvSpPr>
            <a:spLocks noGrp="1"/>
          </p:cNvSpPr>
          <p:nvPr>
            <p:ph type="sldNum" sz="quarter" idx="12"/>
          </p:nvPr>
        </p:nvSpPr>
        <p:spPr/>
        <p:txBody>
          <a:bodyPr/>
          <a:lstStyle/>
          <a:p>
            <a:fld id="{A5BA4039-6230-4472-B32B-9B1D426BE950}" type="slidenum">
              <a:rPr lang="fr-BE" smtClean="0"/>
              <a:pPr/>
              <a:t>‹Nº›</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05979"/>
            <a:ext cx="2057400" cy="4388644"/>
          </a:xfrm>
        </p:spPr>
        <p:txBody>
          <a:bodyPr vert="eaVert"/>
          <a:lstStyle/>
          <a:p>
            <a:r>
              <a:rPr lang="es-ES" smtClean="0"/>
              <a:t>Haga clic para modificar el estilo de título del patrón</a:t>
            </a:r>
            <a:endParaRPr lang="fr-BE"/>
          </a:p>
        </p:txBody>
      </p:sp>
      <p:sp>
        <p:nvSpPr>
          <p:cNvPr id="3" name="2 Marcador de texto vertical"/>
          <p:cNvSpPr>
            <a:spLocks noGrp="1"/>
          </p:cNvSpPr>
          <p:nvPr>
            <p:ph type="body" orient="vert" idx="1"/>
          </p:nvPr>
        </p:nvSpPr>
        <p:spPr>
          <a:xfrm>
            <a:off x="457200" y="205979"/>
            <a:ext cx="6019800" cy="43886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fr-BE"/>
          </a:p>
        </p:txBody>
      </p:sp>
      <p:sp>
        <p:nvSpPr>
          <p:cNvPr id="4" name="3 Marcador de fecha"/>
          <p:cNvSpPr>
            <a:spLocks noGrp="1"/>
          </p:cNvSpPr>
          <p:nvPr>
            <p:ph type="dt" sz="half" idx="10"/>
          </p:nvPr>
        </p:nvSpPr>
        <p:spPr/>
        <p:txBody>
          <a:bodyPr/>
          <a:lstStyle/>
          <a:p>
            <a:fld id="{85D62415-BC77-49BB-812A-0731D341F445}" type="datetimeFigureOut">
              <a:rPr lang="fr-BE" smtClean="0"/>
              <a:pPr/>
              <a:t>20-04-18</a:t>
            </a:fld>
            <a:endParaRPr lang="fr-BE"/>
          </a:p>
        </p:txBody>
      </p:sp>
      <p:sp>
        <p:nvSpPr>
          <p:cNvPr id="5" name="4 Marcador de pie de página"/>
          <p:cNvSpPr>
            <a:spLocks noGrp="1"/>
          </p:cNvSpPr>
          <p:nvPr>
            <p:ph type="ftr" sz="quarter" idx="11"/>
          </p:nvPr>
        </p:nvSpPr>
        <p:spPr/>
        <p:txBody>
          <a:bodyPr/>
          <a:lstStyle/>
          <a:p>
            <a:endParaRPr lang="fr-BE"/>
          </a:p>
        </p:txBody>
      </p:sp>
      <p:sp>
        <p:nvSpPr>
          <p:cNvPr id="6" name="5 Marcador de número de diapositiva"/>
          <p:cNvSpPr>
            <a:spLocks noGrp="1"/>
          </p:cNvSpPr>
          <p:nvPr>
            <p:ph type="sldNum" sz="quarter" idx="12"/>
          </p:nvPr>
        </p:nvSpPr>
        <p:spPr/>
        <p:txBody>
          <a:bodyPr/>
          <a:lstStyle/>
          <a:p>
            <a:fld id="{A5BA4039-6230-4472-B32B-9B1D426BE950}" type="slidenum">
              <a:rPr lang="fr-BE" smtClean="0"/>
              <a:pPr/>
              <a:t>‹Nº›</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fr-B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fr-BE"/>
          </a:p>
        </p:txBody>
      </p:sp>
      <p:sp>
        <p:nvSpPr>
          <p:cNvPr id="4" name="3 Marcador de fecha"/>
          <p:cNvSpPr>
            <a:spLocks noGrp="1"/>
          </p:cNvSpPr>
          <p:nvPr>
            <p:ph type="dt" sz="half" idx="10"/>
          </p:nvPr>
        </p:nvSpPr>
        <p:spPr/>
        <p:txBody>
          <a:bodyPr/>
          <a:lstStyle/>
          <a:p>
            <a:fld id="{85D62415-BC77-49BB-812A-0731D341F445}" type="datetimeFigureOut">
              <a:rPr lang="fr-BE" smtClean="0"/>
              <a:pPr/>
              <a:t>20-04-18</a:t>
            </a:fld>
            <a:endParaRPr lang="fr-BE"/>
          </a:p>
        </p:txBody>
      </p:sp>
      <p:sp>
        <p:nvSpPr>
          <p:cNvPr id="5" name="4 Marcador de pie de página"/>
          <p:cNvSpPr>
            <a:spLocks noGrp="1"/>
          </p:cNvSpPr>
          <p:nvPr>
            <p:ph type="ftr" sz="quarter" idx="11"/>
          </p:nvPr>
        </p:nvSpPr>
        <p:spPr/>
        <p:txBody>
          <a:bodyPr/>
          <a:lstStyle/>
          <a:p>
            <a:endParaRPr lang="fr-BE"/>
          </a:p>
        </p:txBody>
      </p:sp>
      <p:sp>
        <p:nvSpPr>
          <p:cNvPr id="6" name="5 Marcador de número de diapositiva"/>
          <p:cNvSpPr>
            <a:spLocks noGrp="1"/>
          </p:cNvSpPr>
          <p:nvPr>
            <p:ph type="sldNum" sz="quarter" idx="12"/>
          </p:nvPr>
        </p:nvSpPr>
        <p:spPr/>
        <p:txBody>
          <a:bodyPr/>
          <a:lstStyle/>
          <a:p>
            <a:fld id="{A5BA4039-6230-4472-B32B-9B1D426BE950}" type="slidenum">
              <a:rPr lang="fr-BE" smtClean="0"/>
              <a:pPr/>
              <a:t>‹Nº›</a:t>
            </a:fld>
            <a:endParaRPr lang="fr-BE"/>
          </a:p>
        </p:txBody>
      </p:sp>
      <p:pic>
        <p:nvPicPr>
          <p:cNvPr id="78850" name="Picture 2" descr="Inici"/>
          <p:cNvPicPr>
            <a:picLocks noChangeAspect="1" noChangeArrowheads="1"/>
          </p:cNvPicPr>
          <p:nvPr userDrawn="1"/>
        </p:nvPicPr>
        <p:blipFill>
          <a:blip r:embed="rId2" cstate="print"/>
          <a:srcRect r="54326"/>
          <a:stretch>
            <a:fillRect/>
          </a:stretch>
        </p:blipFill>
        <p:spPr bwMode="auto">
          <a:xfrm>
            <a:off x="7236296" y="4568405"/>
            <a:ext cx="1800200" cy="451617"/>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3305176"/>
            <a:ext cx="7772400" cy="1021556"/>
          </a:xfrm>
        </p:spPr>
        <p:txBody>
          <a:bodyPr anchor="t"/>
          <a:lstStyle>
            <a:lvl1pPr algn="l">
              <a:defRPr sz="4000" b="1" cap="all"/>
            </a:lvl1pPr>
          </a:lstStyle>
          <a:p>
            <a:r>
              <a:rPr lang="es-ES" smtClean="0"/>
              <a:t>Haga clic para modificar el estilo de título del patrón</a:t>
            </a:r>
            <a:endParaRPr lang="fr-BE"/>
          </a:p>
        </p:txBody>
      </p:sp>
      <p:sp>
        <p:nvSpPr>
          <p:cNvPr id="3" name="2 Marcador de texto"/>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85D62415-BC77-49BB-812A-0731D341F445}" type="datetimeFigureOut">
              <a:rPr lang="fr-BE" smtClean="0"/>
              <a:pPr/>
              <a:t>20-04-18</a:t>
            </a:fld>
            <a:endParaRPr lang="fr-BE"/>
          </a:p>
        </p:txBody>
      </p:sp>
      <p:sp>
        <p:nvSpPr>
          <p:cNvPr id="5" name="4 Marcador de pie de página"/>
          <p:cNvSpPr>
            <a:spLocks noGrp="1"/>
          </p:cNvSpPr>
          <p:nvPr>
            <p:ph type="ftr" sz="quarter" idx="11"/>
          </p:nvPr>
        </p:nvSpPr>
        <p:spPr/>
        <p:txBody>
          <a:bodyPr/>
          <a:lstStyle/>
          <a:p>
            <a:endParaRPr lang="fr-BE"/>
          </a:p>
        </p:txBody>
      </p:sp>
      <p:sp>
        <p:nvSpPr>
          <p:cNvPr id="6" name="5 Marcador de número de diapositiva"/>
          <p:cNvSpPr>
            <a:spLocks noGrp="1"/>
          </p:cNvSpPr>
          <p:nvPr>
            <p:ph type="sldNum" sz="quarter" idx="12"/>
          </p:nvPr>
        </p:nvSpPr>
        <p:spPr/>
        <p:txBody>
          <a:bodyPr/>
          <a:lstStyle/>
          <a:p>
            <a:fld id="{A5BA4039-6230-4472-B32B-9B1D426BE950}" type="slidenum">
              <a:rPr lang="fr-BE" smtClean="0"/>
              <a:pPr/>
              <a:t>‹Nº›</a:t>
            </a:fld>
            <a:endParaRPr lang="fr-BE"/>
          </a:p>
        </p:txBody>
      </p:sp>
      <p:pic>
        <p:nvPicPr>
          <p:cNvPr id="77826" name="Picture 2" descr="Inici"/>
          <p:cNvPicPr>
            <a:picLocks noChangeAspect="1" noChangeArrowheads="1"/>
          </p:cNvPicPr>
          <p:nvPr userDrawn="1"/>
        </p:nvPicPr>
        <p:blipFill>
          <a:blip r:embed="rId2" cstate="print"/>
          <a:srcRect/>
          <a:stretch>
            <a:fillRect/>
          </a:stretch>
        </p:blipFill>
        <p:spPr bwMode="auto">
          <a:xfrm>
            <a:off x="4392488" y="607715"/>
            <a:ext cx="4572000" cy="523875"/>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fr-BE"/>
          </a:p>
        </p:txBody>
      </p:sp>
      <p:sp>
        <p:nvSpPr>
          <p:cNvPr id="3" name="2 Marcador de contenido"/>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fr-BE"/>
          </a:p>
        </p:txBody>
      </p:sp>
      <p:sp>
        <p:nvSpPr>
          <p:cNvPr id="4" name="3 Marcador de contenido"/>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fr-BE"/>
          </a:p>
        </p:txBody>
      </p:sp>
      <p:sp>
        <p:nvSpPr>
          <p:cNvPr id="5" name="4 Marcador de fecha"/>
          <p:cNvSpPr>
            <a:spLocks noGrp="1"/>
          </p:cNvSpPr>
          <p:nvPr>
            <p:ph type="dt" sz="half" idx="10"/>
          </p:nvPr>
        </p:nvSpPr>
        <p:spPr/>
        <p:txBody>
          <a:bodyPr/>
          <a:lstStyle/>
          <a:p>
            <a:fld id="{85D62415-BC77-49BB-812A-0731D341F445}" type="datetimeFigureOut">
              <a:rPr lang="fr-BE" smtClean="0"/>
              <a:pPr/>
              <a:t>20-04-18</a:t>
            </a:fld>
            <a:endParaRPr lang="fr-BE"/>
          </a:p>
        </p:txBody>
      </p:sp>
      <p:sp>
        <p:nvSpPr>
          <p:cNvPr id="6" name="5 Marcador de pie de página"/>
          <p:cNvSpPr>
            <a:spLocks noGrp="1"/>
          </p:cNvSpPr>
          <p:nvPr>
            <p:ph type="ftr" sz="quarter" idx="11"/>
          </p:nvPr>
        </p:nvSpPr>
        <p:spPr/>
        <p:txBody>
          <a:bodyPr/>
          <a:lstStyle/>
          <a:p>
            <a:endParaRPr lang="fr-BE"/>
          </a:p>
        </p:txBody>
      </p:sp>
      <p:sp>
        <p:nvSpPr>
          <p:cNvPr id="7" name="6 Marcador de número de diapositiva"/>
          <p:cNvSpPr>
            <a:spLocks noGrp="1"/>
          </p:cNvSpPr>
          <p:nvPr>
            <p:ph type="sldNum" sz="quarter" idx="12"/>
          </p:nvPr>
        </p:nvSpPr>
        <p:spPr/>
        <p:txBody>
          <a:bodyPr/>
          <a:lstStyle/>
          <a:p>
            <a:fld id="{A5BA4039-6230-4472-B32B-9B1D426BE950}" type="slidenum">
              <a:rPr lang="fr-BE" smtClean="0"/>
              <a:pPr/>
              <a:t>‹Nº›</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fr-BE"/>
          </a:p>
        </p:txBody>
      </p:sp>
      <p:sp>
        <p:nvSpPr>
          <p:cNvPr id="3" name="2 Marcador de texto"/>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fr-BE"/>
          </a:p>
        </p:txBody>
      </p:sp>
      <p:sp>
        <p:nvSpPr>
          <p:cNvPr id="5" name="4 Marcador de texto"/>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fr-BE"/>
          </a:p>
        </p:txBody>
      </p:sp>
      <p:sp>
        <p:nvSpPr>
          <p:cNvPr id="7" name="6 Marcador de fecha"/>
          <p:cNvSpPr>
            <a:spLocks noGrp="1"/>
          </p:cNvSpPr>
          <p:nvPr>
            <p:ph type="dt" sz="half" idx="10"/>
          </p:nvPr>
        </p:nvSpPr>
        <p:spPr/>
        <p:txBody>
          <a:bodyPr/>
          <a:lstStyle/>
          <a:p>
            <a:fld id="{85D62415-BC77-49BB-812A-0731D341F445}" type="datetimeFigureOut">
              <a:rPr lang="fr-BE" smtClean="0"/>
              <a:pPr/>
              <a:t>20-04-18</a:t>
            </a:fld>
            <a:endParaRPr lang="fr-BE"/>
          </a:p>
        </p:txBody>
      </p:sp>
      <p:sp>
        <p:nvSpPr>
          <p:cNvPr id="8" name="7 Marcador de pie de página"/>
          <p:cNvSpPr>
            <a:spLocks noGrp="1"/>
          </p:cNvSpPr>
          <p:nvPr>
            <p:ph type="ftr" sz="quarter" idx="11"/>
          </p:nvPr>
        </p:nvSpPr>
        <p:spPr/>
        <p:txBody>
          <a:bodyPr/>
          <a:lstStyle/>
          <a:p>
            <a:endParaRPr lang="fr-BE"/>
          </a:p>
        </p:txBody>
      </p:sp>
      <p:sp>
        <p:nvSpPr>
          <p:cNvPr id="9" name="8 Marcador de número de diapositiva"/>
          <p:cNvSpPr>
            <a:spLocks noGrp="1"/>
          </p:cNvSpPr>
          <p:nvPr>
            <p:ph type="sldNum" sz="quarter" idx="12"/>
          </p:nvPr>
        </p:nvSpPr>
        <p:spPr/>
        <p:txBody>
          <a:bodyPr/>
          <a:lstStyle/>
          <a:p>
            <a:fld id="{A5BA4039-6230-4472-B32B-9B1D426BE950}" type="slidenum">
              <a:rPr lang="fr-BE" smtClean="0"/>
              <a:pPr/>
              <a:t>‹Nº›</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fr-BE"/>
          </a:p>
        </p:txBody>
      </p:sp>
      <p:sp>
        <p:nvSpPr>
          <p:cNvPr id="3" name="2 Marcador de fecha"/>
          <p:cNvSpPr>
            <a:spLocks noGrp="1"/>
          </p:cNvSpPr>
          <p:nvPr>
            <p:ph type="dt" sz="half" idx="10"/>
          </p:nvPr>
        </p:nvSpPr>
        <p:spPr/>
        <p:txBody>
          <a:bodyPr/>
          <a:lstStyle/>
          <a:p>
            <a:fld id="{85D62415-BC77-49BB-812A-0731D341F445}" type="datetimeFigureOut">
              <a:rPr lang="fr-BE" smtClean="0"/>
              <a:pPr/>
              <a:t>20-04-18</a:t>
            </a:fld>
            <a:endParaRPr lang="fr-BE"/>
          </a:p>
        </p:txBody>
      </p:sp>
      <p:sp>
        <p:nvSpPr>
          <p:cNvPr id="4" name="3 Marcador de pie de página"/>
          <p:cNvSpPr>
            <a:spLocks noGrp="1"/>
          </p:cNvSpPr>
          <p:nvPr>
            <p:ph type="ftr" sz="quarter" idx="11"/>
          </p:nvPr>
        </p:nvSpPr>
        <p:spPr/>
        <p:txBody>
          <a:bodyPr/>
          <a:lstStyle/>
          <a:p>
            <a:endParaRPr lang="fr-BE"/>
          </a:p>
        </p:txBody>
      </p:sp>
      <p:sp>
        <p:nvSpPr>
          <p:cNvPr id="5" name="4 Marcador de número de diapositiva"/>
          <p:cNvSpPr>
            <a:spLocks noGrp="1"/>
          </p:cNvSpPr>
          <p:nvPr>
            <p:ph type="sldNum" sz="quarter" idx="12"/>
          </p:nvPr>
        </p:nvSpPr>
        <p:spPr/>
        <p:txBody>
          <a:bodyPr/>
          <a:lstStyle/>
          <a:p>
            <a:fld id="{A5BA4039-6230-4472-B32B-9B1D426BE950}" type="slidenum">
              <a:rPr lang="fr-BE" smtClean="0"/>
              <a:pPr/>
              <a:t>‹Nº›</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5D62415-BC77-49BB-812A-0731D341F445}" type="datetimeFigureOut">
              <a:rPr lang="fr-BE" smtClean="0"/>
              <a:pPr/>
              <a:t>20-04-18</a:t>
            </a:fld>
            <a:endParaRPr lang="fr-BE"/>
          </a:p>
        </p:txBody>
      </p:sp>
      <p:sp>
        <p:nvSpPr>
          <p:cNvPr id="3" name="2 Marcador de pie de página"/>
          <p:cNvSpPr>
            <a:spLocks noGrp="1"/>
          </p:cNvSpPr>
          <p:nvPr>
            <p:ph type="ftr" sz="quarter" idx="11"/>
          </p:nvPr>
        </p:nvSpPr>
        <p:spPr/>
        <p:txBody>
          <a:bodyPr/>
          <a:lstStyle/>
          <a:p>
            <a:endParaRPr lang="fr-BE"/>
          </a:p>
        </p:txBody>
      </p:sp>
      <p:sp>
        <p:nvSpPr>
          <p:cNvPr id="4" name="3 Marcador de número de diapositiva"/>
          <p:cNvSpPr>
            <a:spLocks noGrp="1"/>
          </p:cNvSpPr>
          <p:nvPr>
            <p:ph type="sldNum" sz="quarter" idx="12"/>
          </p:nvPr>
        </p:nvSpPr>
        <p:spPr/>
        <p:txBody>
          <a:bodyPr/>
          <a:lstStyle/>
          <a:p>
            <a:fld id="{A5BA4039-6230-4472-B32B-9B1D426BE950}" type="slidenum">
              <a:rPr lang="fr-BE" smtClean="0"/>
              <a:pPr/>
              <a:t>‹Nº›</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04787"/>
            <a:ext cx="3008313" cy="871538"/>
          </a:xfrm>
        </p:spPr>
        <p:txBody>
          <a:bodyPr anchor="b"/>
          <a:lstStyle>
            <a:lvl1pPr algn="l">
              <a:defRPr sz="2000" b="1"/>
            </a:lvl1pPr>
          </a:lstStyle>
          <a:p>
            <a:r>
              <a:rPr lang="es-ES" smtClean="0"/>
              <a:t>Haga clic para modificar el estilo de título del patrón</a:t>
            </a:r>
            <a:endParaRPr lang="fr-BE"/>
          </a:p>
        </p:txBody>
      </p:sp>
      <p:sp>
        <p:nvSpPr>
          <p:cNvPr id="3" name="2 Marcador de contenido"/>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fr-BE"/>
          </a:p>
        </p:txBody>
      </p:sp>
      <p:sp>
        <p:nvSpPr>
          <p:cNvPr id="4" name="3 Marcador de texto"/>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5D62415-BC77-49BB-812A-0731D341F445}" type="datetimeFigureOut">
              <a:rPr lang="fr-BE" smtClean="0"/>
              <a:pPr/>
              <a:t>20-04-18</a:t>
            </a:fld>
            <a:endParaRPr lang="fr-BE"/>
          </a:p>
        </p:txBody>
      </p:sp>
      <p:sp>
        <p:nvSpPr>
          <p:cNvPr id="6" name="5 Marcador de pie de página"/>
          <p:cNvSpPr>
            <a:spLocks noGrp="1"/>
          </p:cNvSpPr>
          <p:nvPr>
            <p:ph type="ftr" sz="quarter" idx="11"/>
          </p:nvPr>
        </p:nvSpPr>
        <p:spPr/>
        <p:txBody>
          <a:bodyPr/>
          <a:lstStyle/>
          <a:p>
            <a:endParaRPr lang="fr-BE"/>
          </a:p>
        </p:txBody>
      </p:sp>
      <p:sp>
        <p:nvSpPr>
          <p:cNvPr id="7" name="6 Marcador de número de diapositiva"/>
          <p:cNvSpPr>
            <a:spLocks noGrp="1"/>
          </p:cNvSpPr>
          <p:nvPr>
            <p:ph type="sldNum" sz="quarter" idx="12"/>
          </p:nvPr>
        </p:nvSpPr>
        <p:spPr/>
        <p:txBody>
          <a:bodyPr/>
          <a:lstStyle/>
          <a:p>
            <a:fld id="{A5BA4039-6230-4472-B32B-9B1D426BE950}" type="slidenum">
              <a:rPr lang="fr-BE" smtClean="0"/>
              <a:pPr/>
              <a:t>‹Nº›</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3600450"/>
            <a:ext cx="5486400" cy="425054"/>
          </a:xfrm>
        </p:spPr>
        <p:txBody>
          <a:bodyPr anchor="b"/>
          <a:lstStyle>
            <a:lvl1pPr algn="l">
              <a:defRPr sz="2000" b="1"/>
            </a:lvl1pPr>
          </a:lstStyle>
          <a:p>
            <a:r>
              <a:rPr lang="es-ES" smtClean="0"/>
              <a:t>Haga clic para modificar el estilo de título del patrón</a:t>
            </a:r>
            <a:endParaRPr lang="fr-BE"/>
          </a:p>
        </p:txBody>
      </p:sp>
      <p:sp>
        <p:nvSpPr>
          <p:cNvPr id="3" name="2 Marcador de posición de imagen"/>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3 Marcador de texto"/>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5D62415-BC77-49BB-812A-0731D341F445}" type="datetimeFigureOut">
              <a:rPr lang="fr-BE" smtClean="0"/>
              <a:pPr/>
              <a:t>20-04-18</a:t>
            </a:fld>
            <a:endParaRPr lang="fr-BE"/>
          </a:p>
        </p:txBody>
      </p:sp>
      <p:sp>
        <p:nvSpPr>
          <p:cNvPr id="6" name="5 Marcador de pie de página"/>
          <p:cNvSpPr>
            <a:spLocks noGrp="1"/>
          </p:cNvSpPr>
          <p:nvPr>
            <p:ph type="ftr" sz="quarter" idx="11"/>
          </p:nvPr>
        </p:nvSpPr>
        <p:spPr/>
        <p:txBody>
          <a:bodyPr/>
          <a:lstStyle/>
          <a:p>
            <a:endParaRPr lang="fr-BE"/>
          </a:p>
        </p:txBody>
      </p:sp>
      <p:sp>
        <p:nvSpPr>
          <p:cNvPr id="7" name="6 Marcador de número de diapositiva"/>
          <p:cNvSpPr>
            <a:spLocks noGrp="1"/>
          </p:cNvSpPr>
          <p:nvPr>
            <p:ph type="sldNum" sz="quarter" idx="12"/>
          </p:nvPr>
        </p:nvSpPr>
        <p:spPr/>
        <p:txBody>
          <a:bodyPr/>
          <a:lstStyle/>
          <a:p>
            <a:fld id="{A5BA4039-6230-4472-B32B-9B1D426BE950}" type="slidenum">
              <a:rPr lang="fr-BE" smtClean="0"/>
              <a:pPr/>
              <a:t>‹Nº›</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 smtClean="0"/>
              <a:t>Haga clic para modificar el estilo de título del patrón</a:t>
            </a:r>
            <a:endParaRPr lang="fr-BE"/>
          </a:p>
        </p:txBody>
      </p:sp>
      <p:sp>
        <p:nvSpPr>
          <p:cNvPr id="3" name="2 Marcador de texto"/>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fr-BE"/>
          </a:p>
        </p:txBody>
      </p:sp>
      <p:sp>
        <p:nvSpPr>
          <p:cNvPr id="4" name="3 Marcador de fecha"/>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5D62415-BC77-49BB-812A-0731D341F445}" type="datetimeFigureOut">
              <a:rPr lang="fr-BE" smtClean="0"/>
              <a:pPr/>
              <a:t>20-04-18</a:t>
            </a:fld>
            <a:endParaRPr lang="fr-BE"/>
          </a:p>
        </p:txBody>
      </p:sp>
      <p:sp>
        <p:nvSpPr>
          <p:cNvPr id="5" name="4 Marcador de pie de página"/>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dirty="0"/>
          </a:p>
        </p:txBody>
      </p:sp>
      <p:sp>
        <p:nvSpPr>
          <p:cNvPr id="6" name="5 Marcador de número de diapositiva"/>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5BA4039-6230-4472-B32B-9B1D426BE950}" type="slidenum">
              <a:rPr lang="fr-BE" smtClean="0"/>
              <a:pPr/>
              <a:t>‹Nº›</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hyperlink" Target="https://www.cs.usfca.edu/~galles/visualization/AVLtree.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hyperlink" Target="https://msdn.microsoft.com/en-us/library/ff650691.aspx"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hyperlink" Target="https://docs.aws.amazon.com/AWSEC2/latest/UserGuide/ebs-initializ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hyperlink" Target="https://github.com/google/re2"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n-GB" dirty="0" smtClean="0"/>
              <a:t>Writing high performance C#</a:t>
            </a:r>
            <a:endParaRPr lang="en-GB" dirty="0"/>
          </a:p>
        </p:txBody>
      </p:sp>
      <p:sp>
        <p:nvSpPr>
          <p:cNvPr id="3" name="2 Subtítulo"/>
          <p:cNvSpPr>
            <a:spLocks noGrp="1"/>
          </p:cNvSpPr>
          <p:nvPr>
            <p:ph type="subTitle" idx="1"/>
          </p:nvPr>
        </p:nvSpPr>
        <p:spPr/>
        <p:txBody>
          <a:bodyPr/>
          <a:lstStyle/>
          <a:p>
            <a:r>
              <a:rPr lang="en-GB" dirty="0" smtClean="0"/>
              <a:t>Suggestions &amp; best practices</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Put generics at the end in a </a:t>
            </a:r>
            <a:r>
              <a:rPr lang="en-US" dirty="0" err="1" smtClean="0"/>
              <a:t>struct</a:t>
            </a:r>
            <a:endParaRPr lang="en-GB" dirty="0"/>
          </a:p>
        </p:txBody>
      </p:sp>
      <p:sp>
        <p:nvSpPr>
          <p:cNvPr id="3" name="2 Marcador de contenido"/>
          <p:cNvSpPr>
            <a:spLocks noGrp="1"/>
          </p:cNvSpPr>
          <p:nvPr>
            <p:ph idx="1"/>
          </p:nvPr>
        </p:nvSpPr>
        <p:spPr/>
        <p:txBody>
          <a:bodyPr>
            <a:normAutofit fontScale="55000" lnSpcReduction="20000"/>
          </a:bodyPr>
          <a:lstStyle/>
          <a:p>
            <a:r>
              <a:rPr lang="en-US" dirty="0" smtClean="0"/>
              <a:t>Put always the generics at the end to avoid additional memory consumption.</a:t>
            </a:r>
          </a:p>
          <a:p>
            <a:r>
              <a:rPr lang="en-US" dirty="0" smtClean="0"/>
              <a:t>This text is coming from a commit in </a:t>
            </a:r>
            <a:r>
              <a:rPr lang="en-US" dirty="0" err="1" smtClean="0"/>
              <a:t>.Net</a:t>
            </a:r>
            <a:r>
              <a:rPr lang="en-US" dirty="0" smtClean="0"/>
              <a:t> framework in </a:t>
            </a:r>
            <a:r>
              <a:rPr lang="en-US" dirty="0" err="1" smtClean="0"/>
              <a:t>Git</a:t>
            </a:r>
            <a:r>
              <a:rPr lang="en-US" dirty="0" smtClean="0"/>
              <a:t>.</a:t>
            </a:r>
          </a:p>
          <a:p>
            <a:r>
              <a:rPr lang="en-US" dirty="0" smtClean="0"/>
              <a:t>The C# compiler by default annotates </a:t>
            </a:r>
            <a:r>
              <a:rPr lang="en-US" dirty="0" err="1" smtClean="0"/>
              <a:t>structs</a:t>
            </a:r>
            <a:r>
              <a:rPr lang="en-US" dirty="0" smtClean="0"/>
              <a:t> to be sequential layout. For alignment reasons, T may need to be 8-byte aligned on 64-bit, e.g. if T is a long or an object reference, in which case with sequential layout we'll end up with a 4-byte gap between </a:t>
            </a:r>
            <a:r>
              <a:rPr lang="en-US" dirty="0" err="1" smtClean="0"/>
              <a:t>hashCode</a:t>
            </a:r>
            <a:r>
              <a:rPr lang="en-US" dirty="0" smtClean="0"/>
              <a:t> and value, as well as padding at the end of the </a:t>
            </a:r>
            <a:r>
              <a:rPr lang="en-US" dirty="0" err="1" smtClean="0"/>
              <a:t>struct</a:t>
            </a:r>
            <a:r>
              <a:rPr lang="en-US" dirty="0" smtClean="0"/>
              <a:t>. If we instead allow the runtime to lay this out optimally, e.g. </a:t>
            </a:r>
            <a:r>
              <a:rPr lang="en-US" dirty="0" err="1" smtClean="0"/>
              <a:t>hashCode</a:t>
            </a:r>
            <a:r>
              <a:rPr lang="en-US" dirty="0" smtClean="0"/>
              <a:t> then next then value, all padding in such situations can be removed.</a:t>
            </a:r>
          </a:p>
          <a:p>
            <a:endParaRPr lang="en-US" dirty="0" smtClean="0"/>
          </a:p>
          <a:p>
            <a:endParaRPr lang="en-US" dirty="0" smtClean="0"/>
          </a:p>
          <a:p>
            <a:r>
              <a:rPr lang="en-US" i="1" dirty="0" smtClean="0"/>
              <a:t>Demo “GenericsPerformanceTest.sln”</a:t>
            </a:r>
            <a:endParaRPr lang="en-GB" i="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smtClean="0"/>
              <a:t>Use the cancelation token pattern instead of timers</a:t>
            </a:r>
            <a:endParaRPr lang="en-GB" dirty="0"/>
          </a:p>
        </p:txBody>
      </p:sp>
      <p:sp>
        <p:nvSpPr>
          <p:cNvPr id="3" name="2 Marcador de texto"/>
          <p:cNvSpPr>
            <a:spLocks noGrp="1"/>
          </p:cNvSpPr>
          <p:nvPr>
            <p:ph type="body" idx="1"/>
          </p:nvPr>
        </p:nvSpPr>
        <p:spPr/>
        <p:txBody>
          <a:bodyPr/>
          <a:lstStyle/>
          <a:p>
            <a:r>
              <a:rPr lang="en-GB" dirty="0" smtClean="0"/>
              <a:t>Suggestion #3</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Timers are costly</a:t>
            </a:r>
            <a:endParaRPr lang="en-GB" dirty="0"/>
          </a:p>
        </p:txBody>
      </p:sp>
      <p:sp>
        <p:nvSpPr>
          <p:cNvPr id="3" name="2 Marcador de contenido"/>
          <p:cNvSpPr>
            <a:spLocks noGrp="1"/>
          </p:cNvSpPr>
          <p:nvPr>
            <p:ph idx="1"/>
          </p:nvPr>
        </p:nvSpPr>
        <p:spPr/>
        <p:txBody>
          <a:bodyPr>
            <a:normAutofit fontScale="55000" lnSpcReduction="20000"/>
          </a:bodyPr>
          <a:lstStyle/>
          <a:p>
            <a:r>
              <a:rPr lang="en-US" dirty="0" smtClean="0"/>
              <a:t>An interesting comment in the code…</a:t>
            </a:r>
            <a:endParaRPr lang="en-GB" dirty="0" smtClean="0"/>
          </a:p>
          <a:p>
            <a:r>
              <a:rPr lang="en-US" dirty="0" smtClean="0"/>
              <a:t>Referencesource.microsoft.com/#</a:t>
            </a:r>
            <a:r>
              <a:rPr lang="en-US" dirty="0" err="1" smtClean="0"/>
              <a:t>mscorlib</a:t>
            </a:r>
            <a:r>
              <a:rPr lang="en-US" dirty="0" smtClean="0"/>
              <a:t>/system/threading/</a:t>
            </a:r>
            <a:r>
              <a:rPr lang="en-US" dirty="0" err="1" smtClean="0"/>
              <a:t>timer.cs</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Abstractions such as </a:t>
            </a:r>
            <a:r>
              <a:rPr lang="en-US" dirty="0" err="1" smtClean="0"/>
              <a:t>Task.Delay</a:t>
            </a:r>
            <a:r>
              <a:rPr lang="en-US" dirty="0" smtClean="0"/>
              <a:t>(…) use this</a:t>
            </a:r>
          </a:p>
          <a:p>
            <a:r>
              <a:rPr lang="en-US" b="1" u="sng" dirty="0" smtClean="0"/>
              <a:t>Pass in a cancellation token to abort the timer when possible</a:t>
            </a:r>
            <a:endParaRPr lang="en-GB" dirty="0"/>
          </a:p>
        </p:txBody>
      </p:sp>
      <p:sp>
        <p:nvSpPr>
          <p:cNvPr id="4" name="TextBox 4"/>
          <p:cNvSpPr txBox="1"/>
          <p:nvPr/>
        </p:nvSpPr>
        <p:spPr>
          <a:xfrm>
            <a:off x="611560" y="1923678"/>
            <a:ext cx="8208912" cy="1785104"/>
          </a:xfrm>
          <a:prstGeom prst="rect">
            <a:avLst/>
          </a:prstGeom>
          <a:noFill/>
        </p:spPr>
        <p:txBody>
          <a:bodyPr wrap="square" rtlCol="0">
            <a:spAutoFit/>
          </a:bodyPr>
          <a:lstStyle/>
          <a:p>
            <a:r>
              <a:rPr lang="en-US" sz="1000" dirty="0" smtClean="0">
                <a:latin typeface="Consolas" panose="020B0609020204030204" pitchFamily="49" charset="0"/>
              </a:rPr>
              <a:t>// </a:t>
            </a:r>
            <a:r>
              <a:rPr lang="en-US" sz="1000" dirty="0">
                <a:latin typeface="Consolas" panose="020B0609020204030204" pitchFamily="49" charset="0"/>
              </a:rPr>
              <a:t>Perf assumptions:  We assume that timers are created and destroyed frequently, </a:t>
            </a:r>
            <a:r>
              <a:rPr lang="en-US" sz="1000" b="1" dirty="0">
                <a:latin typeface="Consolas" panose="020B0609020204030204" pitchFamily="49" charset="0"/>
              </a:rPr>
              <a:t>but rarely actually fire</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a:latin typeface="Consolas" panose="020B0609020204030204" pitchFamily="49" charset="0"/>
              </a:rPr>
              <a:t>There are roughly two types of timer:</a:t>
            </a:r>
          </a:p>
          <a:p>
            <a:r>
              <a:rPr lang="en-US" sz="1000" dirty="0" smtClean="0">
                <a:latin typeface="Consolas" panose="020B0609020204030204" pitchFamily="49" charset="0"/>
              </a:rPr>
              <a:t>//</a:t>
            </a:r>
            <a:endParaRPr lang="en-US" sz="1000" dirty="0">
              <a:latin typeface="Consolas" panose="020B0609020204030204" pitchFamily="49" charset="0"/>
            </a:endParaRPr>
          </a:p>
          <a:p>
            <a:r>
              <a:rPr lang="en-US" sz="1000" dirty="0" smtClean="0">
                <a:latin typeface="Consolas" panose="020B0609020204030204" pitchFamily="49" charset="0"/>
              </a:rPr>
              <a:t>//  </a:t>
            </a:r>
            <a:r>
              <a:rPr lang="en-US" sz="1000" dirty="0">
                <a:latin typeface="Consolas" panose="020B0609020204030204" pitchFamily="49" charset="0"/>
              </a:rPr>
              <a:t>- timeouts for operations.  These are created and destroyed very frequently, but almost never fire, because</a:t>
            </a:r>
          </a:p>
          <a:p>
            <a:r>
              <a:rPr lang="en-US" sz="1000" dirty="0" smtClean="0">
                <a:latin typeface="Consolas" panose="020B0609020204030204" pitchFamily="49" charset="0"/>
              </a:rPr>
              <a:t>//    </a:t>
            </a:r>
            <a:r>
              <a:rPr lang="en-US" sz="1000" dirty="0">
                <a:latin typeface="Consolas" panose="020B0609020204030204" pitchFamily="49" charset="0"/>
              </a:rPr>
              <a:t>the whole point is that the timer only fires if something has gone wrong.</a:t>
            </a:r>
          </a:p>
          <a:p>
            <a:r>
              <a:rPr lang="en-US" sz="1000" dirty="0" smtClean="0">
                <a:latin typeface="Consolas" panose="020B0609020204030204" pitchFamily="49" charset="0"/>
              </a:rPr>
              <a:t>//</a:t>
            </a:r>
            <a:endParaRPr lang="en-US" sz="1000" dirty="0">
              <a:latin typeface="Consolas" panose="020B0609020204030204" pitchFamily="49" charset="0"/>
            </a:endParaRPr>
          </a:p>
          <a:p>
            <a:r>
              <a:rPr lang="en-US" sz="1000" dirty="0" smtClean="0">
                <a:latin typeface="Consolas" panose="020B0609020204030204" pitchFamily="49" charset="0"/>
              </a:rPr>
              <a:t>//  </a:t>
            </a:r>
            <a:r>
              <a:rPr lang="en-US" sz="1000" dirty="0">
                <a:latin typeface="Consolas" panose="020B0609020204030204" pitchFamily="49" charset="0"/>
              </a:rPr>
              <a:t>- scheduled background tasks.  These typically do fire, but they usually have quite long durations.</a:t>
            </a:r>
          </a:p>
          <a:p>
            <a:r>
              <a:rPr lang="en-US" sz="1000" dirty="0" smtClean="0">
                <a:latin typeface="Consolas" panose="020B0609020204030204" pitchFamily="49" charset="0"/>
              </a:rPr>
              <a:t>//    </a:t>
            </a:r>
            <a:r>
              <a:rPr lang="en-US" sz="1000" dirty="0">
                <a:latin typeface="Consolas" panose="020B0609020204030204" pitchFamily="49" charset="0"/>
              </a:rPr>
              <a:t>So the impact of spending a few extra cycles to fire these is negligible.</a:t>
            </a:r>
          </a:p>
          <a:p>
            <a:r>
              <a:rPr lang="en-US" sz="1000" dirty="0" smtClean="0">
                <a:latin typeface="Consolas" panose="020B0609020204030204" pitchFamily="49" charset="0"/>
              </a:rPr>
              <a:t>//</a:t>
            </a:r>
            <a:endParaRPr lang="en-US" sz="1000" dirty="0">
              <a:latin typeface="Consolas" panose="020B0609020204030204" pitchFamily="49" charset="0"/>
            </a:endParaRPr>
          </a:p>
          <a:p>
            <a:r>
              <a:rPr lang="en-US" sz="1000" dirty="0" smtClean="0">
                <a:latin typeface="Consolas" panose="020B0609020204030204" pitchFamily="49" charset="0"/>
              </a:rPr>
              <a:t>// </a:t>
            </a:r>
            <a:r>
              <a:rPr lang="en-US" sz="1000" dirty="0">
                <a:latin typeface="Consolas" panose="020B0609020204030204" pitchFamily="49" charset="0"/>
              </a:rPr>
              <a:t>Because of this, we want to choose a data structure with </a:t>
            </a:r>
            <a:r>
              <a:rPr lang="en-US" sz="1000" b="1" dirty="0">
                <a:latin typeface="Consolas" panose="020B0609020204030204" pitchFamily="49" charset="0"/>
              </a:rPr>
              <a:t>very fast insert and delete times</a:t>
            </a:r>
            <a:r>
              <a:rPr lang="en-US" sz="1000" dirty="0">
                <a:latin typeface="Consolas" panose="020B0609020204030204" pitchFamily="49" charset="0"/>
              </a:rPr>
              <a:t>, but we can live</a:t>
            </a:r>
          </a:p>
          <a:p>
            <a:r>
              <a:rPr lang="en-US" sz="1000" dirty="0" smtClean="0">
                <a:latin typeface="Consolas" panose="020B0609020204030204" pitchFamily="49" charset="0"/>
              </a:rPr>
              <a:t>// </a:t>
            </a:r>
            <a:r>
              <a:rPr lang="en-US" sz="1000" dirty="0">
                <a:latin typeface="Consolas" panose="020B0609020204030204" pitchFamily="49" charset="0"/>
              </a:rPr>
              <a:t>with </a:t>
            </a:r>
            <a:r>
              <a:rPr lang="en-US" sz="1000" b="1" dirty="0">
                <a:latin typeface="Consolas" panose="020B0609020204030204" pitchFamily="49" charset="0"/>
              </a:rPr>
              <a:t>linear traversal times when firing timers</a:t>
            </a:r>
            <a:r>
              <a:rPr lang="en-US" sz="1000" dirty="0">
                <a:latin typeface="Consolas" panose="020B0609020204030204" pitchFamily="49"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Costly Timers</a:t>
            </a:r>
            <a:endParaRPr lang="en-GB" dirty="0"/>
          </a:p>
        </p:txBody>
      </p:sp>
      <p:sp>
        <p:nvSpPr>
          <p:cNvPr id="3" name="2 Marcador de contenido"/>
          <p:cNvSpPr>
            <a:spLocks noGrp="1"/>
          </p:cNvSpPr>
          <p:nvPr>
            <p:ph idx="1"/>
          </p:nvPr>
        </p:nvSpPr>
        <p:spPr/>
        <p:txBody>
          <a:bodyPr>
            <a:normAutofit fontScale="40000" lnSpcReduction="20000"/>
          </a:bodyPr>
          <a:lstStyle/>
          <a:p>
            <a:pPr>
              <a:buNone/>
            </a:pPr>
            <a:r>
              <a:rPr lang="en-US" sz="6000" dirty="0" smtClean="0"/>
              <a:t>Asynchronous time-outs done even better</a:t>
            </a:r>
          </a:p>
          <a:p>
            <a:pPr>
              <a:buNone/>
            </a:pPr>
            <a:endParaRPr lang="en-US" sz="4000" dirty="0" smtClean="0"/>
          </a:p>
          <a:p>
            <a:pPr>
              <a:buNone/>
            </a:pPr>
            <a:r>
              <a:rPr lang="en-US" sz="3000" dirty="0" err="1" smtClean="0">
                <a:latin typeface="Consolas" panose="020B0609020204030204" pitchFamily="49" charset="0"/>
              </a:rPr>
              <a:t>var</a:t>
            </a:r>
            <a:r>
              <a:rPr lang="en-US" sz="3000" dirty="0" smtClean="0">
                <a:latin typeface="Consolas" panose="020B0609020204030204" pitchFamily="49" charset="0"/>
              </a:rPr>
              <a:t> </a:t>
            </a:r>
            <a:r>
              <a:rPr lang="en-US" sz="3000" dirty="0" err="1" smtClean="0">
                <a:latin typeface="Consolas" panose="020B0609020204030204" pitchFamily="49" charset="0"/>
              </a:rPr>
              <a:t>fooCancel</a:t>
            </a:r>
            <a:r>
              <a:rPr lang="en-US" sz="3000" dirty="0" smtClean="0">
                <a:latin typeface="Consolas" panose="020B0609020204030204" pitchFamily="49" charset="0"/>
              </a:rPr>
              <a:t> = new </a:t>
            </a:r>
            <a:r>
              <a:rPr lang="en-US" sz="3000" dirty="0" err="1" smtClean="0">
                <a:latin typeface="Consolas" panose="020B0609020204030204" pitchFamily="49" charset="0"/>
              </a:rPr>
              <a:t>CancellationTokenSource</a:t>
            </a:r>
            <a:r>
              <a:rPr lang="en-US" sz="3000" dirty="0" smtClean="0">
                <a:latin typeface="Consolas" panose="020B0609020204030204" pitchFamily="49" charset="0"/>
              </a:rPr>
              <a:t>();</a:t>
            </a:r>
          </a:p>
          <a:p>
            <a:pPr>
              <a:buNone/>
            </a:pPr>
            <a:r>
              <a:rPr lang="en-US" sz="3000" dirty="0" err="1" smtClean="0">
                <a:latin typeface="Consolas" panose="020B0609020204030204" pitchFamily="49" charset="0"/>
              </a:rPr>
              <a:t>var</a:t>
            </a:r>
            <a:r>
              <a:rPr lang="en-US" sz="3000" dirty="0" smtClean="0">
                <a:latin typeface="Consolas" panose="020B0609020204030204" pitchFamily="49" charset="0"/>
              </a:rPr>
              <a:t> </a:t>
            </a:r>
            <a:r>
              <a:rPr lang="en-US" sz="3000" dirty="0" err="1" smtClean="0">
                <a:latin typeface="Consolas" panose="020B0609020204030204" pitchFamily="49" charset="0"/>
              </a:rPr>
              <a:t>fooTask</a:t>
            </a:r>
            <a:r>
              <a:rPr lang="en-US" sz="3000" dirty="0" smtClean="0">
                <a:latin typeface="Consolas" panose="020B0609020204030204" pitchFamily="49" charset="0"/>
              </a:rPr>
              <a:t>   = </a:t>
            </a:r>
            <a:r>
              <a:rPr lang="en-US" sz="3000" dirty="0" err="1" smtClean="0">
                <a:latin typeface="Consolas" panose="020B0609020204030204" pitchFamily="49" charset="0"/>
              </a:rPr>
              <a:t>FooAsync</a:t>
            </a:r>
            <a:r>
              <a:rPr lang="en-US" sz="3000" dirty="0" smtClean="0">
                <a:latin typeface="Consolas" panose="020B0609020204030204" pitchFamily="49" charset="0"/>
              </a:rPr>
              <a:t>(</a:t>
            </a:r>
            <a:r>
              <a:rPr lang="en-US" sz="3000" dirty="0" err="1" smtClean="0">
                <a:latin typeface="Consolas" panose="020B0609020204030204" pitchFamily="49" charset="0"/>
              </a:rPr>
              <a:t>fooCancel.Token</a:t>
            </a:r>
            <a:r>
              <a:rPr lang="en-US" sz="3000" dirty="0" smtClean="0">
                <a:latin typeface="Consolas" panose="020B0609020204030204" pitchFamily="49" charset="0"/>
              </a:rPr>
              <a:t>);</a:t>
            </a:r>
          </a:p>
          <a:p>
            <a:pPr>
              <a:buNone/>
            </a:pPr>
            <a:endParaRPr lang="en-US" sz="3000" dirty="0" smtClean="0">
              <a:latin typeface="Consolas" panose="020B0609020204030204" pitchFamily="49" charset="0"/>
            </a:endParaRPr>
          </a:p>
          <a:p>
            <a:pPr>
              <a:buNone/>
            </a:pPr>
            <a:r>
              <a:rPr lang="en-US" sz="3000" dirty="0" err="1" smtClean="0">
                <a:latin typeface="Consolas" panose="020B0609020204030204" pitchFamily="49" charset="0"/>
              </a:rPr>
              <a:t>var</a:t>
            </a:r>
            <a:r>
              <a:rPr lang="en-US" sz="3000" dirty="0" smtClean="0">
                <a:latin typeface="Consolas" panose="020B0609020204030204" pitchFamily="49" charset="0"/>
              </a:rPr>
              <a:t> </a:t>
            </a:r>
            <a:r>
              <a:rPr lang="en-US" sz="3000" dirty="0" err="1" smtClean="0">
                <a:latin typeface="Consolas" panose="020B0609020204030204" pitchFamily="49" charset="0"/>
              </a:rPr>
              <a:t>delayCancel</a:t>
            </a:r>
            <a:r>
              <a:rPr lang="en-US" sz="3000" dirty="0" smtClean="0">
                <a:latin typeface="Consolas" panose="020B0609020204030204" pitchFamily="49" charset="0"/>
              </a:rPr>
              <a:t> = new </a:t>
            </a:r>
            <a:r>
              <a:rPr lang="en-US" sz="3000" dirty="0" err="1" smtClean="0">
                <a:latin typeface="Consolas" panose="020B0609020204030204" pitchFamily="49" charset="0"/>
              </a:rPr>
              <a:t>CancellationTokenSource</a:t>
            </a:r>
            <a:r>
              <a:rPr lang="en-US" sz="3000" dirty="0" smtClean="0">
                <a:latin typeface="Consolas" panose="020B0609020204030204" pitchFamily="49" charset="0"/>
              </a:rPr>
              <a:t>();</a:t>
            </a:r>
          </a:p>
          <a:p>
            <a:pPr>
              <a:buNone/>
            </a:pPr>
            <a:r>
              <a:rPr lang="en-US" sz="3000" dirty="0" err="1" smtClean="0">
                <a:latin typeface="Consolas" panose="020B0609020204030204" pitchFamily="49" charset="0"/>
              </a:rPr>
              <a:t>var</a:t>
            </a:r>
            <a:r>
              <a:rPr lang="en-US" sz="3000" dirty="0" smtClean="0">
                <a:latin typeface="Consolas" panose="020B0609020204030204" pitchFamily="49" charset="0"/>
              </a:rPr>
              <a:t> </a:t>
            </a:r>
            <a:r>
              <a:rPr lang="en-US" sz="3000" dirty="0" err="1" smtClean="0">
                <a:latin typeface="Consolas" panose="020B0609020204030204" pitchFamily="49" charset="0"/>
              </a:rPr>
              <a:t>delayTask</a:t>
            </a:r>
            <a:r>
              <a:rPr lang="en-US" sz="3000" dirty="0" smtClean="0">
                <a:latin typeface="Consolas" panose="020B0609020204030204" pitchFamily="49" charset="0"/>
              </a:rPr>
              <a:t>   = </a:t>
            </a:r>
            <a:r>
              <a:rPr lang="en-US" sz="3000" dirty="0" err="1" smtClean="0">
                <a:latin typeface="Consolas" panose="020B0609020204030204" pitchFamily="49" charset="0"/>
              </a:rPr>
              <a:t>Task.Delay</a:t>
            </a:r>
            <a:r>
              <a:rPr lang="en-US" sz="3000" dirty="0" smtClean="0">
                <a:latin typeface="Consolas" panose="020B0609020204030204" pitchFamily="49" charset="0"/>
              </a:rPr>
              <a:t>(1000, </a:t>
            </a:r>
            <a:r>
              <a:rPr lang="en-US" sz="2800" b="1" dirty="0" err="1" smtClean="0">
                <a:solidFill>
                  <a:srgbClr val="00B050"/>
                </a:solidFill>
                <a:latin typeface="Consolas" panose="020B0609020204030204" pitchFamily="49" charset="0"/>
              </a:rPr>
              <a:t>delayCancel.Token</a:t>
            </a:r>
            <a:r>
              <a:rPr lang="en-US" sz="3000" dirty="0" smtClean="0">
                <a:latin typeface="Consolas" panose="020B0609020204030204" pitchFamily="49" charset="0"/>
              </a:rPr>
              <a:t>);</a:t>
            </a:r>
          </a:p>
          <a:p>
            <a:pPr>
              <a:buNone/>
            </a:pPr>
            <a:endParaRPr lang="en-US" sz="3000" dirty="0" smtClean="0">
              <a:latin typeface="Consolas" panose="020B0609020204030204" pitchFamily="49" charset="0"/>
            </a:endParaRPr>
          </a:p>
          <a:p>
            <a:pPr>
              <a:buNone/>
            </a:pPr>
            <a:r>
              <a:rPr lang="en-US" sz="3000" dirty="0" smtClean="0">
                <a:latin typeface="Consolas" panose="020B0609020204030204" pitchFamily="49" charset="0"/>
              </a:rPr>
              <a:t>if (await </a:t>
            </a:r>
            <a:r>
              <a:rPr lang="en-US" sz="3000" dirty="0" err="1" smtClean="0">
                <a:latin typeface="Consolas" panose="020B0609020204030204" pitchFamily="49" charset="0"/>
              </a:rPr>
              <a:t>Task.WhenAny</a:t>
            </a:r>
            <a:r>
              <a:rPr lang="en-US" sz="3000" dirty="0" smtClean="0">
                <a:latin typeface="Consolas" panose="020B0609020204030204" pitchFamily="49" charset="0"/>
              </a:rPr>
              <a:t>(</a:t>
            </a:r>
            <a:r>
              <a:rPr lang="en-US" sz="3000" dirty="0" err="1" smtClean="0">
                <a:latin typeface="Consolas" panose="020B0609020204030204" pitchFamily="49" charset="0"/>
              </a:rPr>
              <a:t>fooTask</a:t>
            </a:r>
            <a:r>
              <a:rPr lang="en-US" sz="3000" dirty="0" smtClean="0">
                <a:latin typeface="Consolas" panose="020B0609020204030204" pitchFamily="49" charset="0"/>
              </a:rPr>
              <a:t>, </a:t>
            </a:r>
            <a:r>
              <a:rPr lang="en-US" sz="3000" dirty="0" err="1" smtClean="0">
                <a:latin typeface="Consolas" panose="020B0609020204030204" pitchFamily="49" charset="0"/>
              </a:rPr>
              <a:t>delayTask</a:t>
            </a:r>
            <a:r>
              <a:rPr lang="en-US" sz="3000" dirty="0" smtClean="0">
                <a:latin typeface="Consolas" panose="020B0609020204030204" pitchFamily="49" charset="0"/>
              </a:rPr>
              <a:t>) != </a:t>
            </a:r>
            <a:r>
              <a:rPr lang="en-US" sz="3000" dirty="0" err="1" smtClean="0">
                <a:latin typeface="Consolas" panose="020B0609020204030204" pitchFamily="49" charset="0"/>
              </a:rPr>
              <a:t>fooTask</a:t>
            </a:r>
            <a:r>
              <a:rPr lang="en-US" sz="3000" dirty="0" smtClean="0">
                <a:latin typeface="Consolas" panose="020B0609020204030204" pitchFamily="49" charset="0"/>
              </a:rPr>
              <a:t>)</a:t>
            </a:r>
          </a:p>
          <a:p>
            <a:pPr>
              <a:buNone/>
            </a:pPr>
            <a:r>
              <a:rPr lang="en-US" sz="3000" dirty="0" smtClean="0">
                <a:latin typeface="Consolas" panose="020B0609020204030204" pitchFamily="49" charset="0"/>
              </a:rPr>
              <a:t>{</a:t>
            </a:r>
          </a:p>
          <a:p>
            <a:pPr>
              <a:buNone/>
            </a:pPr>
            <a:r>
              <a:rPr lang="en-US" sz="3000" dirty="0" smtClean="0">
                <a:latin typeface="Consolas" panose="020B0609020204030204" pitchFamily="49" charset="0"/>
              </a:rPr>
              <a:t>    </a:t>
            </a:r>
            <a:r>
              <a:rPr lang="en-US" sz="3000" dirty="0" err="1" smtClean="0">
                <a:latin typeface="Consolas" panose="020B0609020204030204" pitchFamily="49" charset="0"/>
              </a:rPr>
              <a:t>fooCancel.Cancel</a:t>
            </a:r>
            <a:r>
              <a:rPr lang="en-US" sz="3000" dirty="0" smtClean="0">
                <a:latin typeface="Consolas" panose="020B0609020204030204" pitchFamily="49" charset="0"/>
              </a:rPr>
              <a:t>();</a:t>
            </a:r>
          </a:p>
          <a:p>
            <a:pPr>
              <a:buNone/>
            </a:pPr>
            <a:r>
              <a:rPr lang="en-US" sz="3000" dirty="0" smtClean="0">
                <a:latin typeface="Consolas" panose="020B0609020204030204" pitchFamily="49" charset="0"/>
              </a:rPr>
              <a:t>    </a:t>
            </a:r>
            <a:r>
              <a:rPr lang="en-US" sz="3000" dirty="0" err="1" smtClean="0">
                <a:latin typeface="Consolas" panose="020B0609020204030204" pitchFamily="49" charset="0"/>
              </a:rPr>
              <a:t>fooTask.ContinueWith</a:t>
            </a:r>
            <a:r>
              <a:rPr lang="en-US" sz="3000" dirty="0" smtClean="0">
                <a:latin typeface="Consolas" panose="020B0609020204030204" pitchFamily="49" charset="0"/>
              </a:rPr>
              <a:t>(t =&gt; { /* observe </a:t>
            </a:r>
            <a:r>
              <a:rPr lang="en-US" sz="3000" dirty="0" err="1" smtClean="0">
                <a:latin typeface="Consolas" panose="020B0609020204030204" pitchFamily="49" charset="0"/>
              </a:rPr>
              <a:t>t.Exception</a:t>
            </a:r>
            <a:r>
              <a:rPr lang="en-US" sz="3000" dirty="0" smtClean="0">
                <a:latin typeface="Consolas" panose="020B0609020204030204" pitchFamily="49" charset="0"/>
              </a:rPr>
              <a:t> */ });</a:t>
            </a:r>
          </a:p>
          <a:p>
            <a:pPr>
              <a:buNone/>
            </a:pPr>
            <a:r>
              <a:rPr lang="en-US" sz="3000" dirty="0" smtClean="0">
                <a:latin typeface="Consolas" panose="020B0609020204030204" pitchFamily="49" charset="0"/>
              </a:rPr>
              <a:t>}</a:t>
            </a:r>
          </a:p>
          <a:p>
            <a:pPr>
              <a:buNone/>
            </a:pPr>
            <a:r>
              <a:rPr lang="en-US" sz="3000" dirty="0" smtClean="0">
                <a:latin typeface="Consolas" panose="020B0609020204030204" pitchFamily="49" charset="0"/>
              </a:rPr>
              <a:t>else</a:t>
            </a:r>
          </a:p>
          <a:p>
            <a:pPr>
              <a:buNone/>
            </a:pPr>
            <a:r>
              <a:rPr lang="en-US" sz="3000" dirty="0" smtClean="0">
                <a:latin typeface="Consolas" panose="020B0609020204030204" pitchFamily="49" charset="0"/>
              </a:rPr>
              <a:t>{</a:t>
            </a:r>
          </a:p>
          <a:p>
            <a:pPr>
              <a:buNone/>
            </a:pPr>
            <a:r>
              <a:rPr lang="en-US" sz="3000" dirty="0" smtClean="0">
                <a:latin typeface="Consolas" panose="020B0609020204030204" pitchFamily="49" charset="0"/>
              </a:rPr>
              <a:t>    </a:t>
            </a:r>
            <a:r>
              <a:rPr lang="en-US" sz="3000" b="1" dirty="0" err="1" smtClean="0">
                <a:solidFill>
                  <a:srgbClr val="00B050"/>
                </a:solidFill>
                <a:latin typeface="Consolas" panose="020B0609020204030204" pitchFamily="49" charset="0"/>
              </a:rPr>
              <a:t>delayCancel.Cancel</a:t>
            </a:r>
            <a:r>
              <a:rPr lang="en-US" sz="3000" b="1" dirty="0" smtClean="0">
                <a:solidFill>
                  <a:srgbClr val="00B050"/>
                </a:solidFill>
                <a:latin typeface="Consolas" panose="020B0609020204030204" pitchFamily="49" charset="0"/>
              </a:rPr>
              <a:t>()</a:t>
            </a:r>
            <a:r>
              <a:rPr lang="en-US" sz="3000" dirty="0" smtClean="0">
                <a:latin typeface="Consolas" panose="020B0609020204030204" pitchFamily="49" charset="0"/>
              </a:rPr>
              <a:t>;</a:t>
            </a:r>
          </a:p>
          <a:p>
            <a:pPr>
              <a:buNone/>
            </a:pPr>
            <a:r>
              <a:rPr lang="en-US" sz="3000" dirty="0" smtClean="0">
                <a:latin typeface="Consolas" panose="020B0609020204030204" pitchFamily="49" charset="0"/>
              </a:rPr>
              <a:t>}</a:t>
            </a:r>
          </a:p>
          <a:p>
            <a:endParaRPr lang="en-GB" dirty="0"/>
          </a:p>
        </p:txBody>
      </p:sp>
      <p:sp>
        <p:nvSpPr>
          <p:cNvPr id="5" name="4 CuadroTexto"/>
          <p:cNvSpPr txBox="1"/>
          <p:nvPr/>
        </p:nvSpPr>
        <p:spPr>
          <a:xfrm>
            <a:off x="8460432" y="4587974"/>
            <a:ext cx="360040" cy="307777"/>
          </a:xfrm>
          <a:prstGeom prst="rect">
            <a:avLst/>
          </a:prstGeom>
          <a:noFill/>
        </p:spPr>
        <p:txBody>
          <a:bodyPr wrap="square" rtlCol="0">
            <a:spAutoFit/>
          </a:bodyPr>
          <a:lstStyle/>
          <a:p>
            <a:r>
              <a:rPr lang="en-GB" sz="1400" dirty="0" smtClean="0"/>
              <a:t>T</a:t>
            </a:r>
            <a:endParaRPr lang="en-GB" sz="1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n-GB" dirty="0" smtClean="0"/>
              <a:t>Timers are costly</a:t>
            </a:r>
            <a:endParaRPr lang="en-GB" dirty="0"/>
          </a:p>
        </p:txBody>
      </p:sp>
      <p:sp>
        <p:nvSpPr>
          <p:cNvPr id="3" name="2 Marcador de contenido"/>
          <p:cNvSpPr>
            <a:spLocks noGrp="1"/>
          </p:cNvSpPr>
          <p:nvPr>
            <p:ph idx="1"/>
          </p:nvPr>
        </p:nvSpPr>
        <p:spPr/>
        <p:txBody>
          <a:bodyPr/>
          <a:lstStyle/>
          <a:p>
            <a:r>
              <a:rPr lang="en-US" dirty="0" smtClean="0"/>
              <a:t>Dispose and create new timers when needed</a:t>
            </a:r>
            <a:endParaRPr lang="en-GB" dirty="0" smtClean="0"/>
          </a:p>
          <a:p>
            <a:r>
              <a:rPr lang="en-GB" dirty="0" smtClean="0"/>
              <a:t>Timers are specially optimized to get disposed rather than to get reused.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err="1" smtClean="0"/>
              <a:t>Task.WaitAll</a:t>
            </a:r>
            <a:r>
              <a:rPr lang="en-US" dirty="0" smtClean="0"/>
              <a:t>, again consider cancellation token</a:t>
            </a:r>
            <a:endParaRPr lang="en-GB" dirty="0"/>
          </a:p>
        </p:txBody>
      </p:sp>
      <p:sp>
        <p:nvSpPr>
          <p:cNvPr id="3" name="2 Marcador de contenido"/>
          <p:cNvSpPr>
            <a:spLocks noGrp="1"/>
          </p:cNvSpPr>
          <p:nvPr>
            <p:ph idx="1"/>
          </p:nvPr>
        </p:nvSpPr>
        <p:spPr/>
        <p:txBody>
          <a:bodyPr>
            <a:normAutofit fontScale="55000" lnSpcReduction="20000"/>
          </a:bodyPr>
          <a:lstStyle/>
          <a:p>
            <a:r>
              <a:rPr lang="en-GB" dirty="0" smtClean="0"/>
              <a:t>This header creates confusion:</a:t>
            </a:r>
            <a:endParaRPr lang="en-US" dirty="0" smtClean="0"/>
          </a:p>
          <a:p>
            <a:pPr>
              <a:buNone/>
            </a:pPr>
            <a:r>
              <a:rPr lang="en-US" dirty="0" smtClean="0">
                <a:solidFill>
                  <a:srgbClr val="0000FF"/>
                </a:solidFill>
                <a:latin typeface="Consolas" panose="020B0609020204030204" pitchFamily="49" charset="0"/>
              </a:rPr>
              <a:t>public</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static</a:t>
            </a:r>
            <a:r>
              <a:rPr lang="en-US" dirty="0" smtClean="0">
                <a:solidFill>
                  <a:srgbClr val="000000"/>
                </a:solidFill>
                <a:latin typeface="Consolas" panose="020B0609020204030204" pitchFamily="49" charset="0"/>
              </a:rPr>
              <a:t> </a:t>
            </a:r>
            <a:r>
              <a:rPr lang="en-US" dirty="0" err="1" smtClean="0">
                <a:solidFill>
                  <a:srgbClr val="0000FF"/>
                </a:solidFill>
                <a:latin typeface="Consolas" panose="020B0609020204030204" pitchFamily="49" charset="0"/>
              </a:rPr>
              <a:t>bool</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WaitAll</a:t>
            </a:r>
            <a:r>
              <a:rPr lang="en-US" dirty="0" smtClean="0">
                <a:solidFill>
                  <a:srgbClr val="000000"/>
                </a:solidFill>
                <a:latin typeface="Consolas" panose="020B0609020204030204" pitchFamily="49" charset="0"/>
              </a:rPr>
              <a:t>(</a:t>
            </a:r>
            <a:r>
              <a:rPr lang="en-US" dirty="0" smtClean="0">
                <a:solidFill>
                  <a:srgbClr val="2B91AF"/>
                </a:solidFill>
                <a:latin typeface="Consolas" panose="020B0609020204030204" pitchFamily="49" charset="0"/>
              </a:rPr>
              <a:t>Task</a:t>
            </a:r>
            <a:r>
              <a:rPr lang="en-US" dirty="0" smtClean="0">
                <a:solidFill>
                  <a:srgbClr val="000000"/>
                </a:solidFill>
                <a:latin typeface="Consolas" panose="020B0609020204030204" pitchFamily="49" charset="0"/>
              </a:rPr>
              <a:t>[] tasks, </a:t>
            </a:r>
            <a:r>
              <a:rPr lang="en-US" dirty="0" err="1" smtClean="0">
                <a:solidFill>
                  <a:srgbClr val="0000FF"/>
                </a:solidFill>
                <a:latin typeface="Consolas" panose="020B0609020204030204" pitchFamily="49" charset="0"/>
              </a:rPr>
              <a:t>int</a:t>
            </a:r>
            <a:r>
              <a:rPr lang="en-US" dirty="0" smtClean="0">
                <a:solidFill>
                  <a:srgbClr val="000000"/>
                </a:solidFill>
                <a:latin typeface="Consolas" panose="020B0609020204030204" pitchFamily="49" charset="0"/>
              </a:rPr>
              <a:t> </a:t>
            </a:r>
            <a:r>
              <a:rPr lang="en-US" sz="4000" b="1" dirty="0" err="1" smtClean="0">
                <a:solidFill>
                  <a:srgbClr val="000000"/>
                </a:solidFill>
                <a:latin typeface="Consolas" panose="020B0609020204030204" pitchFamily="49" charset="0"/>
              </a:rPr>
              <a:t>millisecondsTimeout</a:t>
            </a:r>
            <a:r>
              <a:rPr lang="en-US" dirty="0" smtClean="0">
                <a:solidFill>
                  <a:srgbClr val="000000"/>
                </a:solidFill>
                <a:latin typeface="Consolas" panose="020B0609020204030204" pitchFamily="49" charset="0"/>
              </a:rPr>
              <a:t>);</a:t>
            </a:r>
          </a:p>
          <a:p>
            <a:endParaRPr lang="en-GB" dirty="0" smtClean="0">
              <a:solidFill>
                <a:srgbClr val="000000"/>
              </a:solidFill>
              <a:latin typeface="Consolas" panose="020B0609020204030204" pitchFamily="49" charset="0"/>
            </a:endParaRPr>
          </a:p>
          <a:p>
            <a:r>
              <a:rPr lang="en-US" dirty="0" err="1" smtClean="0"/>
              <a:t>millisecondsTimeout</a:t>
            </a:r>
            <a:r>
              <a:rPr lang="en-US" dirty="0" smtClean="0"/>
              <a:t> does not kill the Task(s) when the timeout is reached!</a:t>
            </a:r>
          </a:p>
          <a:p>
            <a:endParaRPr lang="en-GB" dirty="0" smtClean="0"/>
          </a:p>
          <a:p>
            <a:r>
              <a:rPr lang="en-GB" dirty="0" smtClean="0"/>
              <a:t>Non cancelled tasks will continue consuming resources</a:t>
            </a:r>
          </a:p>
          <a:p>
            <a:r>
              <a:rPr lang="en-GB" dirty="0" smtClean="0"/>
              <a:t>If a task is running but we assumed that is not, we could create unexpected behaviours/exceptions</a:t>
            </a:r>
          </a:p>
          <a:p>
            <a:pPr>
              <a:buNone/>
            </a:pPr>
            <a:r>
              <a:rPr lang="en-GB" dirty="0" smtClean="0"/>
              <a:t>Again, </a:t>
            </a:r>
            <a:r>
              <a:rPr lang="en-GB" b="1" dirty="0" smtClean="0"/>
              <a:t>consider to use cancellation token</a:t>
            </a:r>
            <a:endParaRPr lang="en-US" b="1" dirty="0" smtClean="0"/>
          </a:p>
          <a:p>
            <a:endParaRPr lang="en-GB" dirty="0" smtClean="0"/>
          </a:p>
          <a:p>
            <a:pPr>
              <a:buNone/>
            </a:pPr>
            <a:r>
              <a:rPr lang="en-GB" i="1" dirty="0" smtClean="0"/>
              <a:t>Demo “</a:t>
            </a:r>
            <a:r>
              <a:rPr lang="en-GB" i="1" dirty="0" err="1" smtClean="0"/>
              <a:t>CancellingTasks</a:t>
            </a:r>
            <a:r>
              <a:rPr lang="en-GB" i="1" dirty="0" smtClean="0"/>
              <a:t>”</a:t>
            </a:r>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smtClean="0"/>
              <a:t>Be careful with </a:t>
            </a:r>
            <a:r>
              <a:rPr lang="en-US" dirty="0" err="1" smtClean="0"/>
              <a:t>string.Format</a:t>
            </a:r>
            <a:r>
              <a:rPr lang="en-US" dirty="0" smtClean="0"/>
              <a:t>, could be expensive</a:t>
            </a:r>
            <a:endParaRPr lang="en-GB" dirty="0"/>
          </a:p>
        </p:txBody>
      </p:sp>
      <p:sp>
        <p:nvSpPr>
          <p:cNvPr id="3" name="2 Marcador de texto"/>
          <p:cNvSpPr>
            <a:spLocks noGrp="1"/>
          </p:cNvSpPr>
          <p:nvPr>
            <p:ph type="body" idx="1"/>
          </p:nvPr>
        </p:nvSpPr>
        <p:spPr/>
        <p:txBody>
          <a:bodyPr/>
          <a:lstStyle/>
          <a:p>
            <a:r>
              <a:rPr lang="en-GB" dirty="0" smtClean="0"/>
              <a:t>Suggestion #4</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n-US" sz="3200" dirty="0" smtClean="0">
                <a:solidFill>
                  <a:prstClr val="black"/>
                </a:solidFill>
              </a:rPr>
              <a:t>Be careful with </a:t>
            </a:r>
            <a:r>
              <a:rPr lang="en-US" sz="3200" dirty="0" err="1" smtClean="0">
                <a:solidFill>
                  <a:prstClr val="black"/>
                </a:solidFill>
              </a:rPr>
              <a:t>string.Format</a:t>
            </a:r>
            <a:r>
              <a:rPr lang="en-US" sz="3200" dirty="0" smtClean="0">
                <a:solidFill>
                  <a:prstClr val="black"/>
                </a:solidFill>
              </a:rPr>
              <a:t>, could be expensive</a:t>
            </a:r>
            <a:endParaRPr lang="en-GB" sz="3600" dirty="0"/>
          </a:p>
        </p:txBody>
      </p:sp>
      <p:sp>
        <p:nvSpPr>
          <p:cNvPr id="3" name="2 Marcador de contenido"/>
          <p:cNvSpPr>
            <a:spLocks noGrp="1"/>
          </p:cNvSpPr>
          <p:nvPr>
            <p:ph idx="1"/>
          </p:nvPr>
        </p:nvSpPr>
        <p:spPr/>
        <p:txBody>
          <a:bodyPr>
            <a:normAutofit fontScale="77500" lnSpcReduction="20000"/>
          </a:bodyPr>
          <a:lstStyle/>
          <a:p>
            <a:r>
              <a:rPr lang="en-US" sz="3100" dirty="0" smtClean="0"/>
              <a:t>String Interpolation</a:t>
            </a:r>
          </a:p>
          <a:p>
            <a:pPr lvl="1"/>
            <a:r>
              <a:rPr lang="en-US" sz="2600" dirty="0" smtClean="0"/>
              <a:t>Is </a:t>
            </a:r>
            <a:r>
              <a:rPr lang="en-US" sz="2600" dirty="0" err="1" smtClean="0"/>
              <a:t>String.Format</a:t>
            </a:r>
            <a:r>
              <a:rPr lang="en-US" sz="2600" dirty="0" smtClean="0"/>
              <a:t> in disguise… (</a:t>
            </a:r>
            <a:r>
              <a:rPr lang="en-US" sz="2600" dirty="0" err="1" smtClean="0"/>
              <a:t>params</a:t>
            </a:r>
            <a:r>
              <a:rPr lang="en-US" sz="2600" dirty="0" smtClean="0"/>
              <a:t> object[] allocations possible)</a:t>
            </a:r>
          </a:p>
          <a:p>
            <a:pPr lvl="1"/>
            <a:r>
              <a:rPr lang="en-US" sz="2600" dirty="0" smtClean="0">
                <a:solidFill>
                  <a:srgbClr val="FF0000"/>
                </a:solidFill>
              </a:rPr>
              <a:t>$”</a:t>
            </a:r>
            <a:r>
              <a:rPr lang="en-US" sz="2600" dirty="0" smtClean="0"/>
              <a:t>This ‘{0}’ could become {1} costly if {2} and {3} and {4}…</a:t>
            </a:r>
            <a:r>
              <a:rPr lang="en-US" sz="2600" dirty="0" smtClean="0">
                <a:solidFill>
                  <a:srgbClr val="FF0000"/>
                </a:solidFill>
              </a:rPr>
              <a:t>”</a:t>
            </a:r>
            <a:endParaRPr lang="en-GB" sz="2600" dirty="0" smtClean="0">
              <a:solidFill>
                <a:srgbClr val="FF0000"/>
              </a:solidFill>
            </a:endParaRPr>
          </a:p>
          <a:p>
            <a:pPr marL="211138"/>
            <a:r>
              <a:rPr lang="en-GB" sz="2200" dirty="0" smtClean="0"/>
              <a:t>Note:</a:t>
            </a:r>
          </a:p>
          <a:p>
            <a:pPr marL="611188" lvl="1" indent="-342900">
              <a:buNone/>
            </a:pPr>
            <a:r>
              <a:rPr lang="en-GB" sz="1800" dirty="0" smtClean="0"/>
              <a:t>$”…” ≈ </a:t>
            </a:r>
            <a:r>
              <a:rPr lang="en-GB" sz="1800" dirty="0" err="1" smtClean="0"/>
              <a:t>String.Format</a:t>
            </a:r>
            <a:r>
              <a:rPr lang="en-GB" sz="1800" dirty="0" smtClean="0"/>
              <a:t>(“…”);</a:t>
            </a:r>
          </a:p>
          <a:p>
            <a:pPr marL="211138"/>
            <a:r>
              <a:rPr lang="en-GB" sz="2200" dirty="0" smtClean="0"/>
              <a:t>This: </a:t>
            </a:r>
          </a:p>
          <a:p>
            <a:pPr lvl="1" indent="0">
              <a:buNone/>
            </a:pPr>
            <a:r>
              <a:rPr lang="en-US" sz="1800" dirty="0" smtClean="0">
                <a:solidFill>
                  <a:srgbClr val="000000"/>
                </a:solidFill>
                <a:latin typeface="Consolas" panose="020B0609020204030204" pitchFamily="49" charset="0"/>
              </a:rPr>
              <a:t>result = </a:t>
            </a:r>
            <a:r>
              <a:rPr lang="en-US" sz="1800" dirty="0" smtClean="0">
                <a:solidFill>
                  <a:srgbClr val="A31515"/>
                </a:solidFill>
                <a:latin typeface="Consolas" panose="020B0609020204030204" pitchFamily="49" charset="0"/>
              </a:rPr>
              <a:t>"This "</a:t>
            </a:r>
            <a:r>
              <a:rPr lang="en-US" sz="1800" dirty="0" smtClean="0">
                <a:solidFill>
                  <a:srgbClr val="000000"/>
                </a:solidFill>
                <a:latin typeface="Consolas" panose="020B0609020204030204" pitchFamily="49" charset="0"/>
              </a:rPr>
              <a:t> + a + </a:t>
            </a:r>
            <a:r>
              <a:rPr lang="en-US" sz="1800" dirty="0" smtClean="0">
                <a:solidFill>
                  <a:srgbClr val="A31515"/>
                </a:solidFill>
                <a:latin typeface="Consolas" panose="020B0609020204030204" pitchFamily="49" charset="0"/>
              </a:rPr>
              <a:t>" could become "</a:t>
            </a:r>
            <a:r>
              <a:rPr lang="en-US" sz="1800" dirty="0" smtClean="0">
                <a:solidFill>
                  <a:srgbClr val="000000"/>
                </a:solidFill>
                <a:latin typeface="Consolas" panose="020B0609020204030204" pitchFamily="49" charset="0"/>
              </a:rPr>
              <a:t> + b + </a:t>
            </a:r>
            <a:r>
              <a:rPr lang="en-US" sz="1800" dirty="0" smtClean="0">
                <a:solidFill>
                  <a:srgbClr val="A31515"/>
                </a:solidFill>
                <a:latin typeface="Consolas" panose="020B0609020204030204" pitchFamily="49" charset="0"/>
              </a:rPr>
              <a:t>" costly if "</a:t>
            </a:r>
            <a:r>
              <a:rPr lang="en-US" sz="1800" dirty="0" smtClean="0">
                <a:solidFill>
                  <a:srgbClr val="000000"/>
                </a:solidFill>
                <a:latin typeface="Consolas" panose="020B0609020204030204" pitchFamily="49" charset="0"/>
              </a:rPr>
              <a:t> + c + </a:t>
            </a:r>
            <a:r>
              <a:rPr lang="en-US" sz="1800" dirty="0" smtClean="0">
                <a:solidFill>
                  <a:srgbClr val="A31515"/>
                </a:solidFill>
                <a:latin typeface="Consolas" panose="020B0609020204030204" pitchFamily="49" charset="0"/>
              </a:rPr>
              <a:t>" and "</a:t>
            </a:r>
            <a:r>
              <a:rPr lang="en-US" sz="1800" dirty="0" smtClean="0">
                <a:solidFill>
                  <a:srgbClr val="000000"/>
                </a:solidFill>
                <a:latin typeface="Consolas" panose="020B0609020204030204" pitchFamily="49" charset="0"/>
              </a:rPr>
              <a:t> + d + </a:t>
            </a:r>
            <a:r>
              <a:rPr lang="en-US" sz="1800" dirty="0" smtClean="0">
                <a:solidFill>
                  <a:srgbClr val="A31515"/>
                </a:solidFill>
                <a:latin typeface="Consolas" panose="020B0609020204030204" pitchFamily="49" charset="0"/>
              </a:rPr>
              <a:t>" and "</a:t>
            </a:r>
            <a:r>
              <a:rPr lang="en-US" sz="1800" dirty="0" smtClean="0">
                <a:solidFill>
                  <a:srgbClr val="000000"/>
                </a:solidFill>
                <a:latin typeface="Consolas" panose="020B0609020204030204" pitchFamily="49" charset="0"/>
              </a:rPr>
              <a:t> + e + </a:t>
            </a:r>
            <a:r>
              <a:rPr lang="en-US" sz="1800" dirty="0" smtClean="0">
                <a:solidFill>
                  <a:srgbClr val="A31515"/>
                </a:solidFill>
                <a:latin typeface="Consolas" panose="020B0609020204030204" pitchFamily="49" charset="0"/>
              </a:rPr>
              <a:t>" and "</a:t>
            </a:r>
            <a:r>
              <a:rPr lang="en-US" sz="1800" dirty="0" smtClean="0">
                <a:solidFill>
                  <a:srgbClr val="000000"/>
                </a:solidFill>
                <a:latin typeface="Consolas" panose="020B0609020204030204" pitchFamily="49" charset="0"/>
              </a:rPr>
              <a:t> + f + </a:t>
            </a:r>
            <a:r>
              <a:rPr lang="en-US" sz="1800" dirty="0" smtClean="0">
                <a:solidFill>
                  <a:srgbClr val="A31515"/>
                </a:solidFill>
                <a:latin typeface="Consolas" panose="020B0609020204030204" pitchFamily="49" charset="0"/>
              </a:rPr>
              <a:t>" and "</a:t>
            </a:r>
            <a:r>
              <a:rPr lang="en-US" sz="1800" dirty="0" smtClean="0">
                <a:solidFill>
                  <a:srgbClr val="000000"/>
                </a:solidFill>
                <a:latin typeface="Consolas" panose="020B0609020204030204" pitchFamily="49" charset="0"/>
              </a:rPr>
              <a:t> + g + </a:t>
            </a:r>
            <a:r>
              <a:rPr lang="en-US" sz="1800" dirty="0" smtClean="0">
                <a:solidFill>
                  <a:srgbClr val="A31515"/>
                </a:solidFill>
                <a:latin typeface="Consolas" panose="020B0609020204030204" pitchFamily="49" charset="0"/>
              </a:rPr>
              <a:t>" stings are concatenated"</a:t>
            </a:r>
            <a:r>
              <a:rPr lang="en-US" sz="1800" dirty="0" smtClean="0">
                <a:solidFill>
                  <a:srgbClr val="000000"/>
                </a:solidFill>
                <a:latin typeface="Consolas" panose="020B0609020204030204" pitchFamily="49" charset="0"/>
              </a:rPr>
              <a:t>;</a:t>
            </a:r>
          </a:p>
          <a:p>
            <a:pPr marL="211138"/>
            <a:r>
              <a:rPr lang="en-GB" sz="2200" dirty="0" smtClean="0"/>
              <a:t>Is faster than:</a:t>
            </a:r>
          </a:p>
          <a:p>
            <a:pPr lvl="1" indent="0">
              <a:buNone/>
            </a:pPr>
            <a:r>
              <a:rPr lang="en-US" sz="1800" dirty="0" smtClean="0">
                <a:solidFill>
                  <a:srgbClr val="000000"/>
                </a:solidFill>
                <a:latin typeface="Consolas" panose="020B0609020204030204" pitchFamily="49" charset="0"/>
              </a:rPr>
              <a:t>result = </a:t>
            </a:r>
            <a:r>
              <a:rPr lang="en-US" sz="1800" dirty="0" smtClean="0">
                <a:solidFill>
                  <a:srgbClr val="A31515"/>
                </a:solidFill>
                <a:latin typeface="Consolas" panose="020B0609020204030204" pitchFamily="49" charset="0"/>
              </a:rPr>
              <a:t>$"This </a:t>
            </a:r>
            <a:r>
              <a:rPr lang="en-US" sz="1800" dirty="0" smtClean="0">
                <a:solidFill>
                  <a:srgbClr val="000000"/>
                </a:solidFill>
                <a:latin typeface="Consolas" panose="020B0609020204030204" pitchFamily="49" charset="0"/>
              </a:rPr>
              <a:t>{a}</a:t>
            </a:r>
            <a:r>
              <a:rPr lang="en-US" sz="1800" dirty="0" smtClean="0">
                <a:solidFill>
                  <a:srgbClr val="A31515"/>
                </a:solidFill>
                <a:latin typeface="Consolas" panose="020B0609020204030204" pitchFamily="49" charset="0"/>
              </a:rPr>
              <a:t> could become </a:t>
            </a:r>
            <a:r>
              <a:rPr lang="en-US" sz="1800" dirty="0" smtClean="0">
                <a:solidFill>
                  <a:srgbClr val="000000"/>
                </a:solidFill>
                <a:latin typeface="Consolas" panose="020B0609020204030204" pitchFamily="49" charset="0"/>
              </a:rPr>
              <a:t>{b}</a:t>
            </a:r>
            <a:r>
              <a:rPr lang="en-US" sz="1800" dirty="0" smtClean="0">
                <a:solidFill>
                  <a:srgbClr val="A31515"/>
                </a:solidFill>
                <a:latin typeface="Consolas" panose="020B0609020204030204" pitchFamily="49" charset="0"/>
              </a:rPr>
              <a:t> costly if </a:t>
            </a:r>
            <a:r>
              <a:rPr lang="en-US" sz="1800" dirty="0" smtClean="0">
                <a:solidFill>
                  <a:srgbClr val="000000"/>
                </a:solidFill>
                <a:latin typeface="Consolas" panose="020B0609020204030204" pitchFamily="49" charset="0"/>
              </a:rPr>
              <a:t>{c}</a:t>
            </a:r>
            <a:r>
              <a:rPr lang="en-US" sz="1800" dirty="0" smtClean="0">
                <a:solidFill>
                  <a:srgbClr val="A31515"/>
                </a:solidFill>
                <a:latin typeface="Consolas" panose="020B0609020204030204" pitchFamily="49" charset="0"/>
              </a:rPr>
              <a:t> and </a:t>
            </a:r>
            <a:r>
              <a:rPr lang="en-US" sz="1800" dirty="0" smtClean="0">
                <a:solidFill>
                  <a:srgbClr val="000000"/>
                </a:solidFill>
                <a:latin typeface="Consolas" panose="020B0609020204030204" pitchFamily="49" charset="0"/>
              </a:rPr>
              <a:t>{d}</a:t>
            </a:r>
            <a:r>
              <a:rPr lang="en-US" sz="1800" dirty="0" smtClean="0">
                <a:solidFill>
                  <a:srgbClr val="A31515"/>
                </a:solidFill>
                <a:latin typeface="Consolas" panose="020B0609020204030204" pitchFamily="49" charset="0"/>
              </a:rPr>
              <a:t> and </a:t>
            </a:r>
            <a:r>
              <a:rPr lang="en-US" sz="1800" dirty="0" smtClean="0">
                <a:solidFill>
                  <a:srgbClr val="000000"/>
                </a:solidFill>
                <a:latin typeface="Consolas" panose="020B0609020204030204" pitchFamily="49" charset="0"/>
              </a:rPr>
              <a:t>{e}</a:t>
            </a:r>
            <a:r>
              <a:rPr lang="en-US" sz="1800" dirty="0" smtClean="0">
                <a:solidFill>
                  <a:srgbClr val="A31515"/>
                </a:solidFill>
                <a:latin typeface="Consolas" panose="020B0609020204030204" pitchFamily="49" charset="0"/>
              </a:rPr>
              <a:t> and </a:t>
            </a:r>
            <a:r>
              <a:rPr lang="en-US" sz="1800" dirty="0" smtClean="0">
                <a:solidFill>
                  <a:srgbClr val="000000"/>
                </a:solidFill>
                <a:latin typeface="Consolas" panose="020B0609020204030204" pitchFamily="49" charset="0"/>
              </a:rPr>
              <a:t>{f}</a:t>
            </a:r>
            <a:r>
              <a:rPr lang="en-US" sz="1800" dirty="0" smtClean="0">
                <a:solidFill>
                  <a:srgbClr val="A31515"/>
                </a:solidFill>
                <a:latin typeface="Consolas" panose="020B0609020204030204" pitchFamily="49" charset="0"/>
              </a:rPr>
              <a:t> and </a:t>
            </a:r>
            <a:r>
              <a:rPr lang="en-US" sz="1800" dirty="0" smtClean="0">
                <a:solidFill>
                  <a:srgbClr val="000000"/>
                </a:solidFill>
                <a:latin typeface="Consolas" panose="020B0609020204030204" pitchFamily="49" charset="0"/>
              </a:rPr>
              <a:t>{g}</a:t>
            </a:r>
            <a:r>
              <a:rPr lang="en-US" sz="1800" dirty="0" smtClean="0">
                <a:solidFill>
                  <a:srgbClr val="A31515"/>
                </a:solidFill>
                <a:latin typeface="Consolas" panose="020B0609020204030204" pitchFamily="49" charset="0"/>
              </a:rPr>
              <a:t> stings are concatenated"</a:t>
            </a:r>
            <a:r>
              <a:rPr lang="en-US" sz="1800" dirty="0" smtClean="0">
                <a:solidFill>
                  <a:srgbClr val="000000"/>
                </a:solidFill>
                <a:latin typeface="Consolas" panose="020B0609020204030204" pitchFamily="49" charset="0"/>
              </a:rPr>
              <a:t>;</a:t>
            </a:r>
            <a:endParaRPr lang="en-GB" sz="1800" dirty="0" smtClean="0"/>
          </a:p>
        </p:txBody>
      </p:sp>
      <p:sp>
        <p:nvSpPr>
          <p:cNvPr id="5" name="4 CuadroTexto"/>
          <p:cNvSpPr txBox="1"/>
          <p:nvPr/>
        </p:nvSpPr>
        <p:spPr>
          <a:xfrm>
            <a:off x="8460432" y="4587974"/>
            <a:ext cx="360040" cy="307777"/>
          </a:xfrm>
          <a:prstGeom prst="rect">
            <a:avLst/>
          </a:prstGeom>
          <a:noFill/>
        </p:spPr>
        <p:txBody>
          <a:bodyPr wrap="square" rtlCol="0">
            <a:spAutoFit/>
          </a:bodyPr>
          <a:lstStyle/>
          <a:p>
            <a:r>
              <a:rPr lang="en-GB" sz="1400" dirty="0" smtClean="0"/>
              <a:t>T</a:t>
            </a:r>
            <a:endParaRPr lang="en-GB" sz="1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n-US" sz="3200" dirty="0" smtClean="0">
                <a:solidFill>
                  <a:prstClr val="black"/>
                </a:solidFill>
              </a:rPr>
              <a:t>Be careful with </a:t>
            </a:r>
            <a:r>
              <a:rPr lang="en-US" sz="3200" dirty="0" err="1" smtClean="0">
                <a:solidFill>
                  <a:prstClr val="black"/>
                </a:solidFill>
              </a:rPr>
              <a:t>string.Format</a:t>
            </a:r>
            <a:r>
              <a:rPr lang="en-US" sz="3200" dirty="0" smtClean="0">
                <a:solidFill>
                  <a:prstClr val="black"/>
                </a:solidFill>
              </a:rPr>
              <a:t>, could be expensive</a:t>
            </a:r>
            <a:endParaRPr lang="en-GB" sz="3600" dirty="0"/>
          </a:p>
        </p:txBody>
      </p:sp>
      <p:sp>
        <p:nvSpPr>
          <p:cNvPr id="3" name="2 Marcador de contenido"/>
          <p:cNvSpPr>
            <a:spLocks noGrp="1"/>
          </p:cNvSpPr>
          <p:nvPr>
            <p:ph idx="1"/>
          </p:nvPr>
        </p:nvSpPr>
        <p:spPr/>
        <p:txBody>
          <a:bodyPr>
            <a:normAutofit/>
          </a:bodyPr>
          <a:lstStyle/>
          <a:p>
            <a:r>
              <a:rPr lang="en-GB" sz="2800" dirty="0" smtClean="0"/>
              <a:t>If the elements are </a:t>
            </a:r>
            <a:r>
              <a:rPr lang="en-GB" sz="2800" b="1" dirty="0" smtClean="0"/>
              <a:t>integers</a:t>
            </a:r>
            <a:r>
              <a:rPr lang="en-GB" sz="2800" dirty="0" smtClean="0"/>
              <a:t> </a:t>
            </a:r>
            <a:r>
              <a:rPr lang="en-GB" sz="2800" dirty="0" err="1" smtClean="0"/>
              <a:t>ToString</a:t>
            </a:r>
            <a:r>
              <a:rPr lang="en-GB" sz="2800" dirty="0" smtClean="0"/>
              <a:t>() method will be called.</a:t>
            </a:r>
          </a:p>
          <a:p>
            <a:r>
              <a:rPr lang="en-GB" sz="2800" dirty="0" smtClean="0"/>
              <a:t>If the elements are </a:t>
            </a:r>
            <a:r>
              <a:rPr lang="en-GB" sz="2800" b="1" dirty="0" smtClean="0"/>
              <a:t>objects</a:t>
            </a:r>
            <a:r>
              <a:rPr lang="en-GB" sz="2800" dirty="0" smtClean="0"/>
              <a:t> </a:t>
            </a:r>
            <a:r>
              <a:rPr lang="en-GB" sz="2800" dirty="0" err="1" smtClean="0"/>
              <a:t>ToString</a:t>
            </a:r>
            <a:r>
              <a:rPr lang="en-GB" sz="2800" dirty="0" smtClean="0"/>
              <a:t>() method will be called. AND</a:t>
            </a:r>
          </a:p>
          <a:p>
            <a:pPr marL="611188" lvl="1" indent="-342900">
              <a:buFont typeface="Arial" panose="020B0604020202020204" pitchFamily="34" charset="0"/>
              <a:buChar char="•"/>
            </a:pPr>
            <a:r>
              <a:rPr lang="en-GB" sz="2400" dirty="0" smtClean="0"/>
              <a:t>Internal locks may happen</a:t>
            </a:r>
          </a:p>
          <a:p>
            <a:pPr lvl="1"/>
            <a:r>
              <a:rPr lang="en-US" sz="2400" dirty="0" smtClean="0"/>
              <a:t>Beware of (string format, </a:t>
            </a:r>
            <a:r>
              <a:rPr lang="en-US" sz="2400" b="1" dirty="0" err="1" smtClean="0">
                <a:solidFill>
                  <a:srgbClr val="FF0000"/>
                </a:solidFill>
              </a:rPr>
              <a:t>params</a:t>
            </a:r>
            <a:r>
              <a:rPr lang="en-US" sz="2400" dirty="0" smtClean="0"/>
              <a:t> object[] </a:t>
            </a:r>
            <a:r>
              <a:rPr lang="en-US" sz="2400" dirty="0" err="1" smtClean="0"/>
              <a:t>args</a:t>
            </a:r>
            <a:r>
              <a:rPr lang="en-US" sz="2400" dirty="0" smtClean="0"/>
              <a:t>)</a:t>
            </a:r>
          </a:p>
          <a:p>
            <a:pPr lvl="2"/>
            <a:r>
              <a:rPr lang="en-US" sz="2000" dirty="0" smtClean="0"/>
              <a:t>Formatting may happen under locks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n-US" sz="3200" dirty="0" smtClean="0"/>
              <a:t>Be careful with </a:t>
            </a:r>
            <a:r>
              <a:rPr lang="en-US" sz="3200" dirty="0" err="1" smtClean="0"/>
              <a:t>string.Format</a:t>
            </a:r>
            <a:r>
              <a:rPr lang="en-US" sz="3200" dirty="0" smtClean="0"/>
              <a:t>, could be expensive</a:t>
            </a:r>
            <a:endParaRPr lang="en-GB" sz="3200" dirty="0"/>
          </a:p>
        </p:txBody>
      </p:sp>
      <p:sp>
        <p:nvSpPr>
          <p:cNvPr id="3" name="2 Marcador de contenido"/>
          <p:cNvSpPr>
            <a:spLocks noGrp="1"/>
          </p:cNvSpPr>
          <p:nvPr>
            <p:ph idx="1"/>
          </p:nvPr>
        </p:nvSpPr>
        <p:spPr/>
        <p:txBody>
          <a:bodyPr>
            <a:normAutofit fontScale="55000" lnSpcReduction="20000"/>
          </a:bodyPr>
          <a:lstStyle/>
          <a:p>
            <a:r>
              <a:rPr lang="en-GB" sz="4500" dirty="0" smtClean="0"/>
              <a:t>And there is something more:</a:t>
            </a:r>
          </a:p>
          <a:p>
            <a:endParaRPr lang="en-GB" dirty="0" smtClean="0"/>
          </a:p>
          <a:p>
            <a:pPr marL="0" lvl="1" indent="0">
              <a:buClrTx/>
              <a:buNone/>
            </a:pPr>
            <a:r>
              <a:rPr lang="en-US" dirty="0" smtClean="0">
                <a:solidFill>
                  <a:srgbClr val="000000"/>
                </a:solidFill>
                <a:latin typeface="Consolas" panose="020B0609020204030204" pitchFamily="49" charset="0"/>
              </a:rPr>
              <a:t>result = </a:t>
            </a:r>
            <a:r>
              <a:rPr lang="en-US" dirty="0" smtClean="0">
                <a:solidFill>
                  <a:srgbClr val="A31515"/>
                </a:solidFill>
                <a:latin typeface="Consolas" panose="020B0609020204030204" pitchFamily="49" charset="0"/>
              </a:rPr>
              <a:t>$"This </a:t>
            </a:r>
            <a:r>
              <a:rPr lang="en-US" dirty="0" smtClean="0">
                <a:solidFill>
                  <a:srgbClr val="000000"/>
                </a:solidFill>
                <a:latin typeface="Consolas" panose="020B0609020204030204" pitchFamily="49" charset="0"/>
              </a:rPr>
              <a:t>{a}</a:t>
            </a:r>
            <a:r>
              <a:rPr lang="en-US" dirty="0" smtClean="0">
                <a:solidFill>
                  <a:srgbClr val="A31515"/>
                </a:solidFill>
                <a:latin typeface="Consolas" panose="020B0609020204030204" pitchFamily="49" charset="0"/>
              </a:rPr>
              <a:t> could become </a:t>
            </a:r>
            <a:r>
              <a:rPr lang="en-US" dirty="0" smtClean="0">
                <a:solidFill>
                  <a:srgbClr val="000000"/>
                </a:solidFill>
                <a:latin typeface="Consolas" panose="020B0609020204030204" pitchFamily="49" charset="0"/>
              </a:rPr>
              <a:t>{b}</a:t>
            </a:r>
            <a:r>
              <a:rPr lang="en-US" dirty="0" smtClean="0">
                <a:solidFill>
                  <a:srgbClr val="A31515"/>
                </a:solidFill>
                <a:latin typeface="Consolas" panose="020B0609020204030204" pitchFamily="49" charset="0"/>
              </a:rPr>
              <a:t> costly if </a:t>
            </a:r>
            <a:r>
              <a:rPr lang="en-US" dirty="0" smtClean="0">
                <a:solidFill>
                  <a:srgbClr val="000000"/>
                </a:solidFill>
                <a:latin typeface="Consolas" panose="020B0609020204030204" pitchFamily="49" charset="0"/>
              </a:rPr>
              <a:t>{c}</a:t>
            </a:r>
            <a:r>
              <a:rPr lang="en-US" dirty="0" smtClean="0">
                <a:solidFill>
                  <a:srgbClr val="A31515"/>
                </a:solidFill>
                <a:latin typeface="Consolas" panose="020B0609020204030204" pitchFamily="49" charset="0"/>
              </a:rPr>
              <a:t> and </a:t>
            </a:r>
            <a:r>
              <a:rPr lang="en-US" dirty="0" smtClean="0">
                <a:solidFill>
                  <a:srgbClr val="000000"/>
                </a:solidFill>
                <a:latin typeface="Consolas" panose="020B0609020204030204" pitchFamily="49" charset="0"/>
              </a:rPr>
              <a:t>{d}</a:t>
            </a:r>
            <a:r>
              <a:rPr lang="en-US" dirty="0" smtClean="0">
                <a:solidFill>
                  <a:srgbClr val="A31515"/>
                </a:solidFill>
                <a:latin typeface="Consolas" panose="020B0609020204030204" pitchFamily="49" charset="0"/>
              </a:rPr>
              <a:t> and </a:t>
            </a:r>
            <a:r>
              <a:rPr lang="en-US" dirty="0" smtClean="0">
                <a:solidFill>
                  <a:srgbClr val="000000"/>
                </a:solidFill>
                <a:latin typeface="Consolas" panose="020B0609020204030204" pitchFamily="49" charset="0"/>
              </a:rPr>
              <a:t>{e}</a:t>
            </a:r>
            <a:r>
              <a:rPr lang="en-US" dirty="0" smtClean="0">
                <a:solidFill>
                  <a:srgbClr val="A31515"/>
                </a:solidFill>
                <a:latin typeface="Consolas" panose="020B0609020204030204" pitchFamily="49" charset="0"/>
              </a:rPr>
              <a:t> and </a:t>
            </a:r>
            <a:r>
              <a:rPr lang="en-US" dirty="0" smtClean="0">
                <a:solidFill>
                  <a:srgbClr val="000000"/>
                </a:solidFill>
                <a:latin typeface="Consolas" panose="020B0609020204030204" pitchFamily="49" charset="0"/>
              </a:rPr>
              <a:t>{f}</a:t>
            </a:r>
            <a:r>
              <a:rPr lang="en-US" dirty="0" smtClean="0">
                <a:solidFill>
                  <a:srgbClr val="A31515"/>
                </a:solidFill>
                <a:latin typeface="Consolas" panose="020B0609020204030204" pitchFamily="49" charset="0"/>
              </a:rPr>
              <a:t> and </a:t>
            </a:r>
            <a:r>
              <a:rPr lang="en-US" dirty="0" smtClean="0">
                <a:solidFill>
                  <a:srgbClr val="000000"/>
                </a:solidFill>
                <a:latin typeface="Consolas" panose="020B0609020204030204" pitchFamily="49" charset="0"/>
              </a:rPr>
              <a:t>{g}</a:t>
            </a:r>
            <a:r>
              <a:rPr lang="en-US" dirty="0" smtClean="0">
                <a:solidFill>
                  <a:srgbClr val="A31515"/>
                </a:solidFill>
                <a:latin typeface="Consolas" panose="020B0609020204030204" pitchFamily="49" charset="0"/>
              </a:rPr>
              <a:t> stings are concatenated"</a:t>
            </a:r>
            <a:r>
              <a:rPr lang="en-US" dirty="0" smtClean="0">
                <a:solidFill>
                  <a:srgbClr val="000000"/>
                </a:solidFill>
                <a:latin typeface="Consolas" panose="020B0609020204030204" pitchFamily="49" charset="0"/>
              </a:rPr>
              <a:t>;</a:t>
            </a:r>
            <a:endParaRPr lang="en-GB" dirty="0" smtClean="0"/>
          </a:p>
          <a:p>
            <a:endParaRPr lang="en-GB" dirty="0" smtClean="0"/>
          </a:p>
          <a:p>
            <a:r>
              <a:rPr lang="en-GB" sz="4500" dirty="0" smtClean="0"/>
              <a:t>Implicit boxing may happen, elements may be converted to objects. Let’s take a look at the function declaration:</a:t>
            </a:r>
          </a:p>
          <a:p>
            <a:endParaRPr lang="en-GB" dirty="0" smtClean="0"/>
          </a:p>
          <a:p>
            <a:pPr>
              <a:buNone/>
            </a:pPr>
            <a:r>
              <a:rPr lang="en-US" sz="2500" dirty="0" smtClean="0">
                <a:solidFill>
                  <a:srgbClr val="0000FF"/>
                </a:solidFill>
                <a:latin typeface="Consolas" panose="020B0609020204030204" pitchFamily="49" charset="0"/>
              </a:rPr>
              <a:t>public</a:t>
            </a:r>
            <a:r>
              <a:rPr lang="en-US" sz="2500" dirty="0" smtClean="0">
                <a:solidFill>
                  <a:srgbClr val="000000"/>
                </a:solidFill>
                <a:latin typeface="Consolas" panose="020B0609020204030204" pitchFamily="49" charset="0"/>
              </a:rPr>
              <a:t> </a:t>
            </a:r>
            <a:r>
              <a:rPr lang="en-US" sz="2500" dirty="0" smtClean="0">
                <a:solidFill>
                  <a:srgbClr val="0000FF"/>
                </a:solidFill>
                <a:latin typeface="Consolas" panose="020B0609020204030204" pitchFamily="49" charset="0"/>
              </a:rPr>
              <a:t>static</a:t>
            </a:r>
            <a:r>
              <a:rPr lang="en-US" sz="2500" dirty="0" smtClean="0">
                <a:solidFill>
                  <a:srgbClr val="000000"/>
                </a:solidFill>
                <a:latin typeface="Consolas" panose="020B0609020204030204" pitchFamily="49" charset="0"/>
              </a:rPr>
              <a:t> </a:t>
            </a:r>
            <a:r>
              <a:rPr lang="en-US" sz="2500" dirty="0" smtClean="0">
                <a:solidFill>
                  <a:srgbClr val="2B91AF"/>
                </a:solidFill>
                <a:latin typeface="Consolas" panose="020B0609020204030204" pitchFamily="49" charset="0"/>
              </a:rPr>
              <a:t>String</a:t>
            </a:r>
            <a:r>
              <a:rPr lang="en-US" sz="2500" dirty="0" smtClean="0">
                <a:solidFill>
                  <a:srgbClr val="000000"/>
                </a:solidFill>
                <a:latin typeface="Consolas" panose="020B0609020204030204" pitchFamily="49" charset="0"/>
              </a:rPr>
              <a:t> Format(</a:t>
            </a:r>
            <a:r>
              <a:rPr lang="en-US" sz="2500" dirty="0" smtClean="0">
                <a:solidFill>
                  <a:srgbClr val="2B91AF"/>
                </a:solidFill>
                <a:latin typeface="Consolas" panose="020B0609020204030204" pitchFamily="49" charset="0"/>
              </a:rPr>
              <a:t>String</a:t>
            </a:r>
            <a:r>
              <a:rPr lang="en-US" sz="2500" dirty="0" smtClean="0">
                <a:solidFill>
                  <a:srgbClr val="000000"/>
                </a:solidFill>
                <a:latin typeface="Consolas" panose="020B0609020204030204" pitchFamily="49" charset="0"/>
              </a:rPr>
              <a:t> format, </a:t>
            </a:r>
            <a:r>
              <a:rPr lang="en-US" sz="4000" b="1" dirty="0" err="1" smtClean="0">
                <a:solidFill>
                  <a:srgbClr val="0000FF"/>
                </a:solidFill>
                <a:latin typeface="Consolas" panose="020B0609020204030204" pitchFamily="49" charset="0"/>
              </a:rPr>
              <a:t>params</a:t>
            </a:r>
            <a:r>
              <a:rPr lang="en-US" sz="4000" b="1" dirty="0" smtClean="0">
                <a:solidFill>
                  <a:srgbClr val="000000"/>
                </a:solidFill>
                <a:latin typeface="Consolas" panose="020B0609020204030204" pitchFamily="49" charset="0"/>
              </a:rPr>
              <a:t> </a:t>
            </a:r>
            <a:r>
              <a:rPr lang="en-US" sz="4000" b="1" dirty="0" smtClean="0">
                <a:solidFill>
                  <a:srgbClr val="0000FF"/>
                </a:solidFill>
                <a:latin typeface="Consolas" panose="020B0609020204030204" pitchFamily="49" charset="0"/>
              </a:rPr>
              <a:t>object</a:t>
            </a:r>
            <a:r>
              <a:rPr lang="en-US" sz="4000" b="1" dirty="0" smtClean="0">
                <a:solidFill>
                  <a:srgbClr val="000000"/>
                </a:solidFill>
                <a:latin typeface="Consolas" panose="020B0609020204030204" pitchFamily="49" charset="0"/>
              </a:rPr>
              <a:t>[] </a:t>
            </a:r>
            <a:r>
              <a:rPr lang="en-US" sz="4000" b="1" dirty="0" err="1" smtClean="0">
                <a:solidFill>
                  <a:srgbClr val="000000"/>
                </a:solidFill>
                <a:latin typeface="Consolas" panose="020B0609020204030204" pitchFamily="49" charset="0"/>
              </a:rPr>
              <a:t>args</a:t>
            </a:r>
            <a:r>
              <a:rPr lang="en-US" sz="2500" dirty="0" smtClean="0">
                <a:solidFill>
                  <a:srgbClr val="000000"/>
                </a:solidFill>
                <a:latin typeface="Consolas" panose="020B0609020204030204" pitchFamily="49" charset="0"/>
              </a:rPr>
              <a:t>);</a:t>
            </a:r>
            <a:endParaRPr lang="en-GB" dirty="0" smtClean="0"/>
          </a:p>
          <a:p>
            <a:endParaRPr lang="en-GB" i="1" dirty="0" smtClean="0"/>
          </a:p>
          <a:p>
            <a:r>
              <a:rPr lang="en-GB" i="1" dirty="0" smtClean="0"/>
              <a:t>Demo: </a:t>
            </a:r>
            <a:r>
              <a:rPr lang="en-GB" i="1" dirty="0" err="1" smtClean="0"/>
              <a:t>ExpensiveStringFormat</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Agenda</a:t>
            </a:r>
            <a:endParaRPr lang="en-GB" dirty="0"/>
          </a:p>
        </p:txBody>
      </p:sp>
      <p:sp>
        <p:nvSpPr>
          <p:cNvPr id="3" name="2 Marcador de texto"/>
          <p:cNvSpPr>
            <a:spLocks noGrp="1"/>
          </p:cNvSpPr>
          <p:nvPr>
            <p:ph type="body" idx="1"/>
          </p:nvPr>
        </p:nvSpPr>
        <p:spPr/>
        <p:txBody>
          <a:bodyPr/>
          <a:lstStyle/>
          <a:p>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GB" dirty="0" smtClean="0"/>
              <a:t>Use global singleton instances to create empty objects</a:t>
            </a:r>
            <a:endParaRPr lang="en-GB" dirty="0"/>
          </a:p>
        </p:txBody>
      </p:sp>
      <p:sp>
        <p:nvSpPr>
          <p:cNvPr id="3" name="2 Marcador de texto"/>
          <p:cNvSpPr>
            <a:spLocks noGrp="1"/>
          </p:cNvSpPr>
          <p:nvPr>
            <p:ph type="body" idx="1"/>
          </p:nvPr>
        </p:nvSpPr>
        <p:spPr/>
        <p:txBody>
          <a:bodyPr/>
          <a:lstStyle/>
          <a:p>
            <a:r>
              <a:rPr lang="en-GB" dirty="0" smtClean="0"/>
              <a:t>Suggestion #5</a:t>
            </a: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Using Singletons</a:t>
            </a:r>
            <a:endParaRPr lang="en-GB" dirty="0"/>
          </a:p>
        </p:txBody>
      </p:sp>
      <p:sp>
        <p:nvSpPr>
          <p:cNvPr id="3" name="2 Marcador de contenido"/>
          <p:cNvSpPr>
            <a:spLocks noGrp="1"/>
          </p:cNvSpPr>
          <p:nvPr>
            <p:ph idx="1"/>
          </p:nvPr>
        </p:nvSpPr>
        <p:spPr/>
        <p:txBody>
          <a:bodyPr>
            <a:normAutofit fontScale="85000" lnSpcReduction="20000"/>
          </a:bodyPr>
          <a:lstStyle/>
          <a:p>
            <a:pPr>
              <a:buNone/>
            </a:pPr>
            <a:r>
              <a:rPr lang="en-US" sz="2800" dirty="0" smtClean="0"/>
              <a:t>Peanut butter everywhere…</a:t>
            </a:r>
          </a:p>
          <a:p>
            <a:pPr>
              <a:buNone/>
            </a:pPr>
            <a:r>
              <a:rPr lang="en-GB" sz="1400" dirty="0" smtClean="0"/>
              <a:t>// </a:t>
            </a:r>
            <a:r>
              <a:rPr lang="en-GB" sz="1400" dirty="0" err="1" smtClean="0"/>
              <a:t>MethodInfo</a:t>
            </a:r>
            <a:r>
              <a:rPr lang="en-GB" sz="1400" dirty="0" smtClean="0"/>
              <a:t> </a:t>
            </a:r>
            <a:r>
              <a:rPr lang="en-GB" sz="1400" dirty="0" err="1" smtClean="0"/>
              <a:t>Type.GetMethod</a:t>
            </a:r>
            <a:r>
              <a:rPr lang="en-GB" sz="1400" dirty="0" smtClean="0"/>
              <a:t>(string, Type[])</a:t>
            </a:r>
          </a:p>
          <a:p>
            <a:pPr>
              <a:buNone/>
            </a:pPr>
            <a:r>
              <a:rPr lang="en-GB" sz="1400" dirty="0" err="1" smtClean="0"/>
              <a:t>type.GetMethod</a:t>
            </a:r>
            <a:r>
              <a:rPr lang="en-GB" sz="1400" dirty="0" smtClean="0"/>
              <a:t>(“</a:t>
            </a:r>
            <a:r>
              <a:rPr lang="en-GB" sz="1400" dirty="0" err="1" smtClean="0"/>
              <a:t>Foo</a:t>
            </a:r>
            <a:r>
              <a:rPr lang="en-GB" sz="1400" dirty="0" smtClean="0"/>
              <a:t>”, </a:t>
            </a:r>
            <a:r>
              <a:rPr lang="en-GB" sz="1400" dirty="0" smtClean="0">
                <a:solidFill>
                  <a:srgbClr val="FF0000"/>
                </a:solidFill>
              </a:rPr>
              <a:t>new Type[0]</a:t>
            </a:r>
            <a:r>
              <a:rPr lang="en-GB" sz="1400" dirty="0" smtClean="0"/>
              <a:t>)</a:t>
            </a:r>
          </a:p>
          <a:p>
            <a:pPr>
              <a:buNone/>
            </a:pPr>
            <a:endParaRPr lang="en-GB" sz="1400" dirty="0" smtClean="0"/>
          </a:p>
          <a:p>
            <a:pPr>
              <a:buNone/>
            </a:pPr>
            <a:r>
              <a:rPr lang="en-GB" sz="1400" dirty="0" smtClean="0"/>
              <a:t>// void </a:t>
            </a:r>
            <a:r>
              <a:rPr lang="en-GB" sz="1400" dirty="0" err="1" smtClean="0"/>
              <a:t>Bar.Foo</a:t>
            </a:r>
            <a:r>
              <a:rPr lang="en-GB" sz="1400" dirty="0" smtClean="0"/>
              <a:t>(</a:t>
            </a:r>
            <a:r>
              <a:rPr lang="en-GB" sz="1400" dirty="0" err="1" smtClean="0">
                <a:solidFill>
                  <a:srgbClr val="FF0000"/>
                </a:solidFill>
              </a:rPr>
              <a:t>params</a:t>
            </a:r>
            <a:r>
              <a:rPr lang="en-GB" sz="1400" dirty="0" smtClean="0"/>
              <a:t> object[])</a:t>
            </a:r>
          </a:p>
          <a:p>
            <a:pPr>
              <a:buNone/>
            </a:pPr>
            <a:r>
              <a:rPr lang="en-GB" sz="1400" dirty="0" err="1" smtClean="0"/>
              <a:t>bar.Foo</a:t>
            </a:r>
            <a:r>
              <a:rPr lang="en-GB" sz="1400" dirty="0" smtClean="0"/>
              <a:t>()</a:t>
            </a:r>
          </a:p>
          <a:p>
            <a:pPr>
              <a:buNone/>
            </a:pPr>
            <a:endParaRPr lang="en-GB" sz="1400" dirty="0" smtClean="0"/>
          </a:p>
          <a:p>
            <a:pPr>
              <a:buNone/>
            </a:pPr>
            <a:r>
              <a:rPr lang="en-GB" sz="1400" dirty="0" smtClean="0"/>
              <a:t>// Task&lt;T&gt; </a:t>
            </a:r>
            <a:r>
              <a:rPr lang="en-GB" sz="1400" dirty="0" err="1" smtClean="0"/>
              <a:t>Task.FromResult</a:t>
            </a:r>
            <a:r>
              <a:rPr lang="en-GB" sz="1400" dirty="0" smtClean="0"/>
              <a:t>(T value)</a:t>
            </a:r>
          </a:p>
          <a:p>
            <a:pPr>
              <a:buNone/>
            </a:pPr>
            <a:r>
              <a:rPr lang="en-GB" sz="1400" dirty="0" smtClean="0"/>
              <a:t>return </a:t>
            </a:r>
            <a:r>
              <a:rPr lang="en-GB" sz="1400" dirty="0" err="1" smtClean="0">
                <a:solidFill>
                  <a:srgbClr val="FF0000"/>
                </a:solidFill>
              </a:rPr>
              <a:t>Task.FromResult</a:t>
            </a:r>
            <a:r>
              <a:rPr lang="en-GB" sz="1400" dirty="0" smtClean="0">
                <a:solidFill>
                  <a:srgbClr val="FF0000"/>
                </a:solidFill>
              </a:rPr>
              <a:t>(0)</a:t>
            </a:r>
            <a:r>
              <a:rPr lang="en-GB" sz="1400" dirty="0" smtClean="0"/>
              <a:t>;</a:t>
            </a:r>
          </a:p>
          <a:p>
            <a:r>
              <a:rPr lang="en-US" sz="2800" dirty="0" smtClean="0"/>
              <a:t>Isn’t GC cheap?</a:t>
            </a:r>
          </a:p>
          <a:p>
            <a:pPr lvl="1"/>
            <a:r>
              <a:rPr lang="en-US" sz="2400" dirty="0" smtClean="0"/>
              <a:t>Lots of gen 0 “background radiation”</a:t>
            </a:r>
          </a:p>
          <a:p>
            <a:pPr lvl="1"/>
            <a:r>
              <a:rPr lang="en-US" sz="2400" dirty="0" smtClean="0"/>
              <a:t>Can cause promotion of other objects</a:t>
            </a:r>
          </a:p>
          <a:p>
            <a:pPr lvl="1"/>
            <a:r>
              <a:rPr lang="en-US" sz="2400" dirty="0" smtClean="0"/>
              <a:t>Easy to avoid in many cases!</a:t>
            </a:r>
          </a:p>
          <a:p>
            <a:endParaRPr lang="en-GB" dirty="0"/>
          </a:p>
        </p:txBody>
      </p:sp>
      <p:sp>
        <p:nvSpPr>
          <p:cNvPr id="4" name="3 CuadroTexto"/>
          <p:cNvSpPr txBox="1"/>
          <p:nvPr/>
        </p:nvSpPr>
        <p:spPr>
          <a:xfrm>
            <a:off x="8460432" y="4587974"/>
            <a:ext cx="360040" cy="307777"/>
          </a:xfrm>
          <a:prstGeom prst="rect">
            <a:avLst/>
          </a:prstGeom>
          <a:noFill/>
        </p:spPr>
        <p:txBody>
          <a:bodyPr wrap="square" rtlCol="0">
            <a:spAutoFit/>
          </a:bodyPr>
          <a:lstStyle/>
          <a:p>
            <a:r>
              <a:rPr lang="en-GB" sz="1400" dirty="0" smtClean="0"/>
              <a:t>T</a:t>
            </a:r>
            <a:endParaRPr lang="en-GB" sz="1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Using Singletons</a:t>
            </a:r>
            <a:endParaRPr lang="en-GB" dirty="0"/>
          </a:p>
        </p:txBody>
      </p:sp>
      <p:sp>
        <p:nvSpPr>
          <p:cNvPr id="3" name="2 Marcador de contenido"/>
          <p:cNvSpPr>
            <a:spLocks noGrp="1"/>
          </p:cNvSpPr>
          <p:nvPr>
            <p:ph idx="1"/>
          </p:nvPr>
        </p:nvSpPr>
        <p:spPr/>
        <p:txBody>
          <a:bodyPr>
            <a:normAutofit fontScale="85000" lnSpcReduction="20000"/>
          </a:bodyPr>
          <a:lstStyle/>
          <a:p>
            <a:pPr>
              <a:buNone/>
            </a:pPr>
            <a:r>
              <a:rPr lang="en-US" sz="2800" dirty="0" smtClean="0"/>
              <a:t>Peanut butter everywhere…</a:t>
            </a:r>
          </a:p>
          <a:p>
            <a:pPr>
              <a:buNone/>
            </a:pPr>
            <a:r>
              <a:rPr lang="en-GB" sz="1400" dirty="0" smtClean="0"/>
              <a:t>// </a:t>
            </a:r>
            <a:r>
              <a:rPr lang="en-GB" sz="1400" dirty="0" err="1" smtClean="0"/>
              <a:t>MethodInfo</a:t>
            </a:r>
            <a:r>
              <a:rPr lang="en-GB" sz="1400" dirty="0" smtClean="0"/>
              <a:t> </a:t>
            </a:r>
            <a:r>
              <a:rPr lang="en-GB" sz="1400" dirty="0" err="1" smtClean="0"/>
              <a:t>Type.GetMethod</a:t>
            </a:r>
            <a:r>
              <a:rPr lang="en-GB" sz="1400" dirty="0" smtClean="0"/>
              <a:t>(string, Type[])</a:t>
            </a:r>
          </a:p>
          <a:p>
            <a:pPr>
              <a:buNone/>
            </a:pPr>
            <a:r>
              <a:rPr lang="en-GB" sz="1400" dirty="0" err="1" smtClean="0"/>
              <a:t>type.GetMethod</a:t>
            </a:r>
            <a:r>
              <a:rPr lang="en-GB" sz="1400" dirty="0" smtClean="0"/>
              <a:t>(“</a:t>
            </a:r>
            <a:r>
              <a:rPr lang="en-GB" sz="1400" dirty="0" err="1" smtClean="0"/>
              <a:t>Foo</a:t>
            </a:r>
            <a:r>
              <a:rPr lang="en-GB" sz="1400" dirty="0" smtClean="0"/>
              <a:t>”, </a:t>
            </a:r>
            <a:r>
              <a:rPr lang="en-GB" sz="1400" dirty="0" smtClean="0">
                <a:solidFill>
                  <a:srgbClr val="FF0000"/>
                </a:solidFill>
              </a:rPr>
              <a:t>new Type[0]</a:t>
            </a:r>
            <a:r>
              <a:rPr lang="en-GB" sz="1400" dirty="0" smtClean="0"/>
              <a:t>)</a:t>
            </a:r>
          </a:p>
          <a:p>
            <a:pPr>
              <a:buNone/>
            </a:pPr>
            <a:endParaRPr lang="en-GB" sz="1400" dirty="0" smtClean="0"/>
          </a:p>
          <a:p>
            <a:pPr>
              <a:buNone/>
            </a:pPr>
            <a:r>
              <a:rPr lang="en-GB" sz="1400" dirty="0" smtClean="0"/>
              <a:t>// void </a:t>
            </a:r>
            <a:r>
              <a:rPr lang="en-GB" sz="1400" dirty="0" err="1" smtClean="0"/>
              <a:t>Bar.Foo</a:t>
            </a:r>
            <a:r>
              <a:rPr lang="en-GB" sz="1400" dirty="0" smtClean="0"/>
              <a:t>(</a:t>
            </a:r>
            <a:r>
              <a:rPr lang="en-GB" sz="1400" dirty="0" err="1" smtClean="0">
                <a:solidFill>
                  <a:srgbClr val="FF0000"/>
                </a:solidFill>
              </a:rPr>
              <a:t>params</a:t>
            </a:r>
            <a:r>
              <a:rPr lang="en-GB" sz="1400" dirty="0" smtClean="0"/>
              <a:t> object[])</a:t>
            </a:r>
          </a:p>
          <a:p>
            <a:pPr>
              <a:buNone/>
            </a:pPr>
            <a:r>
              <a:rPr lang="en-GB" sz="1400" dirty="0" err="1" smtClean="0"/>
              <a:t>bar.Foo</a:t>
            </a:r>
            <a:r>
              <a:rPr lang="en-GB" sz="1400" dirty="0" smtClean="0"/>
              <a:t>()</a:t>
            </a:r>
          </a:p>
          <a:p>
            <a:pPr>
              <a:buNone/>
            </a:pPr>
            <a:endParaRPr lang="en-GB" sz="1400" dirty="0" smtClean="0"/>
          </a:p>
          <a:p>
            <a:pPr>
              <a:buNone/>
            </a:pPr>
            <a:r>
              <a:rPr lang="en-GB" sz="1400" dirty="0" smtClean="0"/>
              <a:t>// Task&lt;T&gt; </a:t>
            </a:r>
            <a:r>
              <a:rPr lang="en-GB" sz="1400" dirty="0" err="1" smtClean="0"/>
              <a:t>Task.FromResult</a:t>
            </a:r>
            <a:r>
              <a:rPr lang="en-GB" sz="1400" dirty="0" smtClean="0"/>
              <a:t>(T value)</a:t>
            </a:r>
          </a:p>
          <a:p>
            <a:pPr>
              <a:buNone/>
            </a:pPr>
            <a:r>
              <a:rPr lang="en-GB" sz="1400" dirty="0" smtClean="0"/>
              <a:t>return </a:t>
            </a:r>
            <a:r>
              <a:rPr lang="en-GB" sz="1400" dirty="0" err="1" smtClean="0">
                <a:solidFill>
                  <a:srgbClr val="FF0000"/>
                </a:solidFill>
              </a:rPr>
              <a:t>Task.FromResult</a:t>
            </a:r>
            <a:r>
              <a:rPr lang="en-GB" sz="1400" dirty="0" smtClean="0">
                <a:solidFill>
                  <a:srgbClr val="FF0000"/>
                </a:solidFill>
              </a:rPr>
              <a:t>(0)</a:t>
            </a:r>
            <a:r>
              <a:rPr lang="en-GB" sz="1400" dirty="0" smtClean="0"/>
              <a:t>;</a:t>
            </a:r>
          </a:p>
          <a:p>
            <a:r>
              <a:rPr lang="en-US" sz="2800" dirty="0" smtClean="0"/>
              <a:t>Isn’t GC cheap?</a:t>
            </a:r>
          </a:p>
          <a:p>
            <a:pPr lvl="1"/>
            <a:r>
              <a:rPr lang="en-US" sz="2400" dirty="0" smtClean="0"/>
              <a:t>Lots of gen 0 “background radiation”</a:t>
            </a:r>
          </a:p>
          <a:p>
            <a:pPr lvl="1"/>
            <a:r>
              <a:rPr lang="en-US" sz="2400" dirty="0" smtClean="0"/>
              <a:t>Can cause promotion of other objects</a:t>
            </a:r>
          </a:p>
          <a:p>
            <a:pPr lvl="1"/>
            <a:r>
              <a:rPr lang="en-US" sz="2400" dirty="0" smtClean="0"/>
              <a:t>Easy to avoid in many cases!</a:t>
            </a:r>
          </a:p>
          <a:p>
            <a:endParaRPr lang="en-GB" dirty="0"/>
          </a:p>
        </p:txBody>
      </p:sp>
      <p:sp>
        <p:nvSpPr>
          <p:cNvPr id="4" name="3 CuadroTexto"/>
          <p:cNvSpPr txBox="1"/>
          <p:nvPr/>
        </p:nvSpPr>
        <p:spPr>
          <a:xfrm>
            <a:off x="8460432" y="4587974"/>
            <a:ext cx="360040" cy="307777"/>
          </a:xfrm>
          <a:prstGeom prst="rect">
            <a:avLst/>
          </a:prstGeom>
          <a:noFill/>
        </p:spPr>
        <p:txBody>
          <a:bodyPr wrap="square" rtlCol="0">
            <a:spAutoFit/>
          </a:bodyPr>
          <a:lstStyle/>
          <a:p>
            <a:r>
              <a:rPr lang="en-GB" sz="1400" dirty="0" smtClean="0"/>
              <a:t>T</a:t>
            </a:r>
            <a:endParaRPr lang="en-GB" sz="1400" dirty="0"/>
          </a:p>
        </p:txBody>
      </p:sp>
      <p:sp>
        <p:nvSpPr>
          <p:cNvPr id="5" name="Rectangular Callout 4"/>
          <p:cNvSpPr/>
          <p:nvPr/>
        </p:nvSpPr>
        <p:spPr>
          <a:xfrm>
            <a:off x="3707904" y="1563638"/>
            <a:ext cx="2779940" cy="415406"/>
          </a:xfrm>
          <a:prstGeom prst="wedgeRectCallout">
            <a:avLst>
              <a:gd name="adj1" fmla="val -79765"/>
              <a:gd name="adj2" fmla="val 12611"/>
            </a:avLst>
          </a:prstGeom>
          <a:solidFill>
            <a:srgbClr val="FF6200">
              <a:alpha val="69804"/>
            </a:srgbClr>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t" anchorCtr="0" forceAA="0" compatLnSpc="1">
            <a:prstTxWarp prst="textNoShape">
              <a:avLst/>
            </a:prstTxWarp>
            <a:noAutofit/>
          </a:bodyPr>
          <a:lstStyle/>
          <a:p>
            <a:pPr algn="ctr">
              <a:lnSpc>
                <a:spcPct val="90000"/>
              </a:lnSpc>
            </a:pPr>
            <a:r>
              <a:rPr lang="en-GB" sz="1200" dirty="0"/>
              <a:t>New instance of new Type[0] every time that this method is called</a:t>
            </a:r>
            <a:endParaRPr lang="en-US" sz="1200" dirty="0"/>
          </a:p>
        </p:txBody>
      </p:sp>
      <p:sp>
        <p:nvSpPr>
          <p:cNvPr id="6" name="Rectangular Callout 6"/>
          <p:cNvSpPr/>
          <p:nvPr/>
        </p:nvSpPr>
        <p:spPr>
          <a:xfrm>
            <a:off x="3779912" y="2211710"/>
            <a:ext cx="2779940" cy="415406"/>
          </a:xfrm>
          <a:prstGeom prst="wedgeRectCallout">
            <a:avLst>
              <a:gd name="adj1" fmla="val -91837"/>
              <a:gd name="adj2" fmla="val -52907"/>
            </a:avLst>
          </a:prstGeom>
          <a:solidFill>
            <a:srgbClr val="FF6200">
              <a:alpha val="69804"/>
            </a:srgbClr>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t" anchorCtr="0" forceAA="0" compatLnSpc="1">
            <a:prstTxWarp prst="textNoShape">
              <a:avLst/>
            </a:prstTxWarp>
            <a:noAutofit/>
          </a:bodyPr>
          <a:lstStyle/>
          <a:p>
            <a:pPr algn="ctr">
              <a:lnSpc>
                <a:spcPct val="90000"/>
              </a:lnSpc>
            </a:pPr>
            <a:r>
              <a:rPr lang="en-GB" sz="1200" dirty="0"/>
              <a:t>New instance of new </a:t>
            </a:r>
            <a:r>
              <a:rPr lang="en-GB" sz="1200" dirty="0" smtClean="0"/>
              <a:t>object[0</a:t>
            </a:r>
            <a:r>
              <a:rPr lang="en-GB" sz="1200" dirty="0"/>
              <a:t>] every time that this method is called</a:t>
            </a:r>
            <a:endParaRPr lang="en-US" sz="1200" dirty="0"/>
          </a:p>
        </p:txBody>
      </p:sp>
      <p:sp>
        <p:nvSpPr>
          <p:cNvPr id="7" name="Rectangular Callout 6"/>
          <p:cNvSpPr/>
          <p:nvPr/>
        </p:nvSpPr>
        <p:spPr>
          <a:xfrm>
            <a:off x="3707904" y="2859782"/>
            <a:ext cx="4032448" cy="432048"/>
          </a:xfrm>
          <a:prstGeom prst="wedgeRectCallout">
            <a:avLst>
              <a:gd name="adj1" fmla="val -85165"/>
              <a:gd name="adj2" fmla="val -37167"/>
            </a:avLst>
          </a:prstGeom>
          <a:solidFill>
            <a:srgbClr val="FF6200">
              <a:alpha val="69804"/>
            </a:srgbClr>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t" anchorCtr="0" forceAA="0" compatLnSpc="1">
            <a:prstTxWarp prst="textNoShape">
              <a:avLst/>
            </a:prstTxWarp>
            <a:noAutofit/>
          </a:bodyPr>
          <a:lstStyle/>
          <a:p>
            <a:pPr algn="ctr">
              <a:lnSpc>
                <a:spcPct val="90000"/>
              </a:lnSpc>
            </a:pPr>
            <a:r>
              <a:rPr lang="en-US" sz="1200" dirty="0" smtClean="0"/>
              <a:t>Creates a Task&lt;</a:t>
            </a:r>
            <a:r>
              <a:rPr lang="en-US" sz="1200" dirty="0" err="1" smtClean="0"/>
              <a:t>TResult</a:t>
            </a:r>
            <a:r>
              <a:rPr lang="en-US" sz="1200" dirty="0" smtClean="0"/>
              <a:t>&gt; that's completed successfully with the specified result.</a:t>
            </a:r>
            <a:endParaRPr lang="en-US" sz="1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Using Singletons</a:t>
            </a:r>
            <a:endParaRPr lang="en-GB" dirty="0"/>
          </a:p>
        </p:txBody>
      </p:sp>
      <p:sp>
        <p:nvSpPr>
          <p:cNvPr id="3" name="2 Marcador de contenido"/>
          <p:cNvSpPr>
            <a:spLocks noGrp="1"/>
          </p:cNvSpPr>
          <p:nvPr>
            <p:ph idx="1"/>
          </p:nvPr>
        </p:nvSpPr>
        <p:spPr/>
        <p:txBody>
          <a:bodyPr>
            <a:normAutofit fontScale="85000" lnSpcReduction="20000"/>
          </a:bodyPr>
          <a:lstStyle/>
          <a:p>
            <a:pPr>
              <a:buNone/>
            </a:pPr>
            <a:r>
              <a:rPr lang="en-US" sz="2800" dirty="0" smtClean="0"/>
              <a:t>Peanut butter everywhere…</a:t>
            </a:r>
          </a:p>
          <a:p>
            <a:pPr>
              <a:buNone/>
            </a:pPr>
            <a:r>
              <a:rPr lang="en-GB" sz="1400" dirty="0" smtClean="0"/>
              <a:t>// </a:t>
            </a:r>
            <a:r>
              <a:rPr lang="en-GB" sz="1400" dirty="0" err="1" smtClean="0"/>
              <a:t>MethodInfo</a:t>
            </a:r>
            <a:r>
              <a:rPr lang="en-GB" sz="1400" dirty="0" smtClean="0"/>
              <a:t> </a:t>
            </a:r>
            <a:r>
              <a:rPr lang="en-GB" sz="1400" dirty="0" err="1" smtClean="0"/>
              <a:t>Type.GetMethod</a:t>
            </a:r>
            <a:r>
              <a:rPr lang="en-GB" sz="1400" dirty="0" smtClean="0"/>
              <a:t>(string, Type[])</a:t>
            </a:r>
          </a:p>
          <a:p>
            <a:pPr>
              <a:buNone/>
            </a:pPr>
            <a:r>
              <a:rPr lang="en-GB" sz="1400" dirty="0" err="1" smtClean="0"/>
              <a:t>type.GetMethod</a:t>
            </a:r>
            <a:r>
              <a:rPr lang="en-GB" sz="1400" dirty="0" smtClean="0"/>
              <a:t>(“</a:t>
            </a:r>
            <a:r>
              <a:rPr lang="en-GB" sz="1400" dirty="0" err="1" smtClean="0"/>
              <a:t>Foo</a:t>
            </a:r>
            <a:r>
              <a:rPr lang="en-GB" sz="1400" dirty="0" smtClean="0"/>
              <a:t>”, </a:t>
            </a:r>
            <a:r>
              <a:rPr lang="en-US" sz="1400" b="1" dirty="0" err="1" smtClean="0">
                <a:solidFill>
                  <a:srgbClr val="00B050"/>
                </a:solidFill>
                <a:latin typeface="Consolas" panose="020B0609020204030204" pitchFamily="49" charset="0"/>
              </a:rPr>
              <a:t>Type.EmptyTypes</a:t>
            </a:r>
            <a:r>
              <a:rPr lang="en-GB" sz="1400" dirty="0" smtClean="0"/>
              <a:t>)</a:t>
            </a:r>
          </a:p>
          <a:p>
            <a:pPr>
              <a:buNone/>
            </a:pPr>
            <a:endParaRPr lang="en-GB" sz="1400" dirty="0" smtClean="0"/>
          </a:p>
          <a:p>
            <a:pPr>
              <a:buNone/>
            </a:pPr>
            <a:r>
              <a:rPr lang="en-GB" sz="1400" dirty="0" smtClean="0"/>
              <a:t>// void </a:t>
            </a:r>
            <a:r>
              <a:rPr lang="en-GB" sz="1400" dirty="0" err="1" smtClean="0"/>
              <a:t>Bar.Foo</a:t>
            </a:r>
            <a:r>
              <a:rPr lang="en-GB" sz="1400" dirty="0" smtClean="0"/>
              <a:t>(</a:t>
            </a:r>
            <a:r>
              <a:rPr lang="en-GB" sz="1400" dirty="0" err="1" smtClean="0"/>
              <a:t>params</a:t>
            </a:r>
            <a:r>
              <a:rPr lang="en-GB" sz="1400" dirty="0" smtClean="0"/>
              <a:t> object[])</a:t>
            </a:r>
          </a:p>
          <a:p>
            <a:pPr>
              <a:buNone/>
            </a:pPr>
            <a:r>
              <a:rPr lang="en-GB" sz="1400" dirty="0" err="1" smtClean="0"/>
              <a:t>bar.Foo</a:t>
            </a:r>
            <a:r>
              <a:rPr lang="en-GB" sz="1400" dirty="0" smtClean="0"/>
              <a:t>(</a:t>
            </a:r>
            <a:r>
              <a:rPr lang="en-US" sz="1400" b="1" dirty="0" err="1" smtClean="0">
                <a:solidFill>
                  <a:srgbClr val="00B050"/>
                </a:solidFill>
                <a:latin typeface="Consolas" panose="020B0609020204030204" pitchFamily="49" charset="0"/>
              </a:rPr>
              <a:t>Array.Empty</a:t>
            </a:r>
            <a:r>
              <a:rPr lang="en-US" sz="1400" b="1" dirty="0" smtClean="0">
                <a:solidFill>
                  <a:srgbClr val="00B050"/>
                </a:solidFill>
                <a:latin typeface="Consolas" panose="020B0609020204030204" pitchFamily="49" charset="0"/>
              </a:rPr>
              <a:t>&lt;object&gt;()</a:t>
            </a:r>
            <a:r>
              <a:rPr lang="en-GB" sz="1400" dirty="0" smtClean="0"/>
              <a:t>)  </a:t>
            </a:r>
            <a:r>
              <a:rPr lang="en-US" sz="1400" b="1" dirty="0" smtClean="0">
                <a:solidFill>
                  <a:srgbClr val="00B050"/>
                </a:solidFill>
                <a:latin typeface="Consolas" panose="020B0609020204030204" pitchFamily="49" charset="0"/>
              </a:rPr>
              <a:t>// latest C# compiler does this!</a:t>
            </a:r>
            <a:endParaRPr lang="en-GB" sz="1400" b="1" dirty="0" smtClean="0">
              <a:solidFill>
                <a:srgbClr val="00B050"/>
              </a:solidFill>
              <a:latin typeface="Consolas" panose="020B0609020204030204" pitchFamily="49" charset="0"/>
            </a:endParaRPr>
          </a:p>
          <a:p>
            <a:pPr>
              <a:buNone/>
            </a:pPr>
            <a:endParaRPr lang="en-GB" sz="1400" dirty="0" smtClean="0"/>
          </a:p>
          <a:p>
            <a:pPr>
              <a:buNone/>
            </a:pPr>
            <a:r>
              <a:rPr lang="en-GB" sz="1400" dirty="0" smtClean="0"/>
              <a:t>// Task&lt;T&gt; </a:t>
            </a:r>
            <a:r>
              <a:rPr lang="en-GB" sz="1400" dirty="0" err="1" smtClean="0"/>
              <a:t>Task.FromResult</a:t>
            </a:r>
            <a:r>
              <a:rPr lang="en-GB" sz="1400" dirty="0" smtClean="0"/>
              <a:t>(T value)</a:t>
            </a:r>
          </a:p>
          <a:p>
            <a:pPr>
              <a:buNone/>
            </a:pPr>
            <a:r>
              <a:rPr lang="en-GB" sz="1400" dirty="0" smtClean="0"/>
              <a:t>return </a:t>
            </a:r>
            <a:r>
              <a:rPr lang="en-US" sz="1400" b="1" dirty="0" err="1" smtClean="0">
                <a:solidFill>
                  <a:srgbClr val="00B050"/>
                </a:solidFill>
                <a:latin typeface="Consolas" panose="020B0609020204030204" pitchFamily="49" charset="0"/>
              </a:rPr>
              <a:t>Task.CompletedTask</a:t>
            </a:r>
            <a:r>
              <a:rPr lang="en-GB" sz="1400" dirty="0" smtClean="0"/>
              <a:t>;</a:t>
            </a:r>
          </a:p>
          <a:p>
            <a:r>
              <a:rPr lang="en-US" sz="2800" dirty="0" smtClean="0"/>
              <a:t>Isn’t GC cheap?</a:t>
            </a:r>
          </a:p>
          <a:p>
            <a:pPr lvl="1"/>
            <a:r>
              <a:rPr lang="en-US" sz="2400" dirty="0" smtClean="0"/>
              <a:t>Lots of gen 0 “background radiation”</a:t>
            </a:r>
          </a:p>
          <a:p>
            <a:pPr lvl="1"/>
            <a:r>
              <a:rPr lang="en-US" sz="2400" dirty="0" smtClean="0"/>
              <a:t>Can cause promotion of other objects</a:t>
            </a:r>
          </a:p>
          <a:p>
            <a:pPr lvl="1"/>
            <a:r>
              <a:rPr lang="en-US" sz="2400" dirty="0" smtClean="0"/>
              <a:t>Easy to avoid in many cases!</a:t>
            </a:r>
          </a:p>
          <a:p>
            <a:endParaRPr lang="en-GB" dirty="0"/>
          </a:p>
        </p:txBody>
      </p:sp>
      <p:sp>
        <p:nvSpPr>
          <p:cNvPr id="4" name="3 CuadroTexto"/>
          <p:cNvSpPr txBox="1"/>
          <p:nvPr/>
        </p:nvSpPr>
        <p:spPr>
          <a:xfrm>
            <a:off x="8460432" y="4587974"/>
            <a:ext cx="360040" cy="307777"/>
          </a:xfrm>
          <a:prstGeom prst="rect">
            <a:avLst/>
          </a:prstGeom>
          <a:noFill/>
        </p:spPr>
        <p:txBody>
          <a:bodyPr wrap="square" rtlCol="0">
            <a:spAutoFit/>
          </a:bodyPr>
          <a:lstStyle/>
          <a:p>
            <a:r>
              <a:rPr lang="en-GB" sz="1400" dirty="0" smtClean="0"/>
              <a:t>T</a:t>
            </a:r>
            <a:endParaRPr lang="en-GB" sz="1400" dirty="0"/>
          </a:p>
        </p:txBody>
      </p:sp>
      <p:sp>
        <p:nvSpPr>
          <p:cNvPr id="5" name="Rectangular Callout 4"/>
          <p:cNvSpPr/>
          <p:nvPr/>
        </p:nvSpPr>
        <p:spPr>
          <a:xfrm>
            <a:off x="4211960" y="1563638"/>
            <a:ext cx="2779940" cy="216024"/>
          </a:xfrm>
          <a:prstGeom prst="wedgeRectCallout">
            <a:avLst>
              <a:gd name="adj1" fmla="val -76476"/>
              <a:gd name="adj2" fmla="val 60986"/>
            </a:avLst>
          </a:prstGeom>
          <a:solidFill>
            <a:srgbClr val="FF6200">
              <a:alpha val="69804"/>
            </a:srgbClr>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t" anchorCtr="0" forceAA="0" compatLnSpc="1">
            <a:prstTxWarp prst="textNoShape">
              <a:avLst/>
            </a:prstTxWarp>
            <a:noAutofit/>
          </a:bodyPr>
          <a:lstStyle/>
          <a:p>
            <a:pPr algn="ctr">
              <a:lnSpc>
                <a:spcPct val="90000"/>
              </a:lnSpc>
            </a:pPr>
            <a:r>
              <a:rPr lang="en-GB" sz="1200" dirty="0" smtClean="0"/>
              <a:t>Singleton array</a:t>
            </a:r>
            <a:endParaRPr lang="en-US" sz="1200" dirty="0"/>
          </a:p>
        </p:txBody>
      </p:sp>
      <p:sp>
        <p:nvSpPr>
          <p:cNvPr id="6" name="Rectangular Callout 6"/>
          <p:cNvSpPr/>
          <p:nvPr/>
        </p:nvSpPr>
        <p:spPr>
          <a:xfrm>
            <a:off x="4211960" y="1851670"/>
            <a:ext cx="2779940" cy="216024"/>
          </a:xfrm>
          <a:prstGeom prst="wedgeRectCallout">
            <a:avLst>
              <a:gd name="adj1" fmla="val -106238"/>
              <a:gd name="adj2" fmla="val 59217"/>
            </a:avLst>
          </a:prstGeom>
          <a:solidFill>
            <a:srgbClr val="FF6200">
              <a:alpha val="69804"/>
            </a:srgbClr>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t" anchorCtr="0" forceAA="0" compatLnSpc="1">
            <a:prstTxWarp prst="textNoShape">
              <a:avLst/>
            </a:prstTxWarp>
            <a:noAutofit/>
          </a:bodyPr>
          <a:lstStyle/>
          <a:p>
            <a:pPr algn="ctr">
              <a:lnSpc>
                <a:spcPct val="90000"/>
              </a:lnSpc>
            </a:pPr>
            <a:r>
              <a:rPr lang="en-GB" sz="1200" dirty="0" smtClean="0"/>
              <a:t>Singleton array</a:t>
            </a:r>
            <a:endParaRPr lang="en-US" sz="1200" dirty="0"/>
          </a:p>
        </p:txBody>
      </p:sp>
      <p:sp>
        <p:nvSpPr>
          <p:cNvPr id="7" name="Rectangular Callout 6"/>
          <p:cNvSpPr/>
          <p:nvPr/>
        </p:nvSpPr>
        <p:spPr>
          <a:xfrm>
            <a:off x="4139952" y="2859782"/>
            <a:ext cx="4032448" cy="288032"/>
          </a:xfrm>
          <a:prstGeom prst="wedgeRectCallout">
            <a:avLst>
              <a:gd name="adj1" fmla="val -85804"/>
              <a:gd name="adj2" fmla="val -31205"/>
            </a:avLst>
          </a:prstGeom>
          <a:solidFill>
            <a:srgbClr val="FF6200">
              <a:alpha val="69804"/>
            </a:srgbClr>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t" anchorCtr="0" forceAA="0" compatLnSpc="1">
            <a:prstTxWarp prst="textNoShape">
              <a:avLst/>
            </a:prstTxWarp>
            <a:noAutofit/>
          </a:bodyPr>
          <a:lstStyle/>
          <a:p>
            <a:pPr algn="ctr">
              <a:lnSpc>
                <a:spcPct val="90000"/>
              </a:lnSpc>
            </a:pPr>
            <a:r>
              <a:rPr lang="en-US" sz="1200" dirty="0" smtClean="0"/>
              <a:t>Singleton completed task</a:t>
            </a:r>
            <a:endParaRPr lang="en-US" sz="1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Using </a:t>
            </a:r>
            <a:r>
              <a:rPr lang="en-GB" dirty="0" smtClean="0"/>
              <a:t>S</a:t>
            </a:r>
            <a:r>
              <a:rPr lang="en-GB" dirty="0" smtClean="0"/>
              <a:t>ingletons</a:t>
            </a:r>
            <a:endParaRPr lang="en-GB" dirty="0"/>
          </a:p>
        </p:txBody>
      </p:sp>
      <p:sp>
        <p:nvSpPr>
          <p:cNvPr id="3" name="2 Marcador de contenido"/>
          <p:cNvSpPr>
            <a:spLocks noGrp="1"/>
          </p:cNvSpPr>
          <p:nvPr>
            <p:ph idx="1"/>
          </p:nvPr>
        </p:nvSpPr>
        <p:spPr/>
        <p:txBody>
          <a:bodyPr>
            <a:normAutofit fontScale="62500" lnSpcReduction="20000"/>
          </a:bodyPr>
          <a:lstStyle/>
          <a:p>
            <a:pPr lvl="0">
              <a:buNone/>
            </a:pPr>
            <a:r>
              <a:rPr lang="en-GB" sz="3300" dirty="0" smtClean="0"/>
              <a:t>Check this out!</a:t>
            </a:r>
          </a:p>
          <a:p>
            <a:pPr lvl="0">
              <a:buNone/>
            </a:pPr>
            <a:r>
              <a:rPr lang="en-GB" sz="3300" dirty="0" smtClean="0"/>
              <a:t>https://github.com/aspnet/Docs/issues/1940</a:t>
            </a:r>
            <a:endParaRPr lang="en-US" sz="3300" dirty="0" smtClean="0"/>
          </a:p>
          <a:p>
            <a:pPr>
              <a:buNone/>
            </a:pPr>
            <a:endParaRPr lang="en-US" dirty="0" smtClean="0"/>
          </a:p>
          <a:p>
            <a:pPr>
              <a:buNone/>
            </a:pPr>
            <a:r>
              <a:rPr lang="en-US" dirty="0" smtClean="0"/>
              <a:t>Note well:</a:t>
            </a:r>
          </a:p>
          <a:p>
            <a:r>
              <a:rPr lang="en-US" dirty="0" smtClean="0"/>
              <a:t>Global singletons </a:t>
            </a:r>
            <a:r>
              <a:rPr lang="en-US" b="1" dirty="0" smtClean="0"/>
              <a:t>should be used for read only</a:t>
            </a:r>
            <a:r>
              <a:rPr lang="en-US" dirty="0" smtClean="0"/>
              <a:t>. If there are a lot of references to that object, any change will affect all references.</a:t>
            </a:r>
          </a:p>
          <a:p>
            <a:r>
              <a:rPr lang="en-US" dirty="0" smtClean="0"/>
              <a:t>Examples we’ve seen like Object[] are immutable and we can perform only read/querying operations.</a:t>
            </a:r>
          </a:p>
          <a:p>
            <a:r>
              <a:rPr lang="en-US" dirty="0" smtClean="0"/>
              <a:t>This pattern works well in conjunction with </a:t>
            </a:r>
            <a:r>
              <a:rPr lang="en-US" b="1" dirty="0" smtClean="0"/>
              <a:t>immutable objects</a:t>
            </a:r>
            <a:r>
              <a:rPr lang="en-US" dirty="0" smtClean="0"/>
              <a:t>.</a:t>
            </a:r>
          </a:p>
          <a:p>
            <a:endParaRPr lang="en-US" dirty="0" smtClean="0"/>
          </a:p>
          <a:p>
            <a:pPr>
              <a:buNone/>
            </a:pPr>
            <a:r>
              <a:rPr lang="en-US" sz="2600" dirty="0" smtClean="0"/>
              <a:t>Demo: Singletons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smtClean="0"/>
              <a:t>Advantages of immutable pattern (in performance)</a:t>
            </a:r>
            <a:endParaRPr lang="en-GB" dirty="0"/>
          </a:p>
        </p:txBody>
      </p:sp>
      <p:sp>
        <p:nvSpPr>
          <p:cNvPr id="3" name="2 Marcador de texto"/>
          <p:cNvSpPr>
            <a:spLocks noGrp="1"/>
          </p:cNvSpPr>
          <p:nvPr>
            <p:ph type="body" idx="1"/>
          </p:nvPr>
        </p:nvSpPr>
        <p:spPr/>
        <p:txBody>
          <a:bodyPr/>
          <a:lstStyle/>
          <a:p>
            <a:r>
              <a:rPr lang="en-GB" dirty="0" smtClean="0"/>
              <a:t>Suggestion #6</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n-US" sz="3600" dirty="0" smtClean="0"/>
              <a:t>Advantages of immutable pattern (in performance)</a:t>
            </a:r>
            <a:endParaRPr lang="en-GB" sz="3600" dirty="0"/>
          </a:p>
        </p:txBody>
      </p:sp>
      <p:sp>
        <p:nvSpPr>
          <p:cNvPr id="3" name="2 Marcador de contenido"/>
          <p:cNvSpPr>
            <a:spLocks noGrp="1"/>
          </p:cNvSpPr>
          <p:nvPr>
            <p:ph idx="1"/>
          </p:nvPr>
        </p:nvSpPr>
        <p:spPr/>
        <p:txBody>
          <a:bodyPr>
            <a:normAutofit fontScale="55000" lnSpcReduction="20000"/>
          </a:bodyPr>
          <a:lstStyle/>
          <a:p>
            <a:r>
              <a:rPr lang="en-GB" sz="3600" dirty="0" smtClean="0"/>
              <a:t>Immutable pattern means that no property of the object can be modified.</a:t>
            </a:r>
          </a:p>
          <a:p>
            <a:r>
              <a:rPr lang="en-GB" sz="3500" dirty="0" smtClean="0"/>
              <a:t>Advantages:</a:t>
            </a:r>
          </a:p>
          <a:p>
            <a:pPr marL="611188" lvl="1" indent="-342900">
              <a:buFont typeface="Arial" panose="020B0604020202020204" pitchFamily="34" charset="0"/>
              <a:buChar char="•"/>
            </a:pPr>
            <a:r>
              <a:rPr lang="en-GB" sz="3000" dirty="0" smtClean="0"/>
              <a:t>Really safe in multithreading.</a:t>
            </a:r>
            <a:endParaRPr lang="en-GB" sz="3500" dirty="0" smtClean="0"/>
          </a:p>
          <a:p>
            <a:r>
              <a:rPr lang="en-GB" sz="3500" dirty="0" smtClean="0"/>
              <a:t>Disadvantages:</a:t>
            </a:r>
          </a:p>
          <a:p>
            <a:pPr marL="611188" lvl="1" indent="-342900">
              <a:buFont typeface="Arial" panose="020B0604020202020204" pitchFamily="34" charset="0"/>
              <a:buChar char="•"/>
            </a:pPr>
            <a:r>
              <a:rPr lang="en-GB" sz="3000" dirty="0" smtClean="0"/>
              <a:t>This pattern can’t be used in objects that are modified often.</a:t>
            </a:r>
          </a:p>
          <a:p>
            <a:pPr marL="611188" lvl="1" indent="-342900">
              <a:buFont typeface="Arial" panose="020B0604020202020204" pitchFamily="34" charset="0"/>
              <a:buChar char="•"/>
            </a:pPr>
            <a:r>
              <a:rPr lang="en-GB" sz="3000" dirty="0" smtClean="0"/>
              <a:t>Be aware of the excessive cloning.</a:t>
            </a:r>
            <a:endParaRPr lang="en-GB" sz="3500" dirty="0" smtClean="0"/>
          </a:p>
          <a:p>
            <a:r>
              <a:rPr lang="en-GB" sz="3500" dirty="0" smtClean="0"/>
              <a:t>Be careful with pointers to objects!</a:t>
            </a:r>
            <a:r>
              <a:rPr lang="en-US" sz="3500" dirty="0" smtClean="0"/>
              <a:t> </a:t>
            </a:r>
            <a:r>
              <a:rPr lang="en-US" sz="3500" b="1" dirty="0" smtClean="0"/>
              <a:t>Use defensive copy pattern</a:t>
            </a:r>
            <a:r>
              <a:rPr lang="en-US" sz="3500" dirty="0" smtClean="0"/>
              <a:t>.</a:t>
            </a:r>
            <a:endParaRPr lang="en-GB" sz="3500" dirty="0" smtClean="0"/>
          </a:p>
          <a:p>
            <a:r>
              <a:rPr lang="en-GB" sz="3500" dirty="0" smtClean="0"/>
              <a:t>String is an example of immutable objects. All functions and properties return a new instance with the modification.</a:t>
            </a:r>
          </a:p>
          <a:p>
            <a:endParaRPr lang="en-GB" sz="3500" dirty="0" smtClean="0"/>
          </a:p>
          <a:p>
            <a:pPr marL="268287" lvl="2" indent="0">
              <a:buNone/>
            </a:pPr>
            <a:r>
              <a:rPr lang="en-US" sz="2800" dirty="0" smtClean="0">
                <a:solidFill>
                  <a:srgbClr val="000000"/>
                </a:solidFill>
              </a:rPr>
              <a:t>str1.Replace(</a:t>
            </a:r>
            <a:r>
              <a:rPr lang="en-US" sz="2800" dirty="0" smtClean="0">
                <a:solidFill>
                  <a:srgbClr val="A31515"/>
                </a:solidFill>
              </a:rPr>
              <a:t>"a"</a:t>
            </a:r>
            <a:r>
              <a:rPr lang="en-US" sz="2800" dirty="0" smtClean="0">
                <a:solidFill>
                  <a:srgbClr val="000000"/>
                </a:solidFill>
              </a:rPr>
              <a:t>, </a:t>
            </a:r>
            <a:r>
              <a:rPr lang="en-US" sz="2800" dirty="0" smtClean="0">
                <a:solidFill>
                  <a:srgbClr val="A31515"/>
                </a:solidFill>
              </a:rPr>
              <a:t>"b"</a:t>
            </a:r>
            <a:r>
              <a:rPr lang="en-US" sz="2800" dirty="0" smtClean="0">
                <a:solidFill>
                  <a:srgbClr val="000000"/>
                </a:solidFill>
              </a:rPr>
              <a:t>); </a:t>
            </a:r>
            <a:r>
              <a:rPr lang="en-US" sz="2800" dirty="0" smtClean="0">
                <a:solidFill>
                  <a:srgbClr val="008000"/>
                </a:solidFill>
              </a:rPr>
              <a:t>//</a:t>
            </a:r>
            <a:r>
              <a:rPr lang="en-US" sz="2800" dirty="0" err="1" smtClean="0">
                <a:solidFill>
                  <a:srgbClr val="008000"/>
                </a:solidFill>
              </a:rPr>
              <a:t>unuseful</a:t>
            </a:r>
            <a:endParaRPr lang="en-US" sz="2800" dirty="0" smtClean="0">
              <a:solidFill>
                <a:srgbClr val="000000"/>
              </a:solidFill>
            </a:endParaRPr>
          </a:p>
          <a:p>
            <a:pPr marL="268287" lvl="2" indent="0">
              <a:buNone/>
            </a:pPr>
            <a:r>
              <a:rPr lang="en-US" sz="2800" dirty="0" smtClean="0">
                <a:solidFill>
                  <a:srgbClr val="000000"/>
                </a:solidFill>
              </a:rPr>
              <a:t>str2 = str1.Replace(</a:t>
            </a:r>
            <a:r>
              <a:rPr lang="en-US" sz="2800" dirty="0" smtClean="0">
                <a:solidFill>
                  <a:srgbClr val="A31515"/>
                </a:solidFill>
              </a:rPr>
              <a:t>"a"</a:t>
            </a:r>
            <a:r>
              <a:rPr lang="en-US" sz="2800" dirty="0" smtClean="0">
                <a:solidFill>
                  <a:srgbClr val="000000"/>
                </a:solidFill>
              </a:rPr>
              <a:t>, </a:t>
            </a:r>
            <a:r>
              <a:rPr lang="en-US" sz="2800" dirty="0" smtClean="0">
                <a:solidFill>
                  <a:srgbClr val="A31515"/>
                </a:solidFill>
              </a:rPr>
              <a:t>"b"</a:t>
            </a:r>
            <a:r>
              <a:rPr lang="en-US" sz="2800" dirty="0" smtClean="0">
                <a:solidFill>
                  <a:srgbClr val="000000"/>
                </a:solidFill>
              </a:rPr>
              <a:t>); </a:t>
            </a:r>
            <a:r>
              <a:rPr lang="en-US" sz="2800" dirty="0" smtClean="0">
                <a:solidFill>
                  <a:srgbClr val="008000"/>
                </a:solidFill>
              </a:rPr>
              <a:t>//useful ;)</a:t>
            </a:r>
            <a:endParaRPr lang="en-GB" sz="28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GB" dirty="0" err="1" smtClean="0"/>
              <a:t>Structs</a:t>
            </a:r>
            <a:r>
              <a:rPr lang="en-GB" dirty="0" smtClean="0"/>
              <a:t> are good candidates for immutable pattern</a:t>
            </a:r>
            <a:endParaRPr lang="en-GB" dirty="0"/>
          </a:p>
        </p:txBody>
      </p:sp>
      <p:sp>
        <p:nvSpPr>
          <p:cNvPr id="3" name="2 Marcador de texto"/>
          <p:cNvSpPr>
            <a:spLocks noGrp="1"/>
          </p:cNvSpPr>
          <p:nvPr>
            <p:ph type="body" idx="1"/>
          </p:nvPr>
        </p:nvSpPr>
        <p:spPr/>
        <p:txBody>
          <a:bodyPr/>
          <a:lstStyle/>
          <a:p>
            <a:r>
              <a:rPr lang="en-GB" dirty="0" smtClean="0"/>
              <a:t>Suggestion #7</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Properties based in </a:t>
            </a:r>
            <a:r>
              <a:rPr lang="en-GB" dirty="0" err="1" smtClean="0"/>
              <a:t>structs</a:t>
            </a:r>
            <a:endParaRPr lang="en-GB" dirty="0"/>
          </a:p>
        </p:txBody>
      </p:sp>
      <p:sp>
        <p:nvSpPr>
          <p:cNvPr id="3" name="2 Marcador de contenido"/>
          <p:cNvSpPr>
            <a:spLocks noGrp="1"/>
          </p:cNvSpPr>
          <p:nvPr>
            <p:ph idx="1"/>
          </p:nvPr>
        </p:nvSpPr>
        <p:spPr/>
        <p:txBody>
          <a:bodyPr>
            <a:normAutofit lnSpcReduction="10000"/>
          </a:bodyPr>
          <a:lstStyle/>
          <a:p>
            <a:pPr>
              <a:lnSpc>
                <a:spcPct val="100000"/>
              </a:lnSpc>
            </a:pPr>
            <a:r>
              <a:rPr lang="en-GB" sz="2800" dirty="0" smtClean="0"/>
              <a:t>Consider:</a:t>
            </a:r>
          </a:p>
          <a:p>
            <a:r>
              <a:rPr lang="en-GB" sz="2800" dirty="0" smtClean="0"/>
              <a:t>Every time that you access a </a:t>
            </a:r>
            <a:r>
              <a:rPr lang="en-GB" sz="2800" dirty="0" err="1" smtClean="0"/>
              <a:t>struct</a:t>
            </a:r>
            <a:r>
              <a:rPr lang="en-GB" sz="2800" dirty="0" smtClean="0"/>
              <a:t> through a property a copy is created</a:t>
            </a:r>
          </a:p>
          <a:p>
            <a:pPr marL="611188" lvl="1" indent="-342900">
              <a:buFont typeface="Arial" panose="020B0604020202020204" pitchFamily="34" charset="0"/>
              <a:buChar char="•"/>
            </a:pPr>
            <a:r>
              <a:rPr lang="en-GB" dirty="0" smtClean="0">
                <a:solidFill>
                  <a:srgbClr val="FF0000"/>
                </a:solidFill>
              </a:rPr>
              <a:t>This has implications in memory management</a:t>
            </a:r>
          </a:p>
          <a:p>
            <a:pPr marL="611188" lvl="1" indent="-342900">
              <a:buFont typeface="Arial" panose="020B0604020202020204" pitchFamily="34" charset="0"/>
              <a:buChar char="•"/>
            </a:pPr>
            <a:r>
              <a:rPr lang="en-GB" dirty="0" smtClean="0">
                <a:solidFill>
                  <a:srgbClr val="349651"/>
                </a:solidFill>
              </a:rPr>
              <a:t>This has advantages for immutable pattern</a:t>
            </a:r>
          </a:p>
          <a:p>
            <a:pPr lvl="1" indent="0">
              <a:buNone/>
            </a:pPr>
            <a:endParaRPr lang="en-GB" dirty="0" smtClean="0">
              <a:solidFill>
                <a:srgbClr val="349651"/>
              </a:solidFill>
            </a:endParaRPr>
          </a:p>
          <a:p>
            <a:r>
              <a:rPr lang="en-GB" i="1" dirty="0" smtClean="0"/>
              <a:t>Demo: </a:t>
            </a:r>
            <a:r>
              <a:rPr lang="en-GB" i="1" dirty="0" err="1" smtClean="0"/>
              <a:t>PropertiesBasedInStructs</a:t>
            </a:r>
            <a:endParaRPr lang="en-US" i="1" dirty="0" smtClean="0"/>
          </a:p>
          <a:p>
            <a:pPr>
              <a:buNone/>
            </a:pPr>
            <a:endParaRPr lang="en-GB"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GB" dirty="0" smtClean="0"/>
              <a:t>Working with </a:t>
            </a:r>
            <a:r>
              <a:rPr lang="en-GB" dirty="0" err="1" smtClean="0"/>
              <a:t>Linq</a:t>
            </a:r>
            <a:r>
              <a:rPr lang="en-GB" dirty="0" smtClean="0"/>
              <a:t>, know well when data is allocated in memory</a:t>
            </a:r>
            <a:endParaRPr lang="en-GB" dirty="0"/>
          </a:p>
        </p:txBody>
      </p:sp>
      <p:sp>
        <p:nvSpPr>
          <p:cNvPr id="3" name="2 Marcador de texto"/>
          <p:cNvSpPr>
            <a:spLocks noGrp="1"/>
          </p:cNvSpPr>
          <p:nvPr>
            <p:ph type="body" idx="1"/>
          </p:nvPr>
        </p:nvSpPr>
        <p:spPr/>
        <p:txBody>
          <a:bodyPr/>
          <a:lstStyle/>
          <a:p>
            <a:r>
              <a:rPr lang="en-GB" dirty="0" smtClean="0"/>
              <a:t>Suggestion #8</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Agenda</a:t>
            </a:r>
            <a:endParaRPr lang="en-GB" dirty="0"/>
          </a:p>
        </p:txBody>
      </p:sp>
      <p:sp>
        <p:nvSpPr>
          <p:cNvPr id="3" name="2 Marcador de contenido"/>
          <p:cNvSpPr>
            <a:spLocks noGrp="1"/>
          </p:cNvSpPr>
          <p:nvPr>
            <p:ph idx="1"/>
          </p:nvPr>
        </p:nvSpPr>
        <p:spPr/>
        <p:txBody>
          <a:bodyPr>
            <a:normAutofit fontScale="85000" lnSpcReduction="20000"/>
          </a:bodyPr>
          <a:lstStyle/>
          <a:p>
            <a:r>
              <a:rPr lang="en-GB" dirty="0" smtClean="0"/>
              <a:t>Writing high performance code in C#</a:t>
            </a:r>
          </a:p>
          <a:p>
            <a:pPr lvl="1"/>
            <a:r>
              <a:rPr lang="en-GB" dirty="0" smtClean="0"/>
              <a:t>by Bart de </a:t>
            </a:r>
            <a:r>
              <a:rPr lang="en-GB" dirty="0" err="1" smtClean="0"/>
              <a:t>Smet</a:t>
            </a:r>
            <a:r>
              <a:rPr lang="en-GB" dirty="0"/>
              <a:t> </a:t>
            </a:r>
            <a:r>
              <a:rPr lang="en-GB" dirty="0" smtClean="0"/>
              <a:t>@</a:t>
            </a:r>
            <a:r>
              <a:rPr lang="en-GB" dirty="0" err="1" smtClean="0"/>
              <a:t>Techorama</a:t>
            </a:r>
            <a:r>
              <a:rPr lang="en-GB" dirty="0" smtClean="0"/>
              <a:t> conference</a:t>
            </a:r>
          </a:p>
          <a:p>
            <a:pPr lvl="1"/>
            <a:r>
              <a:rPr lang="en-GB" dirty="0" smtClean="0"/>
              <a:t>by Marc Cortada</a:t>
            </a:r>
          </a:p>
          <a:p>
            <a:pPr lvl="1"/>
            <a:r>
              <a:rPr lang="en-US" dirty="0" smtClean="0"/>
              <a:t>We have some good practices and suggestions</a:t>
            </a:r>
          </a:p>
          <a:p>
            <a:pPr lvl="2"/>
            <a:r>
              <a:rPr lang="en-US" dirty="0" smtClean="0"/>
              <a:t>Most of them with small demos</a:t>
            </a:r>
          </a:p>
          <a:p>
            <a:pPr lvl="1"/>
            <a:r>
              <a:rPr lang="en-US" dirty="0" smtClean="0"/>
              <a:t>Tools for performance</a:t>
            </a:r>
          </a:p>
          <a:p>
            <a:r>
              <a:rPr lang="en-GB" dirty="0" smtClean="0"/>
              <a:t>Miscellaneous</a:t>
            </a:r>
          </a:p>
          <a:p>
            <a:r>
              <a:rPr lang="en-GB" dirty="0" smtClean="0"/>
              <a:t>Some safe and secure coding notes</a:t>
            </a:r>
          </a:p>
          <a:p>
            <a:pPr lvl="1"/>
            <a:r>
              <a:rPr lang="en-GB" dirty="0" smtClean="0"/>
              <a:t>by Barry </a:t>
            </a:r>
            <a:r>
              <a:rPr lang="en-GB" dirty="0" err="1" smtClean="0"/>
              <a:t>Dorrans</a:t>
            </a:r>
            <a:r>
              <a:rPr lang="en-GB" dirty="0"/>
              <a:t> </a:t>
            </a:r>
            <a:r>
              <a:rPr lang="en-GB" dirty="0" smtClean="0"/>
              <a:t>@</a:t>
            </a:r>
            <a:r>
              <a:rPr lang="en-GB" dirty="0" err="1" smtClean="0"/>
              <a:t>Techorama</a:t>
            </a:r>
            <a:r>
              <a:rPr lang="en-GB" dirty="0" smtClean="0"/>
              <a:t> conference</a:t>
            </a:r>
          </a:p>
          <a:p>
            <a:pPr>
              <a:buNone/>
            </a:pPr>
            <a:endParaRPr lang="en-GB" dirty="0" smtClean="0"/>
          </a:p>
          <a:p>
            <a:pPr>
              <a:buNone/>
            </a:pPr>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Execution of </a:t>
            </a:r>
            <a:r>
              <a:rPr lang="en-GB" dirty="0" err="1" smtClean="0"/>
              <a:t>Linq</a:t>
            </a:r>
            <a:r>
              <a:rPr lang="en-GB" dirty="0" smtClean="0"/>
              <a:t> queries</a:t>
            </a:r>
            <a:endParaRPr lang="en-GB" dirty="0"/>
          </a:p>
        </p:txBody>
      </p:sp>
      <p:sp>
        <p:nvSpPr>
          <p:cNvPr id="3" name="2 Marcador de contenido"/>
          <p:cNvSpPr>
            <a:spLocks noGrp="1"/>
          </p:cNvSpPr>
          <p:nvPr>
            <p:ph idx="1"/>
          </p:nvPr>
        </p:nvSpPr>
        <p:spPr/>
        <p:txBody>
          <a:bodyPr>
            <a:normAutofit fontScale="47500" lnSpcReduction="20000"/>
          </a:bodyPr>
          <a:lstStyle/>
          <a:p>
            <a:r>
              <a:rPr lang="en-GB" sz="3800" u="sng" dirty="0" smtClean="0"/>
              <a:t>Possible performance leak</a:t>
            </a:r>
            <a:r>
              <a:rPr lang="en-GB" sz="3800" dirty="0" smtClean="0"/>
              <a:t>: An </a:t>
            </a:r>
            <a:r>
              <a:rPr lang="en-GB" sz="3800" dirty="0" err="1" smtClean="0"/>
              <a:t>IEnumerable</a:t>
            </a:r>
            <a:r>
              <a:rPr lang="en-GB" sz="3800" dirty="0" smtClean="0"/>
              <a:t> object returned from a </a:t>
            </a:r>
            <a:r>
              <a:rPr lang="en-GB" sz="3800" dirty="0" err="1" smtClean="0"/>
              <a:t>Linq</a:t>
            </a:r>
            <a:r>
              <a:rPr lang="en-GB" sz="3800" dirty="0" smtClean="0"/>
              <a:t> query is a collection that is </a:t>
            </a:r>
            <a:r>
              <a:rPr lang="en-GB" sz="3800" b="1" u="sng" dirty="0" smtClean="0"/>
              <a:t>not</a:t>
            </a:r>
            <a:r>
              <a:rPr lang="en-GB" sz="3800" dirty="0" smtClean="0"/>
              <a:t> allocated in memory. Objects are allocated when the query is executed so </a:t>
            </a:r>
            <a:r>
              <a:rPr lang="en-GB" sz="3800" b="1" u="sng" dirty="0" smtClean="0"/>
              <a:t>Count() means to loop all items</a:t>
            </a:r>
            <a:r>
              <a:rPr lang="en-GB" sz="3800" dirty="0" smtClean="0"/>
              <a:t> because is not possible to know upfront the result</a:t>
            </a:r>
          </a:p>
          <a:p>
            <a:r>
              <a:rPr lang="en-GB" sz="3800" dirty="0" smtClean="0"/>
              <a:t>Solution:</a:t>
            </a:r>
          </a:p>
          <a:p>
            <a:pPr marL="285750" indent="-285750"/>
            <a:r>
              <a:rPr lang="en-GB" sz="3800" b="1" u="sng" dirty="0" smtClean="0"/>
              <a:t>If a repeated access to all elements is needed</a:t>
            </a:r>
            <a:r>
              <a:rPr lang="en-GB" sz="3800" dirty="0" smtClean="0"/>
              <a:t> generate a collection by executing the query (</a:t>
            </a:r>
            <a:r>
              <a:rPr lang="en-GB" sz="3800" dirty="0" err="1" smtClean="0"/>
              <a:t>ToList</a:t>
            </a:r>
            <a:r>
              <a:rPr lang="en-GB" sz="3800" dirty="0" smtClean="0"/>
              <a:t>())</a:t>
            </a:r>
          </a:p>
          <a:p>
            <a:pPr marL="285750" indent="-285750"/>
            <a:r>
              <a:rPr lang="en-GB" sz="3800" dirty="0" smtClean="0"/>
              <a:t>Then</a:t>
            </a:r>
          </a:p>
          <a:p>
            <a:pPr marL="554038" lvl="1">
              <a:buFont typeface="Arial" panose="020B0604020202020204" pitchFamily="34" charset="0"/>
              <a:buChar char="•"/>
            </a:pPr>
            <a:r>
              <a:rPr lang="en-GB" sz="3400" dirty="0" smtClean="0"/>
              <a:t>Count it’ll be a pre-calculated property and</a:t>
            </a:r>
          </a:p>
          <a:p>
            <a:pPr marL="554038" lvl="1">
              <a:buFont typeface="Arial" panose="020B0604020202020204" pitchFamily="34" charset="0"/>
              <a:buChar char="•"/>
            </a:pPr>
            <a:r>
              <a:rPr lang="en-GB" sz="3400" dirty="0" smtClean="0"/>
              <a:t>The access to items will be directly to memory</a:t>
            </a:r>
          </a:p>
          <a:p>
            <a:endParaRPr lang="en-GB" sz="3800" dirty="0" smtClean="0"/>
          </a:p>
          <a:p>
            <a:r>
              <a:rPr lang="en-GB" sz="3800" u="sng" dirty="0" smtClean="0"/>
              <a:t>Solution (2)</a:t>
            </a:r>
            <a:r>
              <a:rPr lang="en-GB" sz="3800" dirty="0" smtClean="0"/>
              <a:t>: use Any() if you really want to know if there is some element</a:t>
            </a:r>
            <a:endParaRPr lang="en-GB"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Execution of </a:t>
            </a:r>
            <a:r>
              <a:rPr lang="en-GB" dirty="0" err="1" smtClean="0"/>
              <a:t>Linq</a:t>
            </a:r>
            <a:r>
              <a:rPr lang="en-GB" dirty="0" smtClean="0"/>
              <a:t> queries Quiz (I)</a:t>
            </a:r>
            <a:endParaRPr lang="en-GB" dirty="0"/>
          </a:p>
        </p:txBody>
      </p:sp>
      <p:sp>
        <p:nvSpPr>
          <p:cNvPr id="3" name="2 Marcador de contenido"/>
          <p:cNvSpPr>
            <a:spLocks noGrp="1"/>
          </p:cNvSpPr>
          <p:nvPr>
            <p:ph idx="1"/>
          </p:nvPr>
        </p:nvSpPr>
        <p:spPr/>
        <p:txBody>
          <a:bodyPr>
            <a:normAutofit/>
          </a:bodyPr>
          <a:lstStyle/>
          <a:p>
            <a:r>
              <a:rPr lang="en-GB" sz="1800" dirty="0" smtClean="0"/>
              <a:t>Which piece of code is faster?</a:t>
            </a:r>
          </a:p>
          <a:p>
            <a:r>
              <a:rPr lang="en-GB" sz="1800" dirty="0" smtClean="0"/>
              <a:t>A:</a:t>
            </a:r>
          </a:p>
          <a:p>
            <a:endParaRPr lang="en-GB" sz="1800" dirty="0" smtClean="0"/>
          </a:p>
          <a:p>
            <a:endParaRPr lang="en-GB" sz="1800" dirty="0" smtClean="0"/>
          </a:p>
          <a:p>
            <a:endParaRPr lang="en-GB" sz="1800" dirty="0" smtClean="0"/>
          </a:p>
          <a:p>
            <a:endParaRPr lang="en-GB" sz="1800" dirty="0" smtClean="0"/>
          </a:p>
          <a:p>
            <a:r>
              <a:rPr lang="en-GB" sz="1800" dirty="0" smtClean="0"/>
              <a:t>B:</a:t>
            </a:r>
          </a:p>
        </p:txBody>
      </p:sp>
      <p:sp>
        <p:nvSpPr>
          <p:cNvPr id="4" name="TextBox 5"/>
          <p:cNvSpPr txBox="1">
            <a:spLocks/>
          </p:cNvSpPr>
          <p:nvPr/>
        </p:nvSpPr>
        <p:spPr>
          <a:xfrm>
            <a:off x="1403648" y="1569445"/>
            <a:ext cx="5976664" cy="1577731"/>
          </a:xfrm>
          <a:prstGeom prst="rect">
            <a:avLst/>
          </a:prstGeom>
          <a:solidFill>
            <a:schemeClr val="tx1">
              <a:lumMod val="40000"/>
              <a:lumOff val="60000"/>
            </a:schemeClr>
          </a:solidFill>
        </p:spPr>
        <p:txBody>
          <a:bodyPr vert="horz" wrap="square" lIns="36000" tIns="36000" rIns="36000" bIns="36000"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dirty="0" err="1" smtClean="0">
                <a:ln>
                  <a:noFill/>
                </a:ln>
                <a:solidFill>
                  <a:srgbClr val="0000FF"/>
                </a:solidFill>
                <a:effectLst/>
                <a:uLnTx/>
                <a:uFillTx/>
                <a:latin typeface="Consolas" panose="020B0609020204030204" pitchFamily="49" charset="0"/>
                <a:ea typeface="+mn-ea"/>
                <a:cs typeface="ING Me" pitchFamily="2" charset="0"/>
              </a:rPr>
              <a:t>var</a:t>
            </a:r>
            <a:r>
              <a:rPr kumimoji="0" lang="en-US" sz="9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rPr>
              <a:t> </a:t>
            </a:r>
            <a:r>
              <a:rPr kumimoji="0" lang="en-US" sz="9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ING Me" pitchFamily="2" charset="0"/>
              </a:rPr>
              <a:t>filteredEnumerable</a:t>
            </a:r>
            <a:r>
              <a:rPr kumimoji="0" lang="en-US" sz="9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rPr>
              <a:t> = </a:t>
            </a:r>
            <a:r>
              <a:rPr kumimoji="0" lang="en-US" sz="9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ING Me" pitchFamily="2" charset="0"/>
              </a:rPr>
              <a:t>list.Where</a:t>
            </a:r>
            <a:r>
              <a:rPr kumimoji="0" lang="en-US" sz="9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rPr>
              <a:t>(x =&gt; (x &gt; filter));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dirty="0" err="1" smtClean="0">
                <a:ln>
                  <a:noFill/>
                </a:ln>
                <a:solidFill>
                  <a:srgbClr val="0000FF"/>
                </a:solidFill>
                <a:effectLst/>
                <a:uLnTx/>
                <a:uFillTx/>
                <a:latin typeface="Consolas" panose="020B0609020204030204" pitchFamily="49" charset="0"/>
                <a:ea typeface="+mn-ea"/>
                <a:cs typeface="ING Me" pitchFamily="2" charset="0"/>
              </a:rPr>
              <a:t>var</a:t>
            </a:r>
            <a:r>
              <a:rPr kumimoji="0" lang="en-US" sz="9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rPr>
              <a:t> loops = 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dirty="0" err="1" smtClean="0">
                <a:ln>
                  <a:noFill/>
                </a:ln>
                <a:solidFill>
                  <a:srgbClr val="0000FF"/>
                </a:solidFill>
                <a:effectLst/>
                <a:uLnTx/>
                <a:uFillTx/>
                <a:latin typeface="Consolas" panose="020B0609020204030204" pitchFamily="49" charset="0"/>
                <a:ea typeface="+mn-ea"/>
                <a:cs typeface="ING Me" pitchFamily="2" charset="0"/>
              </a:rPr>
              <a:t>var</a:t>
            </a:r>
            <a:r>
              <a:rPr kumimoji="0" lang="en-US" sz="9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rPr>
              <a:t> n = </a:t>
            </a:r>
            <a:r>
              <a:rPr kumimoji="0" lang="en-US" sz="9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ING Me" pitchFamily="2" charset="0"/>
              </a:rPr>
              <a:t>filteredEnumerable.Count</a:t>
            </a:r>
            <a:r>
              <a:rPr kumimoji="0" lang="en-US" sz="9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rPr>
              <a:t>n = </a:t>
            </a:r>
            <a:r>
              <a:rPr kumimoji="0" lang="en-US" sz="9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ING Me" pitchFamily="2" charset="0"/>
              </a:rPr>
              <a:t>filteredEnumerable.Count</a:t>
            </a:r>
            <a:r>
              <a:rPr kumimoji="0" lang="en-US" sz="9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9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dirty="0" err="1" smtClean="0">
                <a:ln>
                  <a:noFill/>
                </a:ln>
                <a:solidFill>
                  <a:srgbClr val="0000FF"/>
                </a:solidFill>
                <a:effectLst/>
                <a:uLnTx/>
                <a:uFillTx/>
                <a:latin typeface="Consolas" panose="020B0609020204030204" pitchFamily="49" charset="0"/>
                <a:ea typeface="+mn-ea"/>
                <a:cs typeface="ING Me" pitchFamily="2" charset="0"/>
              </a:rPr>
              <a:t>foreach</a:t>
            </a:r>
            <a:r>
              <a:rPr kumimoji="0" lang="en-US" sz="9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rPr>
              <a:t> (</a:t>
            </a:r>
            <a:r>
              <a:rPr kumimoji="0" lang="en-US" sz="900" b="0" i="0" u="none" strike="noStrike" kern="1200" cap="none" spc="0" normalizeH="0" baseline="0" noProof="0" dirty="0" err="1" smtClean="0">
                <a:ln>
                  <a:noFill/>
                </a:ln>
                <a:solidFill>
                  <a:srgbClr val="0000FF"/>
                </a:solidFill>
                <a:effectLst/>
                <a:uLnTx/>
                <a:uFillTx/>
                <a:latin typeface="Consolas" panose="020B0609020204030204" pitchFamily="49" charset="0"/>
                <a:ea typeface="+mn-ea"/>
                <a:cs typeface="ING Me" pitchFamily="2" charset="0"/>
              </a:rPr>
              <a:t>var</a:t>
            </a:r>
            <a:r>
              <a:rPr kumimoji="0" lang="en-US" sz="9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rPr>
              <a:t> element </a:t>
            </a:r>
            <a:r>
              <a:rPr kumimoji="0" lang="en-US" sz="900" b="0" i="0" u="none" strike="noStrike" kern="1200" cap="none" spc="0" normalizeH="0" baseline="0" noProof="0" dirty="0" smtClean="0">
                <a:ln>
                  <a:noFill/>
                </a:ln>
                <a:solidFill>
                  <a:srgbClr val="0000FF"/>
                </a:solidFill>
                <a:effectLst/>
                <a:uLnTx/>
                <a:uFillTx/>
                <a:latin typeface="Consolas" panose="020B0609020204030204" pitchFamily="49" charset="0"/>
                <a:ea typeface="+mn-ea"/>
                <a:cs typeface="ING Me" pitchFamily="2" charset="0"/>
              </a:rPr>
              <a:t>in</a:t>
            </a:r>
            <a:r>
              <a:rPr kumimoji="0" lang="en-US" sz="9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rPr>
              <a:t> </a:t>
            </a:r>
            <a:r>
              <a:rPr kumimoji="0" lang="en-US" sz="9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ING Me" pitchFamily="2" charset="0"/>
              </a:rPr>
              <a:t>filteredEnumerable</a:t>
            </a:r>
            <a:r>
              <a:rPr kumimoji="0" lang="en-US" sz="9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rPr>
              <a:t>	</a:t>
            </a:r>
            <a:r>
              <a:rPr kumimoji="0" lang="en-US"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rPr>
              <a:t>loops++;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rPr>
              <a:t>}</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6"/>
          <p:cNvSpPr txBox="1"/>
          <p:nvPr/>
        </p:nvSpPr>
        <p:spPr>
          <a:xfrm>
            <a:off x="1403648" y="3579862"/>
            <a:ext cx="5976664" cy="1180699"/>
          </a:xfrm>
          <a:prstGeom prst="rect">
            <a:avLst/>
          </a:prstGeom>
          <a:solidFill>
            <a:srgbClr val="A8A8A8"/>
          </a:solidFill>
        </p:spPr>
        <p:txBody>
          <a:bodyPr wrap="square" lIns="36000" tIns="36000" rIns="36000" bIns="36000" rtlCol="0">
            <a:spAutoFit/>
          </a:bodyPr>
          <a:lstStyle/>
          <a:p>
            <a:pPr>
              <a:lnSpc>
                <a:spcPct val="100000"/>
              </a:lnSpc>
            </a:pPr>
            <a:r>
              <a:rPr lang="en-US" sz="900" dirty="0" err="1">
                <a:solidFill>
                  <a:srgbClr val="0000FF"/>
                </a:solidFill>
                <a:latin typeface="Consolas" panose="020B0609020204030204" pitchFamily="49" charset="0"/>
              </a:rPr>
              <a:t>var</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filteredList</a:t>
            </a:r>
            <a:r>
              <a:rPr lang="en-US" sz="900" dirty="0">
                <a:solidFill>
                  <a:srgbClr val="000000"/>
                </a:solidFill>
                <a:latin typeface="Consolas" panose="020B0609020204030204" pitchFamily="49" charset="0"/>
              </a:rPr>
              <a:t> = </a:t>
            </a:r>
            <a:r>
              <a:rPr lang="en-US" sz="900" dirty="0" err="1">
                <a:solidFill>
                  <a:srgbClr val="000000"/>
                </a:solidFill>
                <a:latin typeface="Consolas" panose="020B0609020204030204" pitchFamily="49" charset="0"/>
              </a:rPr>
              <a:t>list.Where</a:t>
            </a:r>
            <a:r>
              <a:rPr lang="en-US" sz="900" dirty="0">
                <a:solidFill>
                  <a:srgbClr val="000000"/>
                </a:solidFill>
                <a:latin typeface="Consolas" panose="020B0609020204030204" pitchFamily="49" charset="0"/>
              </a:rPr>
              <a:t>(x =&gt; (x &gt; filter)).</a:t>
            </a:r>
            <a:r>
              <a:rPr lang="en-US" sz="900" b="1" u="sng" dirty="0" err="1">
                <a:solidFill>
                  <a:srgbClr val="000000"/>
                </a:solidFill>
                <a:latin typeface="Consolas" panose="020B0609020204030204" pitchFamily="49" charset="0"/>
              </a:rPr>
              <a:t>ToList</a:t>
            </a:r>
            <a:r>
              <a:rPr lang="en-US" sz="900" b="1" u="sng" dirty="0">
                <a:solidFill>
                  <a:srgbClr val="000000"/>
                </a:solidFill>
                <a:latin typeface="Consolas" panose="020B0609020204030204" pitchFamily="49" charset="0"/>
              </a:rPr>
              <a:t>()</a:t>
            </a:r>
            <a:r>
              <a:rPr lang="en-US" sz="900" dirty="0">
                <a:solidFill>
                  <a:srgbClr val="000000"/>
                </a:solidFill>
                <a:latin typeface="Consolas" panose="020B0609020204030204" pitchFamily="49" charset="0"/>
              </a:rPr>
              <a:t>;</a:t>
            </a:r>
          </a:p>
          <a:p>
            <a:pPr>
              <a:lnSpc>
                <a:spcPct val="100000"/>
              </a:lnSpc>
            </a:pPr>
            <a:r>
              <a:rPr lang="en-US" sz="900" dirty="0">
                <a:solidFill>
                  <a:srgbClr val="000000"/>
                </a:solidFill>
                <a:latin typeface="Consolas" panose="020B0609020204030204" pitchFamily="49" charset="0"/>
              </a:rPr>
              <a:t>n = </a:t>
            </a:r>
            <a:r>
              <a:rPr lang="en-US" sz="900" dirty="0" err="1">
                <a:solidFill>
                  <a:srgbClr val="000000"/>
                </a:solidFill>
                <a:latin typeface="Consolas" panose="020B0609020204030204" pitchFamily="49" charset="0"/>
              </a:rPr>
              <a:t>filteredList.Count</a:t>
            </a:r>
            <a:r>
              <a:rPr lang="en-US" sz="900" dirty="0">
                <a:solidFill>
                  <a:srgbClr val="000000"/>
                </a:solidFill>
                <a:latin typeface="Consolas" panose="020B0609020204030204" pitchFamily="49" charset="0"/>
              </a:rPr>
              <a:t>();</a:t>
            </a:r>
          </a:p>
          <a:p>
            <a:pPr>
              <a:lnSpc>
                <a:spcPct val="100000"/>
              </a:lnSpc>
            </a:pPr>
            <a:r>
              <a:rPr lang="en-US" sz="900" dirty="0">
                <a:solidFill>
                  <a:srgbClr val="000000"/>
                </a:solidFill>
                <a:latin typeface="Consolas" panose="020B0609020204030204" pitchFamily="49" charset="0"/>
              </a:rPr>
              <a:t>n = </a:t>
            </a:r>
            <a:r>
              <a:rPr lang="en-US" sz="900" dirty="0" err="1">
                <a:solidFill>
                  <a:srgbClr val="000000"/>
                </a:solidFill>
                <a:latin typeface="Consolas" panose="020B0609020204030204" pitchFamily="49" charset="0"/>
              </a:rPr>
              <a:t>filteredList.Count</a:t>
            </a:r>
            <a:r>
              <a:rPr lang="en-US" sz="900" dirty="0">
                <a:solidFill>
                  <a:srgbClr val="000000"/>
                </a:solidFill>
                <a:latin typeface="Consolas" panose="020B0609020204030204" pitchFamily="49" charset="0"/>
              </a:rPr>
              <a:t>();</a:t>
            </a:r>
          </a:p>
          <a:p>
            <a:pPr>
              <a:lnSpc>
                <a:spcPct val="100000"/>
              </a:lnSpc>
            </a:pPr>
            <a:endParaRPr lang="en-US" sz="900" dirty="0">
              <a:solidFill>
                <a:srgbClr val="000000"/>
              </a:solidFill>
              <a:latin typeface="Consolas" panose="020B0609020204030204" pitchFamily="49" charset="0"/>
            </a:endParaRPr>
          </a:p>
          <a:p>
            <a:pPr>
              <a:lnSpc>
                <a:spcPct val="100000"/>
              </a:lnSpc>
            </a:pPr>
            <a:r>
              <a:rPr lang="en-US" sz="900" dirty="0" err="1">
                <a:solidFill>
                  <a:srgbClr val="0000FF"/>
                </a:solidFill>
                <a:latin typeface="Consolas" panose="020B0609020204030204" pitchFamily="49" charset="0"/>
              </a:rPr>
              <a:t>foreach</a:t>
            </a:r>
            <a:r>
              <a:rPr lang="en-US" sz="900" dirty="0">
                <a:solidFill>
                  <a:srgbClr val="000000"/>
                </a:solidFill>
                <a:latin typeface="Consolas" panose="020B0609020204030204" pitchFamily="49" charset="0"/>
              </a:rPr>
              <a:t> (</a:t>
            </a:r>
            <a:r>
              <a:rPr lang="en-US" sz="900" dirty="0" err="1">
                <a:solidFill>
                  <a:srgbClr val="0000FF"/>
                </a:solidFill>
                <a:latin typeface="Consolas" panose="020B0609020204030204" pitchFamily="49" charset="0"/>
              </a:rPr>
              <a:t>var</a:t>
            </a:r>
            <a:r>
              <a:rPr lang="en-US" sz="900" dirty="0">
                <a:solidFill>
                  <a:srgbClr val="000000"/>
                </a:solidFill>
                <a:latin typeface="Consolas" panose="020B0609020204030204" pitchFamily="49" charset="0"/>
              </a:rPr>
              <a:t> element </a:t>
            </a:r>
            <a:r>
              <a:rPr lang="en-US" sz="900" dirty="0">
                <a:solidFill>
                  <a:srgbClr val="0000FF"/>
                </a:solidFill>
                <a:latin typeface="Consolas" panose="020B0609020204030204" pitchFamily="49" charset="0"/>
              </a:rPr>
              <a:t>in</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filteredList</a:t>
            </a:r>
            <a:r>
              <a:rPr lang="en-US" sz="900" dirty="0">
                <a:solidFill>
                  <a:srgbClr val="000000"/>
                </a:solidFill>
                <a:latin typeface="Consolas" panose="020B0609020204030204" pitchFamily="49" charset="0"/>
              </a:rPr>
              <a:t>)</a:t>
            </a:r>
          </a:p>
          <a:p>
            <a:pPr>
              <a:lnSpc>
                <a:spcPct val="100000"/>
              </a:lnSpc>
            </a:pPr>
            <a:r>
              <a:rPr lang="en-US" sz="900" dirty="0">
                <a:solidFill>
                  <a:srgbClr val="000000"/>
                </a:solidFill>
                <a:latin typeface="Consolas" panose="020B0609020204030204" pitchFamily="49" charset="0"/>
              </a:rPr>
              <a:t>{</a:t>
            </a:r>
          </a:p>
          <a:p>
            <a:pPr>
              <a:lnSpc>
                <a:spcPct val="100000"/>
              </a:lnSpc>
            </a:pPr>
            <a:r>
              <a:rPr lang="en-US" sz="900" dirty="0">
                <a:solidFill>
                  <a:srgbClr val="000000"/>
                </a:solidFill>
                <a:latin typeface="Consolas" panose="020B0609020204030204" pitchFamily="49" charset="0"/>
              </a:rPr>
              <a:t>	loops++;</a:t>
            </a:r>
          </a:p>
          <a:p>
            <a:pPr>
              <a:lnSpc>
                <a:spcPct val="100000"/>
              </a:lnSpc>
            </a:pPr>
            <a:r>
              <a:rPr lang="en-US" sz="900" dirty="0" smtClean="0">
                <a:solidFill>
                  <a:srgbClr val="000000"/>
                </a:solidFill>
                <a:latin typeface="Consolas" panose="020B0609020204030204" pitchFamily="49" charset="0"/>
              </a:rPr>
              <a:t>}</a:t>
            </a:r>
            <a:endParaRPr lang="en-US" sz="1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Execution of </a:t>
            </a:r>
            <a:r>
              <a:rPr lang="en-GB" dirty="0" err="1" smtClean="0"/>
              <a:t>Linq</a:t>
            </a:r>
            <a:r>
              <a:rPr lang="en-GB" dirty="0" smtClean="0"/>
              <a:t> queries Quiz (I)</a:t>
            </a:r>
            <a:endParaRPr lang="en-GB" dirty="0"/>
          </a:p>
        </p:txBody>
      </p:sp>
      <p:sp>
        <p:nvSpPr>
          <p:cNvPr id="3" name="2 Marcador de contenido"/>
          <p:cNvSpPr>
            <a:spLocks noGrp="1"/>
          </p:cNvSpPr>
          <p:nvPr>
            <p:ph idx="1"/>
          </p:nvPr>
        </p:nvSpPr>
        <p:spPr/>
        <p:txBody>
          <a:bodyPr>
            <a:normAutofit/>
          </a:bodyPr>
          <a:lstStyle/>
          <a:p>
            <a:r>
              <a:rPr lang="en-GB" sz="1800" dirty="0" smtClean="0"/>
              <a:t>Which piece of code is faster?</a:t>
            </a:r>
          </a:p>
          <a:p>
            <a:r>
              <a:rPr lang="en-GB" sz="1800" dirty="0" smtClean="0"/>
              <a:t>A:</a:t>
            </a:r>
          </a:p>
          <a:p>
            <a:endParaRPr lang="en-GB" sz="1800" dirty="0" smtClean="0"/>
          </a:p>
          <a:p>
            <a:endParaRPr lang="en-GB" sz="1800" dirty="0" smtClean="0"/>
          </a:p>
          <a:p>
            <a:endParaRPr lang="en-GB" sz="1800" dirty="0" smtClean="0"/>
          </a:p>
          <a:p>
            <a:pPr>
              <a:lnSpc>
                <a:spcPct val="100000"/>
              </a:lnSpc>
            </a:pPr>
            <a:endParaRPr lang="en-GB" sz="1800" dirty="0" smtClean="0">
              <a:solidFill>
                <a:srgbClr val="00B050"/>
              </a:solidFill>
            </a:endParaRPr>
          </a:p>
          <a:p>
            <a:pPr>
              <a:lnSpc>
                <a:spcPct val="100000"/>
              </a:lnSpc>
            </a:pPr>
            <a:r>
              <a:rPr lang="en-GB" sz="1800" dirty="0" smtClean="0">
                <a:solidFill>
                  <a:srgbClr val="00B050"/>
                </a:solidFill>
              </a:rPr>
              <a:t>B! The elements are allocated into memory only once</a:t>
            </a:r>
            <a:endParaRPr lang="en-GB" sz="1800" dirty="0">
              <a:solidFill>
                <a:srgbClr val="00B050"/>
              </a:solidFill>
            </a:endParaRPr>
          </a:p>
        </p:txBody>
      </p:sp>
      <p:sp>
        <p:nvSpPr>
          <p:cNvPr id="4" name="TextBox 5"/>
          <p:cNvSpPr txBox="1">
            <a:spLocks/>
          </p:cNvSpPr>
          <p:nvPr/>
        </p:nvSpPr>
        <p:spPr>
          <a:xfrm>
            <a:off x="1403648" y="1569445"/>
            <a:ext cx="5976664" cy="1577731"/>
          </a:xfrm>
          <a:prstGeom prst="rect">
            <a:avLst/>
          </a:prstGeom>
          <a:solidFill>
            <a:schemeClr val="tx1">
              <a:lumMod val="40000"/>
              <a:lumOff val="60000"/>
            </a:schemeClr>
          </a:solidFill>
        </p:spPr>
        <p:txBody>
          <a:bodyPr vert="horz" wrap="square" lIns="36000" tIns="36000" rIns="36000" bIns="36000"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dirty="0" err="1" smtClean="0">
                <a:ln>
                  <a:noFill/>
                </a:ln>
                <a:solidFill>
                  <a:srgbClr val="0000FF"/>
                </a:solidFill>
                <a:effectLst/>
                <a:uLnTx/>
                <a:uFillTx/>
                <a:latin typeface="Consolas" panose="020B0609020204030204" pitchFamily="49" charset="0"/>
                <a:ea typeface="+mn-ea"/>
                <a:cs typeface="ING Me" pitchFamily="2" charset="0"/>
              </a:rPr>
              <a:t>var</a:t>
            </a:r>
            <a:r>
              <a:rPr kumimoji="0" lang="en-US" sz="9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rPr>
              <a:t> </a:t>
            </a:r>
            <a:r>
              <a:rPr kumimoji="0" lang="en-US" sz="9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ING Me" pitchFamily="2" charset="0"/>
              </a:rPr>
              <a:t>filteredEnumerable</a:t>
            </a:r>
            <a:r>
              <a:rPr kumimoji="0" lang="en-US" sz="9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rPr>
              <a:t> = </a:t>
            </a:r>
            <a:r>
              <a:rPr kumimoji="0" lang="en-US" sz="9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ING Me" pitchFamily="2" charset="0"/>
              </a:rPr>
              <a:t>list.Where</a:t>
            </a:r>
            <a:r>
              <a:rPr kumimoji="0" lang="en-US" sz="9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rPr>
              <a:t>(x =&gt; (x &gt; filter));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dirty="0" err="1" smtClean="0">
                <a:ln>
                  <a:noFill/>
                </a:ln>
                <a:solidFill>
                  <a:srgbClr val="0000FF"/>
                </a:solidFill>
                <a:effectLst/>
                <a:uLnTx/>
                <a:uFillTx/>
                <a:latin typeface="Consolas" panose="020B0609020204030204" pitchFamily="49" charset="0"/>
                <a:ea typeface="+mn-ea"/>
                <a:cs typeface="ING Me" pitchFamily="2" charset="0"/>
              </a:rPr>
              <a:t>var</a:t>
            </a:r>
            <a:r>
              <a:rPr kumimoji="0" lang="en-US" sz="9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rPr>
              <a:t> loops = 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dirty="0" err="1" smtClean="0">
                <a:ln>
                  <a:noFill/>
                </a:ln>
                <a:solidFill>
                  <a:srgbClr val="0000FF"/>
                </a:solidFill>
                <a:effectLst/>
                <a:uLnTx/>
                <a:uFillTx/>
                <a:latin typeface="Consolas" panose="020B0609020204030204" pitchFamily="49" charset="0"/>
                <a:ea typeface="+mn-ea"/>
                <a:cs typeface="ING Me" pitchFamily="2" charset="0"/>
              </a:rPr>
              <a:t>var</a:t>
            </a:r>
            <a:r>
              <a:rPr kumimoji="0" lang="en-US" sz="9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rPr>
              <a:t> n = </a:t>
            </a:r>
            <a:r>
              <a:rPr kumimoji="0" lang="en-US" sz="9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ING Me" pitchFamily="2" charset="0"/>
              </a:rPr>
              <a:t>filteredEnumerable.Count</a:t>
            </a:r>
            <a:r>
              <a:rPr kumimoji="0" lang="en-US" sz="9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rPr>
              <a:t>n = </a:t>
            </a:r>
            <a:r>
              <a:rPr kumimoji="0" lang="en-US" sz="9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ING Me" pitchFamily="2" charset="0"/>
              </a:rPr>
              <a:t>filteredEnumerable.Count</a:t>
            </a:r>
            <a:r>
              <a:rPr kumimoji="0" lang="en-US" sz="9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9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dirty="0" err="1" smtClean="0">
                <a:ln>
                  <a:noFill/>
                </a:ln>
                <a:solidFill>
                  <a:srgbClr val="0000FF"/>
                </a:solidFill>
                <a:effectLst/>
                <a:uLnTx/>
                <a:uFillTx/>
                <a:latin typeface="Consolas" panose="020B0609020204030204" pitchFamily="49" charset="0"/>
                <a:ea typeface="+mn-ea"/>
                <a:cs typeface="ING Me" pitchFamily="2" charset="0"/>
              </a:rPr>
              <a:t>foreach</a:t>
            </a:r>
            <a:r>
              <a:rPr kumimoji="0" lang="en-US" sz="9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rPr>
              <a:t> (</a:t>
            </a:r>
            <a:r>
              <a:rPr kumimoji="0" lang="en-US" sz="900" b="0" i="0" u="none" strike="noStrike" kern="1200" cap="none" spc="0" normalizeH="0" baseline="0" noProof="0" dirty="0" err="1" smtClean="0">
                <a:ln>
                  <a:noFill/>
                </a:ln>
                <a:solidFill>
                  <a:srgbClr val="0000FF"/>
                </a:solidFill>
                <a:effectLst/>
                <a:uLnTx/>
                <a:uFillTx/>
                <a:latin typeface="Consolas" panose="020B0609020204030204" pitchFamily="49" charset="0"/>
                <a:ea typeface="+mn-ea"/>
                <a:cs typeface="ING Me" pitchFamily="2" charset="0"/>
              </a:rPr>
              <a:t>var</a:t>
            </a:r>
            <a:r>
              <a:rPr kumimoji="0" lang="en-US" sz="9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rPr>
              <a:t> element </a:t>
            </a:r>
            <a:r>
              <a:rPr kumimoji="0" lang="en-US" sz="900" b="0" i="0" u="none" strike="noStrike" kern="1200" cap="none" spc="0" normalizeH="0" baseline="0" noProof="0" dirty="0" smtClean="0">
                <a:ln>
                  <a:noFill/>
                </a:ln>
                <a:solidFill>
                  <a:srgbClr val="0000FF"/>
                </a:solidFill>
                <a:effectLst/>
                <a:uLnTx/>
                <a:uFillTx/>
                <a:latin typeface="Consolas" panose="020B0609020204030204" pitchFamily="49" charset="0"/>
                <a:ea typeface="+mn-ea"/>
                <a:cs typeface="ING Me" pitchFamily="2" charset="0"/>
              </a:rPr>
              <a:t>in</a:t>
            </a:r>
            <a:r>
              <a:rPr kumimoji="0" lang="en-US" sz="9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rPr>
              <a:t> </a:t>
            </a:r>
            <a:r>
              <a:rPr kumimoji="0" lang="en-US" sz="9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ING Me" pitchFamily="2" charset="0"/>
              </a:rPr>
              <a:t>filteredEnumerable</a:t>
            </a:r>
            <a:r>
              <a:rPr kumimoji="0" lang="en-US" sz="9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rPr>
              <a:t>	</a:t>
            </a:r>
            <a:r>
              <a:rPr kumimoji="0" lang="en-US"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rPr>
              <a:t>loops++;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ING Me" pitchFamily="2" charset="0"/>
              </a:rPr>
              <a:t>}</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6"/>
          <p:cNvSpPr txBox="1"/>
          <p:nvPr/>
        </p:nvSpPr>
        <p:spPr>
          <a:xfrm>
            <a:off x="1403648" y="3579862"/>
            <a:ext cx="5976664" cy="1180699"/>
          </a:xfrm>
          <a:prstGeom prst="rect">
            <a:avLst/>
          </a:prstGeom>
          <a:solidFill>
            <a:srgbClr val="A8A8A8"/>
          </a:solidFill>
        </p:spPr>
        <p:txBody>
          <a:bodyPr wrap="square" lIns="36000" tIns="36000" rIns="36000" bIns="36000" rtlCol="0">
            <a:spAutoFit/>
          </a:bodyPr>
          <a:lstStyle/>
          <a:p>
            <a:pPr>
              <a:lnSpc>
                <a:spcPct val="100000"/>
              </a:lnSpc>
            </a:pPr>
            <a:r>
              <a:rPr lang="en-US" sz="900" dirty="0" err="1">
                <a:solidFill>
                  <a:srgbClr val="0000FF"/>
                </a:solidFill>
                <a:latin typeface="Consolas" panose="020B0609020204030204" pitchFamily="49" charset="0"/>
              </a:rPr>
              <a:t>var</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filteredList</a:t>
            </a:r>
            <a:r>
              <a:rPr lang="en-US" sz="900" dirty="0">
                <a:solidFill>
                  <a:srgbClr val="000000"/>
                </a:solidFill>
                <a:latin typeface="Consolas" panose="020B0609020204030204" pitchFamily="49" charset="0"/>
              </a:rPr>
              <a:t> = </a:t>
            </a:r>
            <a:r>
              <a:rPr lang="en-US" sz="900" dirty="0" err="1">
                <a:solidFill>
                  <a:srgbClr val="000000"/>
                </a:solidFill>
                <a:latin typeface="Consolas" panose="020B0609020204030204" pitchFamily="49" charset="0"/>
              </a:rPr>
              <a:t>list.Where</a:t>
            </a:r>
            <a:r>
              <a:rPr lang="en-US" sz="900" dirty="0">
                <a:solidFill>
                  <a:srgbClr val="000000"/>
                </a:solidFill>
                <a:latin typeface="Consolas" panose="020B0609020204030204" pitchFamily="49" charset="0"/>
              </a:rPr>
              <a:t>(x =&gt; (x &gt; filter)).</a:t>
            </a:r>
            <a:r>
              <a:rPr lang="en-US" sz="900" b="1" u="sng" dirty="0" err="1">
                <a:solidFill>
                  <a:srgbClr val="000000"/>
                </a:solidFill>
                <a:latin typeface="Consolas" panose="020B0609020204030204" pitchFamily="49" charset="0"/>
              </a:rPr>
              <a:t>ToList</a:t>
            </a:r>
            <a:r>
              <a:rPr lang="en-US" sz="900" b="1" u="sng" dirty="0">
                <a:solidFill>
                  <a:srgbClr val="000000"/>
                </a:solidFill>
                <a:latin typeface="Consolas" panose="020B0609020204030204" pitchFamily="49" charset="0"/>
              </a:rPr>
              <a:t>()</a:t>
            </a:r>
            <a:r>
              <a:rPr lang="en-US" sz="900" dirty="0">
                <a:solidFill>
                  <a:srgbClr val="000000"/>
                </a:solidFill>
                <a:latin typeface="Consolas" panose="020B0609020204030204" pitchFamily="49" charset="0"/>
              </a:rPr>
              <a:t>;</a:t>
            </a:r>
          </a:p>
          <a:p>
            <a:pPr>
              <a:lnSpc>
                <a:spcPct val="100000"/>
              </a:lnSpc>
            </a:pPr>
            <a:r>
              <a:rPr lang="en-US" sz="900" dirty="0">
                <a:solidFill>
                  <a:srgbClr val="000000"/>
                </a:solidFill>
                <a:latin typeface="Consolas" panose="020B0609020204030204" pitchFamily="49" charset="0"/>
              </a:rPr>
              <a:t>n = </a:t>
            </a:r>
            <a:r>
              <a:rPr lang="en-US" sz="900" dirty="0" err="1">
                <a:solidFill>
                  <a:srgbClr val="000000"/>
                </a:solidFill>
                <a:latin typeface="Consolas" panose="020B0609020204030204" pitchFamily="49" charset="0"/>
              </a:rPr>
              <a:t>filteredList.Count</a:t>
            </a:r>
            <a:r>
              <a:rPr lang="en-US" sz="900" dirty="0">
                <a:solidFill>
                  <a:srgbClr val="000000"/>
                </a:solidFill>
                <a:latin typeface="Consolas" panose="020B0609020204030204" pitchFamily="49" charset="0"/>
              </a:rPr>
              <a:t>();</a:t>
            </a:r>
          </a:p>
          <a:p>
            <a:pPr>
              <a:lnSpc>
                <a:spcPct val="100000"/>
              </a:lnSpc>
            </a:pPr>
            <a:r>
              <a:rPr lang="en-US" sz="900" dirty="0">
                <a:solidFill>
                  <a:srgbClr val="000000"/>
                </a:solidFill>
                <a:latin typeface="Consolas" panose="020B0609020204030204" pitchFamily="49" charset="0"/>
              </a:rPr>
              <a:t>n = </a:t>
            </a:r>
            <a:r>
              <a:rPr lang="en-US" sz="900" dirty="0" err="1">
                <a:solidFill>
                  <a:srgbClr val="000000"/>
                </a:solidFill>
                <a:latin typeface="Consolas" panose="020B0609020204030204" pitchFamily="49" charset="0"/>
              </a:rPr>
              <a:t>filteredList.Count</a:t>
            </a:r>
            <a:r>
              <a:rPr lang="en-US" sz="900" dirty="0">
                <a:solidFill>
                  <a:srgbClr val="000000"/>
                </a:solidFill>
                <a:latin typeface="Consolas" panose="020B0609020204030204" pitchFamily="49" charset="0"/>
              </a:rPr>
              <a:t>();</a:t>
            </a:r>
          </a:p>
          <a:p>
            <a:pPr>
              <a:lnSpc>
                <a:spcPct val="100000"/>
              </a:lnSpc>
            </a:pPr>
            <a:endParaRPr lang="en-US" sz="900" dirty="0">
              <a:solidFill>
                <a:srgbClr val="000000"/>
              </a:solidFill>
              <a:latin typeface="Consolas" panose="020B0609020204030204" pitchFamily="49" charset="0"/>
            </a:endParaRPr>
          </a:p>
          <a:p>
            <a:pPr>
              <a:lnSpc>
                <a:spcPct val="100000"/>
              </a:lnSpc>
            </a:pPr>
            <a:r>
              <a:rPr lang="en-US" sz="900" dirty="0" err="1">
                <a:solidFill>
                  <a:srgbClr val="0000FF"/>
                </a:solidFill>
                <a:latin typeface="Consolas" panose="020B0609020204030204" pitchFamily="49" charset="0"/>
              </a:rPr>
              <a:t>foreach</a:t>
            </a:r>
            <a:r>
              <a:rPr lang="en-US" sz="900" dirty="0">
                <a:solidFill>
                  <a:srgbClr val="000000"/>
                </a:solidFill>
                <a:latin typeface="Consolas" panose="020B0609020204030204" pitchFamily="49" charset="0"/>
              </a:rPr>
              <a:t> (</a:t>
            </a:r>
            <a:r>
              <a:rPr lang="en-US" sz="900" dirty="0" err="1">
                <a:solidFill>
                  <a:srgbClr val="0000FF"/>
                </a:solidFill>
                <a:latin typeface="Consolas" panose="020B0609020204030204" pitchFamily="49" charset="0"/>
              </a:rPr>
              <a:t>var</a:t>
            </a:r>
            <a:r>
              <a:rPr lang="en-US" sz="900" dirty="0">
                <a:solidFill>
                  <a:srgbClr val="000000"/>
                </a:solidFill>
                <a:latin typeface="Consolas" panose="020B0609020204030204" pitchFamily="49" charset="0"/>
              </a:rPr>
              <a:t> element </a:t>
            </a:r>
            <a:r>
              <a:rPr lang="en-US" sz="900" dirty="0">
                <a:solidFill>
                  <a:srgbClr val="0000FF"/>
                </a:solidFill>
                <a:latin typeface="Consolas" panose="020B0609020204030204" pitchFamily="49" charset="0"/>
              </a:rPr>
              <a:t>in</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filteredList</a:t>
            </a:r>
            <a:r>
              <a:rPr lang="en-US" sz="900" dirty="0">
                <a:solidFill>
                  <a:srgbClr val="000000"/>
                </a:solidFill>
                <a:latin typeface="Consolas" panose="020B0609020204030204" pitchFamily="49" charset="0"/>
              </a:rPr>
              <a:t>)</a:t>
            </a:r>
          </a:p>
          <a:p>
            <a:pPr>
              <a:lnSpc>
                <a:spcPct val="100000"/>
              </a:lnSpc>
            </a:pPr>
            <a:r>
              <a:rPr lang="en-US" sz="900" dirty="0">
                <a:solidFill>
                  <a:srgbClr val="000000"/>
                </a:solidFill>
                <a:latin typeface="Consolas" panose="020B0609020204030204" pitchFamily="49" charset="0"/>
              </a:rPr>
              <a:t>{</a:t>
            </a:r>
          </a:p>
          <a:p>
            <a:pPr>
              <a:lnSpc>
                <a:spcPct val="100000"/>
              </a:lnSpc>
            </a:pPr>
            <a:r>
              <a:rPr lang="en-US" sz="900" dirty="0">
                <a:solidFill>
                  <a:srgbClr val="000000"/>
                </a:solidFill>
                <a:latin typeface="Consolas" panose="020B0609020204030204" pitchFamily="49" charset="0"/>
              </a:rPr>
              <a:t>	loops++;</a:t>
            </a:r>
          </a:p>
          <a:p>
            <a:pPr>
              <a:lnSpc>
                <a:spcPct val="100000"/>
              </a:lnSpc>
            </a:pPr>
            <a:r>
              <a:rPr lang="en-US" sz="900" dirty="0" smtClean="0">
                <a:solidFill>
                  <a:srgbClr val="000000"/>
                </a:solidFill>
                <a:latin typeface="Consolas" panose="020B0609020204030204" pitchFamily="49" charset="0"/>
              </a:rPr>
              <a:t>}</a:t>
            </a:r>
            <a:endParaRPr lang="en-US" sz="12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Execution of </a:t>
            </a:r>
            <a:r>
              <a:rPr lang="en-GB" dirty="0" err="1" smtClean="0"/>
              <a:t>Linq</a:t>
            </a:r>
            <a:r>
              <a:rPr lang="en-GB" dirty="0" smtClean="0"/>
              <a:t> queries Quiz (II)</a:t>
            </a:r>
            <a:endParaRPr lang="en-GB" dirty="0"/>
          </a:p>
        </p:txBody>
      </p:sp>
      <p:sp>
        <p:nvSpPr>
          <p:cNvPr id="3" name="2 Marcador de contenido"/>
          <p:cNvSpPr>
            <a:spLocks noGrp="1"/>
          </p:cNvSpPr>
          <p:nvPr>
            <p:ph idx="1"/>
          </p:nvPr>
        </p:nvSpPr>
        <p:spPr/>
        <p:txBody>
          <a:bodyPr>
            <a:normAutofit/>
          </a:bodyPr>
          <a:lstStyle/>
          <a:p>
            <a:pPr lvl="0"/>
            <a:r>
              <a:rPr lang="en-GB" sz="1800" dirty="0" smtClean="0">
                <a:solidFill>
                  <a:prstClr val="black"/>
                </a:solidFill>
              </a:rPr>
              <a:t>Which piece of code is faster?</a:t>
            </a:r>
          </a:p>
          <a:p>
            <a:pPr lvl="0"/>
            <a:r>
              <a:rPr lang="en-GB" sz="1800" dirty="0" smtClean="0">
                <a:solidFill>
                  <a:prstClr val="black"/>
                </a:solidFill>
              </a:rPr>
              <a:t>A:</a:t>
            </a:r>
          </a:p>
          <a:p>
            <a:pPr lvl="0"/>
            <a:endParaRPr lang="en-GB" sz="1800" dirty="0" smtClean="0">
              <a:solidFill>
                <a:prstClr val="black"/>
              </a:solidFill>
            </a:endParaRPr>
          </a:p>
          <a:p>
            <a:pPr lvl="0"/>
            <a:endParaRPr lang="en-GB" sz="1800" dirty="0" smtClean="0">
              <a:solidFill>
                <a:prstClr val="black"/>
              </a:solidFill>
            </a:endParaRPr>
          </a:p>
          <a:p>
            <a:pPr lvl="0"/>
            <a:endParaRPr lang="en-GB" sz="1800" dirty="0" smtClean="0">
              <a:solidFill>
                <a:prstClr val="black"/>
              </a:solidFill>
            </a:endParaRPr>
          </a:p>
          <a:p>
            <a:pPr lvl="0"/>
            <a:endParaRPr lang="en-GB" sz="1800" dirty="0" smtClean="0">
              <a:solidFill>
                <a:prstClr val="black"/>
              </a:solidFill>
            </a:endParaRPr>
          </a:p>
          <a:p>
            <a:pPr lvl="0"/>
            <a:r>
              <a:rPr lang="en-GB" sz="1800" dirty="0" smtClean="0">
                <a:solidFill>
                  <a:prstClr val="black"/>
                </a:solidFill>
              </a:rPr>
              <a:t>B:</a:t>
            </a:r>
          </a:p>
          <a:p>
            <a:endParaRPr lang="en-GB" dirty="0"/>
          </a:p>
        </p:txBody>
      </p:sp>
      <p:sp>
        <p:nvSpPr>
          <p:cNvPr id="4" name="TextBox 5"/>
          <p:cNvSpPr txBox="1"/>
          <p:nvPr/>
        </p:nvSpPr>
        <p:spPr>
          <a:xfrm>
            <a:off x="683568" y="1851670"/>
            <a:ext cx="7922087" cy="1149921"/>
          </a:xfrm>
          <a:prstGeom prst="rect">
            <a:avLst/>
          </a:prstGeom>
          <a:solidFill>
            <a:schemeClr val="tx1">
              <a:lumMod val="40000"/>
              <a:lumOff val="60000"/>
            </a:schemeClr>
          </a:solidFill>
        </p:spPr>
        <p:txBody>
          <a:bodyPr wrap="square" lIns="36000" tIns="36000" rIns="36000" bIns="36000" rtlCol="0">
            <a:spAutoFit/>
          </a:bodyPr>
          <a:lstStyle/>
          <a:p>
            <a:pPr lvl="0"/>
            <a:r>
              <a:rPr lang="en-US" sz="1400" dirty="0" err="1">
                <a:solidFill>
                  <a:srgbClr val="0000FF"/>
                </a:solidFill>
                <a:latin typeface="Consolas" panose="020B0609020204030204" pitchFamily="49" charset="0"/>
                <a:cs typeface="ING Me" pitchFamily="2" charset="0"/>
              </a:rPr>
              <a:t>var</a:t>
            </a:r>
            <a:r>
              <a:rPr lang="en-US" sz="1400" dirty="0">
                <a:solidFill>
                  <a:srgbClr val="000000"/>
                </a:solidFill>
                <a:latin typeface="Consolas" panose="020B0609020204030204" pitchFamily="49" charset="0"/>
                <a:cs typeface="ING Me" pitchFamily="2" charset="0"/>
              </a:rPr>
              <a:t> loops = 0;</a:t>
            </a:r>
          </a:p>
          <a:p>
            <a:pPr lvl="0"/>
            <a:r>
              <a:rPr lang="en-US" sz="1400" dirty="0" err="1">
                <a:solidFill>
                  <a:srgbClr val="0000FF"/>
                </a:solidFill>
                <a:latin typeface="Consolas" panose="020B0609020204030204" pitchFamily="49" charset="0"/>
                <a:cs typeface="ING Me" pitchFamily="2" charset="0"/>
              </a:rPr>
              <a:t>foreach</a:t>
            </a:r>
            <a:r>
              <a:rPr lang="en-US" sz="1400" dirty="0">
                <a:solidFill>
                  <a:srgbClr val="000000"/>
                </a:solidFill>
                <a:latin typeface="Consolas" panose="020B0609020204030204" pitchFamily="49" charset="0"/>
                <a:cs typeface="ING Me" pitchFamily="2" charset="0"/>
              </a:rPr>
              <a:t> (</a:t>
            </a:r>
            <a:r>
              <a:rPr lang="en-US" sz="1400" dirty="0" err="1">
                <a:solidFill>
                  <a:srgbClr val="0000FF"/>
                </a:solidFill>
                <a:latin typeface="Consolas" panose="020B0609020204030204" pitchFamily="49" charset="0"/>
                <a:cs typeface="ING Me" pitchFamily="2" charset="0"/>
              </a:rPr>
              <a:t>var</a:t>
            </a:r>
            <a:r>
              <a:rPr lang="en-US" sz="1400" dirty="0">
                <a:solidFill>
                  <a:srgbClr val="000000"/>
                </a:solidFill>
                <a:latin typeface="Consolas" panose="020B0609020204030204" pitchFamily="49" charset="0"/>
                <a:cs typeface="ING Me" pitchFamily="2" charset="0"/>
              </a:rPr>
              <a:t> element </a:t>
            </a:r>
            <a:r>
              <a:rPr lang="en-US" sz="1400" dirty="0">
                <a:solidFill>
                  <a:srgbClr val="0000FF"/>
                </a:solidFill>
                <a:latin typeface="Consolas" panose="020B0609020204030204" pitchFamily="49" charset="0"/>
                <a:cs typeface="ING Me" pitchFamily="2" charset="0"/>
              </a:rPr>
              <a:t>in</a:t>
            </a:r>
            <a:r>
              <a:rPr lang="en-US" sz="1400" dirty="0">
                <a:solidFill>
                  <a:srgbClr val="000000"/>
                </a:solidFill>
                <a:latin typeface="Consolas" panose="020B0609020204030204" pitchFamily="49" charset="0"/>
                <a:cs typeface="ING Me" pitchFamily="2" charset="0"/>
              </a:rPr>
              <a:t> </a:t>
            </a:r>
            <a:r>
              <a:rPr lang="en-US" sz="1400" dirty="0" err="1">
                <a:solidFill>
                  <a:srgbClr val="000000"/>
                </a:solidFill>
                <a:latin typeface="Consolas" panose="020B0609020204030204" pitchFamily="49" charset="0"/>
                <a:cs typeface="ING Me" pitchFamily="2" charset="0"/>
              </a:rPr>
              <a:t>list.Where</a:t>
            </a:r>
            <a:r>
              <a:rPr lang="en-US" sz="1400" dirty="0">
                <a:solidFill>
                  <a:srgbClr val="000000"/>
                </a:solidFill>
                <a:latin typeface="Consolas" panose="020B0609020204030204" pitchFamily="49" charset="0"/>
                <a:cs typeface="ING Me" pitchFamily="2" charset="0"/>
              </a:rPr>
              <a:t>(x =&gt; (x &gt; filter)))</a:t>
            </a:r>
          </a:p>
          <a:p>
            <a:pPr lvl="0"/>
            <a:r>
              <a:rPr lang="en-US" sz="1400" dirty="0">
                <a:solidFill>
                  <a:srgbClr val="000000"/>
                </a:solidFill>
                <a:latin typeface="Consolas" panose="020B0609020204030204" pitchFamily="49" charset="0"/>
                <a:cs typeface="ING Me" pitchFamily="2" charset="0"/>
              </a:rPr>
              <a:t>{</a:t>
            </a:r>
          </a:p>
          <a:p>
            <a:pPr lvl="0"/>
            <a:r>
              <a:rPr lang="en-US" sz="1400" dirty="0">
                <a:solidFill>
                  <a:srgbClr val="000000"/>
                </a:solidFill>
                <a:latin typeface="Consolas" panose="020B0609020204030204" pitchFamily="49" charset="0"/>
                <a:cs typeface="ING Me" pitchFamily="2" charset="0"/>
              </a:rPr>
              <a:t>	loops++;</a:t>
            </a:r>
          </a:p>
          <a:p>
            <a:pPr lvl="0"/>
            <a:r>
              <a:rPr lang="en-US" sz="1400" dirty="0">
                <a:solidFill>
                  <a:srgbClr val="000000"/>
                </a:solidFill>
                <a:latin typeface="Consolas" panose="020B0609020204030204" pitchFamily="49" charset="0"/>
                <a:cs typeface="ING Me" pitchFamily="2" charset="0"/>
              </a:rPr>
              <a:t>}</a:t>
            </a:r>
            <a:endParaRPr lang="en-US" sz="1400" dirty="0"/>
          </a:p>
        </p:txBody>
      </p:sp>
      <p:sp>
        <p:nvSpPr>
          <p:cNvPr id="5" name="TextBox 6"/>
          <p:cNvSpPr txBox="1"/>
          <p:nvPr/>
        </p:nvSpPr>
        <p:spPr>
          <a:xfrm>
            <a:off x="683568" y="3507854"/>
            <a:ext cx="7922088" cy="1365365"/>
          </a:xfrm>
          <a:prstGeom prst="rect">
            <a:avLst/>
          </a:prstGeom>
          <a:solidFill>
            <a:srgbClr val="A8A8A8"/>
          </a:solidFill>
        </p:spPr>
        <p:txBody>
          <a:bodyPr wrap="square" lIns="36000" tIns="36000" rIns="36000" bIns="36000" rtlCol="0">
            <a:spAutoFit/>
          </a:bodyPr>
          <a:lstStyle/>
          <a:p>
            <a:pPr lvl="0"/>
            <a:r>
              <a:rPr lang="en-US" sz="1400" dirty="0" err="1">
                <a:solidFill>
                  <a:srgbClr val="0000FF"/>
                </a:solidFill>
                <a:latin typeface="Consolas" panose="020B0609020204030204" pitchFamily="49" charset="0"/>
                <a:cs typeface="ING Me" pitchFamily="2" charset="0"/>
              </a:rPr>
              <a:t>var</a:t>
            </a:r>
            <a:r>
              <a:rPr lang="en-US" sz="1400" dirty="0">
                <a:solidFill>
                  <a:srgbClr val="000000"/>
                </a:solidFill>
                <a:latin typeface="Consolas" panose="020B0609020204030204" pitchFamily="49" charset="0"/>
                <a:cs typeface="ING Me" pitchFamily="2" charset="0"/>
              </a:rPr>
              <a:t> loops = 0;</a:t>
            </a:r>
          </a:p>
          <a:p>
            <a:pPr lvl="0"/>
            <a:r>
              <a:rPr lang="en-US" sz="1400" dirty="0" err="1">
                <a:solidFill>
                  <a:srgbClr val="0000FF"/>
                </a:solidFill>
                <a:latin typeface="Consolas" panose="020B0609020204030204" pitchFamily="49" charset="0"/>
                <a:cs typeface="ING Me" pitchFamily="2" charset="0"/>
              </a:rPr>
              <a:t>foreach</a:t>
            </a:r>
            <a:r>
              <a:rPr lang="en-US" sz="1400" dirty="0">
                <a:solidFill>
                  <a:srgbClr val="000000"/>
                </a:solidFill>
                <a:latin typeface="Consolas" panose="020B0609020204030204" pitchFamily="49" charset="0"/>
                <a:cs typeface="ING Me" pitchFamily="2" charset="0"/>
              </a:rPr>
              <a:t> (</a:t>
            </a:r>
            <a:r>
              <a:rPr lang="en-US" sz="1400" dirty="0" err="1">
                <a:solidFill>
                  <a:srgbClr val="0000FF"/>
                </a:solidFill>
                <a:latin typeface="Consolas" panose="020B0609020204030204" pitchFamily="49" charset="0"/>
                <a:cs typeface="ING Me" pitchFamily="2" charset="0"/>
              </a:rPr>
              <a:t>var</a:t>
            </a:r>
            <a:r>
              <a:rPr lang="en-US" sz="1400" dirty="0">
                <a:solidFill>
                  <a:srgbClr val="000000"/>
                </a:solidFill>
                <a:latin typeface="Consolas" panose="020B0609020204030204" pitchFamily="49" charset="0"/>
                <a:cs typeface="ING Me" pitchFamily="2" charset="0"/>
              </a:rPr>
              <a:t> element </a:t>
            </a:r>
            <a:r>
              <a:rPr lang="en-US" sz="1400" dirty="0">
                <a:solidFill>
                  <a:srgbClr val="0000FF"/>
                </a:solidFill>
                <a:latin typeface="Consolas" panose="020B0609020204030204" pitchFamily="49" charset="0"/>
                <a:cs typeface="ING Me" pitchFamily="2" charset="0"/>
              </a:rPr>
              <a:t>in</a:t>
            </a:r>
            <a:r>
              <a:rPr lang="en-US" sz="1400" dirty="0">
                <a:solidFill>
                  <a:srgbClr val="000000"/>
                </a:solidFill>
                <a:latin typeface="Consolas" panose="020B0609020204030204" pitchFamily="49" charset="0"/>
                <a:cs typeface="ING Me" pitchFamily="2" charset="0"/>
              </a:rPr>
              <a:t> </a:t>
            </a:r>
            <a:r>
              <a:rPr lang="en-US" sz="1400" dirty="0" err="1">
                <a:solidFill>
                  <a:srgbClr val="000000"/>
                </a:solidFill>
                <a:latin typeface="Consolas" panose="020B0609020204030204" pitchFamily="49" charset="0"/>
                <a:cs typeface="ING Me" pitchFamily="2" charset="0"/>
              </a:rPr>
              <a:t>list.Where</a:t>
            </a:r>
            <a:r>
              <a:rPr lang="en-US" sz="1400" dirty="0">
                <a:solidFill>
                  <a:srgbClr val="000000"/>
                </a:solidFill>
                <a:latin typeface="Consolas" panose="020B0609020204030204" pitchFamily="49" charset="0"/>
                <a:cs typeface="ING Me" pitchFamily="2" charset="0"/>
              </a:rPr>
              <a:t>(x =&gt; (x &gt; filter)).</a:t>
            </a:r>
            <a:r>
              <a:rPr lang="en-US" sz="1400" b="1" u="sng" dirty="0" err="1">
                <a:solidFill>
                  <a:srgbClr val="000000"/>
                </a:solidFill>
                <a:latin typeface="Consolas" panose="020B0609020204030204" pitchFamily="49" charset="0"/>
                <a:cs typeface="ING Me" pitchFamily="2" charset="0"/>
              </a:rPr>
              <a:t>ToList</a:t>
            </a:r>
            <a:r>
              <a:rPr lang="en-US" sz="1400" b="1" u="sng" dirty="0">
                <a:solidFill>
                  <a:srgbClr val="000000"/>
                </a:solidFill>
                <a:latin typeface="Consolas" panose="020B0609020204030204" pitchFamily="49" charset="0"/>
                <a:cs typeface="ING Me" pitchFamily="2" charset="0"/>
              </a:rPr>
              <a:t>()</a:t>
            </a:r>
            <a:r>
              <a:rPr lang="en-US" sz="1400" dirty="0">
                <a:solidFill>
                  <a:srgbClr val="000000"/>
                </a:solidFill>
                <a:latin typeface="Consolas" panose="020B0609020204030204" pitchFamily="49" charset="0"/>
                <a:cs typeface="ING Me" pitchFamily="2" charset="0"/>
              </a:rPr>
              <a:t>)</a:t>
            </a:r>
          </a:p>
          <a:p>
            <a:pPr lvl="0"/>
            <a:r>
              <a:rPr lang="en-US" sz="1400" dirty="0">
                <a:solidFill>
                  <a:srgbClr val="000000"/>
                </a:solidFill>
                <a:latin typeface="Consolas" panose="020B0609020204030204" pitchFamily="49" charset="0"/>
                <a:cs typeface="ING Me" pitchFamily="2" charset="0"/>
              </a:rPr>
              <a:t>{</a:t>
            </a:r>
          </a:p>
          <a:p>
            <a:pPr lvl="0"/>
            <a:r>
              <a:rPr lang="en-US" sz="1400" dirty="0">
                <a:solidFill>
                  <a:srgbClr val="000000"/>
                </a:solidFill>
                <a:latin typeface="Consolas" panose="020B0609020204030204" pitchFamily="49" charset="0"/>
                <a:cs typeface="ING Me" pitchFamily="2" charset="0"/>
              </a:rPr>
              <a:t>	loops++;</a:t>
            </a:r>
          </a:p>
          <a:p>
            <a:pPr lvl="0"/>
            <a:r>
              <a:rPr lang="en-US" sz="1400" dirty="0">
                <a:solidFill>
                  <a:srgbClr val="000000"/>
                </a:solidFill>
                <a:latin typeface="Consolas" panose="020B0609020204030204" pitchFamily="49" charset="0"/>
                <a:cs typeface="ING Me" pitchFamily="2" charset="0"/>
              </a:rPr>
              <a:t>}</a:t>
            </a:r>
            <a:endParaRPr lang="en-US" sz="1400" dirty="0"/>
          </a:p>
          <a:p>
            <a:endParaRPr lang="en-US" sz="1400" dirty="0" err="1"/>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Execution of </a:t>
            </a:r>
            <a:r>
              <a:rPr lang="en-GB" dirty="0" err="1" smtClean="0"/>
              <a:t>Linq</a:t>
            </a:r>
            <a:r>
              <a:rPr lang="en-GB" dirty="0" smtClean="0"/>
              <a:t> queries Quiz (II)</a:t>
            </a:r>
            <a:endParaRPr lang="en-GB" dirty="0"/>
          </a:p>
        </p:txBody>
      </p:sp>
      <p:sp>
        <p:nvSpPr>
          <p:cNvPr id="3" name="2 Marcador de contenido"/>
          <p:cNvSpPr>
            <a:spLocks noGrp="1"/>
          </p:cNvSpPr>
          <p:nvPr>
            <p:ph idx="1"/>
          </p:nvPr>
        </p:nvSpPr>
        <p:spPr/>
        <p:txBody>
          <a:bodyPr>
            <a:normAutofit/>
          </a:bodyPr>
          <a:lstStyle/>
          <a:p>
            <a:pPr lvl="0"/>
            <a:r>
              <a:rPr lang="en-GB" sz="1800" dirty="0" smtClean="0">
                <a:solidFill>
                  <a:prstClr val="black"/>
                </a:solidFill>
              </a:rPr>
              <a:t>Which piece of code is faster?</a:t>
            </a:r>
          </a:p>
          <a:p>
            <a:pPr>
              <a:lnSpc>
                <a:spcPct val="100000"/>
              </a:lnSpc>
            </a:pPr>
            <a:r>
              <a:rPr lang="en-GB" sz="1800" dirty="0" smtClean="0">
                <a:solidFill>
                  <a:srgbClr val="00B050"/>
                </a:solidFill>
              </a:rPr>
              <a:t>A, only one loop, no reason to call </a:t>
            </a:r>
            <a:r>
              <a:rPr lang="en-GB" sz="1800" dirty="0" err="1" smtClean="0">
                <a:solidFill>
                  <a:srgbClr val="00B050"/>
                </a:solidFill>
              </a:rPr>
              <a:t>IEnumerable</a:t>
            </a:r>
            <a:r>
              <a:rPr lang="en-GB" sz="1800" dirty="0" smtClean="0">
                <a:solidFill>
                  <a:srgbClr val="00B050"/>
                </a:solidFill>
              </a:rPr>
              <a:t> twice:</a:t>
            </a:r>
            <a:endParaRPr lang="en-US" sz="1800" dirty="0" smtClean="0">
              <a:solidFill>
                <a:srgbClr val="00B050"/>
              </a:solidFill>
            </a:endParaRPr>
          </a:p>
          <a:p>
            <a:pPr lvl="0"/>
            <a:endParaRPr lang="en-GB" sz="1800" dirty="0" smtClean="0">
              <a:solidFill>
                <a:prstClr val="black"/>
              </a:solidFill>
            </a:endParaRPr>
          </a:p>
          <a:p>
            <a:pPr lvl="0"/>
            <a:endParaRPr lang="en-GB" sz="1800" dirty="0" smtClean="0">
              <a:solidFill>
                <a:prstClr val="black"/>
              </a:solidFill>
            </a:endParaRPr>
          </a:p>
          <a:p>
            <a:pPr lvl="0"/>
            <a:endParaRPr lang="en-GB" sz="1800" dirty="0" smtClean="0">
              <a:solidFill>
                <a:prstClr val="black"/>
              </a:solidFill>
            </a:endParaRPr>
          </a:p>
          <a:p>
            <a:pPr lvl="0"/>
            <a:endParaRPr lang="en-GB" sz="1800" dirty="0" smtClean="0">
              <a:solidFill>
                <a:prstClr val="black"/>
              </a:solidFill>
            </a:endParaRPr>
          </a:p>
          <a:p>
            <a:pPr lvl="0"/>
            <a:r>
              <a:rPr lang="en-GB" sz="1800" dirty="0" smtClean="0">
                <a:solidFill>
                  <a:prstClr val="black"/>
                </a:solidFill>
              </a:rPr>
              <a:t>B:</a:t>
            </a:r>
          </a:p>
          <a:p>
            <a:endParaRPr lang="en-GB" dirty="0"/>
          </a:p>
        </p:txBody>
      </p:sp>
      <p:sp>
        <p:nvSpPr>
          <p:cNvPr id="4" name="TextBox 5"/>
          <p:cNvSpPr txBox="1"/>
          <p:nvPr/>
        </p:nvSpPr>
        <p:spPr>
          <a:xfrm>
            <a:off x="683568" y="1851670"/>
            <a:ext cx="7922087" cy="1149921"/>
          </a:xfrm>
          <a:prstGeom prst="rect">
            <a:avLst/>
          </a:prstGeom>
          <a:solidFill>
            <a:schemeClr val="tx1">
              <a:lumMod val="40000"/>
              <a:lumOff val="60000"/>
            </a:schemeClr>
          </a:solidFill>
        </p:spPr>
        <p:txBody>
          <a:bodyPr wrap="square" lIns="36000" tIns="36000" rIns="36000" bIns="36000" rtlCol="0">
            <a:spAutoFit/>
          </a:bodyPr>
          <a:lstStyle/>
          <a:p>
            <a:pPr lvl="0"/>
            <a:r>
              <a:rPr lang="en-US" sz="1400" dirty="0" err="1">
                <a:solidFill>
                  <a:srgbClr val="0000FF"/>
                </a:solidFill>
                <a:latin typeface="Consolas" panose="020B0609020204030204" pitchFamily="49" charset="0"/>
                <a:cs typeface="ING Me" pitchFamily="2" charset="0"/>
              </a:rPr>
              <a:t>var</a:t>
            </a:r>
            <a:r>
              <a:rPr lang="en-US" sz="1400" dirty="0">
                <a:solidFill>
                  <a:srgbClr val="000000"/>
                </a:solidFill>
                <a:latin typeface="Consolas" panose="020B0609020204030204" pitchFamily="49" charset="0"/>
                <a:cs typeface="ING Me" pitchFamily="2" charset="0"/>
              </a:rPr>
              <a:t> loops = 0;</a:t>
            </a:r>
          </a:p>
          <a:p>
            <a:pPr lvl="0"/>
            <a:r>
              <a:rPr lang="en-US" sz="1400" dirty="0" err="1">
                <a:solidFill>
                  <a:srgbClr val="0000FF"/>
                </a:solidFill>
                <a:latin typeface="Consolas" panose="020B0609020204030204" pitchFamily="49" charset="0"/>
                <a:cs typeface="ING Me" pitchFamily="2" charset="0"/>
              </a:rPr>
              <a:t>foreach</a:t>
            </a:r>
            <a:r>
              <a:rPr lang="en-US" sz="1400" dirty="0">
                <a:solidFill>
                  <a:srgbClr val="000000"/>
                </a:solidFill>
                <a:latin typeface="Consolas" panose="020B0609020204030204" pitchFamily="49" charset="0"/>
                <a:cs typeface="ING Me" pitchFamily="2" charset="0"/>
              </a:rPr>
              <a:t> (</a:t>
            </a:r>
            <a:r>
              <a:rPr lang="en-US" sz="1400" dirty="0" err="1">
                <a:solidFill>
                  <a:srgbClr val="0000FF"/>
                </a:solidFill>
                <a:latin typeface="Consolas" panose="020B0609020204030204" pitchFamily="49" charset="0"/>
                <a:cs typeface="ING Me" pitchFamily="2" charset="0"/>
              </a:rPr>
              <a:t>var</a:t>
            </a:r>
            <a:r>
              <a:rPr lang="en-US" sz="1400" dirty="0">
                <a:solidFill>
                  <a:srgbClr val="000000"/>
                </a:solidFill>
                <a:latin typeface="Consolas" panose="020B0609020204030204" pitchFamily="49" charset="0"/>
                <a:cs typeface="ING Me" pitchFamily="2" charset="0"/>
              </a:rPr>
              <a:t> element </a:t>
            </a:r>
            <a:r>
              <a:rPr lang="en-US" sz="1400" dirty="0">
                <a:solidFill>
                  <a:srgbClr val="0000FF"/>
                </a:solidFill>
                <a:latin typeface="Consolas" panose="020B0609020204030204" pitchFamily="49" charset="0"/>
                <a:cs typeface="ING Me" pitchFamily="2" charset="0"/>
              </a:rPr>
              <a:t>in</a:t>
            </a:r>
            <a:r>
              <a:rPr lang="en-US" sz="1400" dirty="0">
                <a:solidFill>
                  <a:srgbClr val="000000"/>
                </a:solidFill>
                <a:latin typeface="Consolas" panose="020B0609020204030204" pitchFamily="49" charset="0"/>
                <a:cs typeface="ING Me" pitchFamily="2" charset="0"/>
              </a:rPr>
              <a:t> </a:t>
            </a:r>
            <a:r>
              <a:rPr lang="en-US" sz="1400" dirty="0" err="1">
                <a:solidFill>
                  <a:srgbClr val="000000"/>
                </a:solidFill>
                <a:latin typeface="Consolas" panose="020B0609020204030204" pitchFamily="49" charset="0"/>
                <a:cs typeface="ING Me" pitchFamily="2" charset="0"/>
              </a:rPr>
              <a:t>list.Where</a:t>
            </a:r>
            <a:r>
              <a:rPr lang="en-US" sz="1400" dirty="0">
                <a:solidFill>
                  <a:srgbClr val="000000"/>
                </a:solidFill>
                <a:latin typeface="Consolas" panose="020B0609020204030204" pitchFamily="49" charset="0"/>
                <a:cs typeface="ING Me" pitchFamily="2" charset="0"/>
              </a:rPr>
              <a:t>(x =&gt; (x &gt; filter)))</a:t>
            </a:r>
          </a:p>
          <a:p>
            <a:pPr lvl="0"/>
            <a:r>
              <a:rPr lang="en-US" sz="1400" dirty="0">
                <a:solidFill>
                  <a:srgbClr val="000000"/>
                </a:solidFill>
                <a:latin typeface="Consolas" panose="020B0609020204030204" pitchFamily="49" charset="0"/>
                <a:cs typeface="ING Me" pitchFamily="2" charset="0"/>
              </a:rPr>
              <a:t>{</a:t>
            </a:r>
          </a:p>
          <a:p>
            <a:pPr lvl="0"/>
            <a:r>
              <a:rPr lang="en-US" sz="1400" dirty="0">
                <a:solidFill>
                  <a:srgbClr val="000000"/>
                </a:solidFill>
                <a:latin typeface="Consolas" panose="020B0609020204030204" pitchFamily="49" charset="0"/>
                <a:cs typeface="ING Me" pitchFamily="2" charset="0"/>
              </a:rPr>
              <a:t>	loops++;</a:t>
            </a:r>
          </a:p>
          <a:p>
            <a:pPr lvl="0"/>
            <a:r>
              <a:rPr lang="en-US" sz="1400" dirty="0">
                <a:solidFill>
                  <a:srgbClr val="000000"/>
                </a:solidFill>
                <a:latin typeface="Consolas" panose="020B0609020204030204" pitchFamily="49" charset="0"/>
                <a:cs typeface="ING Me" pitchFamily="2" charset="0"/>
              </a:rPr>
              <a:t>}</a:t>
            </a:r>
            <a:endParaRPr lang="en-US" sz="1400" dirty="0"/>
          </a:p>
        </p:txBody>
      </p:sp>
      <p:sp>
        <p:nvSpPr>
          <p:cNvPr id="5" name="TextBox 6"/>
          <p:cNvSpPr txBox="1"/>
          <p:nvPr/>
        </p:nvSpPr>
        <p:spPr>
          <a:xfrm>
            <a:off x="683568" y="3507854"/>
            <a:ext cx="7922088" cy="1365365"/>
          </a:xfrm>
          <a:prstGeom prst="rect">
            <a:avLst/>
          </a:prstGeom>
          <a:solidFill>
            <a:srgbClr val="A8A8A8"/>
          </a:solidFill>
        </p:spPr>
        <p:txBody>
          <a:bodyPr wrap="square" lIns="36000" tIns="36000" rIns="36000" bIns="36000" rtlCol="0">
            <a:spAutoFit/>
          </a:bodyPr>
          <a:lstStyle/>
          <a:p>
            <a:pPr lvl="0"/>
            <a:r>
              <a:rPr lang="en-US" sz="1400" dirty="0" err="1">
                <a:solidFill>
                  <a:srgbClr val="0000FF"/>
                </a:solidFill>
                <a:latin typeface="Consolas" panose="020B0609020204030204" pitchFamily="49" charset="0"/>
                <a:cs typeface="ING Me" pitchFamily="2" charset="0"/>
              </a:rPr>
              <a:t>var</a:t>
            </a:r>
            <a:r>
              <a:rPr lang="en-US" sz="1400" dirty="0">
                <a:solidFill>
                  <a:srgbClr val="000000"/>
                </a:solidFill>
                <a:latin typeface="Consolas" panose="020B0609020204030204" pitchFamily="49" charset="0"/>
                <a:cs typeface="ING Me" pitchFamily="2" charset="0"/>
              </a:rPr>
              <a:t> loops = 0;</a:t>
            </a:r>
          </a:p>
          <a:p>
            <a:pPr lvl="0"/>
            <a:r>
              <a:rPr lang="en-US" sz="1400" dirty="0" err="1">
                <a:solidFill>
                  <a:srgbClr val="0000FF"/>
                </a:solidFill>
                <a:latin typeface="Consolas" panose="020B0609020204030204" pitchFamily="49" charset="0"/>
                <a:cs typeface="ING Me" pitchFamily="2" charset="0"/>
              </a:rPr>
              <a:t>foreach</a:t>
            </a:r>
            <a:r>
              <a:rPr lang="en-US" sz="1400" dirty="0">
                <a:solidFill>
                  <a:srgbClr val="000000"/>
                </a:solidFill>
                <a:latin typeface="Consolas" panose="020B0609020204030204" pitchFamily="49" charset="0"/>
                <a:cs typeface="ING Me" pitchFamily="2" charset="0"/>
              </a:rPr>
              <a:t> (</a:t>
            </a:r>
            <a:r>
              <a:rPr lang="en-US" sz="1400" dirty="0" err="1">
                <a:solidFill>
                  <a:srgbClr val="0000FF"/>
                </a:solidFill>
                <a:latin typeface="Consolas" panose="020B0609020204030204" pitchFamily="49" charset="0"/>
                <a:cs typeface="ING Me" pitchFamily="2" charset="0"/>
              </a:rPr>
              <a:t>var</a:t>
            </a:r>
            <a:r>
              <a:rPr lang="en-US" sz="1400" dirty="0">
                <a:solidFill>
                  <a:srgbClr val="000000"/>
                </a:solidFill>
                <a:latin typeface="Consolas" panose="020B0609020204030204" pitchFamily="49" charset="0"/>
                <a:cs typeface="ING Me" pitchFamily="2" charset="0"/>
              </a:rPr>
              <a:t> element </a:t>
            </a:r>
            <a:r>
              <a:rPr lang="en-US" sz="1400" dirty="0">
                <a:solidFill>
                  <a:srgbClr val="0000FF"/>
                </a:solidFill>
                <a:latin typeface="Consolas" panose="020B0609020204030204" pitchFamily="49" charset="0"/>
                <a:cs typeface="ING Me" pitchFamily="2" charset="0"/>
              </a:rPr>
              <a:t>in</a:t>
            </a:r>
            <a:r>
              <a:rPr lang="en-US" sz="1400" dirty="0">
                <a:solidFill>
                  <a:srgbClr val="000000"/>
                </a:solidFill>
                <a:latin typeface="Consolas" panose="020B0609020204030204" pitchFamily="49" charset="0"/>
                <a:cs typeface="ING Me" pitchFamily="2" charset="0"/>
              </a:rPr>
              <a:t> </a:t>
            </a:r>
            <a:r>
              <a:rPr lang="en-US" sz="1400" dirty="0" err="1">
                <a:solidFill>
                  <a:srgbClr val="000000"/>
                </a:solidFill>
                <a:latin typeface="Consolas" panose="020B0609020204030204" pitchFamily="49" charset="0"/>
                <a:cs typeface="ING Me" pitchFamily="2" charset="0"/>
              </a:rPr>
              <a:t>list.Where</a:t>
            </a:r>
            <a:r>
              <a:rPr lang="en-US" sz="1400" dirty="0">
                <a:solidFill>
                  <a:srgbClr val="000000"/>
                </a:solidFill>
                <a:latin typeface="Consolas" panose="020B0609020204030204" pitchFamily="49" charset="0"/>
                <a:cs typeface="ING Me" pitchFamily="2" charset="0"/>
              </a:rPr>
              <a:t>(x =&gt; (x &gt; filter)).</a:t>
            </a:r>
            <a:r>
              <a:rPr lang="en-US" sz="1400" b="1" u="sng" dirty="0" err="1">
                <a:solidFill>
                  <a:srgbClr val="000000"/>
                </a:solidFill>
                <a:latin typeface="Consolas" panose="020B0609020204030204" pitchFamily="49" charset="0"/>
                <a:cs typeface="ING Me" pitchFamily="2" charset="0"/>
              </a:rPr>
              <a:t>ToList</a:t>
            </a:r>
            <a:r>
              <a:rPr lang="en-US" sz="1400" b="1" u="sng" dirty="0">
                <a:solidFill>
                  <a:srgbClr val="000000"/>
                </a:solidFill>
                <a:latin typeface="Consolas" panose="020B0609020204030204" pitchFamily="49" charset="0"/>
                <a:cs typeface="ING Me" pitchFamily="2" charset="0"/>
              </a:rPr>
              <a:t>()</a:t>
            </a:r>
            <a:r>
              <a:rPr lang="en-US" sz="1400" dirty="0">
                <a:solidFill>
                  <a:srgbClr val="000000"/>
                </a:solidFill>
                <a:latin typeface="Consolas" panose="020B0609020204030204" pitchFamily="49" charset="0"/>
                <a:cs typeface="ING Me" pitchFamily="2" charset="0"/>
              </a:rPr>
              <a:t>)</a:t>
            </a:r>
          </a:p>
          <a:p>
            <a:pPr lvl="0"/>
            <a:r>
              <a:rPr lang="en-US" sz="1400" dirty="0">
                <a:solidFill>
                  <a:srgbClr val="000000"/>
                </a:solidFill>
                <a:latin typeface="Consolas" panose="020B0609020204030204" pitchFamily="49" charset="0"/>
                <a:cs typeface="ING Me" pitchFamily="2" charset="0"/>
              </a:rPr>
              <a:t>{</a:t>
            </a:r>
          </a:p>
          <a:p>
            <a:pPr lvl="0"/>
            <a:r>
              <a:rPr lang="en-US" sz="1400" dirty="0">
                <a:solidFill>
                  <a:srgbClr val="000000"/>
                </a:solidFill>
                <a:latin typeface="Consolas" panose="020B0609020204030204" pitchFamily="49" charset="0"/>
                <a:cs typeface="ING Me" pitchFamily="2" charset="0"/>
              </a:rPr>
              <a:t>	loops++;</a:t>
            </a:r>
          </a:p>
          <a:p>
            <a:pPr lvl="0"/>
            <a:r>
              <a:rPr lang="en-US" sz="1400" dirty="0">
                <a:solidFill>
                  <a:srgbClr val="000000"/>
                </a:solidFill>
                <a:latin typeface="Consolas" panose="020B0609020204030204" pitchFamily="49" charset="0"/>
                <a:cs typeface="ING Me" pitchFamily="2" charset="0"/>
              </a:rPr>
              <a:t>}</a:t>
            </a:r>
            <a:endParaRPr lang="en-US" sz="1400" dirty="0"/>
          </a:p>
          <a:p>
            <a:endParaRPr lang="en-US" sz="1400" dirty="0" err="1"/>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Execution of </a:t>
            </a:r>
            <a:r>
              <a:rPr lang="en-GB" dirty="0" err="1" smtClean="0"/>
              <a:t>Linq</a:t>
            </a:r>
            <a:r>
              <a:rPr lang="en-GB" dirty="0" smtClean="0"/>
              <a:t> queries Quiz (III)</a:t>
            </a:r>
            <a:endParaRPr lang="en-GB" dirty="0"/>
          </a:p>
        </p:txBody>
      </p:sp>
      <p:sp>
        <p:nvSpPr>
          <p:cNvPr id="3" name="2 Marcador de contenido"/>
          <p:cNvSpPr>
            <a:spLocks noGrp="1"/>
          </p:cNvSpPr>
          <p:nvPr>
            <p:ph idx="1"/>
          </p:nvPr>
        </p:nvSpPr>
        <p:spPr/>
        <p:txBody>
          <a:bodyPr>
            <a:normAutofit/>
          </a:bodyPr>
          <a:lstStyle/>
          <a:p>
            <a:pPr>
              <a:lnSpc>
                <a:spcPct val="100000"/>
              </a:lnSpc>
            </a:pPr>
            <a:r>
              <a:rPr lang="en-GB" sz="1800" dirty="0" smtClean="0">
                <a:solidFill>
                  <a:prstClr val="black"/>
                </a:solidFill>
              </a:rPr>
              <a:t>Which piece of code is faster?</a:t>
            </a:r>
            <a:r>
              <a:rPr lang="en-GB" sz="1800" dirty="0" smtClean="0">
                <a:solidFill>
                  <a:srgbClr val="00B050"/>
                </a:solidFill>
              </a:rPr>
              <a:t> </a:t>
            </a:r>
          </a:p>
          <a:p>
            <a:pPr>
              <a:lnSpc>
                <a:spcPct val="100000"/>
              </a:lnSpc>
            </a:pPr>
            <a:r>
              <a:rPr lang="en-GB" sz="1800" dirty="0" smtClean="0"/>
              <a:t>A</a:t>
            </a:r>
          </a:p>
          <a:p>
            <a:pPr lvl="0"/>
            <a:r>
              <a:rPr lang="en-GB" sz="1800" dirty="0" smtClean="0">
                <a:solidFill>
                  <a:prstClr val="black"/>
                </a:solidFill>
              </a:rPr>
              <a:t>A:</a:t>
            </a:r>
          </a:p>
          <a:p>
            <a:pPr lvl="0"/>
            <a:endParaRPr lang="en-GB" sz="1800" dirty="0" smtClean="0">
              <a:solidFill>
                <a:prstClr val="black"/>
              </a:solidFill>
            </a:endParaRPr>
          </a:p>
          <a:p>
            <a:pPr lvl="0"/>
            <a:endParaRPr lang="en-GB" sz="1800" dirty="0" smtClean="0">
              <a:solidFill>
                <a:prstClr val="black"/>
              </a:solidFill>
            </a:endParaRPr>
          </a:p>
          <a:p>
            <a:pPr lvl="0"/>
            <a:endParaRPr lang="en-GB" sz="1800" dirty="0" smtClean="0">
              <a:solidFill>
                <a:prstClr val="black"/>
              </a:solidFill>
            </a:endParaRPr>
          </a:p>
          <a:p>
            <a:pPr>
              <a:lnSpc>
                <a:spcPct val="100000"/>
              </a:lnSpc>
            </a:pPr>
            <a:r>
              <a:rPr lang="en-GB" sz="1800" dirty="0" smtClean="0"/>
              <a:t>B</a:t>
            </a:r>
            <a:endParaRPr lang="en-GB" dirty="0" smtClean="0"/>
          </a:p>
          <a:p>
            <a:endParaRPr lang="en-GB" dirty="0"/>
          </a:p>
        </p:txBody>
      </p:sp>
      <p:sp>
        <p:nvSpPr>
          <p:cNvPr id="4" name="TextBox 5"/>
          <p:cNvSpPr txBox="1"/>
          <p:nvPr/>
        </p:nvSpPr>
        <p:spPr>
          <a:xfrm>
            <a:off x="827584" y="1851670"/>
            <a:ext cx="7922087" cy="1365365"/>
          </a:xfrm>
          <a:prstGeom prst="rect">
            <a:avLst/>
          </a:prstGeom>
          <a:solidFill>
            <a:schemeClr val="tx1">
              <a:lumMod val="40000"/>
              <a:lumOff val="60000"/>
            </a:schemeClr>
          </a:solidFill>
        </p:spPr>
        <p:txBody>
          <a:bodyPr wrap="square" lIns="36000" tIns="36000" rIns="36000" bIns="36000" rtlCol="0">
            <a:spAutoFit/>
          </a:bodyPr>
          <a:lstStyle/>
          <a:p>
            <a:r>
              <a:rPr lang="nn-NO" sz="1200" dirty="0">
                <a:solidFill>
                  <a:srgbClr val="0000FF"/>
                </a:solidFill>
                <a:latin typeface="Consolas" panose="020B0609020204030204" pitchFamily="49" charset="0"/>
              </a:rPr>
              <a:t>for</a:t>
            </a:r>
            <a:r>
              <a:rPr lang="nn-NO" sz="1200" dirty="0">
                <a:solidFill>
                  <a:srgbClr val="000000"/>
                </a:solidFill>
                <a:latin typeface="Consolas" panose="020B0609020204030204" pitchFamily="49" charset="0"/>
              </a:rPr>
              <a:t> (</a:t>
            </a:r>
            <a:r>
              <a:rPr lang="nn-NO" sz="1200" dirty="0">
                <a:solidFill>
                  <a:srgbClr val="0000FF"/>
                </a:solidFill>
                <a:latin typeface="Consolas" panose="020B0609020204030204" pitchFamily="49" charset="0"/>
              </a:rPr>
              <a:t>int</a:t>
            </a:r>
            <a:r>
              <a:rPr lang="nn-NO" sz="1200" dirty="0">
                <a:solidFill>
                  <a:srgbClr val="000000"/>
                </a:solidFill>
                <a:latin typeface="Consolas" panose="020B0609020204030204" pitchFamily="49" charset="0"/>
              </a:rPr>
              <a:t> i = 0; i &lt; 5; i++)</a:t>
            </a: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	</a:t>
            </a:r>
            <a:r>
              <a:rPr lang="en-US" sz="1200" dirty="0" err="1">
                <a:solidFill>
                  <a:srgbClr val="0000FF"/>
                </a:solidFill>
                <a:latin typeface="Consolas" panose="020B0609020204030204" pitchFamily="49" charset="0"/>
              </a:rPr>
              <a:t>foreach</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var</a:t>
            </a:r>
            <a:r>
              <a:rPr lang="en-US" sz="1200" dirty="0">
                <a:solidFill>
                  <a:srgbClr val="000000"/>
                </a:solidFill>
                <a:latin typeface="Consolas" panose="020B0609020204030204" pitchFamily="49" charset="0"/>
              </a:rPr>
              <a:t> element </a:t>
            </a:r>
            <a:r>
              <a:rPr lang="en-US" sz="1200" dirty="0">
                <a:solidFill>
                  <a:srgbClr val="0000FF"/>
                </a:solidFill>
                <a:latin typeface="Consolas" panose="020B0609020204030204" pitchFamily="49" charset="0"/>
              </a:rPr>
              <a:t>in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list.Where</a:t>
            </a:r>
            <a:r>
              <a:rPr lang="en-US" sz="1200" dirty="0">
                <a:solidFill>
                  <a:srgbClr val="000000"/>
                </a:solidFill>
                <a:latin typeface="Consolas" panose="020B0609020204030204" pitchFamily="49" charset="0"/>
              </a:rPr>
              <a:t>(x =&gt; (x &gt; filter)))</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loops++;</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endParaRPr lang="en-US" sz="1200" dirty="0"/>
          </a:p>
        </p:txBody>
      </p:sp>
      <p:sp>
        <p:nvSpPr>
          <p:cNvPr id="5" name="TextBox 6"/>
          <p:cNvSpPr txBox="1"/>
          <p:nvPr/>
        </p:nvSpPr>
        <p:spPr>
          <a:xfrm>
            <a:off x="826376" y="3507854"/>
            <a:ext cx="7922088" cy="1365365"/>
          </a:xfrm>
          <a:prstGeom prst="rect">
            <a:avLst/>
          </a:prstGeom>
          <a:solidFill>
            <a:srgbClr val="A8A8A8"/>
          </a:solidFill>
        </p:spPr>
        <p:txBody>
          <a:bodyPr wrap="square" lIns="36000" tIns="36000" rIns="36000" bIns="36000" rtlCol="0">
            <a:spAutoFit/>
          </a:bodyPr>
          <a:lstStyle/>
          <a:p>
            <a:r>
              <a:rPr lang="nn-NO" sz="1200" dirty="0">
                <a:solidFill>
                  <a:srgbClr val="0000FF"/>
                </a:solidFill>
                <a:latin typeface="Consolas" panose="020B0609020204030204" pitchFamily="49" charset="0"/>
              </a:rPr>
              <a:t>for</a:t>
            </a:r>
            <a:r>
              <a:rPr lang="nn-NO" sz="1200" dirty="0">
                <a:solidFill>
                  <a:srgbClr val="000000"/>
                </a:solidFill>
                <a:latin typeface="Consolas" panose="020B0609020204030204" pitchFamily="49" charset="0"/>
              </a:rPr>
              <a:t> (</a:t>
            </a:r>
            <a:r>
              <a:rPr lang="nn-NO" sz="1200" dirty="0">
                <a:solidFill>
                  <a:srgbClr val="0000FF"/>
                </a:solidFill>
                <a:latin typeface="Consolas" panose="020B0609020204030204" pitchFamily="49" charset="0"/>
              </a:rPr>
              <a:t>int</a:t>
            </a:r>
            <a:r>
              <a:rPr lang="nn-NO" sz="1200" dirty="0">
                <a:solidFill>
                  <a:srgbClr val="000000"/>
                </a:solidFill>
                <a:latin typeface="Consolas" panose="020B0609020204030204" pitchFamily="49" charset="0"/>
              </a:rPr>
              <a:t> i = 0; i &lt; 5; i++)</a:t>
            </a: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	</a:t>
            </a:r>
            <a:r>
              <a:rPr lang="en-US" sz="1200" dirty="0" err="1">
                <a:solidFill>
                  <a:srgbClr val="0000FF"/>
                </a:solidFill>
                <a:latin typeface="Consolas" panose="020B0609020204030204" pitchFamily="49" charset="0"/>
              </a:rPr>
              <a:t>foreach</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var</a:t>
            </a:r>
            <a:r>
              <a:rPr lang="en-US" sz="1200" dirty="0">
                <a:solidFill>
                  <a:srgbClr val="000000"/>
                </a:solidFill>
                <a:latin typeface="Consolas" panose="020B0609020204030204" pitchFamily="49" charset="0"/>
              </a:rPr>
              <a:t> element </a:t>
            </a:r>
            <a:r>
              <a:rPr lang="en-US" sz="1200" dirty="0">
                <a:solidFill>
                  <a:srgbClr val="0000FF"/>
                </a:solidFill>
                <a:latin typeface="Consolas" panose="020B0609020204030204" pitchFamily="49" charset="0"/>
              </a:rPr>
              <a:t>in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list.Where</a:t>
            </a:r>
            <a:r>
              <a:rPr lang="en-US" sz="1200" dirty="0">
                <a:solidFill>
                  <a:srgbClr val="000000"/>
                </a:solidFill>
                <a:latin typeface="Consolas" panose="020B0609020204030204" pitchFamily="49" charset="0"/>
              </a:rPr>
              <a:t>(x =&gt; (x &gt; filter)).</a:t>
            </a:r>
            <a:r>
              <a:rPr lang="en-US" sz="1200" dirty="0" err="1">
                <a:solidFill>
                  <a:srgbClr val="000000"/>
                </a:solidFill>
                <a:latin typeface="Consolas" panose="020B0609020204030204" pitchFamily="49" charset="0"/>
              </a:rPr>
              <a:t>ToList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loops++;</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endParaRPr lang="en-US" sz="12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Execution of </a:t>
            </a:r>
            <a:r>
              <a:rPr lang="en-GB" dirty="0" err="1" smtClean="0"/>
              <a:t>Linq</a:t>
            </a:r>
            <a:r>
              <a:rPr lang="en-GB" dirty="0" smtClean="0"/>
              <a:t> queries Quiz (III)</a:t>
            </a:r>
            <a:endParaRPr lang="en-GB" dirty="0"/>
          </a:p>
        </p:txBody>
      </p:sp>
      <p:sp>
        <p:nvSpPr>
          <p:cNvPr id="3" name="2 Marcador de contenido"/>
          <p:cNvSpPr>
            <a:spLocks noGrp="1"/>
          </p:cNvSpPr>
          <p:nvPr>
            <p:ph idx="1"/>
          </p:nvPr>
        </p:nvSpPr>
        <p:spPr/>
        <p:txBody>
          <a:bodyPr>
            <a:normAutofit/>
          </a:bodyPr>
          <a:lstStyle/>
          <a:p>
            <a:pPr>
              <a:lnSpc>
                <a:spcPct val="100000"/>
              </a:lnSpc>
            </a:pPr>
            <a:r>
              <a:rPr lang="en-GB" sz="1800" dirty="0" smtClean="0">
                <a:solidFill>
                  <a:prstClr val="black"/>
                </a:solidFill>
              </a:rPr>
              <a:t>Which piece of code is faster?</a:t>
            </a:r>
            <a:r>
              <a:rPr lang="en-GB" sz="1800" dirty="0" smtClean="0">
                <a:solidFill>
                  <a:srgbClr val="00B050"/>
                </a:solidFill>
              </a:rPr>
              <a:t> The right answer is </a:t>
            </a:r>
            <a:r>
              <a:rPr lang="en-GB" sz="1800" b="1" u="sng" dirty="0" smtClean="0">
                <a:solidFill>
                  <a:srgbClr val="00B050"/>
                </a:solidFill>
              </a:rPr>
              <a:t>none is correct</a:t>
            </a:r>
          </a:p>
          <a:p>
            <a:pPr>
              <a:lnSpc>
                <a:spcPct val="100000"/>
              </a:lnSpc>
            </a:pPr>
            <a:r>
              <a:rPr lang="en-GB" sz="1800" dirty="0" smtClean="0">
                <a:solidFill>
                  <a:srgbClr val="00B050"/>
                </a:solidFill>
              </a:rPr>
              <a:t>A, </a:t>
            </a:r>
            <a:r>
              <a:rPr lang="en-GB" sz="1800" dirty="0" err="1" smtClean="0">
                <a:solidFill>
                  <a:srgbClr val="00B050"/>
                </a:solidFill>
              </a:rPr>
              <a:t>IEnumerable</a:t>
            </a:r>
            <a:r>
              <a:rPr lang="en-GB" sz="1800" dirty="0" smtClean="0">
                <a:solidFill>
                  <a:srgbClr val="00B050"/>
                </a:solidFill>
              </a:rPr>
              <a:t> will be called 5 times, in the second example 10!:</a:t>
            </a:r>
            <a:endParaRPr lang="en-GB" sz="1800" dirty="0" smtClean="0">
              <a:solidFill>
                <a:prstClr val="black"/>
              </a:solidFill>
            </a:endParaRPr>
          </a:p>
          <a:p>
            <a:pPr lvl="0"/>
            <a:r>
              <a:rPr lang="en-GB" sz="1800" dirty="0" smtClean="0">
                <a:solidFill>
                  <a:prstClr val="black"/>
                </a:solidFill>
              </a:rPr>
              <a:t>A:</a:t>
            </a:r>
          </a:p>
          <a:p>
            <a:pPr lvl="0"/>
            <a:endParaRPr lang="en-GB" sz="1800" dirty="0" smtClean="0">
              <a:solidFill>
                <a:prstClr val="black"/>
              </a:solidFill>
            </a:endParaRPr>
          </a:p>
          <a:p>
            <a:pPr lvl="0"/>
            <a:endParaRPr lang="en-GB" sz="1800" dirty="0" smtClean="0">
              <a:solidFill>
                <a:prstClr val="black"/>
              </a:solidFill>
            </a:endParaRPr>
          </a:p>
          <a:p>
            <a:pPr lvl="0"/>
            <a:endParaRPr lang="en-GB" sz="1800" dirty="0" smtClean="0">
              <a:solidFill>
                <a:prstClr val="black"/>
              </a:solidFill>
            </a:endParaRPr>
          </a:p>
          <a:p>
            <a:pPr>
              <a:lnSpc>
                <a:spcPct val="100000"/>
              </a:lnSpc>
            </a:pPr>
            <a:r>
              <a:rPr lang="en-GB" sz="1800" dirty="0" smtClean="0">
                <a:solidFill>
                  <a:srgbClr val="FF0000"/>
                </a:solidFill>
              </a:rPr>
              <a:t>B, TOTAL DISASTER this code is NOT correct in terms of performance :</a:t>
            </a:r>
          </a:p>
          <a:p>
            <a:pPr lvl="0"/>
            <a:endParaRPr lang="en-GB" dirty="0" smtClean="0">
              <a:solidFill>
                <a:prstClr val="black"/>
              </a:solidFill>
            </a:endParaRPr>
          </a:p>
          <a:p>
            <a:endParaRPr lang="en-GB" dirty="0"/>
          </a:p>
        </p:txBody>
      </p:sp>
      <p:sp>
        <p:nvSpPr>
          <p:cNvPr id="4" name="TextBox 5"/>
          <p:cNvSpPr txBox="1"/>
          <p:nvPr/>
        </p:nvSpPr>
        <p:spPr>
          <a:xfrm>
            <a:off x="827584" y="1851670"/>
            <a:ext cx="7922087" cy="1365365"/>
          </a:xfrm>
          <a:prstGeom prst="rect">
            <a:avLst/>
          </a:prstGeom>
          <a:solidFill>
            <a:schemeClr val="tx1">
              <a:lumMod val="40000"/>
              <a:lumOff val="60000"/>
            </a:schemeClr>
          </a:solidFill>
        </p:spPr>
        <p:txBody>
          <a:bodyPr wrap="square" lIns="36000" tIns="36000" rIns="36000" bIns="36000" rtlCol="0">
            <a:spAutoFit/>
          </a:bodyPr>
          <a:lstStyle/>
          <a:p>
            <a:r>
              <a:rPr lang="nn-NO" sz="1200" dirty="0">
                <a:solidFill>
                  <a:srgbClr val="0000FF"/>
                </a:solidFill>
                <a:latin typeface="Consolas" panose="020B0609020204030204" pitchFamily="49" charset="0"/>
              </a:rPr>
              <a:t>for</a:t>
            </a:r>
            <a:r>
              <a:rPr lang="nn-NO" sz="1200" dirty="0">
                <a:solidFill>
                  <a:srgbClr val="000000"/>
                </a:solidFill>
                <a:latin typeface="Consolas" panose="020B0609020204030204" pitchFamily="49" charset="0"/>
              </a:rPr>
              <a:t> (</a:t>
            </a:r>
            <a:r>
              <a:rPr lang="nn-NO" sz="1200" dirty="0">
                <a:solidFill>
                  <a:srgbClr val="0000FF"/>
                </a:solidFill>
                <a:latin typeface="Consolas" panose="020B0609020204030204" pitchFamily="49" charset="0"/>
              </a:rPr>
              <a:t>int</a:t>
            </a:r>
            <a:r>
              <a:rPr lang="nn-NO" sz="1200" dirty="0">
                <a:solidFill>
                  <a:srgbClr val="000000"/>
                </a:solidFill>
                <a:latin typeface="Consolas" panose="020B0609020204030204" pitchFamily="49" charset="0"/>
              </a:rPr>
              <a:t> i = 0; i &lt; 5; i++)</a:t>
            </a: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	</a:t>
            </a:r>
            <a:r>
              <a:rPr lang="en-US" sz="1200" dirty="0" err="1">
                <a:solidFill>
                  <a:srgbClr val="0000FF"/>
                </a:solidFill>
                <a:latin typeface="Consolas" panose="020B0609020204030204" pitchFamily="49" charset="0"/>
              </a:rPr>
              <a:t>foreach</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var</a:t>
            </a:r>
            <a:r>
              <a:rPr lang="en-US" sz="1200" dirty="0">
                <a:solidFill>
                  <a:srgbClr val="000000"/>
                </a:solidFill>
                <a:latin typeface="Consolas" panose="020B0609020204030204" pitchFamily="49" charset="0"/>
              </a:rPr>
              <a:t> element </a:t>
            </a:r>
            <a:r>
              <a:rPr lang="en-US" sz="1200" dirty="0">
                <a:solidFill>
                  <a:srgbClr val="0000FF"/>
                </a:solidFill>
                <a:latin typeface="Consolas" panose="020B0609020204030204" pitchFamily="49" charset="0"/>
              </a:rPr>
              <a:t>in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list.Where</a:t>
            </a:r>
            <a:r>
              <a:rPr lang="en-US" sz="1200" dirty="0">
                <a:solidFill>
                  <a:srgbClr val="000000"/>
                </a:solidFill>
                <a:latin typeface="Consolas" panose="020B0609020204030204" pitchFamily="49" charset="0"/>
              </a:rPr>
              <a:t>(x =&gt; (x &gt; filter)))</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loops++;</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endParaRPr lang="en-US" sz="1200" dirty="0"/>
          </a:p>
        </p:txBody>
      </p:sp>
      <p:sp>
        <p:nvSpPr>
          <p:cNvPr id="5" name="TextBox 6"/>
          <p:cNvSpPr txBox="1"/>
          <p:nvPr/>
        </p:nvSpPr>
        <p:spPr>
          <a:xfrm>
            <a:off x="826376" y="3507854"/>
            <a:ext cx="7922088" cy="1365365"/>
          </a:xfrm>
          <a:prstGeom prst="rect">
            <a:avLst/>
          </a:prstGeom>
          <a:solidFill>
            <a:srgbClr val="A8A8A8"/>
          </a:solidFill>
        </p:spPr>
        <p:txBody>
          <a:bodyPr wrap="square" lIns="36000" tIns="36000" rIns="36000" bIns="36000" rtlCol="0">
            <a:spAutoFit/>
          </a:bodyPr>
          <a:lstStyle/>
          <a:p>
            <a:r>
              <a:rPr lang="nn-NO" sz="1200" dirty="0">
                <a:solidFill>
                  <a:srgbClr val="0000FF"/>
                </a:solidFill>
                <a:latin typeface="Consolas" panose="020B0609020204030204" pitchFamily="49" charset="0"/>
              </a:rPr>
              <a:t>for</a:t>
            </a:r>
            <a:r>
              <a:rPr lang="nn-NO" sz="1200" dirty="0">
                <a:solidFill>
                  <a:srgbClr val="000000"/>
                </a:solidFill>
                <a:latin typeface="Consolas" panose="020B0609020204030204" pitchFamily="49" charset="0"/>
              </a:rPr>
              <a:t> (</a:t>
            </a:r>
            <a:r>
              <a:rPr lang="nn-NO" sz="1200" dirty="0">
                <a:solidFill>
                  <a:srgbClr val="0000FF"/>
                </a:solidFill>
                <a:latin typeface="Consolas" panose="020B0609020204030204" pitchFamily="49" charset="0"/>
              </a:rPr>
              <a:t>int</a:t>
            </a:r>
            <a:r>
              <a:rPr lang="nn-NO" sz="1200" dirty="0">
                <a:solidFill>
                  <a:srgbClr val="000000"/>
                </a:solidFill>
                <a:latin typeface="Consolas" panose="020B0609020204030204" pitchFamily="49" charset="0"/>
              </a:rPr>
              <a:t> i = 0; i &lt; 5; i++)</a:t>
            </a: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	</a:t>
            </a:r>
            <a:r>
              <a:rPr lang="en-US" sz="1200" dirty="0" err="1">
                <a:solidFill>
                  <a:srgbClr val="0000FF"/>
                </a:solidFill>
                <a:latin typeface="Consolas" panose="020B0609020204030204" pitchFamily="49" charset="0"/>
              </a:rPr>
              <a:t>foreach</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var</a:t>
            </a:r>
            <a:r>
              <a:rPr lang="en-US" sz="1200" dirty="0">
                <a:solidFill>
                  <a:srgbClr val="000000"/>
                </a:solidFill>
                <a:latin typeface="Consolas" panose="020B0609020204030204" pitchFamily="49" charset="0"/>
              </a:rPr>
              <a:t> element </a:t>
            </a:r>
            <a:r>
              <a:rPr lang="en-US" sz="1200" dirty="0">
                <a:solidFill>
                  <a:srgbClr val="0000FF"/>
                </a:solidFill>
                <a:latin typeface="Consolas" panose="020B0609020204030204" pitchFamily="49" charset="0"/>
              </a:rPr>
              <a:t>in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list.Where</a:t>
            </a:r>
            <a:r>
              <a:rPr lang="en-US" sz="1200" dirty="0">
                <a:solidFill>
                  <a:srgbClr val="000000"/>
                </a:solidFill>
                <a:latin typeface="Consolas" panose="020B0609020204030204" pitchFamily="49" charset="0"/>
              </a:rPr>
              <a:t>(x =&gt; (x &gt; filter)).</a:t>
            </a:r>
            <a:r>
              <a:rPr lang="en-US" sz="1200" dirty="0" err="1">
                <a:solidFill>
                  <a:srgbClr val="000000"/>
                </a:solidFill>
                <a:latin typeface="Consolas" panose="020B0609020204030204" pitchFamily="49" charset="0"/>
              </a:rPr>
              <a:t>ToList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loops++;</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endParaRPr lang="en-US" sz="12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Execution of </a:t>
            </a:r>
            <a:r>
              <a:rPr lang="en-GB" dirty="0" err="1" smtClean="0"/>
              <a:t>Linq</a:t>
            </a:r>
            <a:r>
              <a:rPr lang="en-GB" dirty="0" smtClean="0"/>
              <a:t> queries Quiz (IV)</a:t>
            </a:r>
            <a:endParaRPr lang="en-GB" dirty="0"/>
          </a:p>
        </p:txBody>
      </p:sp>
      <p:sp>
        <p:nvSpPr>
          <p:cNvPr id="3" name="2 Marcador de contenido"/>
          <p:cNvSpPr>
            <a:spLocks noGrp="1"/>
          </p:cNvSpPr>
          <p:nvPr>
            <p:ph idx="1"/>
          </p:nvPr>
        </p:nvSpPr>
        <p:spPr/>
        <p:txBody>
          <a:bodyPr>
            <a:normAutofit/>
          </a:bodyPr>
          <a:lstStyle/>
          <a:p>
            <a:pPr lvl="0"/>
            <a:r>
              <a:rPr lang="en-GB" sz="1800" dirty="0" smtClean="0">
                <a:solidFill>
                  <a:prstClr val="black"/>
                </a:solidFill>
              </a:rPr>
              <a:t>Which piece of code is faster?</a:t>
            </a:r>
          </a:p>
          <a:p>
            <a:pPr lvl="0"/>
            <a:r>
              <a:rPr lang="en-GB" sz="1800" dirty="0" smtClean="0">
                <a:solidFill>
                  <a:prstClr val="black"/>
                </a:solidFill>
              </a:rPr>
              <a:t>A:</a:t>
            </a:r>
          </a:p>
          <a:p>
            <a:pPr lvl="0"/>
            <a:endParaRPr lang="en-GB" sz="1800" dirty="0" smtClean="0">
              <a:solidFill>
                <a:prstClr val="black"/>
              </a:solidFill>
            </a:endParaRPr>
          </a:p>
          <a:p>
            <a:pPr lvl="0"/>
            <a:endParaRPr lang="en-GB" sz="1800" dirty="0" smtClean="0">
              <a:solidFill>
                <a:prstClr val="black"/>
              </a:solidFill>
            </a:endParaRPr>
          </a:p>
          <a:p>
            <a:pPr lvl="0"/>
            <a:endParaRPr lang="en-GB" sz="1800" dirty="0" smtClean="0">
              <a:solidFill>
                <a:prstClr val="black"/>
              </a:solidFill>
            </a:endParaRPr>
          </a:p>
          <a:p>
            <a:pPr lvl="0"/>
            <a:endParaRPr lang="en-GB" sz="1800" dirty="0" smtClean="0">
              <a:solidFill>
                <a:prstClr val="black"/>
              </a:solidFill>
            </a:endParaRPr>
          </a:p>
          <a:p>
            <a:pPr lvl="0"/>
            <a:r>
              <a:rPr lang="en-GB" sz="1800" dirty="0" smtClean="0">
                <a:solidFill>
                  <a:prstClr val="black"/>
                </a:solidFill>
              </a:rPr>
              <a:t>B:</a:t>
            </a:r>
          </a:p>
          <a:p>
            <a:pPr lvl="0"/>
            <a:endParaRPr lang="en-GB" dirty="0" smtClean="0">
              <a:solidFill>
                <a:prstClr val="black"/>
              </a:solidFill>
            </a:endParaRPr>
          </a:p>
          <a:p>
            <a:endParaRPr lang="en-GB" dirty="0"/>
          </a:p>
        </p:txBody>
      </p:sp>
      <p:sp>
        <p:nvSpPr>
          <p:cNvPr id="4" name="TextBox 5"/>
          <p:cNvSpPr txBox="1"/>
          <p:nvPr/>
        </p:nvSpPr>
        <p:spPr>
          <a:xfrm>
            <a:off x="755576" y="1851670"/>
            <a:ext cx="7922087" cy="1257643"/>
          </a:xfrm>
          <a:prstGeom prst="rect">
            <a:avLst/>
          </a:prstGeom>
          <a:solidFill>
            <a:schemeClr val="tx1">
              <a:lumMod val="40000"/>
              <a:lumOff val="60000"/>
            </a:schemeClr>
          </a:solidFill>
        </p:spPr>
        <p:txBody>
          <a:bodyPr wrap="square" lIns="36000" tIns="36000" rIns="36000" bIns="36000" rtlCol="0">
            <a:spAutoFit/>
          </a:bodyPr>
          <a:lstStyle/>
          <a:p>
            <a:r>
              <a:rPr lang="nn-NO" sz="1100" dirty="0">
                <a:solidFill>
                  <a:srgbClr val="0000FF"/>
                </a:solidFill>
                <a:latin typeface="Consolas" panose="020B0609020204030204" pitchFamily="49" charset="0"/>
              </a:rPr>
              <a:t>for</a:t>
            </a:r>
            <a:r>
              <a:rPr lang="nn-NO" sz="1100" dirty="0">
                <a:solidFill>
                  <a:srgbClr val="000000"/>
                </a:solidFill>
                <a:latin typeface="Consolas" panose="020B0609020204030204" pitchFamily="49" charset="0"/>
              </a:rPr>
              <a:t> (</a:t>
            </a:r>
            <a:r>
              <a:rPr lang="nn-NO" sz="1100" dirty="0">
                <a:solidFill>
                  <a:srgbClr val="0000FF"/>
                </a:solidFill>
                <a:latin typeface="Consolas" panose="020B0609020204030204" pitchFamily="49" charset="0"/>
              </a:rPr>
              <a:t>int</a:t>
            </a:r>
            <a:r>
              <a:rPr lang="nn-NO" sz="1100" dirty="0">
                <a:solidFill>
                  <a:srgbClr val="000000"/>
                </a:solidFill>
                <a:latin typeface="Consolas" panose="020B0609020204030204" pitchFamily="49" charset="0"/>
              </a:rPr>
              <a:t> i = 0; i &lt; 5; i++)</a:t>
            </a:r>
          </a:p>
          <a:p>
            <a:r>
              <a:rPr lang="en-US" sz="1100" dirty="0">
                <a:solidFill>
                  <a:srgbClr val="000000"/>
                </a:solidFill>
                <a:latin typeface="Consolas" panose="020B0609020204030204" pitchFamily="49" charset="0"/>
              </a:rPr>
              <a:t>{</a:t>
            </a:r>
          </a:p>
          <a:p>
            <a:r>
              <a:rPr lang="en-US" sz="1100" dirty="0">
                <a:solidFill>
                  <a:srgbClr val="0000FF"/>
                </a:solidFill>
                <a:latin typeface="Consolas" panose="020B0609020204030204" pitchFamily="49" charset="0"/>
              </a:rPr>
              <a:t>	</a:t>
            </a:r>
            <a:r>
              <a:rPr lang="en-US" sz="1100" dirty="0" err="1">
                <a:solidFill>
                  <a:srgbClr val="0000FF"/>
                </a:solidFill>
                <a:latin typeface="Consolas" panose="020B0609020204030204" pitchFamily="49" charset="0"/>
              </a:rPr>
              <a:t>foreach</a:t>
            </a:r>
            <a:r>
              <a:rPr lang="en-US" sz="1100" dirty="0">
                <a:solidFill>
                  <a:srgbClr val="000000"/>
                </a:solidFill>
                <a:latin typeface="Consolas" panose="020B0609020204030204" pitchFamily="49" charset="0"/>
              </a:rPr>
              <a:t> (</a:t>
            </a:r>
            <a:r>
              <a:rPr lang="en-US" sz="1100" dirty="0" err="1">
                <a:solidFill>
                  <a:srgbClr val="0000FF"/>
                </a:solidFill>
                <a:latin typeface="Consolas" panose="020B0609020204030204" pitchFamily="49" charset="0"/>
              </a:rPr>
              <a:t>var</a:t>
            </a:r>
            <a:r>
              <a:rPr lang="en-US" sz="1100" dirty="0">
                <a:solidFill>
                  <a:srgbClr val="000000"/>
                </a:solidFill>
                <a:latin typeface="Consolas" panose="020B0609020204030204" pitchFamily="49" charset="0"/>
              </a:rPr>
              <a:t> element </a:t>
            </a:r>
            <a:r>
              <a:rPr lang="en-US" sz="1100" dirty="0">
                <a:solidFill>
                  <a:srgbClr val="0000FF"/>
                </a:solidFill>
                <a:latin typeface="Consolas" panose="020B0609020204030204" pitchFamily="49" charset="0"/>
              </a:rPr>
              <a:t>in</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list.Where</a:t>
            </a:r>
            <a:r>
              <a:rPr lang="en-US" sz="1100" dirty="0">
                <a:solidFill>
                  <a:srgbClr val="000000"/>
                </a:solidFill>
                <a:latin typeface="Consolas" panose="020B0609020204030204" pitchFamily="49" charset="0"/>
              </a:rPr>
              <a:t>(x =&gt; (x &gt; filter)))</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loops++;</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a:t>
            </a:r>
            <a:endParaRPr lang="en-US" sz="1100" dirty="0"/>
          </a:p>
        </p:txBody>
      </p:sp>
      <p:sp>
        <p:nvSpPr>
          <p:cNvPr id="5" name="TextBox 6"/>
          <p:cNvSpPr txBox="1"/>
          <p:nvPr/>
        </p:nvSpPr>
        <p:spPr>
          <a:xfrm>
            <a:off x="755576" y="3507854"/>
            <a:ext cx="7922088" cy="1426920"/>
          </a:xfrm>
          <a:prstGeom prst="rect">
            <a:avLst/>
          </a:prstGeom>
          <a:solidFill>
            <a:srgbClr val="A8A8A8"/>
          </a:solidFill>
        </p:spPr>
        <p:txBody>
          <a:bodyPr wrap="square" lIns="36000" tIns="36000" rIns="36000" bIns="36000" rtlCol="0">
            <a:spAutoFit/>
          </a:bodyPr>
          <a:lstStyle/>
          <a:p>
            <a:r>
              <a:rPr lang="en-US" sz="1100" dirty="0" err="1">
                <a:solidFill>
                  <a:srgbClr val="000000"/>
                </a:solidFill>
                <a:latin typeface="Consolas" panose="020B0609020204030204" pitchFamily="49" charset="0"/>
              </a:rPr>
              <a:t>filteredList</a:t>
            </a:r>
            <a:r>
              <a:rPr lang="en-US" sz="1100" dirty="0">
                <a:solidFill>
                  <a:srgbClr val="000000"/>
                </a:solidFill>
                <a:latin typeface="Consolas" panose="020B0609020204030204" pitchFamily="49" charset="0"/>
              </a:rPr>
              <a:t> = </a:t>
            </a:r>
            <a:r>
              <a:rPr lang="en-US" sz="1100" dirty="0" err="1">
                <a:solidFill>
                  <a:srgbClr val="000000"/>
                </a:solidFill>
                <a:latin typeface="Consolas" panose="020B0609020204030204" pitchFamily="49" charset="0"/>
              </a:rPr>
              <a:t>list.Where</a:t>
            </a:r>
            <a:r>
              <a:rPr lang="en-US" sz="1100" dirty="0">
                <a:solidFill>
                  <a:srgbClr val="000000"/>
                </a:solidFill>
                <a:latin typeface="Consolas" panose="020B0609020204030204" pitchFamily="49" charset="0"/>
              </a:rPr>
              <a:t>(x =&gt; (x &gt; filter)).</a:t>
            </a:r>
            <a:r>
              <a:rPr lang="en-US" sz="1100" dirty="0" err="1">
                <a:solidFill>
                  <a:srgbClr val="000000"/>
                </a:solidFill>
                <a:latin typeface="Consolas" panose="020B0609020204030204" pitchFamily="49" charset="0"/>
              </a:rPr>
              <a:t>ToList</a:t>
            </a:r>
            <a:r>
              <a:rPr lang="en-US" sz="1100" dirty="0">
                <a:solidFill>
                  <a:srgbClr val="000000"/>
                </a:solidFill>
                <a:latin typeface="Consolas" panose="020B0609020204030204" pitchFamily="49" charset="0"/>
              </a:rPr>
              <a:t>();</a:t>
            </a:r>
            <a:endParaRPr lang="nn-NO" sz="1100" dirty="0">
              <a:solidFill>
                <a:srgbClr val="0000FF"/>
              </a:solidFill>
              <a:latin typeface="Consolas" panose="020B0609020204030204" pitchFamily="49" charset="0"/>
            </a:endParaRPr>
          </a:p>
          <a:p>
            <a:r>
              <a:rPr lang="nn-NO" sz="1100" dirty="0">
                <a:solidFill>
                  <a:srgbClr val="0000FF"/>
                </a:solidFill>
                <a:latin typeface="Consolas" panose="020B0609020204030204" pitchFamily="49" charset="0"/>
              </a:rPr>
              <a:t>for</a:t>
            </a:r>
            <a:r>
              <a:rPr lang="nn-NO" sz="1100" dirty="0">
                <a:solidFill>
                  <a:srgbClr val="000000"/>
                </a:solidFill>
                <a:latin typeface="Consolas" panose="020B0609020204030204" pitchFamily="49" charset="0"/>
              </a:rPr>
              <a:t> (</a:t>
            </a:r>
            <a:r>
              <a:rPr lang="nn-NO" sz="1100" dirty="0">
                <a:solidFill>
                  <a:srgbClr val="0000FF"/>
                </a:solidFill>
                <a:latin typeface="Consolas" panose="020B0609020204030204" pitchFamily="49" charset="0"/>
              </a:rPr>
              <a:t>int</a:t>
            </a:r>
            <a:r>
              <a:rPr lang="nn-NO" sz="1100" dirty="0">
                <a:solidFill>
                  <a:srgbClr val="000000"/>
                </a:solidFill>
                <a:latin typeface="Consolas" panose="020B0609020204030204" pitchFamily="49" charset="0"/>
              </a:rPr>
              <a:t> i = 0; i &lt; 5; i++)</a:t>
            </a:r>
          </a:p>
          <a:p>
            <a:r>
              <a:rPr lang="en-US" sz="1100" dirty="0">
                <a:solidFill>
                  <a:srgbClr val="000000"/>
                </a:solidFill>
                <a:latin typeface="Consolas" panose="020B0609020204030204" pitchFamily="49" charset="0"/>
              </a:rPr>
              <a:t>{</a:t>
            </a:r>
          </a:p>
          <a:p>
            <a:r>
              <a:rPr lang="en-US" sz="1100" dirty="0">
                <a:solidFill>
                  <a:srgbClr val="0000FF"/>
                </a:solidFill>
                <a:latin typeface="Consolas" panose="020B0609020204030204" pitchFamily="49" charset="0"/>
              </a:rPr>
              <a:t>	</a:t>
            </a:r>
            <a:r>
              <a:rPr lang="en-US" sz="1100" dirty="0" err="1">
                <a:solidFill>
                  <a:srgbClr val="0000FF"/>
                </a:solidFill>
                <a:latin typeface="Consolas" panose="020B0609020204030204" pitchFamily="49" charset="0"/>
              </a:rPr>
              <a:t>foreach</a:t>
            </a:r>
            <a:r>
              <a:rPr lang="en-US" sz="1100" dirty="0">
                <a:solidFill>
                  <a:srgbClr val="000000"/>
                </a:solidFill>
                <a:latin typeface="Consolas" panose="020B0609020204030204" pitchFamily="49" charset="0"/>
              </a:rPr>
              <a:t> (</a:t>
            </a:r>
            <a:r>
              <a:rPr lang="en-US" sz="1100" dirty="0" err="1">
                <a:solidFill>
                  <a:srgbClr val="0000FF"/>
                </a:solidFill>
                <a:latin typeface="Consolas" panose="020B0609020204030204" pitchFamily="49" charset="0"/>
              </a:rPr>
              <a:t>var</a:t>
            </a:r>
            <a:r>
              <a:rPr lang="en-US" sz="1100" dirty="0">
                <a:solidFill>
                  <a:srgbClr val="000000"/>
                </a:solidFill>
                <a:latin typeface="Consolas" panose="020B0609020204030204" pitchFamily="49" charset="0"/>
              </a:rPr>
              <a:t> element </a:t>
            </a:r>
            <a:r>
              <a:rPr lang="en-US" sz="1100" dirty="0">
                <a:solidFill>
                  <a:srgbClr val="0000FF"/>
                </a:solidFill>
                <a:latin typeface="Consolas" panose="020B0609020204030204" pitchFamily="49" charset="0"/>
              </a:rPr>
              <a:t>in</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filteredList</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loops++;</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a:t>
            </a:r>
            <a:endParaRPr lang="en-US" sz="11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Execution of </a:t>
            </a:r>
            <a:r>
              <a:rPr lang="en-GB" dirty="0" err="1" smtClean="0"/>
              <a:t>Linq</a:t>
            </a:r>
            <a:r>
              <a:rPr lang="en-GB" dirty="0" smtClean="0"/>
              <a:t> queries Quiz (IV)</a:t>
            </a:r>
            <a:endParaRPr lang="en-GB" dirty="0"/>
          </a:p>
        </p:txBody>
      </p:sp>
      <p:sp>
        <p:nvSpPr>
          <p:cNvPr id="3" name="2 Marcador de contenido"/>
          <p:cNvSpPr>
            <a:spLocks noGrp="1"/>
          </p:cNvSpPr>
          <p:nvPr>
            <p:ph idx="1"/>
          </p:nvPr>
        </p:nvSpPr>
        <p:spPr/>
        <p:txBody>
          <a:bodyPr>
            <a:normAutofit/>
          </a:bodyPr>
          <a:lstStyle/>
          <a:p>
            <a:pPr lvl="0"/>
            <a:r>
              <a:rPr lang="en-GB" sz="1800" dirty="0" smtClean="0">
                <a:solidFill>
                  <a:prstClr val="black"/>
                </a:solidFill>
              </a:rPr>
              <a:t>Which piece of code is faster?</a:t>
            </a:r>
          </a:p>
          <a:p>
            <a:pPr lvl="0"/>
            <a:r>
              <a:rPr lang="en-GB" sz="1800" dirty="0" smtClean="0">
                <a:solidFill>
                  <a:prstClr val="black"/>
                </a:solidFill>
              </a:rPr>
              <a:t>A:</a:t>
            </a:r>
          </a:p>
          <a:p>
            <a:pPr lvl="0"/>
            <a:endParaRPr lang="en-GB" sz="1800" dirty="0" smtClean="0">
              <a:solidFill>
                <a:prstClr val="black"/>
              </a:solidFill>
            </a:endParaRPr>
          </a:p>
          <a:p>
            <a:pPr lvl="0"/>
            <a:endParaRPr lang="en-GB" sz="1800" dirty="0" smtClean="0">
              <a:solidFill>
                <a:prstClr val="black"/>
              </a:solidFill>
            </a:endParaRPr>
          </a:p>
          <a:p>
            <a:pPr lvl="0"/>
            <a:endParaRPr lang="en-GB" sz="1800" dirty="0" smtClean="0">
              <a:solidFill>
                <a:prstClr val="black"/>
              </a:solidFill>
            </a:endParaRPr>
          </a:p>
          <a:p>
            <a:pPr lvl="0"/>
            <a:endParaRPr lang="en-GB" sz="1800" dirty="0" smtClean="0">
              <a:solidFill>
                <a:prstClr val="black"/>
              </a:solidFill>
            </a:endParaRPr>
          </a:p>
          <a:p>
            <a:pPr>
              <a:lnSpc>
                <a:spcPct val="100000"/>
              </a:lnSpc>
            </a:pPr>
            <a:r>
              <a:rPr lang="en-GB" sz="1800" dirty="0" smtClean="0">
                <a:solidFill>
                  <a:srgbClr val="00B050"/>
                </a:solidFill>
              </a:rPr>
              <a:t>B, the elements are allocated only once:</a:t>
            </a:r>
            <a:endParaRPr lang="en-GB" dirty="0"/>
          </a:p>
        </p:txBody>
      </p:sp>
      <p:sp>
        <p:nvSpPr>
          <p:cNvPr id="4" name="TextBox 5"/>
          <p:cNvSpPr txBox="1"/>
          <p:nvPr/>
        </p:nvSpPr>
        <p:spPr>
          <a:xfrm>
            <a:off x="755576" y="1851670"/>
            <a:ext cx="7922087" cy="1257643"/>
          </a:xfrm>
          <a:prstGeom prst="rect">
            <a:avLst/>
          </a:prstGeom>
          <a:solidFill>
            <a:schemeClr val="tx1">
              <a:lumMod val="40000"/>
              <a:lumOff val="60000"/>
            </a:schemeClr>
          </a:solidFill>
        </p:spPr>
        <p:txBody>
          <a:bodyPr wrap="square" lIns="36000" tIns="36000" rIns="36000" bIns="36000" rtlCol="0">
            <a:spAutoFit/>
          </a:bodyPr>
          <a:lstStyle/>
          <a:p>
            <a:r>
              <a:rPr lang="nn-NO" sz="1100" dirty="0">
                <a:solidFill>
                  <a:srgbClr val="0000FF"/>
                </a:solidFill>
                <a:latin typeface="Consolas" panose="020B0609020204030204" pitchFamily="49" charset="0"/>
              </a:rPr>
              <a:t>for</a:t>
            </a:r>
            <a:r>
              <a:rPr lang="nn-NO" sz="1100" dirty="0">
                <a:solidFill>
                  <a:srgbClr val="000000"/>
                </a:solidFill>
                <a:latin typeface="Consolas" panose="020B0609020204030204" pitchFamily="49" charset="0"/>
              </a:rPr>
              <a:t> (</a:t>
            </a:r>
            <a:r>
              <a:rPr lang="nn-NO" sz="1100" dirty="0">
                <a:solidFill>
                  <a:srgbClr val="0000FF"/>
                </a:solidFill>
                <a:latin typeface="Consolas" panose="020B0609020204030204" pitchFamily="49" charset="0"/>
              </a:rPr>
              <a:t>int</a:t>
            </a:r>
            <a:r>
              <a:rPr lang="nn-NO" sz="1100" dirty="0">
                <a:solidFill>
                  <a:srgbClr val="000000"/>
                </a:solidFill>
                <a:latin typeface="Consolas" panose="020B0609020204030204" pitchFamily="49" charset="0"/>
              </a:rPr>
              <a:t> i = 0; i &lt; 5; i++)</a:t>
            </a:r>
          </a:p>
          <a:p>
            <a:r>
              <a:rPr lang="en-US" sz="1100" dirty="0">
                <a:solidFill>
                  <a:srgbClr val="000000"/>
                </a:solidFill>
                <a:latin typeface="Consolas" panose="020B0609020204030204" pitchFamily="49" charset="0"/>
              </a:rPr>
              <a:t>{</a:t>
            </a:r>
          </a:p>
          <a:p>
            <a:r>
              <a:rPr lang="en-US" sz="1100" dirty="0">
                <a:solidFill>
                  <a:srgbClr val="0000FF"/>
                </a:solidFill>
                <a:latin typeface="Consolas" panose="020B0609020204030204" pitchFamily="49" charset="0"/>
              </a:rPr>
              <a:t>	</a:t>
            </a:r>
            <a:r>
              <a:rPr lang="en-US" sz="1100" dirty="0" err="1">
                <a:solidFill>
                  <a:srgbClr val="0000FF"/>
                </a:solidFill>
                <a:latin typeface="Consolas" panose="020B0609020204030204" pitchFamily="49" charset="0"/>
              </a:rPr>
              <a:t>foreach</a:t>
            </a:r>
            <a:r>
              <a:rPr lang="en-US" sz="1100" dirty="0">
                <a:solidFill>
                  <a:srgbClr val="000000"/>
                </a:solidFill>
                <a:latin typeface="Consolas" panose="020B0609020204030204" pitchFamily="49" charset="0"/>
              </a:rPr>
              <a:t> (</a:t>
            </a:r>
            <a:r>
              <a:rPr lang="en-US" sz="1100" dirty="0" err="1">
                <a:solidFill>
                  <a:srgbClr val="0000FF"/>
                </a:solidFill>
                <a:latin typeface="Consolas" panose="020B0609020204030204" pitchFamily="49" charset="0"/>
              </a:rPr>
              <a:t>var</a:t>
            </a:r>
            <a:r>
              <a:rPr lang="en-US" sz="1100" dirty="0">
                <a:solidFill>
                  <a:srgbClr val="000000"/>
                </a:solidFill>
                <a:latin typeface="Consolas" panose="020B0609020204030204" pitchFamily="49" charset="0"/>
              </a:rPr>
              <a:t> element </a:t>
            </a:r>
            <a:r>
              <a:rPr lang="en-US" sz="1100" dirty="0">
                <a:solidFill>
                  <a:srgbClr val="0000FF"/>
                </a:solidFill>
                <a:latin typeface="Consolas" panose="020B0609020204030204" pitchFamily="49" charset="0"/>
              </a:rPr>
              <a:t>in</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list.Where</a:t>
            </a:r>
            <a:r>
              <a:rPr lang="en-US" sz="1100" dirty="0">
                <a:solidFill>
                  <a:srgbClr val="000000"/>
                </a:solidFill>
                <a:latin typeface="Consolas" panose="020B0609020204030204" pitchFamily="49" charset="0"/>
              </a:rPr>
              <a:t>(x =&gt; (x &gt; filter)))</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loops++;</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a:t>
            </a:r>
            <a:endParaRPr lang="en-US" sz="1100" dirty="0"/>
          </a:p>
        </p:txBody>
      </p:sp>
      <p:sp>
        <p:nvSpPr>
          <p:cNvPr id="5" name="TextBox 6"/>
          <p:cNvSpPr txBox="1"/>
          <p:nvPr/>
        </p:nvSpPr>
        <p:spPr>
          <a:xfrm>
            <a:off x="755576" y="3507854"/>
            <a:ext cx="7922088" cy="1426920"/>
          </a:xfrm>
          <a:prstGeom prst="rect">
            <a:avLst/>
          </a:prstGeom>
          <a:solidFill>
            <a:srgbClr val="A8A8A8"/>
          </a:solidFill>
        </p:spPr>
        <p:txBody>
          <a:bodyPr wrap="square" lIns="36000" tIns="36000" rIns="36000" bIns="36000" rtlCol="0">
            <a:spAutoFit/>
          </a:bodyPr>
          <a:lstStyle/>
          <a:p>
            <a:r>
              <a:rPr lang="en-US" sz="1100" dirty="0" err="1">
                <a:solidFill>
                  <a:srgbClr val="000000"/>
                </a:solidFill>
                <a:latin typeface="Consolas" panose="020B0609020204030204" pitchFamily="49" charset="0"/>
              </a:rPr>
              <a:t>filteredList</a:t>
            </a:r>
            <a:r>
              <a:rPr lang="en-US" sz="1100" dirty="0">
                <a:solidFill>
                  <a:srgbClr val="000000"/>
                </a:solidFill>
                <a:latin typeface="Consolas" panose="020B0609020204030204" pitchFamily="49" charset="0"/>
              </a:rPr>
              <a:t> = </a:t>
            </a:r>
            <a:r>
              <a:rPr lang="en-US" sz="1100" dirty="0" err="1">
                <a:solidFill>
                  <a:srgbClr val="000000"/>
                </a:solidFill>
                <a:latin typeface="Consolas" panose="020B0609020204030204" pitchFamily="49" charset="0"/>
              </a:rPr>
              <a:t>list.Where</a:t>
            </a:r>
            <a:r>
              <a:rPr lang="en-US" sz="1100" dirty="0">
                <a:solidFill>
                  <a:srgbClr val="000000"/>
                </a:solidFill>
                <a:latin typeface="Consolas" panose="020B0609020204030204" pitchFamily="49" charset="0"/>
              </a:rPr>
              <a:t>(x =&gt; (x &gt; filter)).</a:t>
            </a:r>
            <a:r>
              <a:rPr lang="en-US" sz="1100" dirty="0" err="1">
                <a:solidFill>
                  <a:srgbClr val="000000"/>
                </a:solidFill>
                <a:latin typeface="Consolas" panose="020B0609020204030204" pitchFamily="49" charset="0"/>
              </a:rPr>
              <a:t>ToList</a:t>
            </a:r>
            <a:r>
              <a:rPr lang="en-US" sz="1100" dirty="0">
                <a:solidFill>
                  <a:srgbClr val="000000"/>
                </a:solidFill>
                <a:latin typeface="Consolas" panose="020B0609020204030204" pitchFamily="49" charset="0"/>
              </a:rPr>
              <a:t>();</a:t>
            </a:r>
            <a:endParaRPr lang="nn-NO" sz="1100" dirty="0">
              <a:solidFill>
                <a:srgbClr val="0000FF"/>
              </a:solidFill>
              <a:latin typeface="Consolas" panose="020B0609020204030204" pitchFamily="49" charset="0"/>
            </a:endParaRPr>
          </a:p>
          <a:p>
            <a:r>
              <a:rPr lang="nn-NO" sz="1100" dirty="0">
                <a:solidFill>
                  <a:srgbClr val="0000FF"/>
                </a:solidFill>
                <a:latin typeface="Consolas" panose="020B0609020204030204" pitchFamily="49" charset="0"/>
              </a:rPr>
              <a:t>for</a:t>
            </a:r>
            <a:r>
              <a:rPr lang="nn-NO" sz="1100" dirty="0">
                <a:solidFill>
                  <a:srgbClr val="000000"/>
                </a:solidFill>
                <a:latin typeface="Consolas" panose="020B0609020204030204" pitchFamily="49" charset="0"/>
              </a:rPr>
              <a:t> (</a:t>
            </a:r>
            <a:r>
              <a:rPr lang="nn-NO" sz="1100" dirty="0">
                <a:solidFill>
                  <a:srgbClr val="0000FF"/>
                </a:solidFill>
                <a:latin typeface="Consolas" panose="020B0609020204030204" pitchFamily="49" charset="0"/>
              </a:rPr>
              <a:t>int</a:t>
            </a:r>
            <a:r>
              <a:rPr lang="nn-NO" sz="1100" dirty="0">
                <a:solidFill>
                  <a:srgbClr val="000000"/>
                </a:solidFill>
                <a:latin typeface="Consolas" panose="020B0609020204030204" pitchFamily="49" charset="0"/>
              </a:rPr>
              <a:t> i = 0; i &lt; 5; i++)</a:t>
            </a:r>
          </a:p>
          <a:p>
            <a:r>
              <a:rPr lang="en-US" sz="1100" dirty="0">
                <a:solidFill>
                  <a:srgbClr val="000000"/>
                </a:solidFill>
                <a:latin typeface="Consolas" panose="020B0609020204030204" pitchFamily="49" charset="0"/>
              </a:rPr>
              <a:t>{</a:t>
            </a:r>
          </a:p>
          <a:p>
            <a:r>
              <a:rPr lang="en-US" sz="1100" dirty="0">
                <a:solidFill>
                  <a:srgbClr val="0000FF"/>
                </a:solidFill>
                <a:latin typeface="Consolas" panose="020B0609020204030204" pitchFamily="49" charset="0"/>
              </a:rPr>
              <a:t>	</a:t>
            </a:r>
            <a:r>
              <a:rPr lang="en-US" sz="1100" dirty="0" err="1">
                <a:solidFill>
                  <a:srgbClr val="0000FF"/>
                </a:solidFill>
                <a:latin typeface="Consolas" panose="020B0609020204030204" pitchFamily="49" charset="0"/>
              </a:rPr>
              <a:t>foreach</a:t>
            </a:r>
            <a:r>
              <a:rPr lang="en-US" sz="1100" dirty="0">
                <a:solidFill>
                  <a:srgbClr val="000000"/>
                </a:solidFill>
                <a:latin typeface="Consolas" panose="020B0609020204030204" pitchFamily="49" charset="0"/>
              </a:rPr>
              <a:t> (</a:t>
            </a:r>
            <a:r>
              <a:rPr lang="en-US" sz="1100" dirty="0" err="1">
                <a:solidFill>
                  <a:srgbClr val="0000FF"/>
                </a:solidFill>
                <a:latin typeface="Consolas" panose="020B0609020204030204" pitchFamily="49" charset="0"/>
              </a:rPr>
              <a:t>var</a:t>
            </a:r>
            <a:r>
              <a:rPr lang="en-US" sz="1100" dirty="0">
                <a:solidFill>
                  <a:srgbClr val="000000"/>
                </a:solidFill>
                <a:latin typeface="Consolas" panose="020B0609020204030204" pitchFamily="49" charset="0"/>
              </a:rPr>
              <a:t> element </a:t>
            </a:r>
            <a:r>
              <a:rPr lang="en-US" sz="1100" dirty="0">
                <a:solidFill>
                  <a:srgbClr val="0000FF"/>
                </a:solidFill>
                <a:latin typeface="Consolas" panose="020B0609020204030204" pitchFamily="49" charset="0"/>
              </a:rPr>
              <a:t>in</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filteredList</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loops++;</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a:t>
            </a:r>
            <a:endParaRPr lang="en-US" sz="11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Execution of </a:t>
            </a:r>
            <a:r>
              <a:rPr lang="en-GB" dirty="0" err="1" smtClean="0"/>
              <a:t>Linq</a:t>
            </a:r>
            <a:r>
              <a:rPr lang="en-GB" dirty="0" smtClean="0"/>
              <a:t> queries Quiz (IV)</a:t>
            </a:r>
            <a:endParaRPr lang="en-GB" dirty="0"/>
          </a:p>
        </p:txBody>
      </p:sp>
      <p:sp>
        <p:nvSpPr>
          <p:cNvPr id="3" name="2 Marcador de contenido"/>
          <p:cNvSpPr>
            <a:spLocks noGrp="1"/>
          </p:cNvSpPr>
          <p:nvPr>
            <p:ph idx="1"/>
          </p:nvPr>
        </p:nvSpPr>
        <p:spPr/>
        <p:txBody>
          <a:bodyPr>
            <a:normAutofit/>
          </a:bodyPr>
          <a:lstStyle/>
          <a:p>
            <a:r>
              <a:rPr lang="en-US" dirty="0" smtClean="0"/>
              <a:t>"IEnumerablePerformance.sln“</a:t>
            </a:r>
          </a:p>
          <a:p>
            <a:pPr lvl="0"/>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Who is Bart de </a:t>
            </a:r>
            <a:r>
              <a:rPr lang="en-GB" dirty="0" err="1" smtClean="0"/>
              <a:t>Smet</a:t>
            </a:r>
            <a:r>
              <a:rPr lang="en-GB" dirty="0" smtClean="0"/>
              <a:t>?</a:t>
            </a:r>
            <a:endParaRPr lang="en-GB" dirty="0"/>
          </a:p>
        </p:txBody>
      </p:sp>
      <p:sp>
        <p:nvSpPr>
          <p:cNvPr id="3" name="2 Marcador de contenido"/>
          <p:cNvSpPr>
            <a:spLocks noGrp="1"/>
          </p:cNvSpPr>
          <p:nvPr>
            <p:ph idx="1"/>
          </p:nvPr>
        </p:nvSpPr>
        <p:spPr/>
        <p:txBody>
          <a:bodyPr>
            <a:normAutofit lnSpcReduction="10000"/>
          </a:bodyPr>
          <a:lstStyle/>
          <a:p>
            <a:r>
              <a:rPr lang="en-US" dirty="0" smtClean="0"/>
              <a:t>Bart De </a:t>
            </a:r>
            <a:r>
              <a:rPr lang="en-US" dirty="0" err="1" smtClean="0"/>
              <a:t>Smet</a:t>
            </a:r>
            <a:r>
              <a:rPr lang="en-US" dirty="0" smtClean="0"/>
              <a:t> is a Principal Software Development Engineer working on large scale stream processing systems in the Applications and Services Division at Microsoft Corporation, a course and book author, and a popular speaker on various international conferences.</a:t>
            </a:r>
          </a:p>
          <a:p>
            <a:endParaRPr lang="en-GB"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err="1" smtClean="0"/>
              <a:t>ConcurrentDictionary</a:t>
            </a:r>
            <a:r>
              <a:rPr lang="en-US" dirty="0" smtClean="0"/>
              <a:t>&lt;K, V&gt; can be great…</a:t>
            </a:r>
            <a:endParaRPr lang="en-GB" dirty="0"/>
          </a:p>
        </p:txBody>
      </p:sp>
      <p:sp>
        <p:nvSpPr>
          <p:cNvPr id="3" name="2 Marcador de texto"/>
          <p:cNvSpPr>
            <a:spLocks noGrp="1"/>
          </p:cNvSpPr>
          <p:nvPr>
            <p:ph type="body" idx="1"/>
          </p:nvPr>
        </p:nvSpPr>
        <p:spPr/>
        <p:txBody>
          <a:bodyPr/>
          <a:lstStyle/>
          <a:p>
            <a:r>
              <a:rPr lang="en-GB" dirty="0" smtClean="0"/>
              <a:t>Suggestion #9</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sz="3600" dirty="0" err="1" smtClean="0"/>
              <a:t>ConcurrentDictionary</a:t>
            </a:r>
            <a:r>
              <a:rPr lang="en-US" sz="3600" dirty="0" smtClean="0"/>
              <a:t>&lt;K, V&gt; can be great…</a:t>
            </a:r>
            <a:endParaRPr lang="en-GB" sz="3600" dirty="0"/>
          </a:p>
        </p:txBody>
      </p:sp>
      <p:sp>
        <p:nvSpPr>
          <p:cNvPr id="3" name="2 Marcador de contenido"/>
          <p:cNvSpPr>
            <a:spLocks noGrp="1"/>
          </p:cNvSpPr>
          <p:nvPr>
            <p:ph idx="1"/>
          </p:nvPr>
        </p:nvSpPr>
        <p:spPr/>
        <p:txBody>
          <a:bodyPr/>
          <a:lstStyle/>
          <a:p>
            <a:r>
              <a:rPr lang="en-US" sz="2000" dirty="0" err="1" smtClean="0"/>
              <a:t>ConcurrentDictionary</a:t>
            </a:r>
            <a:r>
              <a:rPr lang="en-US" sz="2000" dirty="0" smtClean="0"/>
              <a:t>&lt;K, V&gt; can be great…</a:t>
            </a:r>
          </a:p>
          <a:p>
            <a:pPr lvl="1"/>
            <a:r>
              <a:rPr lang="en-US" sz="1800" dirty="0" smtClean="0"/>
              <a:t>…but beware of big locks (e.g. </a:t>
            </a:r>
            <a:r>
              <a:rPr lang="en-US" sz="1800" b="1" dirty="0" smtClean="0">
                <a:solidFill>
                  <a:srgbClr val="FF0000"/>
                </a:solidFill>
              </a:rPr>
              <a:t>Count</a:t>
            </a:r>
            <a:r>
              <a:rPr lang="en-US" sz="1800" dirty="0" smtClean="0"/>
              <a:t>)</a:t>
            </a:r>
          </a:p>
          <a:p>
            <a:pPr>
              <a:buNone/>
            </a:pPr>
            <a:endParaRPr lang="en-GB" dirty="0"/>
          </a:p>
        </p:txBody>
      </p:sp>
      <p:pic>
        <p:nvPicPr>
          <p:cNvPr id="6" name="Picture 2" descr="https://attachment.outlook.office.net/owa/bartde@microsoft.com/service.svc/s/GetAttachmentThumbnail?id=AAMkADU0Yzc5ZTNhLTBjZmEtNDNkZC05MTFhLThiODVjMmRmOTMwZQBGAAAAAAAM02lvx4eiQJAZyKNQ1na%2FBwDhh8DgRL3zQJRKZyT1rz8zACLN3pnkAABF88bSWScaRYCcqsO1t7b5AAAfQoOxAAABEgAQAOLotpoRhBdIr581WXTYpoo%3D&amp;thumbnailType=2&amp;owa=outlook-sdf.office.com&amp;token=eyJ0eXAiOiJKV1QiLCJhbGciOiJSUzI1NiIsIng1dCI6ImVuaDlCSnJWUFU1aWpWMXFqWmpWLWZMMmJjbyJ9.eyJ2ZXIiOiJFeGNoYW5nZS5DYWxsYmFjay5WMSIsImFwcGN0eHNlbmRlciI6Ik93YURvd25sb2FkQDcyZjk4OGJmLTg2ZjEtNDFhZi05MWFiLTJkN2NkMDExZGI0NyIsImFwcGN0eCI6IntcIm1zZXhjaHByb3RcIjpcIm93YVwiLFwicHJpbWFyeXNpZFwiOlwiUy0xLTUtMjEtMjU1Mzg1NTc2MC0zMzk4ODQwMTQ5LTIwOTEwNjc2NTAtOTY2MTg0N1wiLFwicHVpZFwiOlwiMTE1Mzc2NTkzMTY4NjI2MDEyMFwiLFwib2lkXCI6XCIwM2VlZGVjZS0zOGU1LTRlZTYtOTgwZi1mN2Q5ZjA4MWQ0ZmFcIixcInNjb3BlXCI6XCJPd2FEb3dubG9hZFwifSIsImlzcyI6IjAwMDAwMDAyLTAwMDAtMGZmMS1jZTAwLTAwMDAwMDAwMDAwMEA3MmY5ODhiZi04NmYxLTQxYWYtOTFhYi0yZDdjZDAxMWRiNDciLCJhdWQiOiIwMDAwMDAwMi0wMDAwLTBmZjEtY2UwMC0wMDAwMDAwMDAwMDAvYXR0YWNobWVudC5vdXRsb29rLm9mZmljZS5uZXRANzJmOTg4YmYtODZmMS00MWFmLTkxYWItMmQ3Y2QwMTFkYjQ3IiwiZXhwIjoxNDk1NTUwNzk3LCJuYmYiOjE0OTU1NTAxOTd9.YuquiWw9mSeVrbCK2NX0a2rSq2rQSBGkPW2U0bhCCyr-rmvySrqH6cRQXgtB6XdNr_T0tKm9Pn3Zql0lYN6ribwcapIh7SzUF4oeBV4Jqbm9HgnSoYZEODVUNeFRtWlNX2-m_Rvwa-MuhCYeSc8rQSVbhbCWLCqk72CZkvg_SJRxNaI1xiY_L4hGYN5a_k3sQoR2FssHqgce28AeYzINCI2yEDVMJHE4M03As7NYY_GgmVCq3DxrPc9GUxLl_wwj16Dqy3m6dCOqSRK5NfZLAjqv2jGbH13Xw-8Y3pWEw7hRRhlR_th_08XaAhgjB5uM0d6lvySVvlYAEMSBugqfXw&amp;animation=true"/>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324" r="25167" b="3127"/>
          <a:stretch/>
        </p:blipFill>
        <p:spPr bwMode="auto">
          <a:xfrm>
            <a:off x="838935" y="1956380"/>
            <a:ext cx="7442294" cy="2919626"/>
          </a:xfrm>
          <a:prstGeom prst="rect">
            <a:avLst/>
          </a:prstGeom>
          <a:noFill/>
          <a:extLst>
            <a:ext uri="{909E8E84-426E-40DD-AFC4-6F175D3DCCD1}">
              <a14:hiddenFill xmlns="" xmlns:a14="http://schemas.microsoft.com/office/drawing/2010/main">
                <a:solidFill>
                  <a:srgbClr val="FFFFFF"/>
                </a:solidFill>
              </a14:hiddenFill>
            </a:ext>
          </a:extLst>
        </p:spPr>
      </p:pic>
      <p:sp>
        <p:nvSpPr>
          <p:cNvPr id="7" name="6 CuadroTexto"/>
          <p:cNvSpPr txBox="1"/>
          <p:nvPr/>
        </p:nvSpPr>
        <p:spPr>
          <a:xfrm>
            <a:off x="8460432" y="4587974"/>
            <a:ext cx="360040" cy="307777"/>
          </a:xfrm>
          <a:prstGeom prst="rect">
            <a:avLst/>
          </a:prstGeom>
          <a:noFill/>
        </p:spPr>
        <p:txBody>
          <a:bodyPr wrap="square" rtlCol="0">
            <a:spAutoFit/>
          </a:bodyPr>
          <a:lstStyle/>
          <a:p>
            <a:r>
              <a:rPr lang="en-GB" sz="1400" dirty="0" smtClean="0"/>
              <a:t>T</a:t>
            </a:r>
            <a:endParaRPr lang="en-GB" sz="1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sz="3600" dirty="0" err="1" smtClean="0"/>
              <a:t>ConcurrentDictionary</a:t>
            </a:r>
            <a:r>
              <a:rPr lang="en-US" sz="3600" dirty="0" smtClean="0"/>
              <a:t>&lt;K, V&gt; can be great…</a:t>
            </a:r>
            <a:endParaRPr lang="en-GB" sz="3600" dirty="0"/>
          </a:p>
        </p:txBody>
      </p:sp>
      <p:sp>
        <p:nvSpPr>
          <p:cNvPr id="3" name="2 Marcador de contenido"/>
          <p:cNvSpPr>
            <a:spLocks noGrp="1"/>
          </p:cNvSpPr>
          <p:nvPr>
            <p:ph idx="1"/>
          </p:nvPr>
        </p:nvSpPr>
        <p:spPr/>
        <p:txBody>
          <a:bodyPr>
            <a:normAutofit fontScale="70000" lnSpcReduction="20000"/>
          </a:bodyPr>
          <a:lstStyle/>
          <a:p>
            <a:pPr>
              <a:lnSpc>
                <a:spcPct val="100000"/>
              </a:lnSpc>
              <a:buNone/>
            </a:pPr>
            <a:r>
              <a:rPr lang="en-US" sz="3400" dirty="0" smtClean="0"/>
              <a:t>Some tips:</a:t>
            </a:r>
            <a:endParaRPr lang="en-US" dirty="0" smtClean="0"/>
          </a:p>
          <a:p>
            <a:r>
              <a:rPr lang="en-US" dirty="0" smtClean="0"/>
              <a:t>It’s not because it starts with “Concurrent” that it’s cheap or fast for all use cases.</a:t>
            </a:r>
          </a:p>
          <a:p>
            <a:r>
              <a:rPr lang="en-US" dirty="0" smtClean="0"/>
              <a:t>Concurrent collections may be expensive in terms of memory, especially if you don’t use them in a highly concurrent manner.</a:t>
            </a:r>
          </a:p>
          <a:p>
            <a:r>
              <a:rPr lang="en-US" dirty="0" smtClean="0"/>
              <a:t>Some operations such as “Count” can be expensive because they need to acquire a lot of fine-grained locks (i.e. more expensive than a simple lock over a collection).</a:t>
            </a:r>
          </a:p>
          <a:p>
            <a:r>
              <a:rPr lang="en-US" dirty="0" smtClean="0"/>
              <a:t>Understand the hidden costs.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GB" dirty="0" smtClean="0"/>
              <a:t>When loading massive data in sorted/unique collections…</a:t>
            </a:r>
            <a:endParaRPr lang="en-GB" dirty="0"/>
          </a:p>
        </p:txBody>
      </p:sp>
      <p:sp>
        <p:nvSpPr>
          <p:cNvPr id="3" name="2 Marcador de texto"/>
          <p:cNvSpPr>
            <a:spLocks noGrp="1"/>
          </p:cNvSpPr>
          <p:nvPr>
            <p:ph type="body" idx="1"/>
          </p:nvPr>
        </p:nvSpPr>
        <p:spPr/>
        <p:txBody>
          <a:bodyPr/>
          <a:lstStyle/>
          <a:p>
            <a:r>
              <a:rPr lang="en-GB" dirty="0" smtClean="0"/>
              <a:t>Suggestion #10</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n-GB" sz="3200" dirty="0" smtClean="0"/>
              <a:t>When loading massive data in sorted/unique collections…</a:t>
            </a:r>
            <a:endParaRPr lang="en-GB" sz="3200" dirty="0"/>
          </a:p>
        </p:txBody>
      </p:sp>
      <p:sp>
        <p:nvSpPr>
          <p:cNvPr id="3" name="2 Marcador de contenido"/>
          <p:cNvSpPr>
            <a:spLocks noGrp="1"/>
          </p:cNvSpPr>
          <p:nvPr>
            <p:ph idx="1"/>
          </p:nvPr>
        </p:nvSpPr>
        <p:spPr/>
        <p:txBody>
          <a:bodyPr>
            <a:normAutofit fontScale="55000" lnSpcReduction="20000"/>
          </a:bodyPr>
          <a:lstStyle/>
          <a:p>
            <a:pPr>
              <a:lnSpc>
                <a:spcPct val="100000"/>
              </a:lnSpc>
              <a:buNone/>
            </a:pPr>
            <a:r>
              <a:rPr lang="en-GB" sz="3600" dirty="0" smtClean="0"/>
              <a:t>Dictionary is:</a:t>
            </a:r>
          </a:p>
          <a:p>
            <a:pPr marL="285750" indent="-285750"/>
            <a:r>
              <a:rPr lang="en-GB" b="1" dirty="0" smtClean="0"/>
              <a:t>Faster to query and get elements.</a:t>
            </a:r>
            <a:r>
              <a:rPr lang="en-GB" dirty="0" smtClean="0"/>
              <a:t> Uses a key while plain lists do not (List is a collection a tree index)</a:t>
            </a:r>
          </a:p>
          <a:p>
            <a:pPr marL="285750" indent="-285750"/>
            <a:r>
              <a:rPr lang="en-GB" b="1" dirty="0" smtClean="0"/>
              <a:t>Slower when adding or removing elements </a:t>
            </a:r>
            <a:r>
              <a:rPr lang="en-GB" dirty="0" smtClean="0"/>
              <a:t>(when an insert or update is performed the index needs to be rebalanced)</a:t>
            </a:r>
          </a:p>
          <a:p>
            <a:pPr>
              <a:lnSpc>
                <a:spcPct val="100000"/>
              </a:lnSpc>
              <a:buNone/>
            </a:pPr>
            <a:r>
              <a:rPr lang="en-GB" sz="3600" dirty="0" smtClean="0"/>
              <a:t>So:</a:t>
            </a:r>
          </a:p>
          <a:p>
            <a:pPr marL="268288" indent="-268288">
              <a:lnSpc>
                <a:spcPct val="100000"/>
              </a:lnSpc>
            </a:pPr>
            <a:r>
              <a:rPr lang="en-GB" dirty="0" smtClean="0"/>
              <a:t>With some size of elements to sort or to get a distinct subset of elements is better:</a:t>
            </a:r>
          </a:p>
          <a:p>
            <a:pPr marL="285750" indent="-285750"/>
            <a:r>
              <a:rPr lang="en-GB" dirty="0" smtClean="0"/>
              <a:t>Add all elements in a plain collection </a:t>
            </a:r>
            <a:r>
              <a:rPr lang="en-GB" b="1" dirty="0" smtClean="0"/>
              <a:t>without any sort</a:t>
            </a:r>
            <a:r>
              <a:rPr lang="en-GB" dirty="0" smtClean="0"/>
              <a:t> (list)</a:t>
            </a:r>
          </a:p>
          <a:p>
            <a:pPr marL="285750" indent="-285750"/>
            <a:r>
              <a:rPr lang="en-GB" b="1" dirty="0" smtClean="0"/>
              <a:t>Sort in one step</a:t>
            </a:r>
            <a:r>
              <a:rPr lang="en-GB" dirty="0" smtClean="0"/>
              <a:t>. Frameworks usually work with </a:t>
            </a:r>
            <a:r>
              <a:rPr lang="en-GB" b="1" dirty="0" err="1" smtClean="0"/>
              <a:t>Quicksort</a:t>
            </a:r>
            <a:r>
              <a:rPr lang="en-GB" dirty="0" smtClean="0"/>
              <a:t> algorithm with an </a:t>
            </a:r>
            <a:r>
              <a:rPr lang="en-US" dirty="0" smtClean="0"/>
              <a:t>average complexity in O(n.log(n)) which usually makes it the fastest. The worst-case complexity in O(n2) is only when elements are sorted in reverse-order.</a:t>
            </a:r>
          </a:p>
          <a:p>
            <a:pPr marL="285750" indent="-285750"/>
            <a:r>
              <a:rPr lang="en-GB" dirty="0" smtClean="0"/>
              <a:t>If you need to get a distinct subset of elements, once the list is sorted it’s easy to create the Dictionary with a single loop.</a:t>
            </a:r>
          </a:p>
          <a:p>
            <a:endParaRPr lang="en-GB" dirty="0"/>
          </a:p>
        </p:txBody>
      </p:sp>
      <p:sp>
        <p:nvSpPr>
          <p:cNvPr id="4" name="3 Rectángulo"/>
          <p:cNvSpPr/>
          <p:nvPr/>
        </p:nvSpPr>
        <p:spPr>
          <a:xfrm>
            <a:off x="899592" y="4604524"/>
            <a:ext cx="7416824" cy="246221"/>
          </a:xfrm>
          <a:prstGeom prst="rect">
            <a:avLst/>
          </a:prstGeom>
        </p:spPr>
        <p:txBody>
          <a:bodyPr wrap="square">
            <a:spAutoFit/>
          </a:bodyPr>
          <a:lstStyle/>
          <a:p>
            <a:pPr>
              <a:lnSpc>
                <a:spcPct val="100000"/>
              </a:lnSpc>
            </a:pPr>
            <a:r>
              <a:rPr lang="en-GB" sz="1000" i="1" dirty="0" smtClean="0"/>
              <a:t>See the animation: </a:t>
            </a:r>
            <a:r>
              <a:rPr lang="en-GB" sz="1000" i="1" dirty="0" smtClean="0">
                <a:hlinkClick r:id="rId2"/>
              </a:rPr>
              <a:t>https://www.cs.usfca.edu/~galles/visualization/AVLtree.html</a:t>
            </a:r>
            <a:r>
              <a:rPr lang="en-GB" sz="1000" i="1" dirty="0" smtClean="0"/>
              <a:t> </a:t>
            </a:r>
            <a:endParaRPr lang="en-US" sz="1000" i="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n-GB" sz="3200" dirty="0" smtClean="0"/>
              <a:t>When loading massive data in sorted/unique collections…</a:t>
            </a:r>
            <a:endParaRPr lang="en-GB" sz="3200" dirty="0"/>
          </a:p>
        </p:txBody>
      </p:sp>
      <p:sp>
        <p:nvSpPr>
          <p:cNvPr id="3" name="2 Marcador de contenido"/>
          <p:cNvSpPr>
            <a:spLocks noGrp="1"/>
          </p:cNvSpPr>
          <p:nvPr>
            <p:ph idx="1"/>
          </p:nvPr>
        </p:nvSpPr>
        <p:spPr/>
        <p:txBody>
          <a:bodyPr>
            <a:normAutofit fontScale="62500" lnSpcReduction="20000"/>
          </a:bodyPr>
          <a:lstStyle/>
          <a:p>
            <a:pPr>
              <a:lnSpc>
                <a:spcPct val="100000"/>
              </a:lnSpc>
              <a:buNone/>
            </a:pPr>
            <a:r>
              <a:rPr lang="en-GB" sz="3600" dirty="0" err="1" smtClean="0"/>
              <a:t>HashSet</a:t>
            </a:r>
            <a:r>
              <a:rPr lang="en-GB" sz="3600" dirty="0" smtClean="0"/>
              <a:t> is:</a:t>
            </a:r>
          </a:p>
          <a:p>
            <a:pPr marL="285750" indent="-285750"/>
            <a:r>
              <a:rPr lang="en-GB" b="1" dirty="0" smtClean="0"/>
              <a:t>Faster to add unique elements and to control repeated elements.</a:t>
            </a:r>
            <a:endParaRPr lang="en-GB" dirty="0" smtClean="0"/>
          </a:p>
          <a:p>
            <a:pPr marL="285750" indent="-285750"/>
            <a:r>
              <a:rPr lang="en-GB" b="1" dirty="0" smtClean="0"/>
              <a:t>Does not provide any method to access the element directly, only a query if exists or full iteration</a:t>
            </a:r>
          </a:p>
          <a:p>
            <a:pPr marL="285750" indent="-285750"/>
            <a:r>
              <a:rPr lang="en-GB" b="1" dirty="0" smtClean="0"/>
              <a:t>Is faster to add elements from an unsorted list in memory than a sorted list or data read directly from disk</a:t>
            </a:r>
            <a:endParaRPr lang="en-GB" dirty="0" smtClean="0"/>
          </a:p>
          <a:p>
            <a:pPr>
              <a:lnSpc>
                <a:spcPct val="100000"/>
              </a:lnSpc>
              <a:buNone/>
            </a:pPr>
            <a:r>
              <a:rPr lang="en-GB" sz="3600" dirty="0" smtClean="0"/>
              <a:t>So:</a:t>
            </a:r>
          </a:p>
          <a:p>
            <a:pPr marL="268288" indent="-268288">
              <a:lnSpc>
                <a:spcPct val="100000"/>
              </a:lnSpc>
            </a:pPr>
            <a:r>
              <a:rPr lang="en-GB" dirty="0" smtClean="0"/>
              <a:t>If you only need to control the existence of some element and/or avoid duplicated values is a fast collection</a:t>
            </a:r>
          </a:p>
          <a:p>
            <a:pPr marL="268288" indent="-268288">
              <a:lnSpc>
                <a:spcPct val="100000"/>
              </a:lnSpc>
            </a:pPr>
            <a:r>
              <a:rPr lang="en-GB" dirty="0" smtClean="0"/>
              <a:t>To load massively from a file is better to load this file in a plan list without any control and use the </a:t>
            </a:r>
            <a:r>
              <a:rPr lang="en-GB" dirty="0" err="1" smtClean="0"/>
              <a:t>Hashset</a:t>
            </a:r>
            <a:r>
              <a:rPr lang="en-GB" dirty="0" smtClean="0"/>
              <a:t> constructor.</a:t>
            </a:r>
          </a:p>
          <a:p>
            <a:endParaRPr lang="en-GB" dirty="0"/>
          </a:p>
        </p:txBody>
      </p:sp>
      <p:sp>
        <p:nvSpPr>
          <p:cNvPr id="4" name="3 Rectángulo"/>
          <p:cNvSpPr/>
          <p:nvPr/>
        </p:nvSpPr>
        <p:spPr>
          <a:xfrm>
            <a:off x="899592" y="4604524"/>
            <a:ext cx="7416824" cy="246221"/>
          </a:xfrm>
          <a:prstGeom prst="rect">
            <a:avLst/>
          </a:prstGeom>
        </p:spPr>
        <p:txBody>
          <a:bodyPr wrap="square">
            <a:spAutoFit/>
          </a:bodyPr>
          <a:lstStyle/>
          <a:p>
            <a:pPr>
              <a:lnSpc>
                <a:spcPct val="100000"/>
              </a:lnSpc>
            </a:pPr>
            <a:r>
              <a:rPr lang="en-GB" sz="1000" i="1" dirty="0" smtClean="0"/>
              <a:t>Demo: " </a:t>
            </a:r>
            <a:r>
              <a:rPr lang="en-GB" sz="1000" i="1" dirty="0" err="1" smtClean="0"/>
              <a:t>CollectionTests</a:t>
            </a:r>
            <a:r>
              <a:rPr lang="en-GB" sz="1000" i="1" dirty="0" smtClean="0"/>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n-US" dirty="0" smtClean="0"/>
              <a:t>Too Much LINQ</a:t>
            </a:r>
            <a:endParaRPr lang="en-GB" dirty="0"/>
          </a:p>
        </p:txBody>
      </p:sp>
      <p:sp>
        <p:nvSpPr>
          <p:cNvPr id="5" name="4 Marcador de texto"/>
          <p:cNvSpPr>
            <a:spLocks noGrp="1"/>
          </p:cNvSpPr>
          <p:nvPr>
            <p:ph type="body" idx="1"/>
          </p:nvPr>
        </p:nvSpPr>
        <p:spPr/>
        <p:txBody>
          <a:bodyPr/>
          <a:lstStyle/>
          <a:p>
            <a:r>
              <a:rPr lang="en-GB" dirty="0" smtClean="0"/>
              <a:t>Suggestion #11</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Too Much LINQ</a:t>
            </a:r>
            <a:endParaRPr lang="en-GB" dirty="0"/>
          </a:p>
        </p:txBody>
      </p:sp>
      <p:sp>
        <p:nvSpPr>
          <p:cNvPr id="3" name="2 Marcador de contenido"/>
          <p:cNvSpPr>
            <a:spLocks noGrp="1"/>
          </p:cNvSpPr>
          <p:nvPr>
            <p:ph idx="1"/>
          </p:nvPr>
        </p:nvSpPr>
        <p:spPr/>
        <p:txBody>
          <a:bodyPr>
            <a:normAutofit/>
          </a:bodyPr>
          <a:lstStyle/>
          <a:p>
            <a:r>
              <a:rPr lang="en-US" sz="2000" dirty="0" smtClean="0"/>
              <a:t>Using LINQ to Objects for trivial tasks…</a:t>
            </a:r>
            <a:endParaRPr lang="en-US" sz="1800" dirty="0" smtClean="0"/>
          </a:p>
          <a:p>
            <a:pPr lvl="1"/>
            <a:endParaRPr lang="en-US" sz="1800" dirty="0" smtClean="0"/>
          </a:p>
          <a:p>
            <a:pPr lvl="1"/>
            <a:r>
              <a:rPr lang="en-US" sz="1800" dirty="0" smtClean="0"/>
              <a:t>Lazy evaluation can be your enemy!</a:t>
            </a:r>
          </a:p>
          <a:p>
            <a:pPr lvl="2"/>
            <a:r>
              <a:rPr lang="en-US" sz="1600" dirty="0" err="1" smtClean="0"/>
              <a:t>ToArray</a:t>
            </a:r>
            <a:r>
              <a:rPr lang="en-US" sz="1600" dirty="0" smtClean="0"/>
              <a:t> may not know upfront how many elements there will be…</a:t>
            </a:r>
          </a:p>
          <a:p>
            <a:pPr lvl="2"/>
            <a:r>
              <a:rPr lang="en-US" sz="1600" dirty="0" smtClean="0"/>
              <a:t>Select has to invoke a delegate for each element…</a:t>
            </a:r>
          </a:p>
          <a:p>
            <a:pPr lvl="1"/>
            <a:r>
              <a:rPr lang="en-US" sz="1800" dirty="0" smtClean="0"/>
              <a:t>High-school loops aren’t that bad!</a:t>
            </a:r>
          </a:p>
          <a:p>
            <a:pPr>
              <a:buNone/>
            </a:pPr>
            <a:endParaRPr lang="en-GB" sz="1200" dirty="0" smtClean="0"/>
          </a:p>
          <a:p>
            <a:pPr>
              <a:buNone/>
            </a:pPr>
            <a:endParaRPr lang="en-GB" dirty="0"/>
          </a:p>
        </p:txBody>
      </p:sp>
      <p:sp>
        <p:nvSpPr>
          <p:cNvPr id="4" name="Rectangle 3"/>
          <p:cNvSpPr/>
          <p:nvPr/>
        </p:nvSpPr>
        <p:spPr>
          <a:xfrm>
            <a:off x="611560" y="1563638"/>
            <a:ext cx="7791233" cy="284691"/>
          </a:xfrm>
          <a:prstGeom prst="rect">
            <a:avLst/>
          </a:prstGeom>
        </p:spPr>
        <p:txBody>
          <a:bodyPr wrap="none" lIns="68579" tIns="34289" rIns="68579" bIns="34289">
            <a:spAutoFit/>
          </a:bodyPr>
          <a:lstStyle/>
          <a:p>
            <a:pPr defTabSz="685783"/>
            <a:r>
              <a:rPr lang="en-US" sz="1400" dirty="0" smtClean="0">
                <a:latin typeface="Consolas" panose="020B0609020204030204" pitchFamily="49" charset="0"/>
              </a:rPr>
              <a:t>Bar[] </a:t>
            </a:r>
            <a:r>
              <a:rPr lang="en-US" sz="1400" dirty="0" err="1" smtClean="0">
                <a:latin typeface="Consolas" panose="020B0609020204030204" pitchFamily="49" charset="0"/>
              </a:rPr>
              <a:t>ConvertToBars</a:t>
            </a:r>
            <a:r>
              <a:rPr lang="en-US" sz="1400" dirty="0" smtClean="0">
                <a:latin typeface="Consolas" panose="020B0609020204030204" pitchFamily="49" charset="0"/>
              </a:rPr>
              <a:t>(</a:t>
            </a:r>
            <a:r>
              <a:rPr lang="en-US" sz="1400" dirty="0" err="1" smtClean="0">
                <a:latin typeface="Consolas" panose="020B0609020204030204" pitchFamily="49" charset="0"/>
              </a:rPr>
              <a:t>Foo</a:t>
            </a:r>
            <a:r>
              <a:rPr lang="en-US" sz="1400" dirty="0" smtClean="0">
                <a:latin typeface="Consolas" panose="020B0609020204030204" pitchFamily="49" charset="0"/>
              </a:rPr>
              <a:t>[] </a:t>
            </a:r>
            <a:r>
              <a:rPr lang="en-US" sz="1400" dirty="0" err="1" smtClean="0">
                <a:latin typeface="Consolas" panose="020B0609020204030204" pitchFamily="49" charset="0"/>
              </a:rPr>
              <a:t>foos</a:t>
            </a:r>
            <a:r>
              <a:rPr lang="en-US" sz="1400" dirty="0" smtClean="0">
                <a:latin typeface="Consolas" panose="020B0609020204030204" pitchFamily="49" charset="0"/>
              </a:rPr>
              <a:t>) =&gt; </a:t>
            </a:r>
            <a:r>
              <a:rPr lang="en-US" sz="1400" dirty="0" err="1" smtClean="0">
                <a:latin typeface="Consolas" panose="020B0609020204030204" pitchFamily="49" charset="0"/>
              </a:rPr>
              <a:t>foos.Select</a:t>
            </a:r>
            <a:r>
              <a:rPr lang="en-US" sz="1400" dirty="0" smtClean="0">
                <a:latin typeface="Consolas" panose="020B0609020204030204" pitchFamily="49" charset="0"/>
              </a:rPr>
              <a:t>(</a:t>
            </a:r>
            <a:r>
              <a:rPr lang="en-US" sz="1400" dirty="0" err="1" smtClean="0">
                <a:latin typeface="Consolas" panose="020B0609020204030204" pitchFamily="49" charset="0"/>
              </a:rPr>
              <a:t>foo</a:t>
            </a:r>
            <a:r>
              <a:rPr lang="en-US" sz="1400" dirty="0" smtClean="0">
                <a:latin typeface="Consolas" panose="020B0609020204030204" pitchFamily="49" charset="0"/>
              </a:rPr>
              <a:t> =&gt; </a:t>
            </a:r>
            <a:r>
              <a:rPr lang="en-US" sz="1400" dirty="0" err="1" smtClean="0">
                <a:latin typeface="Consolas" panose="020B0609020204030204" pitchFamily="49" charset="0"/>
              </a:rPr>
              <a:t>GetBar</a:t>
            </a:r>
            <a:r>
              <a:rPr lang="en-US" sz="1400" dirty="0" smtClean="0">
                <a:latin typeface="Consolas" panose="020B0609020204030204" pitchFamily="49" charset="0"/>
              </a:rPr>
              <a:t>(</a:t>
            </a:r>
            <a:r>
              <a:rPr lang="en-US" sz="1400" dirty="0" err="1" smtClean="0">
                <a:latin typeface="Consolas" panose="020B0609020204030204" pitchFamily="49" charset="0"/>
              </a:rPr>
              <a:t>foo</a:t>
            </a:r>
            <a:r>
              <a:rPr lang="en-US" sz="1400" dirty="0" smtClean="0">
                <a:latin typeface="Consolas" panose="020B0609020204030204" pitchFamily="49" charset="0"/>
              </a:rPr>
              <a:t>))</a:t>
            </a:r>
            <a:r>
              <a:rPr lang="en-US" sz="1400" b="1" dirty="0" smtClean="0">
                <a:latin typeface="Consolas" panose="020B0609020204030204" pitchFamily="49" charset="0"/>
              </a:rPr>
              <a:t>.</a:t>
            </a:r>
            <a:r>
              <a:rPr lang="en-US" sz="1400" b="1" dirty="0" err="1" smtClean="0">
                <a:solidFill>
                  <a:srgbClr val="FF0000"/>
                </a:solidFill>
                <a:latin typeface="Consolas" panose="020B0609020204030204" pitchFamily="49" charset="0"/>
              </a:rPr>
              <a:t>ToArray</a:t>
            </a:r>
            <a:r>
              <a:rPr lang="en-US" sz="1400" b="1" dirty="0" smtClean="0">
                <a:solidFill>
                  <a:srgbClr val="FF0000"/>
                </a:solidFill>
                <a:latin typeface="Consolas" panose="020B0609020204030204" pitchFamily="49" charset="0"/>
              </a:rPr>
              <a:t>()</a:t>
            </a:r>
            <a:r>
              <a:rPr lang="en-US" sz="1400" dirty="0" smtClean="0">
                <a:solidFill>
                  <a:srgbClr val="FF0000"/>
                </a:solidFill>
                <a:latin typeface="Consolas" panose="020B0609020204030204" pitchFamily="49" charset="0"/>
              </a:rPr>
              <a:t>;</a:t>
            </a:r>
          </a:p>
        </p:txBody>
      </p:sp>
      <p:sp>
        <p:nvSpPr>
          <p:cNvPr id="6" name="5 Rectángulo"/>
          <p:cNvSpPr/>
          <p:nvPr/>
        </p:nvSpPr>
        <p:spPr>
          <a:xfrm>
            <a:off x="1403648" y="3147814"/>
            <a:ext cx="4572000" cy="1600438"/>
          </a:xfrm>
          <a:prstGeom prst="rect">
            <a:avLst/>
          </a:prstGeom>
        </p:spPr>
        <p:txBody>
          <a:bodyPr>
            <a:spAutoFit/>
          </a:bodyPr>
          <a:lstStyle/>
          <a:p>
            <a:pPr>
              <a:buNone/>
            </a:pPr>
            <a:r>
              <a:rPr lang="en-GB" sz="1400" dirty="0" smtClean="0"/>
              <a:t>Bar[] </a:t>
            </a:r>
            <a:r>
              <a:rPr lang="en-GB" sz="1400" dirty="0" err="1" smtClean="0"/>
              <a:t>ConvertToBars</a:t>
            </a:r>
            <a:r>
              <a:rPr lang="en-GB" sz="1400" dirty="0" smtClean="0"/>
              <a:t>(</a:t>
            </a:r>
            <a:r>
              <a:rPr lang="en-GB" sz="1400" dirty="0" err="1" smtClean="0"/>
              <a:t>Foo</a:t>
            </a:r>
            <a:r>
              <a:rPr lang="en-GB" sz="1400" dirty="0" smtClean="0"/>
              <a:t>[] </a:t>
            </a:r>
            <a:r>
              <a:rPr lang="en-GB" sz="1400" dirty="0" err="1" smtClean="0"/>
              <a:t>foos</a:t>
            </a:r>
            <a:r>
              <a:rPr lang="en-GB" sz="1400" dirty="0" smtClean="0"/>
              <a:t>) {</a:t>
            </a:r>
          </a:p>
          <a:p>
            <a:pPr>
              <a:buNone/>
            </a:pPr>
            <a:r>
              <a:rPr lang="en-GB" sz="1400" dirty="0" smtClean="0"/>
              <a:t>    </a:t>
            </a:r>
            <a:r>
              <a:rPr lang="en-GB" sz="1400" dirty="0" err="1" smtClean="0"/>
              <a:t>var</a:t>
            </a:r>
            <a:r>
              <a:rPr lang="en-GB" sz="1400" dirty="0" smtClean="0"/>
              <a:t> n = </a:t>
            </a:r>
            <a:r>
              <a:rPr lang="en-GB" sz="1400" dirty="0" err="1" smtClean="0"/>
              <a:t>foos.Length</a:t>
            </a:r>
            <a:r>
              <a:rPr lang="en-GB" sz="1400" dirty="0" smtClean="0"/>
              <a:t>;</a:t>
            </a:r>
          </a:p>
          <a:p>
            <a:pPr>
              <a:buNone/>
            </a:pPr>
            <a:r>
              <a:rPr lang="en-GB" sz="1400" dirty="0" smtClean="0"/>
              <a:t>    </a:t>
            </a:r>
            <a:r>
              <a:rPr lang="en-GB" sz="1400" dirty="0" err="1" smtClean="0"/>
              <a:t>var</a:t>
            </a:r>
            <a:r>
              <a:rPr lang="en-GB" sz="1400" dirty="0" smtClean="0"/>
              <a:t> res = </a:t>
            </a:r>
            <a:r>
              <a:rPr lang="en-GB" sz="1400" dirty="0" smtClean="0">
                <a:solidFill>
                  <a:srgbClr val="00B050"/>
                </a:solidFill>
              </a:rPr>
              <a:t>new Bar[n];</a:t>
            </a:r>
          </a:p>
          <a:p>
            <a:pPr>
              <a:buNone/>
            </a:pPr>
            <a:r>
              <a:rPr lang="en-GB" sz="1400" dirty="0" smtClean="0"/>
              <a:t>    for (</a:t>
            </a:r>
            <a:r>
              <a:rPr lang="en-GB" sz="1400" dirty="0" err="1" smtClean="0"/>
              <a:t>var</a:t>
            </a:r>
            <a:r>
              <a:rPr lang="en-GB" sz="1400" dirty="0" smtClean="0"/>
              <a:t> </a:t>
            </a:r>
            <a:r>
              <a:rPr lang="en-GB" sz="1400" dirty="0" err="1" smtClean="0"/>
              <a:t>i</a:t>
            </a:r>
            <a:r>
              <a:rPr lang="en-GB" sz="1400" dirty="0" smtClean="0"/>
              <a:t> = 0; </a:t>
            </a:r>
            <a:r>
              <a:rPr lang="en-GB" sz="1400" dirty="0" err="1" smtClean="0"/>
              <a:t>i</a:t>
            </a:r>
            <a:r>
              <a:rPr lang="en-GB" sz="1400" dirty="0" smtClean="0"/>
              <a:t> &lt; n; </a:t>
            </a:r>
            <a:r>
              <a:rPr lang="en-GB" sz="1400" dirty="0" err="1" smtClean="0"/>
              <a:t>i</a:t>
            </a:r>
            <a:r>
              <a:rPr lang="en-GB" sz="1400" dirty="0" smtClean="0"/>
              <a:t>++)</a:t>
            </a:r>
          </a:p>
          <a:p>
            <a:pPr>
              <a:buNone/>
            </a:pPr>
            <a:r>
              <a:rPr lang="en-GB" sz="1400" dirty="0" smtClean="0"/>
              <a:t>        res[</a:t>
            </a:r>
            <a:r>
              <a:rPr lang="en-GB" sz="1400" dirty="0" err="1" smtClean="0"/>
              <a:t>i</a:t>
            </a:r>
            <a:r>
              <a:rPr lang="en-GB" sz="1400" dirty="0" smtClean="0"/>
              <a:t>] = </a:t>
            </a:r>
            <a:r>
              <a:rPr lang="en-GB" sz="1400" dirty="0" err="1" smtClean="0"/>
              <a:t>GetBar</a:t>
            </a:r>
            <a:r>
              <a:rPr lang="en-GB" sz="1400" dirty="0" smtClean="0"/>
              <a:t>(</a:t>
            </a:r>
            <a:r>
              <a:rPr lang="en-GB" sz="1400" dirty="0" err="1" smtClean="0"/>
              <a:t>foos</a:t>
            </a:r>
            <a:r>
              <a:rPr lang="en-GB" sz="1400" dirty="0" smtClean="0"/>
              <a:t>[</a:t>
            </a:r>
            <a:r>
              <a:rPr lang="en-GB" sz="1400" dirty="0" err="1" smtClean="0"/>
              <a:t>i</a:t>
            </a:r>
            <a:r>
              <a:rPr lang="en-GB" sz="1400" dirty="0" smtClean="0"/>
              <a:t>]);</a:t>
            </a:r>
          </a:p>
          <a:p>
            <a:pPr>
              <a:buNone/>
            </a:pPr>
            <a:r>
              <a:rPr lang="en-GB" sz="1400" dirty="0" smtClean="0"/>
              <a:t>    return res;</a:t>
            </a:r>
          </a:p>
          <a:p>
            <a:pPr>
              <a:buNone/>
            </a:pPr>
            <a:r>
              <a:rPr lang="en-GB" sz="1400" dirty="0" smtClean="0"/>
              <a:t>}</a:t>
            </a:r>
          </a:p>
        </p:txBody>
      </p:sp>
      <p:sp>
        <p:nvSpPr>
          <p:cNvPr id="7" name="6 CuadroTexto"/>
          <p:cNvSpPr txBox="1"/>
          <p:nvPr/>
        </p:nvSpPr>
        <p:spPr>
          <a:xfrm>
            <a:off x="8460432" y="4587974"/>
            <a:ext cx="360040" cy="307777"/>
          </a:xfrm>
          <a:prstGeom prst="rect">
            <a:avLst/>
          </a:prstGeom>
          <a:noFill/>
        </p:spPr>
        <p:txBody>
          <a:bodyPr wrap="square" rtlCol="0">
            <a:spAutoFit/>
          </a:bodyPr>
          <a:lstStyle/>
          <a:p>
            <a:r>
              <a:rPr lang="en-GB" sz="1400" dirty="0" smtClean="0"/>
              <a:t>T</a:t>
            </a:r>
            <a:endParaRPr lang="en-GB" sz="14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err="1" smtClean="0"/>
              <a:t>Environment.MachineName</a:t>
            </a:r>
            <a:endParaRPr lang="en-GB" dirty="0"/>
          </a:p>
        </p:txBody>
      </p:sp>
      <p:sp>
        <p:nvSpPr>
          <p:cNvPr id="3" name="2 Marcador de texto"/>
          <p:cNvSpPr>
            <a:spLocks noGrp="1"/>
          </p:cNvSpPr>
          <p:nvPr>
            <p:ph type="body" idx="1"/>
          </p:nvPr>
        </p:nvSpPr>
        <p:spPr/>
        <p:txBody>
          <a:bodyPr/>
          <a:lstStyle/>
          <a:p>
            <a:r>
              <a:rPr lang="en-GB" dirty="0" smtClean="0"/>
              <a:t>Suggestion #12</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Environment.MachineName</a:t>
            </a:r>
            <a:endParaRPr lang="en-GB" dirty="0"/>
          </a:p>
        </p:txBody>
      </p:sp>
      <p:sp>
        <p:nvSpPr>
          <p:cNvPr id="3" name="2 Marcador de contenido"/>
          <p:cNvSpPr>
            <a:spLocks noGrp="1"/>
          </p:cNvSpPr>
          <p:nvPr>
            <p:ph idx="1"/>
          </p:nvPr>
        </p:nvSpPr>
        <p:spPr/>
        <p:txBody>
          <a:bodyPr/>
          <a:lstStyle/>
          <a:p>
            <a:r>
              <a:rPr lang="en-US" dirty="0" err="1" smtClean="0"/>
              <a:t>Environment.MachineName</a:t>
            </a:r>
            <a:endParaRPr lang="en-US" dirty="0" smtClean="0"/>
          </a:p>
          <a:p>
            <a:pPr lvl="1"/>
            <a:r>
              <a:rPr lang="en-US" dirty="0" smtClean="0"/>
              <a:t>Allocates a string each time…</a:t>
            </a:r>
          </a:p>
          <a:p>
            <a:pPr lvl="1"/>
            <a:r>
              <a:rPr lang="en-US" dirty="0" smtClean="0"/>
              <a:t>…because your machine name may change?</a:t>
            </a:r>
          </a:p>
          <a:p>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Who is Marc Cortada?</a:t>
            </a:r>
            <a:endParaRPr lang="en-GB" dirty="0"/>
          </a:p>
        </p:txBody>
      </p:sp>
      <p:sp>
        <p:nvSpPr>
          <p:cNvPr id="3" name="2 Marcador de contenido"/>
          <p:cNvSpPr>
            <a:spLocks noGrp="1"/>
          </p:cNvSpPr>
          <p:nvPr>
            <p:ph idx="1"/>
          </p:nvPr>
        </p:nvSpPr>
        <p:spPr/>
        <p:txBody>
          <a:bodyPr>
            <a:normAutofit fontScale="92500" lnSpcReduction="20000"/>
          </a:bodyPr>
          <a:lstStyle/>
          <a:p>
            <a:r>
              <a:rPr lang="en-US" dirty="0" smtClean="0"/>
              <a:t>Marc Cortada is a Software Engineer working at ING Belgium. He has more than 10 years of experience related with software development and has collaborated in the development of real time applications, high concurrency environments, and managed big volumes of data and transactions. Also, he has taken part in tasks of administration of databases and architecting cloud systems.</a:t>
            </a:r>
            <a:endParaRPr lang="en-GB"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err="1" smtClean="0"/>
              <a:t>foreach</a:t>
            </a:r>
            <a:r>
              <a:rPr lang="en-GB" dirty="0" smtClean="0"/>
              <a:t> function in list</a:t>
            </a:r>
            <a:endParaRPr lang="en-GB" dirty="0"/>
          </a:p>
        </p:txBody>
      </p:sp>
      <p:sp>
        <p:nvSpPr>
          <p:cNvPr id="3" name="2 Marcador de texto"/>
          <p:cNvSpPr>
            <a:spLocks noGrp="1"/>
          </p:cNvSpPr>
          <p:nvPr>
            <p:ph type="body" idx="1"/>
          </p:nvPr>
        </p:nvSpPr>
        <p:spPr/>
        <p:txBody>
          <a:bodyPr/>
          <a:lstStyle/>
          <a:p>
            <a:r>
              <a:rPr lang="en-GB" dirty="0" smtClean="0"/>
              <a:t>Suggestion #13</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err="1" smtClean="0"/>
              <a:t>Foreach</a:t>
            </a:r>
            <a:r>
              <a:rPr lang="en-GB" dirty="0" smtClean="0"/>
              <a:t> function in list</a:t>
            </a:r>
            <a:endParaRPr lang="en-GB" dirty="0"/>
          </a:p>
        </p:txBody>
      </p:sp>
      <p:sp>
        <p:nvSpPr>
          <p:cNvPr id="3" name="2 Marcador de contenido"/>
          <p:cNvSpPr>
            <a:spLocks noGrp="1"/>
          </p:cNvSpPr>
          <p:nvPr>
            <p:ph idx="1"/>
          </p:nvPr>
        </p:nvSpPr>
        <p:spPr/>
        <p:txBody>
          <a:bodyPr/>
          <a:lstStyle/>
          <a:p>
            <a:r>
              <a:rPr lang="en-GB" dirty="0" err="1" smtClean="0"/>
              <a:t>Foreach</a:t>
            </a:r>
            <a:r>
              <a:rPr lang="en-GB" dirty="0" smtClean="0"/>
              <a:t> function in List collection is optimized for full loops</a:t>
            </a:r>
          </a:p>
          <a:p>
            <a:pPr>
              <a:buNone/>
            </a:pPr>
            <a:endParaRPr lang="en-GB" dirty="0" smtClean="0">
              <a:solidFill>
                <a:srgbClr val="000000"/>
              </a:solidFill>
              <a:latin typeface="Consolas"/>
            </a:endParaRPr>
          </a:p>
          <a:p>
            <a:pPr>
              <a:buNone/>
            </a:pPr>
            <a:r>
              <a:rPr lang="en-GB" dirty="0" smtClean="0">
                <a:solidFill>
                  <a:srgbClr val="000000"/>
                </a:solidFill>
                <a:latin typeface="Consolas"/>
              </a:rPr>
              <a:t> </a:t>
            </a:r>
            <a:r>
              <a:rPr lang="en-GB" sz="2400" dirty="0" smtClean="0">
                <a:solidFill>
                  <a:srgbClr val="000000"/>
                </a:solidFill>
                <a:latin typeface="Consolas"/>
              </a:rPr>
              <a:t>list2.ForEach(element =&gt; element++);</a:t>
            </a:r>
            <a:endParaRPr lang="en-GB" dirty="0"/>
          </a:p>
        </p:txBody>
      </p:sp>
      <p:sp>
        <p:nvSpPr>
          <p:cNvPr id="4" name="3 Rectángulo"/>
          <p:cNvSpPr/>
          <p:nvPr/>
        </p:nvSpPr>
        <p:spPr>
          <a:xfrm>
            <a:off x="899592" y="4604524"/>
            <a:ext cx="7416824" cy="246221"/>
          </a:xfrm>
          <a:prstGeom prst="rect">
            <a:avLst/>
          </a:prstGeom>
        </p:spPr>
        <p:txBody>
          <a:bodyPr wrap="square">
            <a:spAutoFit/>
          </a:bodyPr>
          <a:lstStyle/>
          <a:p>
            <a:pPr>
              <a:lnSpc>
                <a:spcPct val="100000"/>
              </a:lnSpc>
            </a:pPr>
            <a:r>
              <a:rPr lang="en-GB" sz="1000" i="1" dirty="0" smtClean="0"/>
              <a:t>Demo: " </a:t>
            </a:r>
            <a:r>
              <a:rPr lang="en-GB" sz="1000" i="1" dirty="0" err="1" smtClean="0"/>
              <a:t>ForEachListLoops</a:t>
            </a:r>
            <a:r>
              <a:rPr lang="en-GB" sz="1000" i="1" dirty="0" smtClean="0"/>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Tools</a:t>
            </a:r>
            <a:endParaRPr lang="en-GB" dirty="0"/>
          </a:p>
        </p:txBody>
      </p:sp>
      <p:sp>
        <p:nvSpPr>
          <p:cNvPr id="3" name="2 Marcador de texto"/>
          <p:cNvSpPr>
            <a:spLocks noGrp="1"/>
          </p:cNvSpPr>
          <p:nvPr>
            <p:ph type="body" idx="1"/>
          </p:nvPr>
        </p:nvSpPr>
        <p:spPr/>
        <p:txBody>
          <a:bodyPr/>
          <a:lstStyle/>
          <a:p>
            <a:endParaRPr lang="en-GB"/>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err="1" smtClean="0"/>
              <a:t>WinDbg</a:t>
            </a:r>
            <a:r>
              <a:rPr lang="en-US" dirty="0" smtClean="0"/>
              <a:t> and SOS, SOSEX</a:t>
            </a:r>
            <a:endParaRPr lang="en-GB" dirty="0"/>
          </a:p>
        </p:txBody>
      </p:sp>
      <p:sp>
        <p:nvSpPr>
          <p:cNvPr id="3" name="2 Marcador de texto"/>
          <p:cNvSpPr>
            <a:spLocks noGrp="1"/>
          </p:cNvSpPr>
          <p:nvPr>
            <p:ph type="body" idx="1"/>
          </p:nvPr>
        </p:nvSpPr>
        <p:spPr/>
        <p:txBody>
          <a:bodyPr/>
          <a:lstStyle/>
          <a:p>
            <a:endParaRPr lang="en-GB"/>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WinDbg</a:t>
            </a:r>
            <a:r>
              <a:rPr lang="en-US" dirty="0" smtClean="0"/>
              <a:t> and SOS, SOSEX</a:t>
            </a:r>
            <a:endParaRPr lang="en-GB" dirty="0"/>
          </a:p>
        </p:txBody>
      </p:sp>
      <p:sp>
        <p:nvSpPr>
          <p:cNvPr id="3" name="2 Marcador de contenido"/>
          <p:cNvSpPr>
            <a:spLocks noGrp="1"/>
          </p:cNvSpPr>
          <p:nvPr>
            <p:ph idx="1"/>
          </p:nvPr>
        </p:nvSpPr>
        <p:spPr/>
        <p:txBody>
          <a:bodyPr>
            <a:noAutofit/>
          </a:bodyPr>
          <a:lstStyle/>
          <a:p>
            <a:pPr marL="342900" lvl="1" indent="-342900">
              <a:buFont typeface="Arial" pitchFamily="34" charset="0"/>
              <a:buChar char="•"/>
            </a:pPr>
            <a:r>
              <a:rPr lang="en-US" sz="1800" dirty="0" smtClean="0"/>
              <a:t>Hardcode debugging to inspect CLR data structures</a:t>
            </a:r>
          </a:p>
          <a:p>
            <a:r>
              <a:rPr lang="en-US" sz="1800" dirty="0" smtClean="0"/>
              <a:t>Step 0 – Get </a:t>
            </a:r>
            <a:r>
              <a:rPr lang="en-US" sz="1800" dirty="0" err="1" smtClean="0"/>
              <a:t>WinDbg</a:t>
            </a:r>
            <a:endParaRPr lang="en-US" sz="1800" dirty="0" smtClean="0"/>
          </a:p>
          <a:p>
            <a:pPr lvl="1"/>
            <a:r>
              <a:rPr lang="en-US" sz="1600" dirty="0" smtClean="0"/>
              <a:t>www.bing.com/search?q=windbg+download</a:t>
            </a:r>
          </a:p>
          <a:p>
            <a:r>
              <a:rPr lang="en-US" sz="1800" dirty="0" smtClean="0"/>
              <a:t>Step 1 – Attach to target</a:t>
            </a:r>
          </a:p>
          <a:p>
            <a:pPr lvl="1"/>
            <a:r>
              <a:rPr lang="en-US" sz="1600" dirty="0" smtClean="0"/>
              <a:t>F6 to attach to a process</a:t>
            </a:r>
          </a:p>
          <a:p>
            <a:pPr lvl="1"/>
            <a:r>
              <a:rPr lang="en-US" sz="1600" dirty="0" smtClean="0"/>
              <a:t>CTRL-D to load a crash dump</a:t>
            </a:r>
          </a:p>
          <a:p>
            <a:pPr lvl="1"/>
            <a:r>
              <a:rPr lang="en-US" sz="1600" dirty="0" smtClean="0"/>
              <a:t>CTRL-E to start afresh from an .exe (“F5”)</a:t>
            </a:r>
          </a:p>
          <a:p>
            <a:r>
              <a:rPr lang="en-US" sz="1800" dirty="0" smtClean="0"/>
              <a:t>Step 2 – Load SOS</a:t>
            </a:r>
          </a:p>
          <a:p>
            <a:pPr lvl="1"/>
            <a:r>
              <a:rPr lang="en-US" sz="1600" dirty="0" smtClean="0"/>
              <a:t>.</a:t>
            </a:r>
            <a:r>
              <a:rPr lang="en-US" sz="1600" dirty="0" err="1" smtClean="0"/>
              <a:t>loadby</a:t>
            </a:r>
            <a:r>
              <a:rPr lang="en-US" sz="1600" dirty="0" smtClean="0"/>
              <a:t> </a:t>
            </a:r>
            <a:r>
              <a:rPr lang="en-US" sz="1600" dirty="0" err="1" smtClean="0"/>
              <a:t>sos</a:t>
            </a:r>
            <a:r>
              <a:rPr lang="en-US" sz="1600" dirty="0" smtClean="0"/>
              <a:t> </a:t>
            </a:r>
            <a:r>
              <a:rPr lang="en-US" sz="1600" dirty="0" err="1" smtClean="0"/>
              <a:t>clr</a:t>
            </a:r>
            <a:endParaRPr lang="en-US" sz="1600" dirty="0" smtClean="0"/>
          </a:p>
          <a:p>
            <a:r>
              <a:rPr lang="en-US" sz="1800" dirty="0" smtClean="0"/>
              <a:t>Step 3 – Run SOS commands</a:t>
            </a:r>
          </a:p>
          <a:p>
            <a:pPr lvl="1"/>
            <a:r>
              <a:rPr lang="en-US" sz="1600" dirty="0" smtClean="0"/>
              <a:t>!help to start</a:t>
            </a:r>
            <a:endParaRPr lang="en-US" sz="1800" dirty="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WinDbg</a:t>
            </a:r>
            <a:r>
              <a:rPr lang="en-US" dirty="0" smtClean="0"/>
              <a:t> and SOS, SOSEX</a:t>
            </a:r>
            <a:endParaRPr lang="en-GB" dirty="0"/>
          </a:p>
        </p:txBody>
      </p:sp>
      <p:sp>
        <p:nvSpPr>
          <p:cNvPr id="3" name="2 Marcador de contenido"/>
          <p:cNvSpPr>
            <a:spLocks noGrp="1"/>
          </p:cNvSpPr>
          <p:nvPr>
            <p:ph idx="1"/>
          </p:nvPr>
        </p:nvSpPr>
        <p:spPr/>
        <p:txBody>
          <a:bodyPr>
            <a:noAutofit/>
          </a:bodyPr>
          <a:lstStyle/>
          <a:p>
            <a:r>
              <a:rPr lang="en-US" sz="1000" dirty="0" smtClean="0">
                <a:latin typeface="Consolas" panose="020B0609020204030204" pitchFamily="49" charset="0"/>
              </a:rPr>
              <a:t>************* Symbol Path validation summary **************</a:t>
            </a:r>
          </a:p>
          <a:p>
            <a:r>
              <a:rPr lang="en-US" sz="1000" dirty="0" smtClean="0">
                <a:latin typeface="Consolas" panose="020B0609020204030204" pitchFamily="49" charset="0"/>
              </a:rPr>
              <a:t>Response                         Time (ms)     Location</a:t>
            </a:r>
          </a:p>
          <a:p>
            <a:r>
              <a:rPr lang="en-US" sz="1000" dirty="0" smtClean="0">
                <a:latin typeface="Consolas" panose="020B0609020204030204" pitchFamily="49" charset="0"/>
              </a:rPr>
              <a:t>Deferred                                       </a:t>
            </a:r>
            <a:r>
              <a:rPr lang="en-US" sz="1000" dirty="0" err="1" smtClean="0">
                <a:latin typeface="Consolas" panose="020B0609020204030204" pitchFamily="49" charset="0"/>
              </a:rPr>
              <a:t>srv</a:t>
            </a:r>
            <a:r>
              <a:rPr lang="en-US" sz="1000" dirty="0" smtClean="0">
                <a:latin typeface="Consolas" panose="020B0609020204030204" pitchFamily="49" charset="0"/>
              </a:rPr>
              <a:t>*c:\symbols*\\symbols\symbols</a:t>
            </a:r>
          </a:p>
          <a:p>
            <a:r>
              <a:rPr lang="en-US" sz="1000" dirty="0" smtClean="0">
                <a:latin typeface="Consolas" panose="020B0609020204030204" pitchFamily="49" charset="0"/>
              </a:rPr>
              <a:t>Symbol search path is: </a:t>
            </a:r>
            <a:r>
              <a:rPr lang="en-US" sz="1000" dirty="0" err="1" smtClean="0">
                <a:latin typeface="Consolas" panose="020B0609020204030204" pitchFamily="49" charset="0"/>
              </a:rPr>
              <a:t>srv</a:t>
            </a:r>
            <a:r>
              <a:rPr lang="en-US" sz="1000" dirty="0" smtClean="0">
                <a:latin typeface="Consolas" panose="020B0609020204030204" pitchFamily="49" charset="0"/>
              </a:rPr>
              <a:t>*c:\symbols*\\symbols\symbols</a:t>
            </a:r>
          </a:p>
          <a:p>
            <a:r>
              <a:rPr lang="en-US" sz="1000" dirty="0" smtClean="0">
                <a:latin typeface="Consolas" panose="020B0609020204030204" pitchFamily="49" charset="0"/>
              </a:rPr>
              <a:t>Executable search path is: </a:t>
            </a:r>
          </a:p>
          <a:p>
            <a:r>
              <a:rPr lang="en-US" sz="1000" dirty="0" err="1" smtClean="0">
                <a:latin typeface="Consolas" panose="020B0609020204030204" pitchFamily="49" charset="0"/>
              </a:rPr>
              <a:t>ModLoad</a:t>
            </a:r>
            <a:r>
              <a:rPr lang="en-US" sz="1000" dirty="0" smtClean="0">
                <a:latin typeface="Consolas" panose="020B0609020204030204" pitchFamily="49" charset="0"/>
              </a:rPr>
              <a:t>: 00000000`00770000 00000000`007f6000   C:\Tools\ILSpy\ILSpy.exe</a:t>
            </a:r>
          </a:p>
          <a:p>
            <a:r>
              <a:rPr lang="en-US" sz="1000" dirty="0" err="1" smtClean="0">
                <a:latin typeface="Consolas" panose="020B0609020204030204" pitchFamily="49" charset="0"/>
              </a:rPr>
              <a:t>ModLoad</a:t>
            </a:r>
            <a:r>
              <a:rPr lang="en-US" sz="1000" dirty="0" smtClean="0">
                <a:latin typeface="Consolas" panose="020B0609020204030204" pitchFamily="49" charset="0"/>
              </a:rPr>
              <a:t>: 00007ff8`72a70000 00007ff8`72c4b000   C:\WINDOWS\SYSTEM32\ntdll.dll</a:t>
            </a:r>
          </a:p>
          <a:p>
            <a:r>
              <a:rPr lang="en-US" sz="1000" dirty="0" err="1" smtClean="0">
                <a:latin typeface="Consolas" panose="020B0609020204030204" pitchFamily="49" charset="0"/>
              </a:rPr>
              <a:t>ModLoad</a:t>
            </a:r>
            <a:r>
              <a:rPr lang="en-US" sz="1000" dirty="0" smtClean="0">
                <a:latin typeface="Consolas" panose="020B0609020204030204" pitchFamily="49" charset="0"/>
              </a:rPr>
              <a:t>: 00007ff8`5dee0000 00007ff8`5df43000   C:\WINDOWS\SYSTEM32\MSCOREE.DLL</a:t>
            </a:r>
          </a:p>
          <a:p>
            <a:r>
              <a:rPr lang="en-US" sz="1000" dirty="0" err="1" smtClean="0">
                <a:latin typeface="Consolas" panose="020B0609020204030204" pitchFamily="49" charset="0"/>
              </a:rPr>
              <a:t>ModLoad</a:t>
            </a:r>
            <a:r>
              <a:rPr lang="en-US" sz="1000" dirty="0" smtClean="0">
                <a:latin typeface="Consolas" panose="020B0609020204030204" pitchFamily="49" charset="0"/>
              </a:rPr>
              <a:t>: 00007ff8`72660000 00007ff8`7270e000   C:\WINDOWS\System32\KERNEL32.dll</a:t>
            </a:r>
          </a:p>
          <a:p>
            <a:r>
              <a:rPr lang="en-US" sz="1000" dirty="0" err="1" smtClean="0">
                <a:latin typeface="Consolas" panose="020B0609020204030204" pitchFamily="49" charset="0"/>
              </a:rPr>
              <a:t>ModLoad</a:t>
            </a:r>
            <a:r>
              <a:rPr lang="en-US" sz="1000" dirty="0" smtClean="0">
                <a:latin typeface="Consolas" panose="020B0609020204030204" pitchFamily="49" charset="0"/>
              </a:rPr>
              <a:t>: 00007ff8`6f5e0000 00007ff8`6f829000   C:\WINDOWS\System32\KERNELBASE.dll</a:t>
            </a:r>
          </a:p>
          <a:p>
            <a:r>
              <a:rPr lang="en-US" sz="1000" dirty="0" err="1" smtClean="0">
                <a:latin typeface="Consolas" panose="020B0609020204030204" pitchFamily="49" charset="0"/>
              </a:rPr>
              <a:t>ModLoad</a:t>
            </a:r>
            <a:r>
              <a:rPr lang="en-US" sz="1000" dirty="0" smtClean="0">
                <a:latin typeface="Consolas" panose="020B0609020204030204" pitchFamily="49" charset="0"/>
              </a:rPr>
              <a:t>: 00007ff8`72950000 00007ff8`729f1000   C:\WINDOWS\System32\ADVAPI32.dll</a:t>
            </a:r>
          </a:p>
          <a:p>
            <a:r>
              <a:rPr lang="en-US" sz="1000" dirty="0" smtClean="0">
                <a:latin typeface="Consolas" panose="020B0609020204030204" pitchFamily="49" charset="0"/>
              </a:rPr>
              <a:t>...</a:t>
            </a:r>
          </a:p>
          <a:p>
            <a:endParaRPr lang="en-US" sz="1000" dirty="0" smtClean="0">
              <a:latin typeface="Consolas" panose="020B0609020204030204" pitchFamily="49" charset="0"/>
            </a:endParaRPr>
          </a:p>
          <a:p>
            <a:r>
              <a:rPr lang="en-US" sz="1000" dirty="0" smtClean="0">
                <a:latin typeface="Consolas" panose="020B0609020204030204" pitchFamily="49" charset="0"/>
              </a:rPr>
              <a:t>(3da8.f18): Break instruction exception - code 80000003 (first chance)</a:t>
            </a:r>
          </a:p>
          <a:p>
            <a:r>
              <a:rPr lang="en-US" sz="1000" dirty="0" err="1" smtClean="0">
                <a:latin typeface="Consolas" panose="020B0609020204030204" pitchFamily="49" charset="0"/>
              </a:rPr>
              <a:t>ntdll!DbgBreakPoint</a:t>
            </a:r>
            <a:r>
              <a:rPr lang="en-US" sz="1000" dirty="0" smtClean="0">
                <a:latin typeface="Consolas" panose="020B0609020204030204" pitchFamily="49" charset="0"/>
              </a:rPr>
              <a:t>:</a:t>
            </a:r>
          </a:p>
          <a:p>
            <a:r>
              <a:rPr lang="en-US" sz="1000" dirty="0" smtClean="0">
                <a:latin typeface="Consolas" panose="020B0609020204030204" pitchFamily="49" charset="0"/>
              </a:rPr>
              <a:t>00007ff8`72b18d70 cc              </a:t>
            </a:r>
            <a:r>
              <a:rPr lang="en-US" sz="1000" dirty="0" err="1" smtClean="0">
                <a:latin typeface="Consolas" panose="020B0609020204030204" pitchFamily="49" charset="0"/>
              </a:rPr>
              <a:t>int</a:t>
            </a:r>
            <a:r>
              <a:rPr lang="en-US" sz="1000" dirty="0" smtClean="0">
                <a:latin typeface="Consolas" panose="020B0609020204030204" pitchFamily="49" charset="0"/>
              </a:rPr>
              <a:t>     3</a:t>
            </a:r>
          </a:p>
          <a:p>
            <a:r>
              <a:rPr lang="en-US" sz="1000" dirty="0" smtClean="0">
                <a:latin typeface="Consolas" panose="020B0609020204030204" pitchFamily="49" charset="0"/>
              </a:rPr>
              <a:t>0:020&gt; .</a:t>
            </a:r>
            <a:r>
              <a:rPr lang="en-US" sz="1000" dirty="0" err="1" smtClean="0">
                <a:latin typeface="Consolas" panose="020B0609020204030204" pitchFamily="49" charset="0"/>
              </a:rPr>
              <a:t>loadby</a:t>
            </a:r>
            <a:r>
              <a:rPr lang="en-US" sz="1000" dirty="0" smtClean="0">
                <a:latin typeface="Consolas" panose="020B0609020204030204" pitchFamily="49" charset="0"/>
              </a:rPr>
              <a:t> </a:t>
            </a:r>
            <a:r>
              <a:rPr lang="en-US" sz="1000" dirty="0" err="1" smtClean="0">
                <a:latin typeface="Consolas" panose="020B0609020204030204" pitchFamily="49" charset="0"/>
              </a:rPr>
              <a:t>sos</a:t>
            </a:r>
            <a:r>
              <a:rPr lang="en-US" sz="1000" dirty="0" smtClean="0">
                <a:latin typeface="Consolas" panose="020B0609020204030204" pitchFamily="49" charset="0"/>
              </a:rPr>
              <a:t> </a:t>
            </a:r>
            <a:r>
              <a:rPr lang="en-US" sz="1000" dirty="0" err="1" smtClean="0">
                <a:latin typeface="Consolas" panose="020B0609020204030204" pitchFamily="49" charset="0"/>
              </a:rPr>
              <a:t>clr</a:t>
            </a:r>
            <a:endParaRPr lang="en-US" sz="1000" dirty="0" smtClean="0">
              <a:latin typeface="Consolas" panose="020B0609020204030204" pitchFamily="49" charset="0"/>
            </a:endParaRPr>
          </a:p>
          <a:p>
            <a:r>
              <a:rPr lang="en-US" sz="1000" dirty="0" smtClean="0">
                <a:latin typeface="Consolas" panose="020B0609020204030204" pitchFamily="49" charset="0"/>
              </a:rPr>
              <a:t>0:020&gt; !help</a:t>
            </a:r>
          </a:p>
          <a:p>
            <a:pPr marL="342900" lvl="1" indent="-342900">
              <a:buFont typeface="Arial" pitchFamily="34" charset="0"/>
              <a:buChar char="•"/>
            </a:pPr>
            <a:endParaRPr lang="en-US" sz="1800"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err="1" smtClean="0"/>
              <a:t>PerfView</a:t>
            </a:r>
            <a:r>
              <a:rPr lang="en-GB" dirty="0" smtClean="0"/>
              <a:t> tool</a:t>
            </a:r>
            <a:endParaRPr lang="en-GB" dirty="0"/>
          </a:p>
        </p:txBody>
      </p:sp>
      <p:sp>
        <p:nvSpPr>
          <p:cNvPr id="3" name="2 Marcador de texto"/>
          <p:cNvSpPr>
            <a:spLocks noGrp="1"/>
          </p:cNvSpPr>
          <p:nvPr>
            <p:ph type="body" idx="1"/>
          </p:nvPr>
        </p:nvSpPr>
        <p:spPr/>
        <p:txBody>
          <a:bodyPr/>
          <a:lstStyle/>
          <a:p>
            <a:endParaRPr lang="en-GB"/>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err="1" smtClean="0"/>
              <a:t>PerfView</a:t>
            </a:r>
            <a:r>
              <a:rPr lang="en-GB" dirty="0" smtClean="0"/>
              <a:t> tool</a:t>
            </a:r>
            <a:endParaRPr lang="en-GB" dirty="0"/>
          </a:p>
        </p:txBody>
      </p:sp>
      <p:sp>
        <p:nvSpPr>
          <p:cNvPr id="3" name="2 Marcador de contenido"/>
          <p:cNvSpPr>
            <a:spLocks noGrp="1"/>
          </p:cNvSpPr>
          <p:nvPr>
            <p:ph idx="1"/>
          </p:nvPr>
        </p:nvSpPr>
        <p:spPr/>
        <p:txBody>
          <a:bodyPr/>
          <a:lstStyle/>
          <a:p>
            <a:r>
              <a:rPr lang="en-GB" dirty="0" err="1" smtClean="0"/>
              <a:t>PerfView</a:t>
            </a:r>
            <a:r>
              <a:rPr lang="en-GB" dirty="0" smtClean="0"/>
              <a:t> is a powerful free tool to trace the performance in an application</a:t>
            </a:r>
          </a:p>
          <a:p>
            <a:pPr lvl="1"/>
            <a:r>
              <a:rPr lang="en-GB" dirty="0" smtClean="0"/>
              <a:t>Allows to evaluate the cost of each function </a:t>
            </a:r>
          </a:p>
          <a:p>
            <a:pPr lvl="1"/>
            <a:r>
              <a:rPr lang="en-GB" dirty="0" smtClean="0"/>
              <a:t>Good videos and tutorials to get started</a:t>
            </a:r>
          </a:p>
          <a:p>
            <a:pPr>
              <a:buNone/>
            </a:pPr>
            <a:endParaRPr lang="en-GB"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err="1" smtClean="0"/>
              <a:t>PerfView</a:t>
            </a:r>
            <a:r>
              <a:rPr lang="en-GB" dirty="0" smtClean="0"/>
              <a:t> tool</a:t>
            </a:r>
            <a:endParaRPr lang="en-GB" dirty="0"/>
          </a:p>
        </p:txBody>
      </p:sp>
      <p:sp>
        <p:nvSpPr>
          <p:cNvPr id="3" name="2 Marcador de contenido"/>
          <p:cNvSpPr>
            <a:spLocks noGrp="1"/>
          </p:cNvSpPr>
          <p:nvPr>
            <p:ph idx="1"/>
          </p:nvPr>
        </p:nvSpPr>
        <p:spPr/>
        <p:txBody>
          <a:bodyPr>
            <a:normAutofit fontScale="77500" lnSpcReduction="20000"/>
          </a:bodyPr>
          <a:lstStyle/>
          <a:p>
            <a:r>
              <a:rPr lang="en-US" dirty="0" smtClean="0"/>
              <a:t>Step 0 – Get </a:t>
            </a:r>
            <a:r>
              <a:rPr lang="en-US" dirty="0" err="1" smtClean="0"/>
              <a:t>PerfView</a:t>
            </a:r>
            <a:endParaRPr lang="en-US" dirty="0" smtClean="0"/>
          </a:p>
          <a:p>
            <a:pPr lvl="1"/>
            <a:r>
              <a:rPr lang="en-US" dirty="0" smtClean="0"/>
              <a:t>www.bing.com/search?q=perfview+download</a:t>
            </a:r>
          </a:p>
          <a:p>
            <a:endParaRPr lang="en-US" dirty="0" smtClean="0"/>
          </a:p>
          <a:p>
            <a:r>
              <a:rPr lang="en-US" dirty="0" smtClean="0"/>
              <a:t>Step 1 – Collect a trace</a:t>
            </a:r>
          </a:p>
          <a:p>
            <a:pPr lvl="1"/>
            <a:r>
              <a:rPr lang="en-US" dirty="0" smtClean="0"/>
              <a:t>Collect, Run to start afresh (F5)</a:t>
            </a:r>
          </a:p>
          <a:p>
            <a:pPr lvl="1"/>
            <a:r>
              <a:rPr lang="en-US" dirty="0" smtClean="0"/>
              <a:t>Collect, Collect to capture running processes</a:t>
            </a:r>
          </a:p>
          <a:p>
            <a:pPr lvl="1"/>
            <a:r>
              <a:rPr lang="en-US" dirty="0" smtClean="0"/>
              <a:t>Set various options</a:t>
            </a:r>
          </a:p>
          <a:p>
            <a:endParaRPr lang="en-US" dirty="0" smtClean="0"/>
          </a:p>
          <a:p>
            <a:r>
              <a:rPr lang="en-US" dirty="0" smtClean="0"/>
              <a:t>Step 2 – Explore traces</a:t>
            </a:r>
          </a:p>
          <a:p>
            <a:pPr>
              <a:buNone/>
            </a:pPr>
            <a:endParaRPr lang="en-GB"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err="1" smtClean="0"/>
              <a:t>Perf</a:t>
            </a:r>
            <a:r>
              <a:rPr lang="en-GB" dirty="0" smtClean="0"/>
              <a:t> view tool</a:t>
            </a:r>
            <a:endParaRPr lang="en-GB" dirty="0"/>
          </a:p>
        </p:txBody>
      </p:sp>
      <p:sp>
        <p:nvSpPr>
          <p:cNvPr id="3" name="2 Marcador de contenido"/>
          <p:cNvSpPr>
            <a:spLocks noGrp="1"/>
          </p:cNvSpPr>
          <p:nvPr>
            <p:ph idx="1"/>
          </p:nvPr>
        </p:nvSpPr>
        <p:spPr/>
        <p:txBody>
          <a:bodyPr/>
          <a:lstStyle/>
          <a:p>
            <a:pPr>
              <a:buNone/>
            </a:pPr>
            <a:endParaRPr lang="en-GB" dirty="0"/>
          </a:p>
        </p:txBody>
      </p:sp>
      <p:pic>
        <p:nvPicPr>
          <p:cNvPr id="4" name="Content Placeholder 5" descr="Screen Clipping"/>
          <p:cNvPicPr>
            <a:picLocks noChangeAspect="1"/>
          </p:cNvPicPr>
          <p:nvPr/>
        </p:nvPicPr>
        <p:blipFill>
          <a:blip r:embed="rId2" cstate="print">
            <a:extLst>
              <a:ext uri="{28A0092B-C50C-407E-A947-70E740481C1C}">
                <a14:useLocalDpi xmlns:a14="http://schemas.microsoft.com/office/drawing/2010/main" xmlns="" val="0"/>
              </a:ext>
            </a:extLst>
          </a:blip>
          <a:srcRect l="9194" t="22275" r="1964" b="939"/>
          <a:stretch>
            <a:fillRect/>
          </a:stretch>
        </p:blipFill>
        <p:spPr>
          <a:xfrm>
            <a:off x="144016" y="1050781"/>
            <a:ext cx="8820472" cy="3465185"/>
          </a:xfrm>
          <a:prstGeom prst="rect">
            <a:avLst/>
          </a:prstGeom>
        </p:spPr>
      </p:pic>
      <p:sp>
        <p:nvSpPr>
          <p:cNvPr id="6" name="Rectangular Callout 4"/>
          <p:cNvSpPr/>
          <p:nvPr/>
        </p:nvSpPr>
        <p:spPr>
          <a:xfrm>
            <a:off x="3923928" y="1707654"/>
            <a:ext cx="2779940" cy="415406"/>
          </a:xfrm>
          <a:prstGeom prst="wedgeRectCallout">
            <a:avLst>
              <a:gd name="adj1" fmla="val 83759"/>
              <a:gd name="adj2" fmla="val 103804"/>
            </a:avLst>
          </a:prstGeom>
          <a:solidFill>
            <a:srgbClr val="FF6200">
              <a:alpha val="69804"/>
            </a:srgbClr>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t" anchorCtr="0" forceAA="0" compatLnSpc="1">
            <a:prstTxWarp prst="textNoShape">
              <a:avLst/>
            </a:prstTxWarp>
            <a:noAutofit/>
          </a:bodyPr>
          <a:lstStyle/>
          <a:p>
            <a:pPr algn="ctr">
              <a:lnSpc>
                <a:spcPct val="90000"/>
              </a:lnSpc>
            </a:pPr>
            <a:r>
              <a:rPr lang="en-GB" sz="1200" dirty="0" smtClean="0"/>
              <a:t>Shows the % of the time consumed for each function hierarchically </a:t>
            </a:r>
            <a:endParaRPr 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smtClean="0"/>
              <a:t>Task, </a:t>
            </a:r>
            <a:r>
              <a:rPr lang="en-US" dirty="0" err="1" smtClean="0"/>
              <a:t>Async</a:t>
            </a:r>
            <a:r>
              <a:rPr lang="en-US" dirty="0" smtClean="0"/>
              <a:t> and await, all or nothing</a:t>
            </a:r>
            <a:endParaRPr lang="en-GB" dirty="0"/>
          </a:p>
        </p:txBody>
      </p:sp>
      <p:sp>
        <p:nvSpPr>
          <p:cNvPr id="3" name="2 Marcador de texto"/>
          <p:cNvSpPr>
            <a:spLocks noGrp="1"/>
          </p:cNvSpPr>
          <p:nvPr>
            <p:ph type="body" idx="1"/>
          </p:nvPr>
        </p:nvSpPr>
        <p:spPr/>
        <p:txBody>
          <a:bodyPr/>
          <a:lstStyle/>
          <a:p>
            <a:r>
              <a:rPr lang="en-GB" dirty="0" smtClean="0"/>
              <a:t>Suggestion #1</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0" dirty="0" smtClean="0"/>
              <a:t>CLR </a:t>
            </a:r>
            <a:r>
              <a:rPr lang="es-ES" b="0" dirty="0" err="1" smtClean="0"/>
              <a:t>Profiler</a:t>
            </a:r>
            <a:endParaRPr lang="en-GB" dirty="0"/>
          </a:p>
        </p:txBody>
      </p:sp>
      <p:sp>
        <p:nvSpPr>
          <p:cNvPr id="3" name="2 Marcador de texto"/>
          <p:cNvSpPr>
            <a:spLocks noGrp="1"/>
          </p:cNvSpPr>
          <p:nvPr>
            <p:ph type="body" idx="1"/>
          </p:nvPr>
        </p:nvSpPr>
        <p:spPr/>
        <p:txBody>
          <a:bodyPr/>
          <a:lstStyle/>
          <a:p>
            <a:endParaRPr lang="en-GB"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dirty="0" smtClean="0"/>
              <a:t>CLR </a:t>
            </a:r>
            <a:r>
              <a:rPr lang="es-ES" dirty="0" err="1" smtClean="0"/>
              <a:t>Profiler</a:t>
            </a:r>
            <a:endParaRPr lang="en-GB" dirty="0"/>
          </a:p>
        </p:txBody>
      </p:sp>
      <p:sp>
        <p:nvSpPr>
          <p:cNvPr id="5" name="4 Marcador de contenido"/>
          <p:cNvSpPr>
            <a:spLocks noGrp="1"/>
          </p:cNvSpPr>
          <p:nvPr>
            <p:ph idx="1"/>
          </p:nvPr>
        </p:nvSpPr>
        <p:spPr/>
        <p:txBody>
          <a:bodyPr>
            <a:normAutofit fontScale="77500" lnSpcReduction="20000"/>
          </a:bodyPr>
          <a:lstStyle/>
          <a:p>
            <a:r>
              <a:rPr lang="en-US" dirty="0" smtClean="0"/>
              <a:t>The CLR Profiler allows developers to see the allocation profile of their managed applications:</a:t>
            </a:r>
          </a:p>
          <a:p>
            <a:pPr lvl="1"/>
            <a:r>
              <a:rPr lang="en-US" dirty="0" smtClean="0"/>
              <a:t>Histogram of allocated types</a:t>
            </a:r>
          </a:p>
          <a:p>
            <a:pPr lvl="1"/>
            <a:r>
              <a:rPr lang="en-US" dirty="0" smtClean="0"/>
              <a:t>Allocation and call graphs</a:t>
            </a:r>
          </a:p>
          <a:p>
            <a:pPr lvl="1"/>
            <a:r>
              <a:rPr lang="en-US" dirty="0" smtClean="0"/>
              <a:t>Time line showing GCs of various generations</a:t>
            </a:r>
          </a:p>
          <a:p>
            <a:pPr lvl="1"/>
            <a:r>
              <a:rPr lang="en-US" dirty="0" smtClean="0"/>
              <a:t>Resulting state of the managed heap after those collections</a:t>
            </a:r>
          </a:p>
          <a:p>
            <a:pPr lvl="1"/>
            <a:r>
              <a:rPr lang="en-US" dirty="0" smtClean="0"/>
              <a:t>Call tree showing per-method allocations and assembly loads.</a:t>
            </a:r>
          </a:p>
          <a:p>
            <a:r>
              <a:rPr lang="en-US" dirty="0" smtClean="0"/>
              <a:t>More info: </a:t>
            </a:r>
            <a:r>
              <a:rPr lang="en-US" dirty="0" smtClean="0">
                <a:hlinkClick r:id="rId2"/>
              </a:rPr>
              <a:t>https://msdn.microsoft.com/en-us/library/ff650691.aspx</a:t>
            </a:r>
            <a:r>
              <a:rPr lang="en-US" dirty="0" smtClean="0"/>
              <a:t> </a:t>
            </a:r>
          </a:p>
          <a:p>
            <a:endParaRPr lang="en-GB"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GB" dirty="0" smtClean="0"/>
              <a:t>Miscellaneous &amp; Some safe and secure coding notes</a:t>
            </a:r>
            <a:endParaRPr lang="en-GB" dirty="0"/>
          </a:p>
        </p:txBody>
      </p:sp>
      <p:sp>
        <p:nvSpPr>
          <p:cNvPr id="3" name="2 Marcador de texto"/>
          <p:cNvSpPr>
            <a:spLocks noGrp="1"/>
          </p:cNvSpPr>
          <p:nvPr>
            <p:ph type="body" idx="1"/>
          </p:nvPr>
        </p:nvSpPr>
        <p:spPr/>
        <p:txBody>
          <a:bodyPr/>
          <a:lstStyle/>
          <a:p>
            <a:endParaRPr lang="en-GB"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GB" dirty="0" smtClean="0"/>
              <a:t>Catching exceptions, do not use I/O to trace an I/O exception</a:t>
            </a:r>
            <a:endParaRPr lang="en-GB" dirty="0"/>
          </a:p>
        </p:txBody>
      </p:sp>
      <p:sp>
        <p:nvSpPr>
          <p:cNvPr id="3" name="2 Marcador de texto"/>
          <p:cNvSpPr>
            <a:spLocks noGrp="1"/>
          </p:cNvSpPr>
          <p:nvPr>
            <p:ph type="body" idx="1"/>
          </p:nvPr>
        </p:nvSpPr>
        <p:spPr/>
        <p:txBody>
          <a:bodyPr/>
          <a:lstStyle/>
          <a:p>
            <a:endParaRPr lang="en-GB"/>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n-GB" sz="3200" dirty="0" smtClean="0"/>
              <a:t>Catching exceptions, do not use I/O to trace an I/O exception</a:t>
            </a:r>
            <a:endParaRPr lang="en-GB" sz="3200" dirty="0"/>
          </a:p>
        </p:txBody>
      </p:sp>
      <p:sp>
        <p:nvSpPr>
          <p:cNvPr id="3" name="2 Marcador de contenido"/>
          <p:cNvSpPr>
            <a:spLocks noGrp="1"/>
          </p:cNvSpPr>
          <p:nvPr>
            <p:ph idx="1"/>
          </p:nvPr>
        </p:nvSpPr>
        <p:spPr/>
        <p:txBody>
          <a:bodyPr>
            <a:normAutofit/>
          </a:bodyPr>
          <a:lstStyle/>
          <a:p>
            <a:pPr>
              <a:buNone/>
            </a:pPr>
            <a:r>
              <a:rPr lang="en-US" sz="2400" dirty="0" smtClean="0"/>
              <a:t>What’s wrong in this code?</a:t>
            </a:r>
          </a:p>
          <a:p>
            <a:pPr>
              <a:buNone/>
            </a:pPr>
            <a:r>
              <a:rPr lang="en-US" sz="1700" dirty="0" smtClean="0">
                <a:solidFill>
                  <a:srgbClr val="0000FF"/>
                </a:solidFill>
                <a:latin typeface="Consolas" panose="020B0609020204030204" pitchFamily="49" charset="0"/>
              </a:rPr>
              <a:t>try</a:t>
            </a:r>
            <a:endParaRPr lang="en-US" sz="1700" dirty="0" smtClean="0">
              <a:solidFill>
                <a:srgbClr val="000000"/>
              </a:solidFill>
              <a:latin typeface="Consolas" panose="020B0609020204030204" pitchFamily="49" charset="0"/>
            </a:endParaRPr>
          </a:p>
          <a:p>
            <a:pPr>
              <a:buNone/>
            </a:pPr>
            <a:r>
              <a:rPr lang="en-US" sz="1700" dirty="0" smtClean="0">
                <a:solidFill>
                  <a:srgbClr val="000000"/>
                </a:solidFill>
                <a:latin typeface="Consolas" panose="020B0609020204030204" pitchFamily="49" charset="0"/>
              </a:rPr>
              <a:t>{</a:t>
            </a:r>
          </a:p>
          <a:p>
            <a:pPr>
              <a:buNone/>
            </a:pPr>
            <a:r>
              <a:rPr lang="en-US" sz="1700" dirty="0" smtClean="0">
                <a:solidFill>
                  <a:srgbClr val="000000"/>
                </a:solidFill>
                <a:latin typeface="Consolas" panose="020B0609020204030204" pitchFamily="49" charset="0"/>
              </a:rPr>
              <a:t>	</a:t>
            </a:r>
            <a:r>
              <a:rPr lang="en-US" sz="1700" dirty="0" err="1" smtClean="0">
                <a:solidFill>
                  <a:srgbClr val="000000"/>
                </a:solidFill>
                <a:latin typeface="Consolas" panose="020B0609020204030204" pitchFamily="49" charset="0"/>
              </a:rPr>
              <a:t>System.IO.</a:t>
            </a:r>
            <a:r>
              <a:rPr lang="en-US" sz="1700" dirty="0" err="1" smtClean="0">
                <a:solidFill>
                  <a:srgbClr val="2B91AF"/>
                </a:solidFill>
                <a:latin typeface="Consolas" panose="020B0609020204030204" pitchFamily="49" charset="0"/>
              </a:rPr>
              <a:t>File</a:t>
            </a:r>
            <a:r>
              <a:rPr lang="en-US" sz="1700" dirty="0" err="1" smtClean="0">
                <a:solidFill>
                  <a:srgbClr val="000000"/>
                </a:solidFill>
                <a:latin typeface="Consolas" panose="020B0609020204030204" pitchFamily="49" charset="0"/>
              </a:rPr>
              <a:t>.WriteAllText</a:t>
            </a:r>
            <a:r>
              <a:rPr lang="en-US" sz="1700" dirty="0" smtClean="0">
                <a:solidFill>
                  <a:srgbClr val="000000"/>
                </a:solidFill>
                <a:latin typeface="Consolas" panose="020B0609020204030204" pitchFamily="49" charset="0"/>
              </a:rPr>
              <a:t>(</a:t>
            </a:r>
            <a:r>
              <a:rPr lang="en-US" sz="1700" dirty="0" err="1" smtClean="0">
                <a:solidFill>
                  <a:srgbClr val="000000"/>
                </a:solidFill>
                <a:latin typeface="Consolas" panose="020B0609020204030204" pitchFamily="49" charset="0"/>
              </a:rPr>
              <a:t>someFile</a:t>
            </a:r>
            <a:r>
              <a:rPr lang="en-US" sz="1700" dirty="0" smtClean="0">
                <a:solidFill>
                  <a:srgbClr val="000000"/>
                </a:solidFill>
                <a:latin typeface="Consolas" panose="020B0609020204030204" pitchFamily="49" charset="0"/>
              </a:rPr>
              <a:t>, </a:t>
            </a:r>
            <a:r>
              <a:rPr lang="en-US" sz="1700" dirty="0" err="1" smtClean="0">
                <a:solidFill>
                  <a:srgbClr val="000000"/>
                </a:solidFill>
                <a:latin typeface="Consolas" panose="020B0609020204030204" pitchFamily="49" charset="0"/>
              </a:rPr>
              <a:t>someContent</a:t>
            </a:r>
            <a:r>
              <a:rPr lang="en-US" sz="1700" dirty="0" smtClean="0">
                <a:solidFill>
                  <a:srgbClr val="000000"/>
                </a:solidFill>
                <a:latin typeface="Consolas" panose="020B0609020204030204" pitchFamily="49" charset="0"/>
              </a:rPr>
              <a:t>);</a:t>
            </a:r>
          </a:p>
          <a:p>
            <a:pPr>
              <a:buNone/>
            </a:pPr>
            <a:r>
              <a:rPr lang="en-US" sz="1700" dirty="0" smtClean="0">
                <a:solidFill>
                  <a:srgbClr val="000000"/>
                </a:solidFill>
                <a:latin typeface="Consolas" panose="020B0609020204030204" pitchFamily="49" charset="0"/>
              </a:rPr>
              <a:t>}</a:t>
            </a:r>
          </a:p>
          <a:p>
            <a:pPr>
              <a:buNone/>
            </a:pPr>
            <a:r>
              <a:rPr lang="en-US" sz="1700" dirty="0" smtClean="0">
                <a:solidFill>
                  <a:srgbClr val="0000FF"/>
                </a:solidFill>
                <a:latin typeface="Consolas" panose="020B0609020204030204" pitchFamily="49" charset="0"/>
              </a:rPr>
              <a:t>catch</a:t>
            </a:r>
            <a:r>
              <a:rPr lang="en-US" sz="1700" dirty="0" smtClean="0">
                <a:solidFill>
                  <a:srgbClr val="000000"/>
                </a:solidFill>
                <a:latin typeface="Consolas" panose="020B0609020204030204" pitchFamily="49" charset="0"/>
              </a:rPr>
              <a:t> (</a:t>
            </a:r>
            <a:r>
              <a:rPr lang="en-US" sz="1700" dirty="0" smtClean="0">
                <a:solidFill>
                  <a:srgbClr val="2B91AF"/>
                </a:solidFill>
                <a:latin typeface="Consolas" panose="020B0609020204030204" pitchFamily="49" charset="0"/>
              </a:rPr>
              <a:t>Exception</a:t>
            </a:r>
            <a:r>
              <a:rPr lang="en-US" sz="1700" dirty="0" smtClean="0">
                <a:solidFill>
                  <a:srgbClr val="000000"/>
                </a:solidFill>
                <a:latin typeface="Consolas" panose="020B0609020204030204" pitchFamily="49" charset="0"/>
              </a:rPr>
              <a:t> e)</a:t>
            </a:r>
          </a:p>
          <a:p>
            <a:pPr>
              <a:buNone/>
            </a:pPr>
            <a:r>
              <a:rPr lang="en-US" sz="1700" dirty="0" smtClean="0">
                <a:solidFill>
                  <a:srgbClr val="000000"/>
                </a:solidFill>
                <a:latin typeface="Consolas" panose="020B0609020204030204" pitchFamily="49" charset="0"/>
              </a:rPr>
              <a:t>{</a:t>
            </a:r>
          </a:p>
          <a:p>
            <a:pPr>
              <a:buNone/>
            </a:pPr>
            <a:r>
              <a:rPr lang="en-US" sz="1700" dirty="0" smtClean="0">
                <a:solidFill>
                  <a:srgbClr val="000000"/>
                </a:solidFill>
                <a:latin typeface="Consolas" panose="020B0609020204030204" pitchFamily="49" charset="0"/>
              </a:rPr>
              <a:t>	</a:t>
            </a:r>
            <a:r>
              <a:rPr lang="en-US" sz="1700" dirty="0" err="1" smtClean="0">
                <a:solidFill>
                  <a:srgbClr val="000000"/>
                </a:solidFill>
                <a:latin typeface="Consolas" panose="020B0609020204030204" pitchFamily="49" charset="0"/>
              </a:rPr>
              <a:t>System.IO.</a:t>
            </a:r>
            <a:r>
              <a:rPr lang="en-US" sz="1700" dirty="0" err="1" smtClean="0">
                <a:solidFill>
                  <a:srgbClr val="2B91AF"/>
                </a:solidFill>
                <a:latin typeface="Consolas" panose="020B0609020204030204" pitchFamily="49" charset="0"/>
              </a:rPr>
              <a:t>File</a:t>
            </a:r>
            <a:r>
              <a:rPr lang="en-US" sz="1700" dirty="0" err="1" smtClean="0">
                <a:solidFill>
                  <a:srgbClr val="000000"/>
                </a:solidFill>
                <a:latin typeface="Consolas" panose="020B0609020204030204" pitchFamily="49" charset="0"/>
              </a:rPr>
              <a:t>.WriteAllText</a:t>
            </a:r>
            <a:r>
              <a:rPr lang="en-US" sz="1700" dirty="0" smtClean="0">
                <a:solidFill>
                  <a:srgbClr val="000000"/>
                </a:solidFill>
                <a:latin typeface="Consolas" panose="020B0609020204030204" pitchFamily="49" charset="0"/>
              </a:rPr>
              <a:t>(</a:t>
            </a:r>
            <a:r>
              <a:rPr lang="en-US" sz="1700" dirty="0" smtClean="0">
                <a:solidFill>
                  <a:srgbClr val="A31515"/>
                </a:solidFill>
                <a:latin typeface="Consolas" panose="020B0609020204030204" pitchFamily="49" charset="0"/>
              </a:rPr>
              <a:t>"</a:t>
            </a:r>
            <a:r>
              <a:rPr lang="en-US" sz="1700" dirty="0" err="1" smtClean="0">
                <a:solidFill>
                  <a:srgbClr val="A31515"/>
                </a:solidFill>
                <a:latin typeface="Consolas" panose="020B0609020204030204" pitchFamily="49" charset="0"/>
              </a:rPr>
              <a:t>pathToExceptionFile</a:t>
            </a:r>
            <a:r>
              <a:rPr lang="en-US" sz="1700" dirty="0" smtClean="0">
                <a:solidFill>
                  <a:srgbClr val="A31515"/>
                </a:solidFill>
                <a:latin typeface="Consolas" panose="020B0609020204030204" pitchFamily="49" charset="0"/>
              </a:rPr>
              <a:t>"</a:t>
            </a:r>
            <a:r>
              <a:rPr lang="en-US" sz="1700" dirty="0" smtClean="0">
                <a:solidFill>
                  <a:srgbClr val="000000"/>
                </a:solidFill>
                <a:latin typeface="Consolas" panose="020B0609020204030204" pitchFamily="49" charset="0"/>
              </a:rPr>
              <a:t>, </a:t>
            </a:r>
            <a:r>
              <a:rPr lang="en-US" sz="1700" dirty="0" err="1" smtClean="0">
                <a:solidFill>
                  <a:srgbClr val="000000"/>
                </a:solidFill>
                <a:latin typeface="Consolas" panose="020B0609020204030204" pitchFamily="49" charset="0"/>
              </a:rPr>
              <a:t>e.ToString</a:t>
            </a:r>
            <a:r>
              <a:rPr lang="en-US" sz="1700" dirty="0" smtClean="0">
                <a:solidFill>
                  <a:srgbClr val="000000"/>
                </a:solidFill>
                <a:latin typeface="Consolas" panose="020B0609020204030204" pitchFamily="49" charset="0"/>
              </a:rPr>
              <a:t>());</a:t>
            </a:r>
          </a:p>
          <a:p>
            <a:pPr>
              <a:buNone/>
            </a:pPr>
            <a:r>
              <a:rPr lang="en-US" sz="1700" dirty="0" smtClean="0">
                <a:solidFill>
                  <a:srgbClr val="000000"/>
                </a:solidFill>
                <a:latin typeface="Consolas" panose="020B0609020204030204" pitchFamily="49" charset="0"/>
              </a:rPr>
              <a:t>}</a:t>
            </a:r>
          </a:p>
          <a:p>
            <a:endParaRPr lang="en-GB" dirty="0" smtClean="0">
              <a:solidFill>
                <a:srgbClr val="000000"/>
              </a:solidFill>
              <a:latin typeface="Consolas" panose="020B0609020204030204" pitchFamily="49" charset="0"/>
            </a:endParaRPr>
          </a:p>
          <a:p>
            <a:endParaRPr lang="en-GB"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n-GB" sz="3200" dirty="0" smtClean="0"/>
              <a:t>Catching exceptions, do not use I/O to trace an I/O exception</a:t>
            </a:r>
            <a:endParaRPr lang="en-GB" sz="3200" dirty="0"/>
          </a:p>
        </p:txBody>
      </p:sp>
      <p:sp>
        <p:nvSpPr>
          <p:cNvPr id="3" name="2 Marcador de contenido"/>
          <p:cNvSpPr>
            <a:spLocks noGrp="1"/>
          </p:cNvSpPr>
          <p:nvPr>
            <p:ph idx="1"/>
          </p:nvPr>
        </p:nvSpPr>
        <p:spPr>
          <a:xfrm>
            <a:off x="457200" y="1200150"/>
            <a:ext cx="8229600" cy="3531839"/>
          </a:xfrm>
        </p:spPr>
        <p:txBody>
          <a:bodyPr>
            <a:noAutofit/>
          </a:bodyPr>
          <a:lstStyle/>
          <a:p>
            <a:pPr>
              <a:buNone/>
            </a:pPr>
            <a:r>
              <a:rPr lang="en-US" sz="2000" dirty="0" smtClean="0"/>
              <a:t>What’s wrong in this code?</a:t>
            </a:r>
          </a:p>
          <a:p>
            <a:pPr>
              <a:buNone/>
            </a:pPr>
            <a:r>
              <a:rPr lang="en-US" sz="1700" dirty="0" smtClean="0">
                <a:solidFill>
                  <a:srgbClr val="0000FF"/>
                </a:solidFill>
                <a:latin typeface="Consolas" panose="020B0609020204030204" pitchFamily="49" charset="0"/>
              </a:rPr>
              <a:t>try</a:t>
            </a:r>
            <a:endParaRPr lang="en-US" sz="1700" dirty="0" smtClean="0">
              <a:solidFill>
                <a:srgbClr val="000000"/>
              </a:solidFill>
              <a:latin typeface="Consolas" panose="020B0609020204030204" pitchFamily="49" charset="0"/>
            </a:endParaRPr>
          </a:p>
          <a:p>
            <a:pPr>
              <a:buNone/>
            </a:pPr>
            <a:r>
              <a:rPr lang="en-US" sz="1700" dirty="0" smtClean="0">
                <a:solidFill>
                  <a:srgbClr val="000000"/>
                </a:solidFill>
                <a:latin typeface="Consolas" panose="020B0609020204030204" pitchFamily="49" charset="0"/>
              </a:rPr>
              <a:t>{</a:t>
            </a:r>
          </a:p>
          <a:p>
            <a:pPr>
              <a:buNone/>
            </a:pPr>
            <a:r>
              <a:rPr lang="en-US" sz="1700" dirty="0" smtClean="0">
                <a:solidFill>
                  <a:srgbClr val="000000"/>
                </a:solidFill>
                <a:latin typeface="Consolas" panose="020B0609020204030204" pitchFamily="49" charset="0"/>
              </a:rPr>
              <a:t>	</a:t>
            </a:r>
            <a:r>
              <a:rPr lang="en-US" sz="1700" dirty="0" err="1" smtClean="0">
                <a:solidFill>
                  <a:srgbClr val="000000"/>
                </a:solidFill>
                <a:latin typeface="Consolas" panose="020B0609020204030204" pitchFamily="49" charset="0"/>
              </a:rPr>
              <a:t>System.IO.</a:t>
            </a:r>
            <a:r>
              <a:rPr lang="en-US" sz="1700" dirty="0" err="1" smtClean="0">
                <a:solidFill>
                  <a:srgbClr val="2B91AF"/>
                </a:solidFill>
                <a:latin typeface="Consolas" panose="020B0609020204030204" pitchFamily="49" charset="0"/>
              </a:rPr>
              <a:t>File</a:t>
            </a:r>
            <a:r>
              <a:rPr lang="en-US" sz="1700" dirty="0" err="1" smtClean="0">
                <a:solidFill>
                  <a:srgbClr val="000000"/>
                </a:solidFill>
                <a:latin typeface="Consolas" panose="020B0609020204030204" pitchFamily="49" charset="0"/>
              </a:rPr>
              <a:t>.WriteAllText</a:t>
            </a:r>
            <a:r>
              <a:rPr lang="en-US" sz="1700" dirty="0" smtClean="0">
                <a:solidFill>
                  <a:srgbClr val="000000"/>
                </a:solidFill>
                <a:latin typeface="Consolas" panose="020B0609020204030204" pitchFamily="49" charset="0"/>
              </a:rPr>
              <a:t>(</a:t>
            </a:r>
            <a:r>
              <a:rPr lang="en-US" sz="1700" dirty="0" err="1" smtClean="0">
                <a:solidFill>
                  <a:srgbClr val="000000"/>
                </a:solidFill>
                <a:latin typeface="Consolas" panose="020B0609020204030204" pitchFamily="49" charset="0"/>
              </a:rPr>
              <a:t>someFile</a:t>
            </a:r>
            <a:r>
              <a:rPr lang="en-US" sz="1700" dirty="0" smtClean="0">
                <a:solidFill>
                  <a:srgbClr val="000000"/>
                </a:solidFill>
                <a:latin typeface="Consolas" panose="020B0609020204030204" pitchFamily="49" charset="0"/>
              </a:rPr>
              <a:t>, </a:t>
            </a:r>
            <a:r>
              <a:rPr lang="en-US" sz="1700" dirty="0" err="1" smtClean="0">
                <a:solidFill>
                  <a:srgbClr val="000000"/>
                </a:solidFill>
                <a:latin typeface="Consolas" panose="020B0609020204030204" pitchFamily="49" charset="0"/>
              </a:rPr>
              <a:t>someContent</a:t>
            </a:r>
            <a:r>
              <a:rPr lang="en-US" sz="1700" dirty="0" smtClean="0">
                <a:solidFill>
                  <a:srgbClr val="000000"/>
                </a:solidFill>
                <a:latin typeface="Consolas" panose="020B0609020204030204" pitchFamily="49" charset="0"/>
              </a:rPr>
              <a:t>);</a:t>
            </a:r>
          </a:p>
          <a:p>
            <a:pPr>
              <a:buNone/>
            </a:pPr>
            <a:r>
              <a:rPr lang="en-US" sz="1700" dirty="0" smtClean="0">
                <a:solidFill>
                  <a:srgbClr val="000000"/>
                </a:solidFill>
                <a:latin typeface="Consolas" panose="020B0609020204030204" pitchFamily="49" charset="0"/>
              </a:rPr>
              <a:t>}</a:t>
            </a:r>
          </a:p>
          <a:p>
            <a:pPr>
              <a:buNone/>
            </a:pPr>
            <a:r>
              <a:rPr lang="en-US" sz="1700" dirty="0" smtClean="0">
                <a:solidFill>
                  <a:srgbClr val="0000FF"/>
                </a:solidFill>
                <a:latin typeface="Consolas" panose="020B0609020204030204" pitchFamily="49" charset="0"/>
              </a:rPr>
              <a:t>catch</a:t>
            </a:r>
            <a:r>
              <a:rPr lang="en-US" sz="1700" dirty="0" smtClean="0">
                <a:solidFill>
                  <a:srgbClr val="000000"/>
                </a:solidFill>
                <a:latin typeface="Consolas" panose="020B0609020204030204" pitchFamily="49" charset="0"/>
              </a:rPr>
              <a:t> (</a:t>
            </a:r>
            <a:r>
              <a:rPr lang="en-US" sz="1700" dirty="0" smtClean="0">
                <a:solidFill>
                  <a:srgbClr val="2B91AF"/>
                </a:solidFill>
                <a:latin typeface="Consolas" panose="020B0609020204030204" pitchFamily="49" charset="0"/>
              </a:rPr>
              <a:t>Exception</a:t>
            </a:r>
            <a:r>
              <a:rPr lang="en-US" sz="1700" dirty="0" smtClean="0">
                <a:solidFill>
                  <a:srgbClr val="000000"/>
                </a:solidFill>
                <a:latin typeface="Consolas" panose="020B0609020204030204" pitchFamily="49" charset="0"/>
              </a:rPr>
              <a:t> e)</a:t>
            </a:r>
          </a:p>
          <a:p>
            <a:pPr>
              <a:buNone/>
            </a:pPr>
            <a:r>
              <a:rPr lang="en-US" sz="1700" dirty="0" smtClean="0">
                <a:solidFill>
                  <a:srgbClr val="000000"/>
                </a:solidFill>
                <a:latin typeface="Consolas" panose="020B0609020204030204" pitchFamily="49" charset="0"/>
              </a:rPr>
              <a:t>{</a:t>
            </a:r>
          </a:p>
          <a:p>
            <a:pPr>
              <a:buNone/>
            </a:pPr>
            <a:r>
              <a:rPr lang="en-US" sz="1700" dirty="0" smtClean="0">
                <a:solidFill>
                  <a:srgbClr val="000000"/>
                </a:solidFill>
                <a:latin typeface="Consolas" panose="020B0609020204030204" pitchFamily="49" charset="0"/>
              </a:rPr>
              <a:t>	</a:t>
            </a:r>
            <a:r>
              <a:rPr lang="en-US" sz="1700" dirty="0" err="1" smtClean="0">
                <a:solidFill>
                  <a:srgbClr val="000000"/>
                </a:solidFill>
                <a:latin typeface="Consolas" panose="020B0609020204030204" pitchFamily="49" charset="0"/>
              </a:rPr>
              <a:t>System.IO.</a:t>
            </a:r>
            <a:r>
              <a:rPr lang="en-US" sz="1700" dirty="0" err="1" smtClean="0">
                <a:solidFill>
                  <a:srgbClr val="2B91AF"/>
                </a:solidFill>
                <a:latin typeface="Consolas" panose="020B0609020204030204" pitchFamily="49" charset="0"/>
              </a:rPr>
              <a:t>File</a:t>
            </a:r>
            <a:r>
              <a:rPr lang="en-US" sz="1700" dirty="0" err="1" smtClean="0">
                <a:solidFill>
                  <a:srgbClr val="000000"/>
                </a:solidFill>
                <a:latin typeface="Consolas" panose="020B0609020204030204" pitchFamily="49" charset="0"/>
              </a:rPr>
              <a:t>.WriteAllText</a:t>
            </a:r>
            <a:r>
              <a:rPr lang="en-US" sz="1700" dirty="0" smtClean="0">
                <a:solidFill>
                  <a:srgbClr val="000000"/>
                </a:solidFill>
                <a:latin typeface="Consolas" panose="020B0609020204030204" pitchFamily="49" charset="0"/>
              </a:rPr>
              <a:t>(</a:t>
            </a:r>
            <a:r>
              <a:rPr lang="en-US" sz="1700" dirty="0" smtClean="0">
                <a:solidFill>
                  <a:srgbClr val="A31515"/>
                </a:solidFill>
                <a:latin typeface="Consolas" panose="020B0609020204030204" pitchFamily="49" charset="0"/>
              </a:rPr>
              <a:t>"</a:t>
            </a:r>
            <a:r>
              <a:rPr lang="en-US" sz="1700" dirty="0" err="1" smtClean="0">
                <a:solidFill>
                  <a:srgbClr val="A31515"/>
                </a:solidFill>
                <a:latin typeface="Consolas" panose="020B0609020204030204" pitchFamily="49" charset="0"/>
              </a:rPr>
              <a:t>pathToExceptionFile</a:t>
            </a:r>
            <a:r>
              <a:rPr lang="en-US" sz="1700" dirty="0" smtClean="0">
                <a:solidFill>
                  <a:srgbClr val="A31515"/>
                </a:solidFill>
                <a:latin typeface="Consolas" panose="020B0609020204030204" pitchFamily="49" charset="0"/>
              </a:rPr>
              <a:t>"</a:t>
            </a:r>
            <a:r>
              <a:rPr lang="en-US" sz="1700" dirty="0" smtClean="0">
                <a:solidFill>
                  <a:srgbClr val="000000"/>
                </a:solidFill>
                <a:latin typeface="Consolas" panose="020B0609020204030204" pitchFamily="49" charset="0"/>
              </a:rPr>
              <a:t>, </a:t>
            </a:r>
            <a:r>
              <a:rPr lang="en-US" sz="1700" dirty="0" err="1" smtClean="0">
                <a:solidFill>
                  <a:srgbClr val="000000"/>
                </a:solidFill>
                <a:latin typeface="Consolas" panose="020B0609020204030204" pitchFamily="49" charset="0"/>
              </a:rPr>
              <a:t>e.ToString</a:t>
            </a:r>
            <a:r>
              <a:rPr lang="en-US" sz="1700" dirty="0" smtClean="0">
                <a:solidFill>
                  <a:srgbClr val="000000"/>
                </a:solidFill>
                <a:latin typeface="Consolas" panose="020B0609020204030204" pitchFamily="49" charset="0"/>
              </a:rPr>
              <a:t>());</a:t>
            </a:r>
          </a:p>
          <a:p>
            <a:pPr>
              <a:buNone/>
            </a:pPr>
            <a:r>
              <a:rPr lang="en-US" sz="1700" dirty="0" smtClean="0">
                <a:solidFill>
                  <a:srgbClr val="000000"/>
                </a:solidFill>
                <a:latin typeface="Consolas" panose="020B0609020204030204" pitchFamily="49" charset="0"/>
              </a:rPr>
              <a:t>}</a:t>
            </a:r>
          </a:p>
          <a:p>
            <a:pPr>
              <a:buNone/>
            </a:pPr>
            <a:r>
              <a:rPr lang="en-GB" sz="1800" dirty="0" smtClean="0"/>
              <a:t>Also consider the same when catching sockets exceptions</a:t>
            </a:r>
            <a:endParaRPr lang="en-US" sz="1800" dirty="0" smtClean="0"/>
          </a:p>
          <a:p>
            <a:pPr>
              <a:buNone/>
            </a:pPr>
            <a:endParaRPr lang="en-US" sz="1700" dirty="0" smtClean="0">
              <a:solidFill>
                <a:srgbClr val="000000"/>
              </a:solidFill>
              <a:latin typeface="Consolas" panose="020B0609020204030204" pitchFamily="49" charset="0"/>
            </a:endParaRPr>
          </a:p>
          <a:p>
            <a:endParaRPr lang="en-GB" dirty="0" smtClean="0">
              <a:solidFill>
                <a:srgbClr val="000000"/>
              </a:solidFill>
              <a:latin typeface="Consolas" panose="020B0609020204030204" pitchFamily="49" charset="0"/>
            </a:endParaRPr>
          </a:p>
          <a:p>
            <a:endParaRPr lang="en-GB" dirty="0"/>
          </a:p>
        </p:txBody>
      </p:sp>
      <p:sp>
        <p:nvSpPr>
          <p:cNvPr id="4" name="Rectangular Callout 4"/>
          <p:cNvSpPr/>
          <p:nvPr/>
        </p:nvSpPr>
        <p:spPr>
          <a:xfrm>
            <a:off x="2915816" y="2715766"/>
            <a:ext cx="3608614" cy="424543"/>
          </a:xfrm>
          <a:prstGeom prst="wedgeRectCallout">
            <a:avLst>
              <a:gd name="adj1" fmla="val -78299"/>
              <a:gd name="adj2" fmla="val 119585"/>
            </a:avLst>
          </a:prstGeom>
          <a:solidFill>
            <a:srgbClr val="FF6200">
              <a:alpha val="69804"/>
            </a:srgbClr>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GB" sz="2000" dirty="0" smtClean="0"/>
              <a:t>Death spiral!</a:t>
            </a:r>
            <a:endParaRPr lang="en-US" sz="20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Improved Performance in C# 7</a:t>
            </a:r>
            <a:endParaRPr lang="en-GB" dirty="0"/>
          </a:p>
        </p:txBody>
      </p:sp>
      <p:sp>
        <p:nvSpPr>
          <p:cNvPr id="3" name="2 Marcador de texto"/>
          <p:cNvSpPr>
            <a:spLocks noGrp="1"/>
          </p:cNvSpPr>
          <p:nvPr>
            <p:ph type="body" idx="1"/>
          </p:nvPr>
        </p:nvSpPr>
        <p:spPr/>
        <p:txBody>
          <a:bodyPr/>
          <a:lstStyle/>
          <a:p>
            <a:endParaRPr lang="en-GB"/>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Improved Performance in C# 7</a:t>
            </a:r>
            <a:endParaRPr lang="en-GB" dirty="0"/>
          </a:p>
        </p:txBody>
      </p:sp>
      <p:sp>
        <p:nvSpPr>
          <p:cNvPr id="3" name="2 Marcador de contenido"/>
          <p:cNvSpPr>
            <a:spLocks noGrp="1"/>
          </p:cNvSpPr>
          <p:nvPr>
            <p:ph idx="1"/>
          </p:nvPr>
        </p:nvSpPr>
        <p:spPr/>
        <p:txBody>
          <a:bodyPr>
            <a:normAutofit fontScale="92500" lnSpcReduction="10000"/>
          </a:bodyPr>
          <a:lstStyle/>
          <a:p>
            <a:r>
              <a:rPr lang="en-GB" dirty="0" smtClean="0"/>
              <a:t>You can declare nested functions</a:t>
            </a:r>
          </a:p>
          <a:p>
            <a:pPr lvl="1"/>
            <a:r>
              <a:rPr lang="en-GB" dirty="0" smtClean="0"/>
              <a:t>The scope is reduced</a:t>
            </a:r>
          </a:p>
          <a:p>
            <a:pPr lvl="1"/>
            <a:r>
              <a:rPr lang="en-GB" dirty="0" smtClean="0"/>
              <a:t>But you can save stack allocation</a:t>
            </a:r>
          </a:p>
          <a:p>
            <a:r>
              <a:rPr lang="en-US" dirty="0" smtClean="0"/>
              <a:t>Return values and local variables by reference…</a:t>
            </a:r>
            <a:r>
              <a:rPr lang="en-GB" dirty="0" smtClean="0"/>
              <a:t> like C++ ;)</a:t>
            </a:r>
          </a:p>
          <a:p>
            <a:pPr lvl="1"/>
            <a:r>
              <a:rPr lang="en-GB" dirty="0" smtClean="0"/>
              <a:t>You’ll save copying of data</a:t>
            </a:r>
          </a:p>
          <a:p>
            <a:pPr lvl="1"/>
            <a:r>
              <a:rPr lang="en-GB" dirty="0" smtClean="0"/>
              <a:t>Be careful, you’ll modify the original memory location</a:t>
            </a:r>
            <a:endParaRPr lang="en-GB"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smtClean="0"/>
              <a:t>Pre-warming when Initializing Volumes from Snapshots in </a:t>
            </a:r>
            <a:r>
              <a:rPr lang="en-US" dirty="0" err="1" smtClean="0"/>
              <a:t>aws</a:t>
            </a:r>
            <a:endParaRPr lang="en-US" dirty="0"/>
          </a:p>
        </p:txBody>
      </p:sp>
      <p:sp>
        <p:nvSpPr>
          <p:cNvPr id="3" name="2 Marcador de texto"/>
          <p:cNvSpPr>
            <a:spLocks noGrp="1"/>
          </p:cNvSpPr>
          <p:nvPr>
            <p:ph type="body" idx="1"/>
          </p:nvPr>
        </p:nvSpPr>
        <p:spPr/>
        <p:txBody>
          <a:bodyPr/>
          <a:lstStyle/>
          <a:p>
            <a:endParaRPr lang="en-GB"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fontScale="90000"/>
          </a:bodyPr>
          <a:lstStyle/>
          <a:p>
            <a:r>
              <a:rPr lang="en-US" dirty="0" smtClean="0"/>
              <a:t>Pre-warming when Initializing Volumes from Snapshots in </a:t>
            </a:r>
            <a:r>
              <a:rPr lang="en-US" dirty="0" err="1" smtClean="0"/>
              <a:t>aws</a:t>
            </a:r>
            <a:endParaRPr lang="en-GB" dirty="0"/>
          </a:p>
        </p:txBody>
      </p:sp>
      <p:sp>
        <p:nvSpPr>
          <p:cNvPr id="5" name="4 Marcador de contenido"/>
          <p:cNvSpPr>
            <a:spLocks noGrp="1"/>
          </p:cNvSpPr>
          <p:nvPr>
            <p:ph idx="1"/>
          </p:nvPr>
        </p:nvSpPr>
        <p:spPr/>
        <p:txBody>
          <a:bodyPr>
            <a:normAutofit fontScale="92500" lnSpcReduction="10000"/>
          </a:bodyPr>
          <a:lstStyle/>
          <a:p>
            <a:r>
              <a:rPr lang="en-US" dirty="0" smtClean="0"/>
              <a:t>There is a significant increase in latency when you first access each block of data on a new EBS volume that was restored from a snapshot. You can avoid this performance hit by accessing each block prior to putting the volume into production. This process is called </a:t>
            </a:r>
            <a:r>
              <a:rPr lang="en-US" i="1" dirty="0" smtClean="0"/>
              <a:t>initialization</a:t>
            </a:r>
            <a:r>
              <a:rPr lang="en-US" dirty="0" smtClean="0"/>
              <a:t>(formerly known as pre-warming). For more information, see </a:t>
            </a:r>
            <a:r>
              <a:rPr lang="en-US" dirty="0" smtClean="0">
                <a:hlinkClick r:id="rId2"/>
              </a:rPr>
              <a:t>Initializing Amazon EBS Volumes</a:t>
            </a:r>
            <a:r>
              <a:rPr lang="en-US" dirty="0" smtClean="0"/>
              <a:t>.</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smtClean="0"/>
              <a:t>Task, </a:t>
            </a:r>
            <a:r>
              <a:rPr lang="en-US" dirty="0" err="1" smtClean="0"/>
              <a:t>Async</a:t>
            </a:r>
            <a:r>
              <a:rPr lang="en-US" dirty="0" smtClean="0"/>
              <a:t> and await, all or nothing</a:t>
            </a:r>
            <a:endParaRPr lang="en-GB" dirty="0"/>
          </a:p>
        </p:txBody>
      </p:sp>
      <p:sp>
        <p:nvSpPr>
          <p:cNvPr id="3" name="2 Marcador de contenido"/>
          <p:cNvSpPr>
            <a:spLocks noGrp="1"/>
          </p:cNvSpPr>
          <p:nvPr>
            <p:ph idx="1"/>
          </p:nvPr>
        </p:nvSpPr>
        <p:spPr/>
        <p:txBody>
          <a:bodyPr>
            <a:normAutofit fontScale="47500" lnSpcReduction="20000"/>
          </a:bodyPr>
          <a:lstStyle/>
          <a:p>
            <a:pPr>
              <a:lnSpc>
                <a:spcPct val="100000"/>
              </a:lnSpc>
            </a:pPr>
            <a:r>
              <a:rPr lang="en-GB" sz="3800" dirty="0" smtClean="0"/>
              <a:t>Asynchronous programming is powerful but use it properly. Note:</a:t>
            </a:r>
          </a:p>
          <a:p>
            <a:r>
              <a:rPr lang="en-GB" sz="3800" dirty="0" smtClean="0"/>
              <a:t>To declare an </a:t>
            </a:r>
            <a:r>
              <a:rPr lang="en-US" sz="3800" dirty="0" err="1" smtClean="0">
                <a:solidFill>
                  <a:srgbClr val="0000FF"/>
                </a:solidFill>
              </a:rPr>
              <a:t>async</a:t>
            </a:r>
            <a:r>
              <a:rPr lang="en-US" sz="3800" dirty="0" smtClean="0">
                <a:solidFill>
                  <a:srgbClr val="0000FF"/>
                </a:solidFill>
              </a:rPr>
              <a:t> </a:t>
            </a:r>
            <a:r>
              <a:rPr lang="en-US" sz="3800" dirty="0" smtClean="0"/>
              <a:t>method returning </a:t>
            </a:r>
            <a:r>
              <a:rPr lang="en-US" sz="3800" dirty="0" smtClean="0">
                <a:solidFill>
                  <a:srgbClr val="2B91AF"/>
                </a:solidFill>
              </a:rPr>
              <a:t>Task</a:t>
            </a:r>
            <a:r>
              <a:rPr lang="en-US" sz="3800" dirty="0" smtClean="0">
                <a:solidFill>
                  <a:srgbClr val="000000"/>
                </a:solidFill>
              </a:rPr>
              <a:t>&lt;</a:t>
            </a:r>
            <a:r>
              <a:rPr lang="en-US" sz="3800" dirty="0" smtClean="0">
                <a:solidFill>
                  <a:srgbClr val="0000FF"/>
                </a:solidFill>
              </a:rPr>
              <a:t>T</a:t>
            </a:r>
            <a:r>
              <a:rPr lang="en-US" sz="3800" dirty="0" smtClean="0">
                <a:solidFill>
                  <a:srgbClr val="000000"/>
                </a:solidFill>
              </a:rPr>
              <a:t>&gt; </a:t>
            </a:r>
            <a:r>
              <a:rPr lang="en-US" sz="3800" dirty="0" smtClean="0"/>
              <a:t>and </a:t>
            </a:r>
            <a:r>
              <a:rPr lang="en-US" sz="3800" dirty="0" smtClean="0">
                <a:solidFill>
                  <a:srgbClr val="0000FF"/>
                </a:solidFill>
              </a:rPr>
              <a:t>await </a:t>
            </a:r>
            <a:r>
              <a:rPr lang="en-US" sz="3800" b="1" dirty="0" smtClean="0"/>
              <a:t>is not for free</a:t>
            </a:r>
          </a:p>
          <a:p>
            <a:pPr marL="611188" lvl="1" indent="-342900">
              <a:buFont typeface="Arial" panose="020B0604020202020204" pitchFamily="34" charset="0"/>
              <a:buChar char="•"/>
            </a:pPr>
            <a:r>
              <a:rPr lang="en-GB" sz="3400" dirty="0" smtClean="0"/>
              <a:t>Interlocking and thread control objects are created.</a:t>
            </a:r>
          </a:p>
          <a:p>
            <a:pPr marL="611188" lvl="1" indent="-342900">
              <a:buFont typeface="Arial" panose="020B0604020202020204" pitchFamily="34" charset="0"/>
              <a:buChar char="•"/>
            </a:pPr>
            <a:r>
              <a:rPr lang="en-GB" sz="3400" dirty="0" smtClean="0"/>
              <a:t>If the asynchronous implementation is not used by the callers of those functions, there is a penalization instead of an advantage.</a:t>
            </a:r>
          </a:p>
          <a:p>
            <a:r>
              <a:rPr lang="en-GB" sz="3800" dirty="0" smtClean="0"/>
              <a:t>Bad usage:</a:t>
            </a:r>
          </a:p>
          <a:p>
            <a:pPr>
              <a:lnSpc>
                <a:spcPct val="100000"/>
              </a:lnSpc>
              <a:buNone/>
            </a:pPr>
            <a:r>
              <a:rPr lang="en-US" sz="3800" dirty="0" smtClean="0">
                <a:solidFill>
                  <a:srgbClr val="0000FF"/>
                </a:solidFill>
              </a:rPr>
              <a:t>		</a:t>
            </a:r>
            <a:r>
              <a:rPr lang="en-US" sz="3800" dirty="0" err="1" smtClean="0">
                <a:solidFill>
                  <a:srgbClr val="0000FF"/>
                </a:solidFill>
              </a:rPr>
              <a:t>var</a:t>
            </a:r>
            <a:r>
              <a:rPr lang="en-US" sz="3800" dirty="0" smtClean="0">
                <a:solidFill>
                  <a:srgbClr val="000000"/>
                </a:solidFill>
              </a:rPr>
              <a:t> res = </a:t>
            </a:r>
            <a:r>
              <a:rPr lang="en-US" sz="3800" dirty="0" err="1" smtClean="0">
                <a:solidFill>
                  <a:srgbClr val="000000"/>
                </a:solidFill>
              </a:rPr>
              <a:t>GetFileAsync</a:t>
            </a:r>
            <a:r>
              <a:rPr lang="en-US" sz="3800" dirty="0" smtClean="0">
                <a:solidFill>
                  <a:srgbClr val="000000"/>
                </a:solidFill>
              </a:rPr>
              <a:t>().Result;</a:t>
            </a:r>
          </a:p>
          <a:p>
            <a:pPr>
              <a:lnSpc>
                <a:spcPct val="100000"/>
              </a:lnSpc>
            </a:pPr>
            <a:endParaRPr lang="en-GB" sz="3800" dirty="0" smtClean="0">
              <a:solidFill>
                <a:srgbClr val="000000"/>
              </a:solidFill>
            </a:endParaRPr>
          </a:p>
          <a:p>
            <a:r>
              <a:rPr lang="en-GB" sz="3800" dirty="0" smtClean="0"/>
              <a:t>Much faster, use the synchronous function instead:</a:t>
            </a:r>
          </a:p>
          <a:p>
            <a:pPr>
              <a:buNone/>
            </a:pPr>
            <a:r>
              <a:rPr lang="en-US" sz="3800" dirty="0" smtClean="0">
                <a:solidFill>
                  <a:srgbClr val="0000FF"/>
                </a:solidFill>
              </a:rPr>
              <a:t>		</a:t>
            </a:r>
            <a:r>
              <a:rPr lang="en-US" sz="3800" dirty="0" err="1" smtClean="0">
                <a:solidFill>
                  <a:srgbClr val="0000FF"/>
                </a:solidFill>
              </a:rPr>
              <a:t>var</a:t>
            </a:r>
            <a:r>
              <a:rPr lang="en-US" sz="3800" dirty="0" smtClean="0">
                <a:solidFill>
                  <a:srgbClr val="000000"/>
                </a:solidFill>
              </a:rPr>
              <a:t> res = </a:t>
            </a:r>
            <a:r>
              <a:rPr lang="en-US" sz="3800" dirty="0" err="1" smtClean="0">
                <a:solidFill>
                  <a:srgbClr val="000000"/>
                </a:solidFill>
              </a:rPr>
              <a:t>GetFile</a:t>
            </a:r>
            <a:r>
              <a:rPr lang="en-US" sz="3800" dirty="0" smtClean="0">
                <a:solidFill>
                  <a:srgbClr val="000000"/>
                </a:solidFill>
              </a:rPr>
              <a:t>();</a:t>
            </a:r>
          </a:p>
          <a:p>
            <a:pPr>
              <a:buNone/>
            </a:pPr>
            <a:endParaRPr lang="en-GB" sz="2500" i="1" dirty="0" smtClean="0"/>
          </a:p>
          <a:p>
            <a:endParaRPr lang="en-GB" sz="2500" i="1" dirty="0" smtClean="0"/>
          </a:p>
          <a:p>
            <a:endParaRPr lang="en-GB" sz="2500" i="1" dirty="0" smtClean="0"/>
          </a:p>
          <a:p>
            <a:r>
              <a:rPr lang="en-GB" sz="2500" i="1" dirty="0" smtClean="0"/>
              <a:t>Demo: </a:t>
            </a:r>
            <a:r>
              <a:rPr lang="en-GB" sz="2500" i="1" dirty="0" err="1" smtClean="0"/>
              <a:t>ReadingFileAsyncAndSync</a:t>
            </a:r>
            <a:endParaRPr lang="en-GB" sz="25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Do not get frustrated</a:t>
            </a:r>
            <a:endParaRPr lang="en-GB" dirty="0"/>
          </a:p>
        </p:txBody>
      </p:sp>
      <p:sp>
        <p:nvSpPr>
          <p:cNvPr id="3" name="2 Marcador de texto"/>
          <p:cNvSpPr>
            <a:spLocks noGrp="1"/>
          </p:cNvSpPr>
          <p:nvPr>
            <p:ph type="body" idx="1"/>
          </p:nvPr>
        </p:nvSpPr>
        <p:spPr/>
        <p:txBody>
          <a:bodyPr/>
          <a:lstStyle/>
          <a:p>
            <a:endParaRPr lang="en-GB"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n-GB" dirty="0" smtClean="0"/>
              <a:t>Do not get frustrated</a:t>
            </a:r>
            <a:endParaRPr lang="en-GB" dirty="0"/>
          </a:p>
        </p:txBody>
      </p:sp>
      <p:sp>
        <p:nvSpPr>
          <p:cNvPr id="14" name="13 Marcador de contenido"/>
          <p:cNvSpPr>
            <a:spLocks noGrp="1"/>
          </p:cNvSpPr>
          <p:nvPr>
            <p:ph idx="1"/>
          </p:nvPr>
        </p:nvSpPr>
        <p:spPr/>
        <p:txBody>
          <a:bodyPr/>
          <a:lstStyle/>
          <a:p>
            <a:r>
              <a:rPr lang="en-GB" dirty="0" smtClean="0"/>
              <a:t>Small changes are powerful!</a:t>
            </a:r>
            <a:endParaRPr lang="en-GB"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n-GB" dirty="0" smtClean="0"/>
              <a:t>Do not get frustrated</a:t>
            </a:r>
            <a:endParaRPr lang="en-GB" dirty="0"/>
          </a:p>
        </p:txBody>
      </p:sp>
      <p:pic>
        <p:nvPicPr>
          <p:cNvPr id="1026" name="Picture 2" descr="C:\Users\Marc\Google Drive\revisionGrapfh.png"/>
          <p:cNvPicPr>
            <a:picLocks noGrp="1" noChangeAspect="1" noChangeArrowheads="1"/>
          </p:cNvPicPr>
          <p:nvPr>
            <p:ph idx="1"/>
          </p:nvPr>
        </p:nvPicPr>
        <p:blipFill>
          <a:blip r:embed="rId2" cstate="print"/>
          <a:srcRect l="36916" r="25702"/>
          <a:stretch>
            <a:fillRect/>
          </a:stretch>
        </p:blipFill>
        <p:spPr bwMode="auto">
          <a:xfrm>
            <a:off x="2195736" y="1059582"/>
            <a:ext cx="4680520" cy="3478927"/>
          </a:xfrm>
          <a:prstGeom prst="rect">
            <a:avLst/>
          </a:prstGeom>
          <a:noFill/>
        </p:spPr>
      </p:pic>
      <p:sp>
        <p:nvSpPr>
          <p:cNvPr id="8" name="Rectangular Callout 4"/>
          <p:cNvSpPr/>
          <p:nvPr/>
        </p:nvSpPr>
        <p:spPr>
          <a:xfrm>
            <a:off x="6732240" y="1563638"/>
            <a:ext cx="2168454" cy="288032"/>
          </a:xfrm>
          <a:prstGeom prst="wedgeRectCallout">
            <a:avLst>
              <a:gd name="adj1" fmla="val -60064"/>
              <a:gd name="adj2" fmla="val 68104"/>
            </a:avLst>
          </a:prstGeom>
          <a:solidFill>
            <a:srgbClr val="FF6200">
              <a:alpha val="69804"/>
            </a:srgbClr>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GB" sz="1600" dirty="0" smtClean="0"/>
              <a:t>Few milliseconds faster</a:t>
            </a:r>
            <a:endParaRPr lang="en-US" sz="1600" dirty="0"/>
          </a:p>
        </p:txBody>
      </p:sp>
      <p:sp>
        <p:nvSpPr>
          <p:cNvPr id="9" name="Rectangular Callout 4"/>
          <p:cNvSpPr/>
          <p:nvPr/>
        </p:nvSpPr>
        <p:spPr>
          <a:xfrm>
            <a:off x="6444208" y="2139702"/>
            <a:ext cx="2168454" cy="288032"/>
          </a:xfrm>
          <a:prstGeom prst="wedgeRectCallout">
            <a:avLst>
              <a:gd name="adj1" fmla="val -103372"/>
              <a:gd name="adj2" fmla="val -73469"/>
            </a:avLst>
          </a:prstGeom>
          <a:solidFill>
            <a:srgbClr val="FF6200">
              <a:alpha val="69804"/>
            </a:srgbClr>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GB" sz="1600" dirty="0" smtClean="0"/>
              <a:t>Few milliseconds faster</a:t>
            </a:r>
            <a:endParaRPr lang="en-US" sz="1600" dirty="0"/>
          </a:p>
        </p:txBody>
      </p:sp>
      <p:sp>
        <p:nvSpPr>
          <p:cNvPr id="10" name="Rectangular Callout 4"/>
          <p:cNvSpPr/>
          <p:nvPr/>
        </p:nvSpPr>
        <p:spPr>
          <a:xfrm>
            <a:off x="251520" y="1563638"/>
            <a:ext cx="2240462" cy="288032"/>
          </a:xfrm>
          <a:prstGeom prst="wedgeRectCallout">
            <a:avLst>
              <a:gd name="adj1" fmla="val 103041"/>
              <a:gd name="adj2" fmla="val 55233"/>
            </a:avLst>
          </a:prstGeom>
          <a:solidFill>
            <a:srgbClr val="FF6200">
              <a:alpha val="69804"/>
            </a:srgbClr>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GB" sz="1600" dirty="0" smtClean="0"/>
              <a:t>Few seconds faster (10%)</a:t>
            </a:r>
            <a:endParaRPr lang="en-US" sz="1600" dirty="0"/>
          </a:p>
        </p:txBody>
      </p:sp>
      <p:sp>
        <p:nvSpPr>
          <p:cNvPr id="11" name="Rectangular Callout 4"/>
          <p:cNvSpPr/>
          <p:nvPr/>
        </p:nvSpPr>
        <p:spPr>
          <a:xfrm>
            <a:off x="179512" y="2211710"/>
            <a:ext cx="2240462" cy="288032"/>
          </a:xfrm>
          <a:prstGeom prst="wedgeRectCallout">
            <a:avLst>
              <a:gd name="adj1" fmla="val 63331"/>
              <a:gd name="adj2" fmla="val -103499"/>
            </a:avLst>
          </a:prstGeom>
          <a:solidFill>
            <a:srgbClr val="FF6200">
              <a:alpha val="69804"/>
            </a:srgbClr>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GB" sz="1600" dirty="0" smtClean="0"/>
              <a:t>Few seconds faster (15%)</a:t>
            </a:r>
            <a:endParaRPr lang="en-US" sz="1600" dirty="0"/>
          </a:p>
        </p:txBody>
      </p:sp>
      <p:sp>
        <p:nvSpPr>
          <p:cNvPr id="12" name="Rectangular Callout 4"/>
          <p:cNvSpPr/>
          <p:nvPr/>
        </p:nvSpPr>
        <p:spPr>
          <a:xfrm>
            <a:off x="251520" y="1059582"/>
            <a:ext cx="2240462" cy="288032"/>
          </a:xfrm>
          <a:prstGeom prst="wedgeRectCallout">
            <a:avLst>
              <a:gd name="adj1" fmla="val 120138"/>
              <a:gd name="adj2" fmla="val -13408"/>
            </a:avLst>
          </a:prstGeom>
          <a:solidFill>
            <a:srgbClr val="FF6200">
              <a:alpha val="69804"/>
            </a:srgbClr>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GB" sz="1600" dirty="0" smtClean="0"/>
              <a:t>Quite faster(50%)</a:t>
            </a:r>
            <a:endParaRPr lang="en-US" sz="1600" dirty="0"/>
          </a:p>
        </p:txBody>
      </p:sp>
      <p:sp>
        <p:nvSpPr>
          <p:cNvPr id="13" name="Rectangular Callout 4"/>
          <p:cNvSpPr/>
          <p:nvPr/>
        </p:nvSpPr>
        <p:spPr>
          <a:xfrm>
            <a:off x="6588224" y="1131590"/>
            <a:ext cx="2240462" cy="288032"/>
          </a:xfrm>
          <a:prstGeom prst="wedgeRectCallout">
            <a:avLst>
              <a:gd name="adj1" fmla="val -82272"/>
              <a:gd name="adj2" fmla="val 50944"/>
            </a:avLst>
          </a:prstGeom>
          <a:solidFill>
            <a:srgbClr val="FF6200">
              <a:alpha val="69804"/>
            </a:srgbClr>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GB" sz="1600" dirty="0" smtClean="0"/>
              <a:t>Few seconds faster (10%)</a:t>
            </a:r>
            <a:endParaRPr lang="en-US" sz="16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Huge Exceptions, oh my!</a:t>
            </a:r>
            <a:endParaRPr lang="en-GB" dirty="0"/>
          </a:p>
        </p:txBody>
      </p:sp>
      <p:sp>
        <p:nvSpPr>
          <p:cNvPr id="3" name="2 Marcador de texto"/>
          <p:cNvSpPr>
            <a:spLocks noGrp="1"/>
          </p:cNvSpPr>
          <p:nvPr>
            <p:ph type="body" idx="1"/>
          </p:nvPr>
        </p:nvSpPr>
        <p:spPr/>
        <p:txBody>
          <a:bodyPr/>
          <a:lstStyle/>
          <a:p>
            <a:endParaRPr lang="en-GB"/>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Huge Exceptions, oh my!</a:t>
            </a:r>
            <a:endParaRPr lang="en-GB" dirty="0"/>
          </a:p>
        </p:txBody>
      </p:sp>
      <p:sp>
        <p:nvSpPr>
          <p:cNvPr id="3" name="2 Marcador de contenido"/>
          <p:cNvSpPr>
            <a:spLocks noGrp="1"/>
          </p:cNvSpPr>
          <p:nvPr>
            <p:ph idx="1"/>
          </p:nvPr>
        </p:nvSpPr>
        <p:spPr/>
        <p:txBody>
          <a:bodyPr/>
          <a:lstStyle/>
          <a:p>
            <a:r>
              <a:rPr lang="en-US" sz="2400" dirty="0" smtClean="0"/>
              <a:t>Logging is great…</a:t>
            </a:r>
          </a:p>
          <a:p>
            <a:pPr lvl="1"/>
            <a:r>
              <a:rPr lang="en-US" sz="2000" dirty="0" smtClean="0"/>
              <a:t>…but know how large it may get</a:t>
            </a:r>
          </a:p>
          <a:p>
            <a:pPr lvl="1"/>
            <a:r>
              <a:rPr lang="en-US" sz="2000" dirty="0" smtClean="0"/>
              <a:t>…especially with </a:t>
            </a:r>
            <a:r>
              <a:rPr lang="en-US" sz="2000" b="1" dirty="0" err="1" smtClean="0"/>
              <a:t>AggregateException</a:t>
            </a:r>
            <a:endParaRPr lang="en-US" b="1" dirty="0" smtClean="0"/>
          </a:p>
          <a:p>
            <a:pPr lvl="1"/>
            <a:endParaRPr lang="en-US" dirty="0" smtClean="0"/>
          </a:p>
          <a:p>
            <a:endParaRPr lang="en-GB" dirty="0"/>
          </a:p>
        </p:txBody>
      </p:sp>
      <p:sp>
        <p:nvSpPr>
          <p:cNvPr id="4" name="TextBox 3"/>
          <p:cNvSpPr txBox="1"/>
          <p:nvPr/>
        </p:nvSpPr>
        <p:spPr>
          <a:xfrm>
            <a:off x="683568" y="2427734"/>
            <a:ext cx="7849430" cy="2285239"/>
          </a:xfrm>
          <a:prstGeom prst="rect">
            <a:avLst/>
          </a:prstGeom>
          <a:noFill/>
        </p:spPr>
        <p:txBody>
          <a:bodyPr wrap="square" lIns="68579" tIns="34289" rIns="68579" bIns="34289" rtlCol="0">
            <a:spAutoFit/>
          </a:bodyPr>
          <a:lstStyle/>
          <a:p>
            <a:pPr defTabSz="685783"/>
            <a:r>
              <a:rPr lang="en-US" sz="900" dirty="0" smtClean="0">
                <a:latin typeface="Consolas" panose="020B0609020204030204" pitchFamily="49" charset="0"/>
              </a:rPr>
              <a:t>/// </a:t>
            </a:r>
            <a:r>
              <a:rPr lang="en-US" sz="900" dirty="0">
                <a:latin typeface="Consolas" panose="020B0609020204030204" pitchFamily="49" charset="0"/>
              </a:rPr>
              <a:t>&lt;summary&gt;</a:t>
            </a:r>
          </a:p>
          <a:p>
            <a:pPr defTabSz="685783"/>
            <a:r>
              <a:rPr lang="en-US" sz="900" dirty="0" smtClean="0">
                <a:latin typeface="Consolas" panose="020B0609020204030204" pitchFamily="49" charset="0"/>
              </a:rPr>
              <a:t>/// </a:t>
            </a:r>
            <a:r>
              <a:rPr lang="en-US" sz="900" dirty="0">
                <a:latin typeface="Consolas" panose="020B0609020204030204" pitchFamily="49" charset="0"/>
              </a:rPr>
              <a:t>Creates and returns a string representation of the current &lt;see </a:t>
            </a:r>
            <a:r>
              <a:rPr lang="en-US" sz="900" dirty="0" err="1">
                <a:latin typeface="Consolas" panose="020B0609020204030204" pitchFamily="49" charset="0"/>
              </a:rPr>
              <a:t>cref</a:t>
            </a:r>
            <a:r>
              <a:rPr lang="en-US" sz="900" dirty="0">
                <a:latin typeface="Consolas" panose="020B0609020204030204" pitchFamily="49" charset="0"/>
              </a:rPr>
              <a:t>="</a:t>
            </a:r>
            <a:r>
              <a:rPr lang="en-US" sz="900" dirty="0" err="1">
                <a:latin typeface="Consolas" panose="020B0609020204030204" pitchFamily="49" charset="0"/>
              </a:rPr>
              <a:t>AggregateException</a:t>
            </a:r>
            <a:r>
              <a:rPr lang="en-US" sz="900" dirty="0">
                <a:latin typeface="Consolas" panose="020B0609020204030204" pitchFamily="49" charset="0"/>
              </a:rPr>
              <a:t>"/&gt;.</a:t>
            </a:r>
          </a:p>
          <a:p>
            <a:pPr defTabSz="685783"/>
            <a:r>
              <a:rPr lang="en-US" sz="900" dirty="0" smtClean="0">
                <a:latin typeface="Consolas" panose="020B0609020204030204" pitchFamily="49" charset="0"/>
              </a:rPr>
              <a:t>/// </a:t>
            </a:r>
            <a:r>
              <a:rPr lang="en-US" sz="900" dirty="0">
                <a:latin typeface="Consolas" panose="020B0609020204030204" pitchFamily="49" charset="0"/>
              </a:rPr>
              <a:t>&lt;/summary&gt;</a:t>
            </a:r>
          </a:p>
          <a:p>
            <a:pPr defTabSz="685783"/>
            <a:r>
              <a:rPr lang="en-US" sz="900" dirty="0" smtClean="0">
                <a:latin typeface="Consolas" panose="020B0609020204030204" pitchFamily="49" charset="0"/>
              </a:rPr>
              <a:t>/// </a:t>
            </a:r>
            <a:r>
              <a:rPr lang="en-US" sz="900" dirty="0">
                <a:latin typeface="Consolas" panose="020B0609020204030204" pitchFamily="49" charset="0"/>
              </a:rPr>
              <a:t>&lt;returns&gt;A string representation of the current exception.&lt;/returns&gt;</a:t>
            </a:r>
          </a:p>
          <a:p>
            <a:pPr defTabSz="685783"/>
            <a:r>
              <a:rPr lang="en-US" sz="900" dirty="0" smtClean="0">
                <a:latin typeface="Consolas" panose="020B0609020204030204" pitchFamily="49" charset="0"/>
              </a:rPr>
              <a:t>public </a:t>
            </a:r>
            <a:r>
              <a:rPr lang="en-US" sz="900" dirty="0">
                <a:latin typeface="Consolas" panose="020B0609020204030204" pitchFamily="49" charset="0"/>
              </a:rPr>
              <a:t>override string </a:t>
            </a:r>
            <a:r>
              <a:rPr lang="en-US" sz="900" dirty="0" err="1">
                <a:latin typeface="Consolas" panose="020B0609020204030204" pitchFamily="49" charset="0"/>
              </a:rPr>
              <a:t>ToString</a:t>
            </a:r>
            <a:r>
              <a:rPr lang="en-US" sz="900" dirty="0" smtClean="0">
                <a:latin typeface="Consolas" panose="020B0609020204030204" pitchFamily="49" charset="0"/>
              </a:rPr>
              <a:t>() {</a:t>
            </a:r>
            <a:endParaRPr lang="en-US" sz="900" dirty="0">
              <a:latin typeface="Consolas" panose="020B0609020204030204" pitchFamily="49" charset="0"/>
            </a:endParaRPr>
          </a:p>
          <a:p>
            <a:pPr defTabSz="685783"/>
            <a:r>
              <a:rPr lang="en-US" sz="900" dirty="0" smtClean="0">
                <a:latin typeface="Consolas" panose="020B0609020204030204" pitchFamily="49" charset="0"/>
              </a:rPr>
              <a:t>    string </a:t>
            </a:r>
            <a:r>
              <a:rPr lang="en-US" sz="900" dirty="0">
                <a:latin typeface="Consolas" panose="020B0609020204030204" pitchFamily="49" charset="0"/>
              </a:rPr>
              <a:t>text = </a:t>
            </a:r>
            <a:r>
              <a:rPr lang="en-US" sz="900" dirty="0" err="1">
                <a:latin typeface="Consolas" panose="020B0609020204030204" pitchFamily="49" charset="0"/>
              </a:rPr>
              <a:t>base.ToString</a:t>
            </a:r>
            <a:r>
              <a:rPr lang="en-US" sz="900" dirty="0">
                <a:latin typeface="Consolas" panose="020B0609020204030204" pitchFamily="49" charset="0"/>
              </a:rPr>
              <a:t>();</a:t>
            </a:r>
          </a:p>
          <a:p>
            <a:pPr defTabSz="685783"/>
            <a:r>
              <a:rPr lang="en-US" sz="900" dirty="0">
                <a:latin typeface="Consolas" panose="020B0609020204030204" pitchFamily="49" charset="0"/>
              </a:rPr>
              <a:t> </a:t>
            </a:r>
          </a:p>
          <a:p>
            <a:pPr defTabSz="685783"/>
            <a:r>
              <a:rPr lang="en-US" sz="900" dirty="0" smtClean="0">
                <a:latin typeface="Consolas" panose="020B0609020204030204" pitchFamily="49" charset="0"/>
              </a:rPr>
              <a:t>    for </a:t>
            </a:r>
            <a:r>
              <a:rPr lang="en-US" sz="900" dirty="0">
                <a:latin typeface="Consolas" panose="020B0609020204030204" pitchFamily="49" charset="0"/>
              </a:rPr>
              <a:t>(</a:t>
            </a:r>
            <a:r>
              <a:rPr lang="en-US" sz="900" dirty="0" err="1">
                <a:latin typeface="Consolas" panose="020B0609020204030204" pitchFamily="49" charset="0"/>
              </a:rPr>
              <a:t>int</a:t>
            </a:r>
            <a:r>
              <a:rPr lang="en-US" sz="900" dirty="0">
                <a:latin typeface="Consolas" panose="020B0609020204030204" pitchFamily="49" charset="0"/>
              </a:rPr>
              <a:t> </a:t>
            </a:r>
            <a:r>
              <a:rPr lang="en-US" sz="900" dirty="0" err="1">
                <a:latin typeface="Consolas" panose="020B0609020204030204" pitchFamily="49" charset="0"/>
              </a:rPr>
              <a:t>i</a:t>
            </a:r>
            <a:r>
              <a:rPr lang="en-US" sz="900" dirty="0">
                <a:latin typeface="Consolas" panose="020B0609020204030204" pitchFamily="49" charset="0"/>
              </a:rPr>
              <a:t> = 0; </a:t>
            </a:r>
            <a:r>
              <a:rPr lang="en-US" sz="900" dirty="0" err="1">
                <a:latin typeface="Consolas" panose="020B0609020204030204" pitchFamily="49" charset="0"/>
              </a:rPr>
              <a:t>i</a:t>
            </a:r>
            <a:r>
              <a:rPr lang="en-US" sz="900" dirty="0">
                <a:latin typeface="Consolas" panose="020B0609020204030204" pitchFamily="49" charset="0"/>
              </a:rPr>
              <a:t> &lt; </a:t>
            </a:r>
            <a:r>
              <a:rPr lang="en-US" sz="900" dirty="0" err="1">
                <a:latin typeface="Consolas" panose="020B0609020204030204" pitchFamily="49" charset="0"/>
              </a:rPr>
              <a:t>m_innerExceptions.Count</a:t>
            </a:r>
            <a:r>
              <a:rPr lang="en-US" sz="900" dirty="0">
                <a:latin typeface="Consolas" panose="020B0609020204030204" pitchFamily="49" charset="0"/>
              </a:rPr>
              <a:t>; </a:t>
            </a:r>
            <a:r>
              <a:rPr lang="en-US" sz="900" dirty="0" err="1">
                <a:latin typeface="Consolas" panose="020B0609020204030204" pitchFamily="49" charset="0"/>
              </a:rPr>
              <a:t>i</a:t>
            </a:r>
            <a:r>
              <a:rPr lang="en-US" sz="900" dirty="0" smtClean="0">
                <a:latin typeface="Consolas" panose="020B0609020204030204" pitchFamily="49" charset="0"/>
              </a:rPr>
              <a:t>++) {</a:t>
            </a:r>
            <a:endParaRPr lang="en-US" sz="900" dirty="0">
              <a:latin typeface="Consolas" panose="020B0609020204030204" pitchFamily="49" charset="0"/>
            </a:endParaRPr>
          </a:p>
          <a:p>
            <a:pPr defTabSz="685783"/>
            <a:r>
              <a:rPr lang="en-US" sz="900" dirty="0" smtClean="0">
                <a:latin typeface="Consolas" panose="020B0609020204030204" pitchFamily="49" charset="0"/>
              </a:rPr>
              <a:t>        </a:t>
            </a:r>
            <a:r>
              <a:rPr lang="en-US" sz="900" b="1" dirty="0" smtClean="0">
                <a:solidFill>
                  <a:srgbClr val="FF0000"/>
                </a:solidFill>
                <a:latin typeface="Consolas" panose="020B0609020204030204" pitchFamily="49" charset="0"/>
              </a:rPr>
              <a:t>text</a:t>
            </a:r>
            <a:r>
              <a:rPr lang="en-US" sz="900" dirty="0" smtClean="0">
                <a:latin typeface="Consolas" panose="020B0609020204030204" pitchFamily="49" charset="0"/>
              </a:rPr>
              <a:t> </a:t>
            </a:r>
            <a:r>
              <a:rPr lang="en-US" sz="900" dirty="0">
                <a:latin typeface="Consolas" panose="020B0609020204030204" pitchFamily="49" charset="0"/>
              </a:rPr>
              <a:t>= </a:t>
            </a:r>
            <a:r>
              <a:rPr lang="en-US" sz="900" b="1" dirty="0" err="1">
                <a:solidFill>
                  <a:srgbClr val="FF0000"/>
                </a:solidFill>
                <a:latin typeface="Consolas" panose="020B0609020204030204" pitchFamily="49" charset="0"/>
              </a:rPr>
              <a:t>String.Format</a:t>
            </a:r>
            <a:r>
              <a:rPr lang="en-US" sz="900" dirty="0">
                <a:latin typeface="Consolas" panose="020B0609020204030204" pitchFamily="49" charset="0"/>
              </a:rPr>
              <a:t>(</a:t>
            </a:r>
          </a:p>
          <a:p>
            <a:pPr defTabSz="685783"/>
            <a:r>
              <a:rPr lang="en-US" sz="900" dirty="0">
                <a:latin typeface="Consolas" panose="020B0609020204030204" pitchFamily="49" charset="0"/>
              </a:rPr>
              <a:t>                   </a:t>
            </a:r>
            <a:r>
              <a:rPr lang="en-US" sz="900" dirty="0" err="1" smtClean="0">
                <a:latin typeface="Consolas" panose="020B0609020204030204" pitchFamily="49" charset="0"/>
              </a:rPr>
              <a:t>CultureInfo.InvariantCulture</a:t>
            </a:r>
            <a:r>
              <a:rPr lang="en-US" sz="900" dirty="0">
                <a:latin typeface="Consolas" panose="020B0609020204030204" pitchFamily="49" charset="0"/>
              </a:rPr>
              <a:t>,</a:t>
            </a:r>
          </a:p>
          <a:p>
            <a:pPr defTabSz="685783"/>
            <a:r>
              <a:rPr lang="en-US" sz="900" dirty="0">
                <a:latin typeface="Consolas" panose="020B0609020204030204" pitchFamily="49" charset="0"/>
              </a:rPr>
              <a:t>                   </a:t>
            </a:r>
            <a:r>
              <a:rPr lang="en-US" sz="900" dirty="0" err="1" smtClean="0">
                <a:latin typeface="Consolas" panose="020B0609020204030204" pitchFamily="49" charset="0"/>
              </a:rPr>
              <a:t>Environment.GetResourceString</a:t>
            </a:r>
            <a:r>
              <a:rPr lang="en-US" sz="900" dirty="0">
                <a:latin typeface="Consolas" panose="020B0609020204030204" pitchFamily="49" charset="0"/>
              </a:rPr>
              <a:t>("</a:t>
            </a:r>
            <a:r>
              <a:rPr lang="en-US" sz="900" dirty="0" err="1">
                <a:latin typeface="Consolas" panose="020B0609020204030204" pitchFamily="49" charset="0"/>
              </a:rPr>
              <a:t>AggregateException_ToString</a:t>
            </a:r>
            <a:r>
              <a:rPr lang="en-US" sz="900" dirty="0">
                <a:latin typeface="Consolas" panose="020B0609020204030204" pitchFamily="49" charset="0"/>
              </a:rPr>
              <a:t>"),</a:t>
            </a:r>
          </a:p>
          <a:p>
            <a:pPr defTabSz="685783"/>
            <a:r>
              <a:rPr lang="en-US" sz="900" dirty="0">
                <a:latin typeface="Consolas" panose="020B0609020204030204" pitchFamily="49" charset="0"/>
              </a:rPr>
              <a:t>                   </a:t>
            </a:r>
            <a:r>
              <a:rPr lang="en-US" sz="900" b="1" dirty="0" smtClean="0">
                <a:solidFill>
                  <a:srgbClr val="FF0000"/>
                </a:solidFill>
                <a:latin typeface="Consolas" panose="020B0609020204030204" pitchFamily="49" charset="0"/>
              </a:rPr>
              <a:t>text</a:t>
            </a:r>
            <a:r>
              <a:rPr lang="en-US" sz="900" dirty="0">
                <a:latin typeface="Consolas" panose="020B0609020204030204" pitchFamily="49" charset="0"/>
              </a:rPr>
              <a:t>, </a:t>
            </a:r>
            <a:r>
              <a:rPr lang="en-US" sz="900" dirty="0" err="1">
                <a:latin typeface="Consolas" panose="020B0609020204030204" pitchFamily="49" charset="0"/>
              </a:rPr>
              <a:t>Environment.NewLine</a:t>
            </a:r>
            <a:r>
              <a:rPr lang="en-US" sz="900" dirty="0">
                <a:latin typeface="Consolas" panose="020B0609020204030204" pitchFamily="49" charset="0"/>
              </a:rPr>
              <a:t>, </a:t>
            </a:r>
            <a:r>
              <a:rPr lang="en-US" sz="900" dirty="0" err="1">
                <a:latin typeface="Consolas" panose="020B0609020204030204" pitchFamily="49" charset="0"/>
              </a:rPr>
              <a:t>i</a:t>
            </a:r>
            <a:r>
              <a:rPr lang="en-US" sz="900" dirty="0">
                <a:latin typeface="Consolas" panose="020B0609020204030204" pitchFamily="49" charset="0"/>
              </a:rPr>
              <a:t>, </a:t>
            </a:r>
            <a:r>
              <a:rPr lang="en-US" sz="900" dirty="0" err="1">
                <a:latin typeface="Consolas" panose="020B0609020204030204" pitchFamily="49" charset="0"/>
              </a:rPr>
              <a:t>m_innerExceptions</a:t>
            </a:r>
            <a:r>
              <a:rPr lang="en-US" sz="900" dirty="0">
                <a:latin typeface="Consolas" panose="020B0609020204030204" pitchFamily="49" charset="0"/>
              </a:rPr>
              <a:t>[</a:t>
            </a:r>
            <a:r>
              <a:rPr lang="en-US" sz="900" dirty="0" err="1">
                <a:latin typeface="Consolas" panose="020B0609020204030204" pitchFamily="49" charset="0"/>
              </a:rPr>
              <a:t>i</a:t>
            </a:r>
            <a:r>
              <a:rPr lang="en-US" sz="900" dirty="0">
                <a:latin typeface="Consolas" panose="020B0609020204030204" pitchFamily="49" charset="0"/>
              </a:rPr>
              <a:t>].</a:t>
            </a:r>
            <a:r>
              <a:rPr lang="en-US" sz="900" dirty="0" err="1">
                <a:latin typeface="Consolas" panose="020B0609020204030204" pitchFamily="49" charset="0"/>
              </a:rPr>
              <a:t>ToString</a:t>
            </a:r>
            <a:r>
              <a:rPr lang="en-US" sz="900" dirty="0">
                <a:latin typeface="Consolas" panose="020B0609020204030204" pitchFamily="49" charset="0"/>
              </a:rPr>
              <a:t>(), "&lt;---", </a:t>
            </a:r>
            <a:r>
              <a:rPr lang="en-US" sz="900" dirty="0" err="1">
                <a:latin typeface="Consolas" panose="020B0609020204030204" pitchFamily="49" charset="0"/>
              </a:rPr>
              <a:t>Environment.NewLine</a:t>
            </a:r>
            <a:r>
              <a:rPr lang="en-US" sz="900" dirty="0">
                <a:latin typeface="Consolas" panose="020B0609020204030204" pitchFamily="49" charset="0"/>
              </a:rPr>
              <a:t>);</a:t>
            </a:r>
          </a:p>
          <a:p>
            <a:pPr defTabSz="685783"/>
            <a:r>
              <a:rPr lang="en-US" sz="900" dirty="0">
                <a:latin typeface="Consolas" panose="020B0609020204030204" pitchFamily="49" charset="0"/>
              </a:rPr>
              <a:t>    </a:t>
            </a:r>
            <a:r>
              <a:rPr lang="en-US" sz="900" dirty="0" smtClean="0">
                <a:latin typeface="Consolas" panose="020B0609020204030204" pitchFamily="49" charset="0"/>
              </a:rPr>
              <a:t>}</a:t>
            </a:r>
            <a:endParaRPr lang="en-US" sz="900" dirty="0">
              <a:latin typeface="Consolas" panose="020B0609020204030204" pitchFamily="49" charset="0"/>
            </a:endParaRPr>
          </a:p>
          <a:p>
            <a:pPr defTabSz="685783"/>
            <a:r>
              <a:rPr lang="en-US" sz="900" dirty="0">
                <a:latin typeface="Consolas" panose="020B0609020204030204" pitchFamily="49" charset="0"/>
              </a:rPr>
              <a:t> </a:t>
            </a:r>
          </a:p>
          <a:p>
            <a:pPr defTabSz="685783"/>
            <a:r>
              <a:rPr lang="en-US" sz="900" dirty="0" smtClean="0">
                <a:latin typeface="Consolas" panose="020B0609020204030204" pitchFamily="49" charset="0"/>
              </a:rPr>
              <a:t>    return </a:t>
            </a:r>
            <a:r>
              <a:rPr lang="en-US" sz="900" dirty="0">
                <a:latin typeface="Consolas" panose="020B0609020204030204" pitchFamily="49" charset="0"/>
              </a:rPr>
              <a:t>text;</a:t>
            </a:r>
          </a:p>
          <a:p>
            <a:pPr defTabSz="685783"/>
            <a:r>
              <a:rPr lang="en-US" sz="900" dirty="0" smtClean="0">
                <a:latin typeface="Consolas" panose="020B0609020204030204" pitchFamily="49" charset="0"/>
              </a:rPr>
              <a:t>}</a:t>
            </a:r>
            <a:endParaRPr lang="en-US" sz="900" dirty="0">
              <a:latin typeface="Consolas" panose="020B0609020204030204" pitchFamily="49" charset="0"/>
            </a:endParaRPr>
          </a:p>
        </p:txBody>
      </p:sp>
      <p:sp>
        <p:nvSpPr>
          <p:cNvPr id="5" name="4 CuadroTexto"/>
          <p:cNvSpPr txBox="1"/>
          <p:nvPr/>
        </p:nvSpPr>
        <p:spPr>
          <a:xfrm>
            <a:off x="8460432" y="4587974"/>
            <a:ext cx="360040" cy="307777"/>
          </a:xfrm>
          <a:prstGeom prst="rect">
            <a:avLst/>
          </a:prstGeom>
          <a:noFill/>
        </p:spPr>
        <p:txBody>
          <a:bodyPr wrap="square" rtlCol="0">
            <a:spAutoFit/>
          </a:bodyPr>
          <a:lstStyle/>
          <a:p>
            <a:r>
              <a:rPr lang="en-GB" sz="1400" dirty="0" smtClean="0"/>
              <a:t>T</a:t>
            </a:r>
            <a:endParaRPr lang="en-GB" sz="1400" dirty="0"/>
          </a:p>
        </p:txBody>
      </p:sp>
      <p:sp>
        <p:nvSpPr>
          <p:cNvPr id="6" name="5 Rectángulo"/>
          <p:cNvSpPr/>
          <p:nvPr/>
        </p:nvSpPr>
        <p:spPr>
          <a:xfrm>
            <a:off x="4860032" y="1059582"/>
            <a:ext cx="3600400" cy="584775"/>
          </a:xfrm>
          <a:prstGeom prst="rect">
            <a:avLst/>
          </a:prstGeom>
        </p:spPr>
        <p:txBody>
          <a:bodyPr wrap="square">
            <a:spAutoFit/>
          </a:bodyPr>
          <a:lstStyle/>
          <a:p>
            <a:r>
              <a:rPr lang="en-US" sz="1600" dirty="0" err="1" smtClean="0">
                <a:solidFill>
                  <a:schemeClr val="accent2"/>
                </a:solidFill>
              </a:rPr>
              <a:t>AggregateException</a:t>
            </a:r>
            <a:r>
              <a:rPr lang="en-US" sz="1600" dirty="0" smtClean="0">
                <a:solidFill>
                  <a:schemeClr val="accent2"/>
                </a:solidFill>
              </a:rPr>
              <a:t> has a </a:t>
            </a:r>
            <a:r>
              <a:rPr lang="en-US" sz="1600" b="1" dirty="0" smtClean="0">
                <a:solidFill>
                  <a:schemeClr val="accent2"/>
                </a:solidFill>
              </a:rPr>
              <a:t>very</a:t>
            </a:r>
            <a:r>
              <a:rPr lang="en-US" sz="1600" dirty="0" smtClean="0">
                <a:solidFill>
                  <a:schemeClr val="accent2"/>
                </a:solidFill>
              </a:rPr>
              <a:t> expensive implementation of </a:t>
            </a:r>
            <a:r>
              <a:rPr lang="en-US" sz="1600" dirty="0" err="1" smtClean="0">
                <a:solidFill>
                  <a:schemeClr val="accent2"/>
                </a:solidFill>
              </a:rPr>
              <a:t>ToString</a:t>
            </a:r>
            <a:r>
              <a:rPr lang="en-US" sz="1600" smtClean="0">
                <a:solidFill>
                  <a:schemeClr val="accent2"/>
                </a:solidFill>
              </a:rPr>
              <a:t>() </a:t>
            </a:r>
            <a:endParaRPr lang="en-GB" sz="1600" dirty="0">
              <a:solidFill>
                <a:schemeClr val="accent2"/>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Huge Exceptions, oh my!</a:t>
            </a:r>
            <a:endParaRPr lang="en-GB" dirty="0"/>
          </a:p>
        </p:txBody>
      </p:sp>
      <p:sp>
        <p:nvSpPr>
          <p:cNvPr id="3" name="2 Marcador de contenido"/>
          <p:cNvSpPr>
            <a:spLocks noGrp="1"/>
          </p:cNvSpPr>
          <p:nvPr>
            <p:ph idx="1"/>
          </p:nvPr>
        </p:nvSpPr>
        <p:spPr/>
        <p:txBody>
          <a:bodyPr>
            <a:normAutofit fontScale="55000" lnSpcReduction="20000"/>
          </a:bodyPr>
          <a:lstStyle/>
          <a:p>
            <a:pPr>
              <a:lnSpc>
                <a:spcPct val="100000"/>
              </a:lnSpc>
              <a:buNone/>
            </a:pPr>
            <a:r>
              <a:rPr lang="en-US" sz="3600" dirty="0" smtClean="0"/>
              <a:t>Some tips:</a:t>
            </a:r>
          </a:p>
          <a:p>
            <a:pPr marL="171450" indent="-171450"/>
            <a:r>
              <a:rPr lang="en-US" dirty="0" smtClean="0"/>
              <a:t>Blindly calling </a:t>
            </a:r>
            <a:r>
              <a:rPr lang="en-US" dirty="0" err="1" smtClean="0"/>
              <a:t>ToString</a:t>
            </a:r>
            <a:r>
              <a:rPr lang="en-US" dirty="0" smtClean="0"/>
              <a:t> on a potentially open-ended set of types can cause issues, e.g.</a:t>
            </a:r>
          </a:p>
          <a:p>
            <a:pPr marL="628650" lvl="1" indent="-171450">
              <a:buFont typeface="Arial" panose="020B0604020202020204" pitchFamily="34" charset="0"/>
              <a:buChar char="•"/>
            </a:pPr>
            <a:r>
              <a:rPr lang="en-US" dirty="0" err="1" smtClean="0"/>
              <a:t>AggregateException</a:t>
            </a:r>
            <a:r>
              <a:rPr lang="en-US" dirty="0" smtClean="0"/>
              <a:t> has a </a:t>
            </a:r>
            <a:r>
              <a:rPr lang="en-US" b="1" dirty="0" smtClean="0"/>
              <a:t>very</a:t>
            </a:r>
            <a:r>
              <a:rPr lang="en-US" dirty="0" smtClean="0"/>
              <a:t> expensive implementation of </a:t>
            </a:r>
            <a:r>
              <a:rPr lang="en-US" dirty="0" err="1" smtClean="0"/>
              <a:t>ToString</a:t>
            </a:r>
            <a:r>
              <a:rPr lang="en-US" dirty="0" smtClean="0"/>
              <a:t> which is heavy in terms of allocations due to string concatenations happening to print </a:t>
            </a:r>
            <a:r>
              <a:rPr lang="en-US" b="1" dirty="0" smtClean="0"/>
              <a:t>all</a:t>
            </a:r>
            <a:r>
              <a:rPr lang="en-US" dirty="0" smtClean="0"/>
              <a:t> inner exceptions.</a:t>
            </a:r>
          </a:p>
          <a:p>
            <a:pPr marL="628650" lvl="1" indent="-171450">
              <a:buFont typeface="Arial" panose="020B0604020202020204" pitchFamily="34" charset="0"/>
              <a:buChar char="•"/>
            </a:pPr>
            <a:r>
              <a:rPr lang="en-US" dirty="0" err="1" smtClean="0"/>
              <a:t>TargetInvocationException</a:t>
            </a:r>
            <a:r>
              <a:rPr lang="en-US" dirty="0" smtClean="0"/>
              <a:t> often doesn’t get unwrapped after calling reflection APIs, causing obfuscation of the real underlying exception that occurred.</a:t>
            </a:r>
          </a:p>
          <a:p>
            <a:pPr marL="171450" lvl="0" indent="-171450"/>
            <a:r>
              <a:rPr lang="en-US" dirty="0" smtClean="0"/>
              <a:t>Always beware of hidden sources of </a:t>
            </a:r>
            <a:r>
              <a:rPr lang="en-US" dirty="0" err="1" smtClean="0"/>
              <a:t>ToString</a:t>
            </a:r>
            <a:r>
              <a:rPr lang="en-US" dirty="0" smtClean="0"/>
              <a:t>, e.g.</a:t>
            </a:r>
          </a:p>
          <a:p>
            <a:pPr marL="628650" lvl="1" indent="-171450">
              <a:buFont typeface="Arial" panose="020B0604020202020204" pitchFamily="34" charset="0"/>
              <a:buChar char="•"/>
            </a:pPr>
            <a:r>
              <a:rPr lang="en-US" dirty="0" err="1" smtClean="0"/>
              <a:t>String.Format</a:t>
            </a:r>
            <a:r>
              <a:rPr lang="en-US" dirty="0" smtClean="0"/>
              <a:t>(…)</a:t>
            </a:r>
          </a:p>
          <a:p>
            <a:pPr marL="628650" lvl="1" indent="-171450">
              <a:buFont typeface="Arial" panose="020B0604020202020204" pitchFamily="34" charset="0"/>
              <a:buChar char="•"/>
            </a:pPr>
            <a:r>
              <a:rPr lang="en-US" dirty="0" smtClean="0"/>
              <a:t>$”…” string interpolation</a:t>
            </a:r>
          </a:p>
          <a:p>
            <a:pPr marL="171450" lvl="0" indent="-171450"/>
            <a:r>
              <a:rPr lang="en-US" dirty="0" smtClean="0"/>
              <a:t>Sometimes it’s good to write custom “</a:t>
            </a:r>
            <a:r>
              <a:rPr lang="en-US" dirty="0" err="1" smtClean="0"/>
              <a:t>ToStringSafe</a:t>
            </a:r>
            <a:r>
              <a:rPr lang="en-US" dirty="0" smtClean="0"/>
              <a:t>” extension methods to:</a:t>
            </a:r>
          </a:p>
          <a:p>
            <a:pPr marL="628650" lvl="1" indent="-171450">
              <a:buFont typeface="Arial" panose="020B0604020202020204" pitchFamily="34" charset="0"/>
              <a:buChar char="•"/>
            </a:pPr>
            <a:r>
              <a:rPr lang="en-US" dirty="0" smtClean="0"/>
              <a:t>deal with “quirks”,</a:t>
            </a:r>
          </a:p>
          <a:p>
            <a:pPr marL="628650" lvl="1" indent="-171450">
              <a:buFont typeface="Arial" panose="020B0604020202020204" pitchFamily="34" charset="0"/>
              <a:buChar char="•"/>
            </a:pPr>
            <a:r>
              <a:rPr lang="en-US" dirty="0" smtClean="0"/>
              <a:t>have a single place where string printing logic is controlled, and,</a:t>
            </a:r>
          </a:p>
          <a:p>
            <a:pPr marL="628650" lvl="1" indent="-171450">
              <a:buFont typeface="Arial" panose="020B0604020202020204" pitchFamily="34" charset="0"/>
              <a:buChar char="•"/>
            </a:pPr>
            <a:r>
              <a:rPr lang="en-US" dirty="0" smtClean="0"/>
              <a:t>make it blatantly obvious where printing happens (and possibly start weeding out places)</a:t>
            </a:r>
          </a:p>
          <a:p>
            <a:endParaRPr lang="en-GB"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Infinite </a:t>
            </a:r>
            <a:r>
              <a:rPr lang="en-US" dirty="0" err="1" smtClean="0"/>
              <a:t>Regex</a:t>
            </a:r>
            <a:endParaRPr lang="en-GB" dirty="0"/>
          </a:p>
        </p:txBody>
      </p:sp>
      <p:sp>
        <p:nvSpPr>
          <p:cNvPr id="3" name="2 Marcador de texto"/>
          <p:cNvSpPr>
            <a:spLocks noGrp="1"/>
          </p:cNvSpPr>
          <p:nvPr>
            <p:ph type="body" idx="1"/>
          </p:nvPr>
        </p:nvSpPr>
        <p:spPr/>
        <p:txBody>
          <a:bodyPr/>
          <a:lstStyle/>
          <a:p>
            <a:endParaRPr lang="en-GB"/>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Infinite </a:t>
            </a:r>
            <a:r>
              <a:rPr lang="en-US" dirty="0" err="1" smtClean="0"/>
              <a:t>Regex</a:t>
            </a:r>
            <a:endParaRPr lang="en-GB" dirty="0"/>
          </a:p>
        </p:txBody>
      </p:sp>
      <p:sp>
        <p:nvSpPr>
          <p:cNvPr id="3" name="2 Marcador de contenido"/>
          <p:cNvSpPr>
            <a:spLocks noGrp="1"/>
          </p:cNvSpPr>
          <p:nvPr>
            <p:ph idx="1"/>
          </p:nvPr>
        </p:nvSpPr>
        <p:spPr/>
        <p:txBody>
          <a:bodyPr>
            <a:normAutofit fontScale="77500" lnSpcReduction="20000"/>
          </a:bodyPr>
          <a:lstStyle/>
          <a:p>
            <a:pPr>
              <a:lnSpc>
                <a:spcPct val="100000"/>
              </a:lnSpc>
            </a:pPr>
            <a:r>
              <a:rPr lang="en-GB" dirty="0" smtClean="0"/>
              <a:t>Always timeout string validation using </a:t>
            </a:r>
            <a:r>
              <a:rPr lang="en-GB" dirty="0" err="1" smtClean="0"/>
              <a:t>regex</a:t>
            </a:r>
            <a:r>
              <a:rPr lang="en-GB" dirty="0" smtClean="0"/>
              <a:t>. Some apparently basic validations could take long time. Or:</a:t>
            </a:r>
          </a:p>
          <a:p>
            <a:pPr>
              <a:lnSpc>
                <a:spcPct val="100000"/>
              </a:lnSpc>
            </a:pPr>
            <a:endParaRPr lang="en-GB" dirty="0" smtClean="0"/>
          </a:p>
          <a:p>
            <a:r>
              <a:rPr lang="en-GB" dirty="0" smtClean="0"/>
              <a:t>Try to use implementations without </a:t>
            </a:r>
            <a:r>
              <a:rPr lang="en-GB" dirty="0" err="1" smtClean="0"/>
              <a:t>backreferences</a:t>
            </a:r>
            <a:endParaRPr lang="en-GB" dirty="0" smtClean="0"/>
          </a:p>
          <a:p>
            <a:r>
              <a:rPr lang="en-GB" dirty="0" smtClean="0"/>
              <a:t>An interesting project from Google: </a:t>
            </a:r>
            <a:r>
              <a:rPr lang="en-US" dirty="0" smtClean="0"/>
              <a:t>RE2 is a fast, safe, thread-friendly alternative to backtracking regular expression engines like those used in PCRE, Perl, and Python. It is a C++ library. </a:t>
            </a:r>
            <a:r>
              <a:rPr lang="en-US" dirty="0" smtClean="0">
                <a:hlinkClick r:id="rId2"/>
              </a:rPr>
              <a:t>https://github.com/google/re2</a:t>
            </a:r>
            <a:r>
              <a:rPr lang="en-US" dirty="0" smtClean="0"/>
              <a:t> </a:t>
            </a:r>
            <a:endParaRPr lang="en-GB" dirty="0" smtClean="0"/>
          </a:p>
          <a:p>
            <a:endParaRPr lang="en-GB" dirty="0" smtClean="0"/>
          </a:p>
          <a:p>
            <a:r>
              <a:rPr lang="en-GB" sz="2000" i="1" dirty="0" smtClean="0"/>
              <a:t>Demo: </a:t>
            </a:r>
            <a:r>
              <a:rPr lang="en-GB" sz="2000" i="1" dirty="0" err="1" smtClean="0"/>
              <a:t>Regex</a:t>
            </a:r>
            <a:endParaRPr lang="en-GB" sz="2000" i="1" dirty="0" smtClean="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Zip bombs</a:t>
            </a:r>
            <a:endParaRPr lang="en-GB" dirty="0"/>
          </a:p>
        </p:txBody>
      </p:sp>
      <p:sp>
        <p:nvSpPr>
          <p:cNvPr id="3" name="2 Marcador de texto"/>
          <p:cNvSpPr>
            <a:spLocks noGrp="1"/>
          </p:cNvSpPr>
          <p:nvPr>
            <p:ph type="body" idx="1"/>
          </p:nvPr>
        </p:nvSpPr>
        <p:spPr/>
        <p:txBody>
          <a:bodyPr/>
          <a:lstStyle/>
          <a:p>
            <a:endParaRPr lang="en-GB"/>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Zip bombs</a:t>
            </a:r>
            <a:endParaRPr lang="en-GB" dirty="0"/>
          </a:p>
        </p:txBody>
      </p:sp>
      <p:sp>
        <p:nvSpPr>
          <p:cNvPr id="3" name="2 Marcador de contenido"/>
          <p:cNvSpPr>
            <a:spLocks noGrp="1"/>
          </p:cNvSpPr>
          <p:nvPr>
            <p:ph idx="1"/>
          </p:nvPr>
        </p:nvSpPr>
        <p:spPr/>
        <p:txBody>
          <a:bodyPr/>
          <a:lstStyle/>
          <a:p>
            <a:r>
              <a:rPr lang="en-US" dirty="0" smtClean="0"/>
              <a:t>42.zip - zip file consisting of </a:t>
            </a:r>
            <a:r>
              <a:rPr lang="en-US" b="1" dirty="0" smtClean="0"/>
              <a:t>42 kilobytes </a:t>
            </a:r>
            <a:r>
              <a:rPr lang="en-US" dirty="0" smtClean="0"/>
              <a:t>of compressed data, containing five layers of nested zip files in sets of 16, each bottom layer archive containing a 4.3 gigabyte file for a </a:t>
            </a:r>
            <a:r>
              <a:rPr lang="en-US" b="1" dirty="0" smtClean="0"/>
              <a:t>total of 4.5 </a:t>
            </a:r>
            <a:r>
              <a:rPr lang="en-US" b="1" dirty="0" err="1" smtClean="0"/>
              <a:t>petabytes</a:t>
            </a:r>
            <a:r>
              <a:rPr lang="en-US" b="1" dirty="0" smtClean="0"/>
              <a:t> when uncompressed</a:t>
            </a: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smtClean="0"/>
              <a:t>Put generics at the end in a </a:t>
            </a:r>
            <a:r>
              <a:rPr lang="en-US" dirty="0" err="1" smtClean="0"/>
              <a:t>struct</a:t>
            </a:r>
            <a:endParaRPr lang="en-GB" dirty="0"/>
          </a:p>
        </p:txBody>
      </p:sp>
      <p:sp>
        <p:nvSpPr>
          <p:cNvPr id="3" name="2 Marcador de texto"/>
          <p:cNvSpPr>
            <a:spLocks noGrp="1"/>
          </p:cNvSpPr>
          <p:nvPr>
            <p:ph type="body" idx="1"/>
          </p:nvPr>
        </p:nvSpPr>
        <p:spPr/>
        <p:txBody>
          <a:bodyPr/>
          <a:lstStyle/>
          <a:p>
            <a:r>
              <a:rPr lang="en-GB" dirty="0" smtClean="0"/>
              <a:t>Suggestion #2</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Generic Type Layouts</a:t>
            </a:r>
            <a:endParaRPr lang="en-GB" dirty="0"/>
          </a:p>
        </p:txBody>
      </p:sp>
      <p:sp>
        <p:nvSpPr>
          <p:cNvPr id="3" name="2 Marcador de contenido"/>
          <p:cNvSpPr>
            <a:spLocks noGrp="1"/>
          </p:cNvSpPr>
          <p:nvPr>
            <p:ph idx="1"/>
          </p:nvPr>
        </p:nvSpPr>
        <p:spPr/>
        <p:txBody>
          <a:bodyPr>
            <a:normAutofit/>
          </a:bodyPr>
          <a:lstStyle/>
          <a:p>
            <a:r>
              <a:rPr lang="en-US" sz="2400" dirty="0" smtClean="0"/>
              <a:t>Optimizing generic type layouts</a:t>
            </a:r>
          </a:p>
          <a:p>
            <a:pPr lvl="1"/>
            <a:r>
              <a:rPr lang="en-US" sz="2000" dirty="0" smtClean="0"/>
              <a:t>Putting generic fields at the end as a best</a:t>
            </a:r>
          </a:p>
          <a:p>
            <a:pPr lvl="1"/>
            <a:r>
              <a:rPr lang="en-US" sz="2000" dirty="0" smtClean="0"/>
              <a:t>https://github.com/dotnet/corefx/pull/4103</a:t>
            </a:r>
            <a:endParaRPr lang="en-US" dirty="0" smtClean="0"/>
          </a:p>
          <a:p>
            <a:endParaRPr lang="en-GB" i="1" dirty="0"/>
          </a:p>
        </p:txBody>
      </p:sp>
      <p:pic>
        <p:nvPicPr>
          <p:cNvPr id="4" name="Picture 3"/>
          <p:cNvPicPr>
            <a:picLocks noChangeAspect="1"/>
          </p:cNvPicPr>
          <p:nvPr/>
        </p:nvPicPr>
        <p:blipFill>
          <a:blip r:embed="rId3" cstate="print">
            <a:lum bright="-10000" contrast="20000"/>
          </a:blip>
          <a:stretch>
            <a:fillRect/>
          </a:stretch>
        </p:blipFill>
        <p:spPr>
          <a:xfrm>
            <a:off x="395536" y="2427734"/>
            <a:ext cx="8355628" cy="1920398"/>
          </a:xfrm>
          <a:prstGeom prst="rect">
            <a:avLst/>
          </a:prstGeom>
        </p:spPr>
      </p:pic>
      <p:sp>
        <p:nvSpPr>
          <p:cNvPr id="5" name="4 CuadroTexto"/>
          <p:cNvSpPr txBox="1"/>
          <p:nvPr/>
        </p:nvSpPr>
        <p:spPr>
          <a:xfrm>
            <a:off x="8460432" y="4587974"/>
            <a:ext cx="360040" cy="307777"/>
          </a:xfrm>
          <a:prstGeom prst="rect">
            <a:avLst/>
          </a:prstGeom>
          <a:noFill/>
        </p:spPr>
        <p:txBody>
          <a:bodyPr wrap="square" rtlCol="0">
            <a:spAutoFit/>
          </a:bodyPr>
          <a:lstStyle/>
          <a:p>
            <a:r>
              <a:rPr lang="en-GB" sz="1400" dirty="0" smtClean="0"/>
              <a:t>T</a:t>
            </a:r>
            <a:endParaRPr lang="en-GB" sz="1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2408</TotalTime>
  <Words>4595</Words>
  <Application>Microsoft Office PowerPoint</Application>
  <PresentationFormat>Presentación en pantalla (16:9)</PresentationFormat>
  <Paragraphs>720</Paragraphs>
  <Slides>79</Slides>
  <Notes>7</Notes>
  <HiddenSlides>0</HiddenSlides>
  <MMClips>0</MMClips>
  <ScaleCrop>false</ScaleCrop>
  <HeadingPairs>
    <vt:vector size="4" baseType="variant">
      <vt:variant>
        <vt:lpstr>Tema</vt:lpstr>
      </vt:variant>
      <vt:variant>
        <vt:i4>1</vt:i4>
      </vt:variant>
      <vt:variant>
        <vt:lpstr>Títulos de diapositiva</vt:lpstr>
      </vt:variant>
      <vt:variant>
        <vt:i4>79</vt:i4>
      </vt:variant>
    </vt:vector>
  </HeadingPairs>
  <TitlesOfParts>
    <vt:vector size="80" baseType="lpstr">
      <vt:lpstr>Tema de Office</vt:lpstr>
      <vt:lpstr>Writing high performance C#</vt:lpstr>
      <vt:lpstr>Agenda</vt:lpstr>
      <vt:lpstr>Agenda</vt:lpstr>
      <vt:lpstr>Who is Bart de Smet?</vt:lpstr>
      <vt:lpstr>Who is Marc Cortada?</vt:lpstr>
      <vt:lpstr>Task, Async and await, all or nothing</vt:lpstr>
      <vt:lpstr>Task, Async and await, all or nothing</vt:lpstr>
      <vt:lpstr>Put generics at the end in a struct</vt:lpstr>
      <vt:lpstr>Generic Type Layouts</vt:lpstr>
      <vt:lpstr>Put generics at the end in a struct</vt:lpstr>
      <vt:lpstr>Use the cancelation token pattern instead of timers</vt:lpstr>
      <vt:lpstr>Timers are costly</vt:lpstr>
      <vt:lpstr>Costly Timers</vt:lpstr>
      <vt:lpstr>Timers are costly</vt:lpstr>
      <vt:lpstr>Task.WaitAll, again consider cancellation token</vt:lpstr>
      <vt:lpstr>Be careful with string.Format, could be expensive</vt:lpstr>
      <vt:lpstr>Be careful with string.Format, could be expensive</vt:lpstr>
      <vt:lpstr>Be careful with string.Format, could be expensive</vt:lpstr>
      <vt:lpstr>Be careful with string.Format, could be expensive</vt:lpstr>
      <vt:lpstr>Use global singleton instances to create empty objects</vt:lpstr>
      <vt:lpstr>Using Singletons</vt:lpstr>
      <vt:lpstr>Using Singletons</vt:lpstr>
      <vt:lpstr>Using Singletons</vt:lpstr>
      <vt:lpstr>Using Singletons</vt:lpstr>
      <vt:lpstr>Advantages of immutable pattern (in performance)</vt:lpstr>
      <vt:lpstr>Advantages of immutable pattern (in performance)</vt:lpstr>
      <vt:lpstr>Structs are good candidates for immutable pattern</vt:lpstr>
      <vt:lpstr>Properties based in structs</vt:lpstr>
      <vt:lpstr>Working with Linq, know well when data is allocated in memory</vt:lpstr>
      <vt:lpstr>Execution of Linq queries</vt:lpstr>
      <vt:lpstr>Execution of Linq queries Quiz (I)</vt:lpstr>
      <vt:lpstr>Execution of Linq queries Quiz (I)</vt:lpstr>
      <vt:lpstr>Execution of Linq queries Quiz (II)</vt:lpstr>
      <vt:lpstr>Execution of Linq queries Quiz (II)</vt:lpstr>
      <vt:lpstr>Execution of Linq queries Quiz (III)</vt:lpstr>
      <vt:lpstr>Execution of Linq queries Quiz (III)</vt:lpstr>
      <vt:lpstr>Execution of Linq queries Quiz (IV)</vt:lpstr>
      <vt:lpstr>Execution of Linq queries Quiz (IV)</vt:lpstr>
      <vt:lpstr>Execution of Linq queries Quiz (IV)</vt:lpstr>
      <vt:lpstr>ConcurrentDictionary&lt;K, V&gt; can be great…</vt:lpstr>
      <vt:lpstr>ConcurrentDictionary&lt;K, V&gt; can be great…</vt:lpstr>
      <vt:lpstr>ConcurrentDictionary&lt;K, V&gt; can be great…</vt:lpstr>
      <vt:lpstr>When loading massive data in sorted/unique collections…</vt:lpstr>
      <vt:lpstr>When loading massive data in sorted/unique collections…</vt:lpstr>
      <vt:lpstr>When loading massive data in sorted/unique collections…</vt:lpstr>
      <vt:lpstr>Too Much LINQ</vt:lpstr>
      <vt:lpstr>Too Much LINQ</vt:lpstr>
      <vt:lpstr>Environment.MachineName</vt:lpstr>
      <vt:lpstr>Environment.MachineName</vt:lpstr>
      <vt:lpstr>foreach function in list</vt:lpstr>
      <vt:lpstr>Foreach function in list</vt:lpstr>
      <vt:lpstr>Tools</vt:lpstr>
      <vt:lpstr>WinDbg and SOS, SOSEX</vt:lpstr>
      <vt:lpstr>WinDbg and SOS, SOSEX</vt:lpstr>
      <vt:lpstr>WinDbg and SOS, SOSEX</vt:lpstr>
      <vt:lpstr>PerfView tool</vt:lpstr>
      <vt:lpstr>PerfView tool</vt:lpstr>
      <vt:lpstr>PerfView tool</vt:lpstr>
      <vt:lpstr>Perf view tool</vt:lpstr>
      <vt:lpstr>CLR Profiler</vt:lpstr>
      <vt:lpstr>CLR Profiler</vt:lpstr>
      <vt:lpstr>Miscellaneous &amp; Some safe and secure coding notes</vt:lpstr>
      <vt:lpstr>Catching exceptions, do not use I/O to trace an I/O exception</vt:lpstr>
      <vt:lpstr>Catching exceptions, do not use I/O to trace an I/O exception</vt:lpstr>
      <vt:lpstr>Catching exceptions, do not use I/O to trace an I/O exception</vt:lpstr>
      <vt:lpstr>Improved Performance in C# 7</vt:lpstr>
      <vt:lpstr>Improved Performance in C# 7</vt:lpstr>
      <vt:lpstr>Pre-warming when Initializing Volumes from Snapshots in aws</vt:lpstr>
      <vt:lpstr>Pre-warming when Initializing Volumes from Snapshots in aws</vt:lpstr>
      <vt:lpstr>Do not get frustrated</vt:lpstr>
      <vt:lpstr>Do not get frustrated</vt:lpstr>
      <vt:lpstr>Do not get frustrated</vt:lpstr>
      <vt:lpstr>Huge Exceptions, oh my!</vt:lpstr>
      <vt:lpstr>Huge Exceptions, oh my!</vt:lpstr>
      <vt:lpstr>Huge Exceptions, oh my!</vt:lpstr>
      <vt:lpstr>Infinite Regex</vt:lpstr>
      <vt:lpstr>Infinite Regex</vt:lpstr>
      <vt:lpstr>Zip bombs</vt:lpstr>
      <vt:lpstr>Zip bombs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Marc</dc:creator>
  <cp:lastModifiedBy>Marc</cp:lastModifiedBy>
  <cp:revision>179</cp:revision>
  <dcterms:created xsi:type="dcterms:W3CDTF">2017-11-26T18:18:10Z</dcterms:created>
  <dcterms:modified xsi:type="dcterms:W3CDTF">2018-04-20T22:15:19Z</dcterms:modified>
</cp:coreProperties>
</file>