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329" r:id="rId3"/>
    <p:sldId id="351" r:id="rId4"/>
    <p:sldId id="370" r:id="rId5"/>
    <p:sldId id="261" r:id="rId6"/>
    <p:sldId id="355" r:id="rId7"/>
    <p:sldId id="356" r:id="rId8"/>
    <p:sldId id="262" r:id="rId9"/>
    <p:sldId id="366" r:id="rId10"/>
    <p:sldId id="267" r:id="rId11"/>
    <p:sldId id="263" r:id="rId12"/>
    <p:sldId id="330" r:id="rId13"/>
    <p:sldId id="357" r:id="rId14"/>
    <p:sldId id="358" r:id="rId15"/>
    <p:sldId id="392" r:id="rId16"/>
    <p:sldId id="393" r:id="rId17"/>
    <p:sldId id="394" r:id="rId18"/>
    <p:sldId id="314" r:id="rId19"/>
    <p:sldId id="367" r:id="rId20"/>
    <p:sldId id="395" r:id="rId21"/>
    <p:sldId id="425" r:id="rId22"/>
    <p:sldId id="398" r:id="rId23"/>
    <p:sldId id="396" r:id="rId24"/>
    <p:sldId id="397" r:id="rId25"/>
    <p:sldId id="399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01" r:id="rId38"/>
    <p:sldId id="313" r:id="rId39"/>
    <p:sldId id="268" r:id="rId40"/>
    <p:sldId id="264" r:id="rId41"/>
    <p:sldId id="371" r:id="rId42"/>
    <p:sldId id="319" r:id="rId43"/>
    <p:sldId id="320" r:id="rId44"/>
    <p:sldId id="337" r:id="rId45"/>
    <p:sldId id="339" r:id="rId46"/>
    <p:sldId id="340" r:id="rId47"/>
    <p:sldId id="376" r:id="rId48"/>
    <p:sldId id="423" r:id="rId49"/>
    <p:sldId id="424" r:id="rId50"/>
    <p:sldId id="418" r:id="rId51"/>
    <p:sldId id="257" r:id="rId52"/>
    <p:sldId id="259" r:id="rId53"/>
    <p:sldId id="377" r:id="rId54"/>
    <p:sldId id="381" r:id="rId55"/>
    <p:sldId id="380" r:id="rId56"/>
    <p:sldId id="379" r:id="rId57"/>
    <p:sldId id="378" r:id="rId58"/>
    <p:sldId id="284" r:id="rId59"/>
    <p:sldId id="451" r:id="rId60"/>
    <p:sldId id="450" r:id="rId61"/>
    <p:sldId id="270" r:id="rId62"/>
    <p:sldId id="273" r:id="rId63"/>
    <p:sldId id="274" r:id="rId64"/>
    <p:sldId id="282" r:id="rId65"/>
    <p:sldId id="275" r:id="rId66"/>
    <p:sldId id="276" r:id="rId67"/>
    <p:sldId id="281" r:id="rId68"/>
    <p:sldId id="280" r:id="rId69"/>
    <p:sldId id="277" r:id="rId70"/>
    <p:sldId id="278" r:id="rId71"/>
    <p:sldId id="279" r:id="rId72"/>
    <p:sldId id="388" r:id="rId73"/>
    <p:sldId id="390" r:id="rId74"/>
    <p:sldId id="271" r:id="rId75"/>
    <p:sldId id="272" r:id="rId76"/>
    <p:sldId id="317" r:id="rId77"/>
    <p:sldId id="298" r:id="rId78"/>
    <p:sldId id="299" r:id="rId79"/>
    <p:sldId id="300" r:id="rId80"/>
    <p:sldId id="452" r:id="rId8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83154" autoAdjust="0"/>
  </p:normalViewPr>
  <p:slideViewPr>
    <p:cSldViewPr>
      <p:cViewPr varScale="1">
        <p:scale>
          <a:sx n="75" d="100"/>
          <a:sy n="75" d="100"/>
        </p:scale>
        <p:origin x="-89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7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C1AD5-253F-4680-A491-73BBF48538E4}" type="datetimeFigureOut">
              <a:rPr lang="en-GB" smtClean="0"/>
              <a:pPr/>
              <a:t>01/05/2019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FB688-9E21-4897-9C4C-06EE57D49E9D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24D2B-7575-4FAC-A87E-86E2667B6841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BC32A-BA4F-4C5F-913E-4F4917BE1883}" type="slidenum">
              <a:rPr lang="fr-BE" smtClean="0"/>
              <a:pPr/>
              <a:t>‹Nº›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35 min</a:t>
            </a:r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C32A-BA4F-4C5F-913E-4F4917BE1883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smtClean="0"/>
              <a:t>55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C32A-BA4F-4C5F-913E-4F4917BE1883}" type="slidenum">
              <a:rPr lang="fr-BE" smtClean="0"/>
              <a:pPr/>
              <a:t>51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12677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B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129508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fr-B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  <p:pic>
        <p:nvPicPr>
          <p:cNvPr id="79874" name="Picture 2" descr="Inic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488" y="607715"/>
            <a:ext cx="4572000" cy="5238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  <p:pic>
        <p:nvPicPr>
          <p:cNvPr id="78850" name="Picture 2" descr="Inici"/>
          <p:cNvPicPr>
            <a:picLocks noChangeAspect="1" noChangeArrowheads="1"/>
          </p:cNvPicPr>
          <p:nvPr userDrawn="1"/>
        </p:nvPicPr>
        <p:blipFill>
          <a:blip r:embed="rId2" cstate="print"/>
          <a:srcRect r="54326"/>
          <a:stretch>
            <a:fillRect/>
          </a:stretch>
        </p:blipFill>
        <p:spPr bwMode="auto">
          <a:xfrm>
            <a:off x="7236296" y="4568405"/>
            <a:ext cx="1800200" cy="45161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  <p:pic>
        <p:nvPicPr>
          <p:cNvPr id="77826" name="Picture 2" descr="Inic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488" y="607715"/>
            <a:ext cx="4572000" cy="5238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  <p:pic>
        <p:nvPicPr>
          <p:cNvPr id="8" name="Picture 2" descr="Inici"/>
          <p:cNvPicPr>
            <a:picLocks noChangeAspect="1" noChangeArrowheads="1"/>
          </p:cNvPicPr>
          <p:nvPr userDrawn="1"/>
        </p:nvPicPr>
        <p:blipFill>
          <a:blip r:embed="rId2" cstate="print"/>
          <a:srcRect r="54326"/>
          <a:stretch>
            <a:fillRect/>
          </a:stretch>
        </p:blipFill>
        <p:spPr bwMode="auto">
          <a:xfrm>
            <a:off x="7236296" y="4568405"/>
            <a:ext cx="1800200" cy="45161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  <p:pic>
        <p:nvPicPr>
          <p:cNvPr id="10" name="Picture 2" descr="Inici"/>
          <p:cNvPicPr>
            <a:picLocks noChangeAspect="1" noChangeArrowheads="1"/>
          </p:cNvPicPr>
          <p:nvPr userDrawn="1"/>
        </p:nvPicPr>
        <p:blipFill>
          <a:blip r:embed="rId2" cstate="print"/>
          <a:srcRect r="54326"/>
          <a:stretch>
            <a:fillRect/>
          </a:stretch>
        </p:blipFill>
        <p:spPr bwMode="auto">
          <a:xfrm>
            <a:off x="7236296" y="4568405"/>
            <a:ext cx="1800200" cy="45161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fr-B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fr-B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B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2415-BC77-49BB-812A-0731D341F445}" type="datetimeFigureOut">
              <a:rPr lang="fr-BE" smtClean="0"/>
              <a:pPr/>
              <a:t>01-05-19</a:t>
            </a:fld>
            <a:endParaRPr lang="fr-B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4039-6230-4472-B32B-9B1D426BE950}" type="slidenum">
              <a:rPr lang="fr-BE" smtClean="0"/>
              <a:pPr/>
              <a:t>‹Nº›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es.wikipedia.org/wiki/Criba_de_Erat%C3%B3sten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pairs/proble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lulu.com/shop/miguel-a-revilla-and-steven-s-skiena/desaf%C3%ADos-de-programaci%C3%B3n/paperback/product-20040481.html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Ry_73ivcm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mpknowhow.com/__media/Blog/Curt/automate-all-the-things.png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va.onlinejudge.org/" TargetMode="External"/><Relationship Id="rId4" Type="http://schemas.openxmlformats.org/officeDocument/2006/relationships/hyperlink" Target="https://open.kattis.com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a-ES" dirty="0" smtClean="0"/>
              <a:t>Programant entrevistes i treballant al sector TI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Orientacions per superar proves de programació, entrevistes, i tendències a les empreses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Normes habituals en els concursos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a-ES" dirty="0" smtClean="0"/>
              <a:t>Temps limitat per presentar una solució</a:t>
            </a:r>
          </a:p>
          <a:p>
            <a:r>
              <a:rPr lang="ca-ES" dirty="0" smtClean="0"/>
              <a:t>Límit de temps de CPU</a:t>
            </a:r>
          </a:p>
          <a:p>
            <a:r>
              <a:rPr lang="ca-ES" dirty="0" smtClean="0"/>
              <a:t>Límit de memòria</a:t>
            </a:r>
          </a:p>
          <a:p>
            <a:r>
              <a:rPr lang="ca-ES" dirty="0" smtClean="0"/>
              <a:t>Diferents problemes alliberats de cop, o de manera progressiva</a:t>
            </a:r>
          </a:p>
          <a:p>
            <a:pPr lvl="1"/>
            <a:r>
              <a:rPr lang="ca-ES" dirty="0" smtClean="0"/>
              <a:t>Important l’estratègia (saber resoldre de menys a més difícil, i els enunciats a vegades tenen trampa)</a:t>
            </a:r>
          </a:p>
          <a:p>
            <a:pPr lvl="1"/>
            <a:r>
              <a:rPr lang="ca-ES" dirty="0" smtClean="0"/>
              <a:t>Veure quins són els problemes que d’altres comencen a presentar i l’índex d’encert 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a-ES" sz="3600" dirty="0" smtClean="0"/>
              <a:t>No començar a programar fins que se sap com abordar el problema!</a:t>
            </a:r>
          </a:p>
          <a:p>
            <a:pPr lvl="1"/>
            <a:r>
              <a:rPr lang="ca-ES" dirty="0" smtClean="0"/>
              <a:t>Sé com resoldre el problema?</a:t>
            </a:r>
          </a:p>
          <a:p>
            <a:pPr lvl="1"/>
            <a:r>
              <a:rPr lang="ca-ES" dirty="0" smtClean="0"/>
              <a:t>Estic incloent totes les excepcions?</a:t>
            </a:r>
          </a:p>
          <a:p>
            <a:pPr lvl="1"/>
            <a:r>
              <a:rPr lang="ca-ES" dirty="0" smtClean="0"/>
              <a:t>La meva solució es podrà executar amb el temps limitat del que disposo?</a:t>
            </a:r>
          </a:p>
          <a:p>
            <a:pPr lvl="2"/>
            <a:r>
              <a:rPr lang="ca-ES" dirty="0" smtClean="0"/>
              <a:t>Sempre pensar en el pitjor escenari</a:t>
            </a:r>
          </a:p>
          <a:p>
            <a:pPr lvl="1"/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Col·leccions: diccionaris, llistes, conjunts...</a:t>
            </a:r>
          </a:p>
          <a:p>
            <a:r>
              <a:rPr lang="ca-ES" dirty="0" smtClean="0"/>
              <a:t>No reescriure funcions de llibreria</a:t>
            </a:r>
          </a:p>
          <a:p>
            <a:pPr lvl="1"/>
            <a:r>
              <a:rPr lang="ca-ES" dirty="0" smtClean="0"/>
              <a:t>Ordenacions i cerques</a:t>
            </a:r>
          </a:p>
          <a:p>
            <a:r>
              <a:rPr lang="ca-ES" dirty="0" smtClean="0"/>
              <a:t>La força bruta, si està justificada, és vàlida</a:t>
            </a:r>
          </a:p>
          <a:p>
            <a:pPr lvl="1"/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Mai cridar varies vegades una funció costosa (guardar en memòria tot allò que es pot tornar a necessitar)</a:t>
            </a:r>
          </a:p>
          <a:p>
            <a:r>
              <a:rPr lang="ca-ES" dirty="0" smtClean="0"/>
              <a:t>Compte amb els tipus de dades, prestar atenció als límits especificats. A vegades declarar </a:t>
            </a:r>
            <a:r>
              <a:rPr lang="ca-ES" dirty="0" err="1" smtClean="0"/>
              <a:t>int</a:t>
            </a:r>
            <a:r>
              <a:rPr lang="ca-ES" dirty="0" smtClean="0"/>
              <a:t> no és suficient</a:t>
            </a:r>
          </a:p>
          <a:p>
            <a:endParaRPr lang="ca-ES" dirty="0" smtClean="0"/>
          </a:p>
          <a:p>
            <a:endParaRPr lang="ca-ES" i="1" dirty="0" smtClean="0"/>
          </a:p>
          <a:p>
            <a:pPr lvl="1"/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Conèixer algoritmes comuns de memòria</a:t>
            </a:r>
          </a:p>
          <a:p>
            <a:pPr lvl="1"/>
            <a:r>
              <a:rPr lang="ca-ES" dirty="0" smtClean="0"/>
              <a:t>Generació de nombres primers</a:t>
            </a:r>
          </a:p>
          <a:p>
            <a:pPr lvl="1"/>
            <a:r>
              <a:rPr lang="ca-ES" dirty="0" smtClean="0"/>
              <a:t>Recorreguts de grafs (</a:t>
            </a:r>
            <a:r>
              <a:rPr lang="ca-ES" dirty="0" err="1" smtClean="0"/>
              <a:t>Dijkstra</a:t>
            </a:r>
            <a:r>
              <a:rPr lang="ca-ES" dirty="0" smtClean="0"/>
              <a:t>)</a:t>
            </a:r>
          </a:p>
          <a:p>
            <a:pPr lvl="1"/>
            <a:r>
              <a:rPr lang="ca-ES" dirty="0" smtClean="0"/>
              <a:t>Ser capaç d’escriure un graf/arbre basat en taules o dinàmicament</a:t>
            </a:r>
          </a:p>
          <a:p>
            <a:pPr lvl="1"/>
            <a:endParaRPr lang="ca-ES" dirty="0" smtClean="0"/>
          </a:p>
          <a:p>
            <a:endParaRPr lang="ca-ES" dirty="0" smtClean="0"/>
          </a:p>
          <a:p>
            <a:endParaRPr lang="ca-ES" i="1" dirty="0" smtClean="0"/>
          </a:p>
          <a:p>
            <a:pPr lvl="1"/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Si es necessita carregar molta informació ordenada, sempre:</a:t>
            </a:r>
          </a:p>
          <a:p>
            <a:pPr lvl="1"/>
            <a:r>
              <a:rPr lang="ca-ES" dirty="0" smtClean="0"/>
              <a:t>Primer carregar en col·lecció sense ordenació</a:t>
            </a:r>
          </a:p>
          <a:p>
            <a:pPr lvl="1"/>
            <a:r>
              <a:rPr lang="ca-ES" dirty="0" smtClean="0"/>
              <a:t>Ordenar una sola vegada (cost logarítmic)</a:t>
            </a:r>
          </a:p>
          <a:p>
            <a:pPr lvl="1"/>
            <a:endParaRPr lang="ca-ES" dirty="0" smtClean="0"/>
          </a:p>
          <a:p>
            <a:endParaRPr lang="ca-ES" dirty="0" smtClean="0"/>
          </a:p>
          <a:p>
            <a:endParaRPr lang="ca-ES" i="1" dirty="0" smtClean="0"/>
          </a:p>
          <a:p>
            <a:pPr lvl="1"/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Números </a:t>
            </a:r>
            <a:r>
              <a:rPr lang="es-ES" dirty="0" err="1" smtClean="0"/>
              <a:t>primers</a:t>
            </a:r>
            <a:r>
              <a:rPr lang="es-ES" dirty="0" smtClean="0"/>
              <a:t>, la </a:t>
            </a:r>
            <a:r>
              <a:rPr lang="es-ES" dirty="0" err="1" smtClean="0"/>
              <a:t>criva</a:t>
            </a:r>
            <a:r>
              <a:rPr lang="es-ES" dirty="0" smtClean="0"/>
              <a:t> </a:t>
            </a:r>
            <a:r>
              <a:rPr lang="es-ES" dirty="0" err="1" smtClean="0"/>
              <a:t>d’Eratóstenes</a:t>
            </a:r>
            <a:r>
              <a:rPr lang="es-ES" dirty="0" smtClean="0"/>
              <a:t> </a:t>
            </a:r>
          </a:p>
          <a:p>
            <a:pPr lvl="1"/>
            <a:r>
              <a:rPr lang="ca-ES" dirty="0" smtClean="0"/>
              <a:t>Els números primers apareixen freqüentment en els concursos de programació</a:t>
            </a:r>
          </a:p>
          <a:p>
            <a:pPr lvl="1"/>
            <a:r>
              <a:rPr lang="ca-ES" dirty="0" smtClean="0"/>
              <a:t>No calcular cada vegada sin un número és primer</a:t>
            </a:r>
          </a:p>
          <a:p>
            <a:pPr lvl="1"/>
            <a:r>
              <a:rPr lang="ca-ES" dirty="0" smtClean="0"/>
              <a:t>No generar-los amb un </a:t>
            </a:r>
            <a:r>
              <a:rPr lang="ca-ES" i="1" dirty="0" smtClean="0"/>
              <a:t>for</a:t>
            </a:r>
            <a:r>
              <a:rPr lang="ca-ES" dirty="0" smtClean="0"/>
              <a:t> dividint per tots els números imparells anteriors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Alguns consells al codi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Números </a:t>
            </a:r>
            <a:r>
              <a:rPr lang="es-ES" dirty="0" err="1" smtClean="0"/>
              <a:t>primers</a:t>
            </a:r>
            <a:r>
              <a:rPr lang="es-ES" dirty="0" smtClean="0"/>
              <a:t>, La </a:t>
            </a:r>
            <a:r>
              <a:rPr lang="es-ES" dirty="0" err="1" smtClean="0"/>
              <a:t>criva</a:t>
            </a:r>
            <a:r>
              <a:rPr lang="es-ES" dirty="0" smtClean="0"/>
              <a:t> </a:t>
            </a:r>
            <a:r>
              <a:rPr lang="es-ES" dirty="0" err="1" smtClean="0"/>
              <a:t>d’Eratóstenes</a:t>
            </a:r>
            <a:endParaRPr lang="es-ES" dirty="0" smtClean="0"/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endParaRPr lang="es-ES" sz="1600" dirty="0" smtClean="0">
              <a:hlinkClick r:id="rId2"/>
            </a:endParaRPr>
          </a:p>
          <a:p>
            <a:pPr>
              <a:buNone/>
            </a:pPr>
            <a:r>
              <a:rPr lang="es-ES" sz="1600" dirty="0" smtClean="0">
                <a:hlinkClick r:id="rId2"/>
              </a:rPr>
              <a:t>https://es.wikipedia.org/wiki/Criba_de_Erat%C3%B3stenes</a:t>
            </a:r>
            <a:r>
              <a:rPr lang="es-ES" dirty="0" smtClean="0"/>
              <a:t> </a:t>
            </a:r>
          </a:p>
        </p:txBody>
      </p:sp>
      <p:pic>
        <p:nvPicPr>
          <p:cNvPr id="1028" name="Picture 4" descr="AnimaciÃ³n de la criba de EratÃ³stenes para nÃºmeros primos menores que 120. Se incluye la optimizaciÃ³n de comenzar por los cuadrados de nÃºmeros primos.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707654"/>
            <a:ext cx="3394222" cy="281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Consells pels enunciats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 smtClean="0"/>
              <a:t>Els exemples proveïts no acostumen a ser suficients per cobrir tots els casos (expressament)</a:t>
            </a:r>
          </a:p>
          <a:p>
            <a:r>
              <a:rPr lang="ca-ES" dirty="0" smtClean="0"/>
              <a:t>Redactats per provocar l’errada</a:t>
            </a:r>
          </a:p>
          <a:p>
            <a:r>
              <a:rPr lang="ca-ES" b="1" dirty="0" smtClean="0"/>
              <a:t>Indueixen a la representació del problema en memòria</a:t>
            </a:r>
          </a:p>
          <a:p>
            <a:r>
              <a:rPr lang="ca-ES" dirty="0" smtClean="0"/>
              <a:t>Problemes idiomàtics (l’anglès és la llengua habitual)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Possibilitat de pràctica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Gairebé sempre s’ofereix la possibilitat de practicar fora de concurs</a:t>
            </a:r>
          </a:p>
          <a:p>
            <a:pPr lvl="1"/>
            <a:r>
              <a:rPr lang="ca-ES" dirty="0" smtClean="0"/>
              <a:t>Rànquing sempre actualitzat</a:t>
            </a:r>
          </a:p>
          <a:p>
            <a:pPr lvl="1"/>
            <a:r>
              <a:rPr lang="ca-ES" dirty="0" smtClean="0"/>
              <a:t>Sense límit de temps</a:t>
            </a:r>
          </a:p>
          <a:p>
            <a:pPr lvl="1"/>
            <a:r>
              <a:rPr lang="ca-ES" dirty="0" smtClean="0"/>
              <a:t>Editorial descriptiu de com resoldre el problema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Qui sóc jo?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Marc Cortada Bertomeu</a:t>
            </a:r>
          </a:p>
          <a:p>
            <a:pPr lvl="1"/>
            <a:r>
              <a:rPr lang="ca-ES" dirty="0" smtClean="0"/>
              <a:t>Col·legiat número 452</a:t>
            </a:r>
          </a:p>
          <a:p>
            <a:pPr lvl="1"/>
            <a:r>
              <a:rPr lang="ca-ES" dirty="0" smtClean="0"/>
              <a:t>15 d’experiència en el sector</a:t>
            </a:r>
          </a:p>
          <a:p>
            <a:pPr lvl="1"/>
            <a:r>
              <a:rPr lang="ca-ES" dirty="0" smtClean="0"/>
              <a:t>Diferents rols i tipus de projectes: desenvolupador, coordinació de projectes</a:t>
            </a:r>
          </a:p>
          <a:p>
            <a:pPr lvl="1"/>
            <a:r>
              <a:rPr lang="ca-ES" dirty="0" smtClean="0"/>
              <a:t>Entrevistat i entrevistador</a:t>
            </a:r>
          </a:p>
          <a:p>
            <a:pPr lvl="1"/>
            <a:r>
              <a:rPr lang="ca-ES" dirty="0" err="1" smtClean="0"/>
              <a:t>Startup</a:t>
            </a:r>
            <a:r>
              <a:rPr lang="ca-ES" dirty="0" smtClean="0"/>
              <a:t>, empreses petites, mitjanes i grans</a:t>
            </a:r>
          </a:p>
          <a:p>
            <a:pPr lvl="1"/>
            <a:r>
              <a:rPr lang="ca-ES" dirty="0" smtClean="0"/>
              <a:t>Actualment treballant ING (Bèlgica)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Problema de problema de concurs: “</a:t>
            </a:r>
            <a:r>
              <a:rPr lang="ca-ES" dirty="0" err="1" smtClean="0"/>
              <a:t>Pairs</a:t>
            </a:r>
            <a:r>
              <a:rPr lang="ca-ES" dirty="0" smtClean="0"/>
              <a:t>”</a:t>
            </a:r>
          </a:p>
          <a:p>
            <a:r>
              <a:rPr lang="es-ES" dirty="0" smtClean="0">
                <a:hlinkClick r:id="rId2"/>
              </a:rPr>
              <a:t>https://www.hackerrank.com/challenges/pairs/problem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Donat un vector d’enters i un valor objectiu, trobar totes aquelles parelles que sumen el valor objectiu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915566"/>
            <a:ext cx="3931484" cy="377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400" dirty="0" smtClean="0"/>
              <a:t>Primer proposta:</a:t>
            </a:r>
          </a:p>
          <a:p>
            <a:pPr lvl="1"/>
            <a:r>
              <a:rPr lang="ca-ES" sz="2000" dirty="0" smtClean="0"/>
              <a:t>Iterar cada element fent la diferència amb els següents</a:t>
            </a:r>
          </a:p>
          <a:p>
            <a:pPr lvl="1"/>
            <a:endParaRPr lang="ca-ES" sz="2000" dirty="0" smtClean="0"/>
          </a:p>
          <a:p>
            <a:pPr marL="361950" lvl="1" indent="-361950"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		for (int i = 0; i &lt; n; ++i)</a:t>
            </a:r>
          </a:p>
          <a:p>
            <a:pPr marL="361950"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                for (long x = i + 1; x &lt; n; ++x)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                {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                    if (((numbers[i] - numbers[x]) == k) || ((numbers[x] - numbers[i]) == k))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			++nFound;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sz="1100" b="1" dirty="0" smtClean="0">
                <a:latin typeface="Courier New" pitchFamily="49" charset="0"/>
                <a:cs typeface="Courier New" pitchFamily="49" charset="0"/>
              </a:rPr>
              <a:t>		Console.WriteLine(nFound);</a:t>
            </a:r>
            <a:endParaRPr lang="ca-ES" sz="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Resultat:</a:t>
            </a:r>
            <a:endParaRPr lang="ca-ES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19104"/>
            <a:ext cx="5471022" cy="272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800" dirty="0" smtClean="0"/>
              <a:t>Segona proposta optimitzada:</a:t>
            </a:r>
          </a:p>
          <a:p>
            <a:pPr lvl="1"/>
            <a:r>
              <a:rPr lang="ca-ES" sz="2400" dirty="0" smtClean="0"/>
              <a:t>Ordenar la col·lecció d’enters després de carregar-la tota en memòria sense ordenació (cost logarítmic)</a:t>
            </a:r>
          </a:p>
          <a:p>
            <a:pPr lvl="1"/>
            <a:r>
              <a:rPr lang="ca-ES" sz="2400" dirty="0" err="1" smtClean="0"/>
              <a:t>Ubicar-se</a:t>
            </a:r>
            <a:r>
              <a:rPr lang="ca-ES" sz="2400" dirty="0" smtClean="0"/>
              <a:t> en un enter i comparar-lo amb els següents:</a:t>
            </a:r>
          </a:p>
          <a:p>
            <a:pPr lvl="2"/>
            <a:r>
              <a:rPr lang="ca-ES" sz="1800" dirty="0" smtClean="0"/>
              <a:t>Si la diferència és inferior, avançar el segon element</a:t>
            </a:r>
          </a:p>
          <a:p>
            <a:pPr lvl="2"/>
            <a:r>
              <a:rPr lang="ca-ES" sz="1800" dirty="0" smtClean="0"/>
              <a:t>Si la diferència és l’objectiu, incrementar el comptador i avançar el primer</a:t>
            </a:r>
          </a:p>
          <a:p>
            <a:pPr lvl="2"/>
            <a:r>
              <a:rPr lang="ca-ES" sz="1800" dirty="0" smtClean="0"/>
              <a:t>Si la diferència és més gran, avançar el primer sense seguir comparant (la col·lecció està ordenada)</a:t>
            </a:r>
            <a:endParaRPr lang="ca-ES" sz="9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Estat inicial</a:t>
            </a:r>
            <a:endParaRPr lang="ca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Ordenació dels elements</a:t>
            </a:r>
            <a:endParaRPr lang="ca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Primera comparació</a:t>
            </a:r>
            <a:endParaRPr lang="ca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0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segon punter, 1 trobat!</a:t>
            </a:r>
            <a:endParaRPr lang="ca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a-ES" dirty="0" smtClean="0"/>
              <a:t>El punt de vista del col·legi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El col·legi d’Enginyers Tècnics en Informàtica és una organització que no depèn de cap empresa:</a:t>
            </a:r>
          </a:p>
          <a:p>
            <a:pPr lvl="1"/>
            <a:r>
              <a:rPr lang="ca-ES" dirty="0" smtClean="0"/>
              <a:t>La informació d’aquesta presentació és imparcial i neutral, pretén respondre als vostres interessos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primer punter</a:t>
            </a:r>
            <a:endParaRPr lang="ca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segon punter, 1 trobat</a:t>
            </a:r>
            <a:endParaRPr lang="ca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primer punter</a:t>
            </a:r>
            <a:endParaRPr lang="ca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segon punter, 1 trobat!</a:t>
            </a:r>
            <a:endParaRPr lang="ca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primer punter</a:t>
            </a:r>
            <a:endParaRPr lang="ca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Increment del segon i final</a:t>
            </a:r>
            <a:endParaRPr lang="ca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827530" y="2282571"/>
          <a:ext cx="5488940" cy="578358"/>
        </p:xfrm>
        <a:graphic>
          <a:graphicData uri="http://schemas.openxmlformats.org/drawingml/2006/table">
            <a:tbl>
              <a:tblPr/>
              <a:tblGrid>
                <a:gridCol w="1097280"/>
                <a:gridCol w="1097915"/>
                <a:gridCol w="1097915"/>
                <a:gridCol w="1097915"/>
                <a:gridCol w="10979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Calibri"/>
                          <a:ea typeface="Calibri"/>
                          <a:cs typeface="Times New Roman"/>
                        </a:rPr>
                        <a:t>Total = 3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numbers = new List&lt;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&gt;(a);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numbers.Count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nFound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numbers.Sort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n - 1; ++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while ((x &lt; n) &amp;&amp; ((numbers[x] - numbers[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 &lt; k)) ++x;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if ((x &lt; n) &amp;&amp; ((numbers[x] - numbers[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 == k)) ++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nFound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        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nFound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ca-E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Resultat:</a:t>
            </a:r>
            <a:endParaRPr lang="ca-ES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43272"/>
            <a:ext cx="5903068" cy="294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Pros i contres</a:t>
            </a:r>
            <a:endParaRPr lang="ca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Pros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a-ES" b="1" dirty="0" smtClean="0"/>
              <a:t>Són molt recomanables per practicar per entrevistes</a:t>
            </a:r>
          </a:p>
          <a:p>
            <a:r>
              <a:rPr lang="ca-ES" dirty="0" smtClean="0"/>
              <a:t>S’aprèn a programar basant-se en </a:t>
            </a:r>
            <a:r>
              <a:rPr lang="ca-ES" i="1" dirty="0" smtClean="0"/>
              <a:t>test cases</a:t>
            </a:r>
          </a:p>
          <a:p>
            <a:r>
              <a:rPr lang="ca-ES" dirty="0" smtClean="0"/>
              <a:t>Es millora </a:t>
            </a:r>
            <a:r>
              <a:rPr lang="ca-ES" b="1" u="sng" dirty="0" smtClean="0"/>
              <a:t>molt</a:t>
            </a:r>
            <a:r>
              <a:rPr lang="ca-ES" dirty="0" smtClean="0"/>
              <a:t> la destresa en l’ús de llibreries i en programació</a:t>
            </a:r>
          </a:p>
          <a:p>
            <a:r>
              <a:rPr lang="ca-ES" dirty="0" smtClean="0"/>
              <a:t>Es demostra de manera pràctica que es tenen capacitats</a:t>
            </a:r>
          </a:p>
          <a:p>
            <a:r>
              <a:rPr lang="ca-ES" dirty="0" smtClean="0"/>
              <a:t>Ideal per practicar tècniques (</a:t>
            </a:r>
            <a:r>
              <a:rPr lang="ca-ES" i="1" dirty="0" err="1" smtClean="0"/>
              <a:t>backtraking</a:t>
            </a:r>
            <a:r>
              <a:rPr lang="ca-ES" dirty="0" smtClean="0"/>
              <a:t>, arbres, grafs...)</a:t>
            </a:r>
          </a:p>
          <a:p>
            <a:r>
              <a:rPr lang="ca-ES" dirty="0" smtClean="0"/>
              <a:t>Ideal per practicar diferents llenguatges de programació</a:t>
            </a:r>
          </a:p>
          <a:p>
            <a:r>
              <a:rPr lang="ca-ES" dirty="0" smtClean="0"/>
              <a:t>Millora la creativitat per resoldre problemes i solucions amb “eines” ja disponibles</a:t>
            </a:r>
          </a:p>
          <a:p>
            <a:endParaRPr lang="ca-ES" dirty="0" smtClean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smtClean="0"/>
              <a:t>Contres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 smtClean="0"/>
              <a:t>Moltes vegades estan molt orientat a matemàtiques no aplicades habitualment a la vida real</a:t>
            </a:r>
          </a:p>
          <a:p>
            <a:r>
              <a:rPr lang="ca-ES" dirty="0" smtClean="0"/>
              <a:t>Pot generar frustració:</a:t>
            </a:r>
          </a:p>
          <a:p>
            <a:pPr lvl="1"/>
            <a:r>
              <a:rPr lang="ca-ES" dirty="0" smtClean="0"/>
              <a:t>Enunciats amb trampa i redactats per provocar equivocacions, expressament inconcrets costa saber què demanen</a:t>
            </a:r>
          </a:p>
          <a:p>
            <a:pPr lvl="1"/>
            <a:r>
              <a:rPr lang="ca-ES" dirty="0" smtClean="0"/>
              <a:t>Sentiment de bloqueig al intentar resoldre certs problemes</a:t>
            </a:r>
          </a:p>
          <a:p>
            <a:pPr lvl="1"/>
            <a:r>
              <a:rPr lang="ca-ES" dirty="0" smtClean="0"/>
              <a:t>Molta diferència entre persones entrenades i persones no entrenades</a:t>
            </a:r>
          </a:p>
          <a:p>
            <a:pPr lvl="1"/>
            <a:r>
              <a:rPr lang="ca-ES" dirty="0" smtClean="0"/>
              <a:t>No sempre és fàcil trobar la solució quan per manca de coneixement o idees</a:t>
            </a:r>
          </a:p>
          <a:p>
            <a:r>
              <a:rPr lang="ca-ES" dirty="0" smtClean="0"/>
              <a:t>Pot enganxar!!!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Comparant concurs i prova de feina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És possible que les solucions siguin avaluades individualment</a:t>
            </a:r>
          </a:p>
          <a:p>
            <a:r>
              <a:rPr lang="ca-ES" dirty="0" smtClean="0"/>
              <a:t>Es valora l’elegància i la llegibilitat del codi</a:t>
            </a:r>
          </a:p>
          <a:p>
            <a:r>
              <a:rPr lang="ca-ES" dirty="0" smtClean="0"/>
              <a:t>Ser capaç d’explicar el problema</a:t>
            </a:r>
          </a:p>
          <a:p>
            <a:r>
              <a:rPr lang="ca-ES" dirty="0" smtClean="0"/>
              <a:t>Discutir possibles millores en el codi (</a:t>
            </a:r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r>
              <a:rPr lang="ca-E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Estructura de la presentació</a:t>
            </a:r>
            <a:endParaRPr lang="ca-ES" dirty="0"/>
          </a:p>
        </p:txBody>
      </p:sp>
      <p:sp>
        <p:nvSpPr>
          <p:cNvPr id="4" name="3 Flecha derecha"/>
          <p:cNvSpPr/>
          <p:nvPr/>
        </p:nvSpPr>
        <p:spPr>
          <a:xfrm>
            <a:off x="683568" y="2427734"/>
            <a:ext cx="763284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 smtClean="0"/>
              <a:t>Cercant feina, treballant i mantenint-se</a:t>
            </a:r>
            <a:endParaRPr lang="ca-ES" sz="2400" dirty="0"/>
          </a:p>
        </p:txBody>
      </p:sp>
      <p:sp>
        <p:nvSpPr>
          <p:cNvPr id="7" name="6 Llamada con línea 1"/>
          <p:cNvSpPr/>
          <p:nvPr/>
        </p:nvSpPr>
        <p:spPr>
          <a:xfrm>
            <a:off x="2195736" y="3579862"/>
            <a:ext cx="1368152" cy="936104"/>
          </a:xfrm>
          <a:prstGeom prst="borderCallout1">
            <a:avLst>
              <a:gd name="adj1" fmla="val 29"/>
              <a:gd name="adj2" fmla="val 9692"/>
              <a:gd name="adj3" fmla="val -53915"/>
              <a:gd name="adj4" fmla="val 980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Proves de programació</a:t>
            </a:r>
            <a:endParaRPr lang="ca-ES" dirty="0"/>
          </a:p>
        </p:txBody>
      </p:sp>
      <p:sp>
        <p:nvSpPr>
          <p:cNvPr id="8" name="7 Llamada con línea 1"/>
          <p:cNvSpPr/>
          <p:nvPr/>
        </p:nvSpPr>
        <p:spPr>
          <a:xfrm>
            <a:off x="3563888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9" name="8 Llamada con línea 1"/>
          <p:cNvSpPr/>
          <p:nvPr/>
        </p:nvSpPr>
        <p:spPr>
          <a:xfrm>
            <a:off x="5364088" y="3579862"/>
            <a:ext cx="1296144" cy="936104"/>
          </a:xfrm>
          <a:prstGeom prst="borderCallout1">
            <a:avLst>
              <a:gd name="adj1" fmla="val -480"/>
              <a:gd name="adj2" fmla="val 10040"/>
              <a:gd name="adj3" fmla="val -53915"/>
              <a:gd name="adj4" fmla="val 9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la fenia</a:t>
            </a:r>
            <a:endParaRPr lang="ca-ES" dirty="0"/>
          </a:p>
        </p:txBody>
      </p:sp>
      <p:sp>
        <p:nvSpPr>
          <p:cNvPr id="10" name="9 Llamada con línea 1"/>
          <p:cNvSpPr/>
          <p:nvPr/>
        </p:nvSpPr>
        <p:spPr>
          <a:xfrm>
            <a:off x="6228184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Mantenir-se al mercat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Bibliografia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Desafíos de programación</a:t>
            </a:r>
          </a:p>
          <a:p>
            <a:pPr lvl="1"/>
            <a:r>
              <a:rPr lang="es-ES" dirty="0" smtClean="0"/>
              <a:t>Miguel A. </a:t>
            </a:r>
            <a:r>
              <a:rPr lang="es-ES" dirty="0" err="1" smtClean="0"/>
              <a:t>Revilla</a:t>
            </a:r>
            <a:endParaRPr lang="es-ES" dirty="0" smtClean="0"/>
          </a:p>
          <a:p>
            <a:pPr lvl="1"/>
            <a:r>
              <a:rPr lang="es-ES" dirty="0" smtClean="0"/>
              <a:t>Steven S. </a:t>
            </a:r>
            <a:r>
              <a:rPr lang="es-ES" dirty="0" err="1" smtClean="0"/>
              <a:t>Skiena</a:t>
            </a:r>
            <a:endParaRPr lang="es-ES" dirty="0" smtClean="0"/>
          </a:p>
          <a:p>
            <a:pPr lvl="1"/>
            <a:r>
              <a:rPr lang="es-ES" dirty="0" err="1" smtClean="0"/>
              <a:t>Ed</a:t>
            </a:r>
            <a:r>
              <a:rPr lang="es-ES" dirty="0" smtClean="0"/>
              <a:t>: </a:t>
            </a:r>
            <a:r>
              <a:rPr lang="es-ES" dirty="0" err="1" smtClean="0"/>
              <a:t>Lulu</a:t>
            </a:r>
            <a:endParaRPr lang="es-ES" dirty="0" smtClean="0"/>
          </a:p>
          <a:p>
            <a:r>
              <a:rPr lang="es-ES" dirty="0" smtClean="0">
                <a:hlinkClick r:id="rId2"/>
              </a:rPr>
              <a:t>http://www.lulu.com/shop/miguel-a-revilla-and-steven-s-skiena/desaf%C3%ADos-de-programaci%C3%B3n/paperback/product-20040481.html</a:t>
            </a:r>
            <a:r>
              <a:rPr lang="es-ES" dirty="0" smtClean="0"/>
              <a:t> </a:t>
            </a:r>
          </a:p>
          <a:p>
            <a:pPr>
              <a:buNone/>
            </a:pP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ca-ES"/>
          </a:p>
        </p:txBody>
      </p:sp>
      <p:pic>
        <p:nvPicPr>
          <p:cNvPr id="97282" name="Picture 2" descr="DesafÃ­os de programaciÃ³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347614"/>
            <a:ext cx="2324100" cy="304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Estructura de la presentació</a:t>
            </a:r>
            <a:endParaRPr lang="ca-ES" dirty="0"/>
          </a:p>
        </p:txBody>
      </p:sp>
      <p:sp>
        <p:nvSpPr>
          <p:cNvPr id="4" name="3 Flecha derecha"/>
          <p:cNvSpPr/>
          <p:nvPr/>
        </p:nvSpPr>
        <p:spPr>
          <a:xfrm>
            <a:off x="683568" y="2427734"/>
            <a:ext cx="763284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 smtClean="0"/>
              <a:t>Cercant feina, treballant i mantenint-se</a:t>
            </a:r>
            <a:endParaRPr lang="ca-ES" sz="2400" dirty="0"/>
          </a:p>
        </p:txBody>
      </p:sp>
      <p:sp>
        <p:nvSpPr>
          <p:cNvPr id="7" name="6 Llamada con línea 1"/>
          <p:cNvSpPr/>
          <p:nvPr/>
        </p:nvSpPr>
        <p:spPr>
          <a:xfrm>
            <a:off x="2195736" y="3579862"/>
            <a:ext cx="1368152" cy="936104"/>
          </a:xfrm>
          <a:prstGeom prst="borderCallout1">
            <a:avLst>
              <a:gd name="adj1" fmla="val 29"/>
              <a:gd name="adj2" fmla="val 9692"/>
              <a:gd name="adj3" fmla="val -53915"/>
              <a:gd name="adj4" fmla="val 98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Proves de programació</a:t>
            </a:r>
            <a:endParaRPr lang="ca-ES" dirty="0"/>
          </a:p>
        </p:txBody>
      </p:sp>
      <p:sp>
        <p:nvSpPr>
          <p:cNvPr id="8" name="7 Llamada con línea 1"/>
          <p:cNvSpPr/>
          <p:nvPr/>
        </p:nvSpPr>
        <p:spPr>
          <a:xfrm>
            <a:off x="3563888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9" name="8 Llamada con línea 1"/>
          <p:cNvSpPr/>
          <p:nvPr/>
        </p:nvSpPr>
        <p:spPr>
          <a:xfrm>
            <a:off x="5364088" y="3579862"/>
            <a:ext cx="1296144" cy="936104"/>
          </a:xfrm>
          <a:prstGeom prst="borderCallout1">
            <a:avLst>
              <a:gd name="adj1" fmla="val -480"/>
              <a:gd name="adj2" fmla="val 10040"/>
              <a:gd name="adj3" fmla="val -53915"/>
              <a:gd name="adj4" fmla="val 9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la fenia</a:t>
            </a:r>
            <a:endParaRPr lang="ca-ES" dirty="0"/>
          </a:p>
        </p:txBody>
      </p:sp>
      <p:sp>
        <p:nvSpPr>
          <p:cNvPr id="10" name="9 Llamada con línea 1"/>
          <p:cNvSpPr/>
          <p:nvPr/>
        </p:nvSpPr>
        <p:spPr>
          <a:xfrm>
            <a:off x="6228184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Mantenir-se al mercat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Tot el que hi ha al currículum és “</a:t>
            </a:r>
            <a:r>
              <a:rPr lang="ca-ES" dirty="0" err="1" smtClean="0"/>
              <a:t>preguntable</a:t>
            </a:r>
            <a:r>
              <a:rPr lang="ca-ES" dirty="0" smtClean="0"/>
              <a:t>”, per tant ha de ser demostrable</a:t>
            </a:r>
          </a:p>
          <a:p>
            <a:r>
              <a:rPr lang="ca-ES" dirty="0" smtClean="0"/>
              <a:t>No passa res si s’està una mica nerviós, és pitjor anar massa “sobrat”</a:t>
            </a:r>
          </a:p>
          <a:p>
            <a:r>
              <a:rPr lang="ca-ES" dirty="0" smtClean="0"/>
              <a:t>Anar ben informat sobre la empresa és un gran plus</a:t>
            </a:r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Mai criticar la teva universitat ni anteriors feines:</a:t>
            </a:r>
          </a:p>
          <a:p>
            <a:pPr lvl="1"/>
            <a:r>
              <a:rPr lang="ca-ES" dirty="0" smtClean="0"/>
              <a:t>Desprestigies als teus companys d’universitat i a tu mateix</a:t>
            </a:r>
          </a:p>
          <a:p>
            <a:pPr lvl="1"/>
            <a:r>
              <a:rPr lang="ca-ES" dirty="0" smtClean="0"/>
              <a:t>En el cas d’una empresa: si parla malament de l’anterior empresa, també parlarà malament de nosaltres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Preguntes amb doble sentit:</a:t>
            </a:r>
          </a:p>
          <a:p>
            <a:pPr lvl="1"/>
            <a:r>
              <a:rPr lang="ca-ES" dirty="0" smtClean="0"/>
              <a:t>T'agrada anar a conferències?</a:t>
            </a:r>
          </a:p>
          <a:p>
            <a:pPr lvl="1"/>
            <a:r>
              <a:rPr lang="ca-ES" dirty="0" smtClean="0"/>
              <a:t>Tens subscripció a </a:t>
            </a:r>
            <a:r>
              <a:rPr lang="ca-ES" i="1" dirty="0" err="1" smtClean="0"/>
              <a:t>pluralsight</a:t>
            </a:r>
            <a:r>
              <a:rPr lang="ca-ES" dirty="0" smtClean="0"/>
              <a:t>? T’agradaria que la empresa te’n pagui una?</a:t>
            </a:r>
          </a:p>
          <a:p>
            <a:pPr lvl="1"/>
            <a:r>
              <a:rPr lang="ca-ES" dirty="0" smtClean="0"/>
              <a:t>Si decidim canviar de </a:t>
            </a:r>
            <a:r>
              <a:rPr lang="ca-ES" i="1" dirty="0" err="1" smtClean="0"/>
              <a:t>framework</a:t>
            </a:r>
            <a:r>
              <a:rPr lang="ca-ES" dirty="0" smtClean="0"/>
              <a:t>, què faries?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Preguntes de “moda” de RRHH:</a:t>
            </a:r>
          </a:p>
          <a:p>
            <a:pPr lvl="1"/>
            <a:r>
              <a:rPr lang="ca-ES" dirty="0" smtClean="0"/>
              <a:t>Diguem tres virtuts i tres defectes</a:t>
            </a:r>
          </a:p>
          <a:p>
            <a:pPr lvl="1"/>
            <a:r>
              <a:rPr lang="ca-ES" dirty="0" smtClean="0"/>
              <a:t>Si fossis un animal quin series?</a:t>
            </a:r>
          </a:p>
          <a:p>
            <a:pPr lvl="1"/>
            <a:r>
              <a:rPr lang="ca-ES" dirty="0" smtClean="0"/>
              <a:t>Parlar amb companys que estan en altres processos de selecció i intercanviar aquelles preguntes sorprenents, pot ser d’ajuda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Elements clau per decidir-se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Els elements “tradicionals” acostumen a ser els més efectius:</a:t>
            </a:r>
          </a:p>
          <a:p>
            <a:pPr lvl="1"/>
            <a:r>
              <a:rPr lang="ca-ES" dirty="0" smtClean="0"/>
              <a:t>La motivació del projecte</a:t>
            </a:r>
          </a:p>
          <a:p>
            <a:pPr lvl="1"/>
            <a:r>
              <a:rPr lang="ca-ES" dirty="0" smtClean="0"/>
              <a:t>Salari </a:t>
            </a:r>
            <a:r>
              <a:rPr lang="ca-ES" b="1" dirty="0" smtClean="0"/>
              <a:t>brut anual</a:t>
            </a:r>
          </a:p>
          <a:p>
            <a:pPr lvl="1"/>
            <a:r>
              <a:rPr lang="ca-ES" dirty="0" smtClean="0"/>
              <a:t>Tipus de contracte (temporal, indefinit, obra i servei, període de prova...)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Elements clau per decidir-se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a-ES" dirty="0" smtClean="0"/>
              <a:t>Els elements “tradicionals” acostumen a ser els més efectius:</a:t>
            </a:r>
          </a:p>
          <a:p>
            <a:pPr lvl="1"/>
            <a:r>
              <a:rPr lang="ca-ES" dirty="0" smtClean="0"/>
              <a:t>Complements inclosos concrets:</a:t>
            </a:r>
          </a:p>
          <a:p>
            <a:pPr lvl="2"/>
            <a:r>
              <a:rPr lang="ca-ES" dirty="0" smtClean="0"/>
              <a:t>Assegurança</a:t>
            </a:r>
          </a:p>
          <a:p>
            <a:pPr lvl="2"/>
            <a:r>
              <a:rPr lang="ca-ES" dirty="0" smtClean="0"/>
              <a:t>Tiquet restaurants (amb import concret)</a:t>
            </a:r>
          </a:p>
          <a:p>
            <a:pPr lvl="1"/>
            <a:r>
              <a:rPr lang="ca-ES" dirty="0" smtClean="0"/>
              <a:t>Vacances regulades d’obligat compliment (dies d’assumptes propis, etc.)</a:t>
            </a:r>
          </a:p>
          <a:p>
            <a:pPr lvl="1"/>
            <a:r>
              <a:rPr lang="ca-ES" dirty="0" smtClean="0"/>
              <a:t>Client final o contractista, si contractista:</a:t>
            </a:r>
          </a:p>
          <a:p>
            <a:pPr lvl="2"/>
            <a:r>
              <a:rPr lang="ca-ES" dirty="0" smtClean="0"/>
              <a:t>On treballaré, client o oficina central, si client quin horari?</a:t>
            </a:r>
          </a:p>
          <a:p>
            <a:pPr lvl="2"/>
            <a:r>
              <a:rPr lang="ca-ES" dirty="0" smtClean="0"/>
              <a:t>Duració dels projectes</a:t>
            </a:r>
          </a:p>
          <a:p>
            <a:pPr lvl="2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Elements clau per decidir-se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Els elements “tradicionals” acostumen a ser els més efectius:</a:t>
            </a:r>
          </a:p>
          <a:p>
            <a:pPr lvl="1"/>
            <a:r>
              <a:rPr lang="ca-ES" dirty="0" smtClean="0"/>
              <a:t>Consultora VS client final</a:t>
            </a:r>
          </a:p>
          <a:p>
            <a:pPr lvl="2"/>
            <a:r>
              <a:rPr lang="ca-ES" dirty="0" smtClean="0"/>
              <a:t>Si consultora, sembla que només es preocuparan de facturar per les meves hores? O es pot créixer i em podré especialitzar en un producte?</a:t>
            </a:r>
          </a:p>
          <a:p>
            <a:pPr lvl="2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Proves de programació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Estructura de la presentació</a:t>
            </a:r>
            <a:endParaRPr lang="ca-ES" dirty="0"/>
          </a:p>
        </p:txBody>
      </p:sp>
      <p:sp>
        <p:nvSpPr>
          <p:cNvPr id="4" name="3 Flecha derecha"/>
          <p:cNvSpPr/>
          <p:nvPr/>
        </p:nvSpPr>
        <p:spPr>
          <a:xfrm>
            <a:off x="683568" y="2427734"/>
            <a:ext cx="763284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 smtClean="0"/>
              <a:t>Cercant feina, treballant i mantenint-se</a:t>
            </a:r>
            <a:endParaRPr lang="ca-ES" sz="2400" dirty="0"/>
          </a:p>
        </p:txBody>
      </p:sp>
      <p:sp>
        <p:nvSpPr>
          <p:cNvPr id="7" name="6 Llamada con línea 1"/>
          <p:cNvSpPr/>
          <p:nvPr/>
        </p:nvSpPr>
        <p:spPr>
          <a:xfrm>
            <a:off x="2195736" y="3579862"/>
            <a:ext cx="1368152" cy="936104"/>
          </a:xfrm>
          <a:prstGeom prst="borderCallout1">
            <a:avLst>
              <a:gd name="adj1" fmla="val 29"/>
              <a:gd name="adj2" fmla="val 9692"/>
              <a:gd name="adj3" fmla="val -53915"/>
              <a:gd name="adj4" fmla="val 98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Proves de programació</a:t>
            </a:r>
            <a:endParaRPr lang="ca-ES" dirty="0"/>
          </a:p>
        </p:txBody>
      </p:sp>
      <p:sp>
        <p:nvSpPr>
          <p:cNvPr id="8" name="7 Llamada con línea 1"/>
          <p:cNvSpPr/>
          <p:nvPr/>
        </p:nvSpPr>
        <p:spPr>
          <a:xfrm>
            <a:off x="3563888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l’entrevista</a:t>
            </a:r>
            <a:endParaRPr lang="ca-ES" dirty="0"/>
          </a:p>
        </p:txBody>
      </p:sp>
      <p:sp>
        <p:nvSpPr>
          <p:cNvPr id="9" name="8 Llamada con línea 1"/>
          <p:cNvSpPr/>
          <p:nvPr/>
        </p:nvSpPr>
        <p:spPr>
          <a:xfrm>
            <a:off x="5364088" y="3579862"/>
            <a:ext cx="1296144" cy="936104"/>
          </a:xfrm>
          <a:prstGeom prst="borderCallout1">
            <a:avLst>
              <a:gd name="adj1" fmla="val -480"/>
              <a:gd name="adj2" fmla="val 10040"/>
              <a:gd name="adj3" fmla="val -53915"/>
              <a:gd name="adj4" fmla="val 980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A la fenia</a:t>
            </a:r>
            <a:endParaRPr lang="ca-ES" dirty="0"/>
          </a:p>
        </p:txBody>
      </p:sp>
      <p:sp>
        <p:nvSpPr>
          <p:cNvPr id="10" name="9 Llamada con línea 1"/>
          <p:cNvSpPr/>
          <p:nvPr/>
        </p:nvSpPr>
        <p:spPr>
          <a:xfrm>
            <a:off x="6228184" y="1059582"/>
            <a:ext cx="1512168" cy="936104"/>
          </a:xfrm>
          <a:prstGeom prst="borderCallout1">
            <a:avLst>
              <a:gd name="adj1" fmla="val 100254"/>
              <a:gd name="adj2" fmla="val 19774"/>
              <a:gd name="adj3" fmla="val 169942"/>
              <a:gd name="adj4" fmla="val 1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Mantenir-se al mercat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La metodologia és important</a:t>
            </a:r>
          </a:p>
          <a:p>
            <a:r>
              <a:rPr lang="ca-ES" dirty="0" smtClean="0">
                <a:hlinkClick r:id="rId2"/>
              </a:rPr>
              <a:t>https://www.youtube.com/watch?v=RRy_73ivcms</a:t>
            </a:r>
            <a:r>
              <a:rPr lang="ca-ES" dirty="0" smtClean="0"/>
              <a:t> 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1950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2013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Organització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Estrés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No</a:t>
                      </a:r>
                      <a:r>
                        <a:rPr lang="ca-ES" baseline="0" dirty="0" smtClean="0"/>
                        <a:t> estrés, funció concreta en el moment concret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1950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2013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Organització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Estrés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No</a:t>
                      </a:r>
                      <a:r>
                        <a:rPr lang="ca-ES" baseline="0" dirty="0" smtClean="0"/>
                        <a:t> estrés, funció concreta en el moment concret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Persones</a:t>
                      </a:r>
                      <a:r>
                        <a:rPr lang="ca-ES" baseline="0" dirty="0" smtClean="0"/>
                        <a:t> treballant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21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1950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2013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Organització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Estrés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No</a:t>
                      </a:r>
                      <a:r>
                        <a:rPr lang="ca-ES" baseline="0" dirty="0" smtClean="0"/>
                        <a:t> estrés, funció concreta en el moment concret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Persones</a:t>
                      </a:r>
                      <a:r>
                        <a:rPr lang="ca-ES" baseline="0" dirty="0" smtClean="0"/>
                        <a:t> treballant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21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Manera de</a:t>
                      </a:r>
                      <a:r>
                        <a:rPr lang="ca-ES" baseline="0" dirty="0" smtClean="0"/>
                        <a:t> treballar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Treball molt dur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Treball intel·ligent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1950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2013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Organització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Estrés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No</a:t>
                      </a:r>
                      <a:r>
                        <a:rPr lang="ca-ES" baseline="0" dirty="0" smtClean="0"/>
                        <a:t> estrés, funció concreta en el moment concret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Persones</a:t>
                      </a:r>
                      <a:r>
                        <a:rPr lang="ca-ES" baseline="0" dirty="0" smtClean="0"/>
                        <a:t> treballant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21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Manera de</a:t>
                      </a:r>
                      <a:r>
                        <a:rPr lang="ca-ES" baseline="0" dirty="0" smtClean="0"/>
                        <a:t> treballar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Treball molt dur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Treball intel·ligent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Productivitat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Les 2 de davant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4 rodes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1950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2013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Organització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Estrés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No</a:t>
                      </a:r>
                      <a:r>
                        <a:rPr lang="ca-ES" baseline="0" dirty="0" smtClean="0"/>
                        <a:t> estrés, funció concreta en el moment concret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Persones</a:t>
                      </a:r>
                      <a:r>
                        <a:rPr lang="ca-ES" baseline="0" dirty="0" smtClean="0"/>
                        <a:t> treballant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21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Manera de</a:t>
                      </a:r>
                      <a:r>
                        <a:rPr lang="ca-ES" baseline="0" dirty="0" smtClean="0"/>
                        <a:t> treballar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Treball molt dur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Treball intel·ligent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Productivitat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Les 2 de davant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4 rodes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Temps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67 segons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5 segons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Agile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a-ES" dirty="0" smtClean="0"/>
              <a:t>Es pot definir com una metodologia de desenvolupament de projectes (no només utilitzada en informàtica)</a:t>
            </a:r>
          </a:p>
          <a:p>
            <a:pPr lvl="1"/>
            <a:r>
              <a:rPr lang="ca-ES" dirty="0" smtClean="0"/>
              <a:t>Processos iteratius</a:t>
            </a:r>
          </a:p>
          <a:p>
            <a:pPr lvl="1"/>
            <a:r>
              <a:rPr lang="ca-ES" dirty="0" smtClean="0"/>
              <a:t>Planificar i dividir un projecte en èpiques, histories i tasques (</a:t>
            </a:r>
            <a:r>
              <a:rPr lang="ca-ES" i="1" dirty="0" err="1" smtClean="0"/>
              <a:t>backlog</a:t>
            </a:r>
            <a:r>
              <a:rPr lang="ca-ES" dirty="0" smtClean="0"/>
              <a:t>). “</a:t>
            </a:r>
            <a:r>
              <a:rPr lang="ca-ES" dirty="0" err="1" smtClean="0"/>
              <a:t>Predictabilitat</a:t>
            </a:r>
            <a:r>
              <a:rPr lang="ca-ES" dirty="0" smtClean="0"/>
              <a:t>” dels projectes</a:t>
            </a:r>
          </a:p>
          <a:p>
            <a:pPr lvl="1"/>
            <a:r>
              <a:rPr lang="ca-ES" dirty="0" smtClean="0"/>
              <a:t>Organització dels temps en </a:t>
            </a:r>
            <a:r>
              <a:rPr lang="ca-ES" i="1" dirty="0" err="1" smtClean="0"/>
              <a:t>sprints</a:t>
            </a:r>
            <a:endParaRPr lang="ca-ES" i="1" dirty="0" smtClean="0"/>
          </a:p>
          <a:p>
            <a:pPr lvl="1"/>
            <a:r>
              <a:rPr lang="ca-ES" dirty="0" smtClean="0"/>
              <a:t>Cerimònies aconsellables</a:t>
            </a:r>
          </a:p>
          <a:p>
            <a:pPr lvl="1"/>
            <a:r>
              <a:rPr lang="ca-ES" dirty="0" smtClean="0"/>
              <a:t>Defineix diferents rols</a:t>
            </a:r>
          </a:p>
          <a:p>
            <a:pPr lvl="1"/>
            <a:r>
              <a:rPr lang="ca-ES" dirty="0" smtClean="0"/>
              <a:t>Posa especial èmfasi en les persones i equips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Agile</a:t>
            </a:r>
            <a:r>
              <a:rPr lang="ca-ES" dirty="0" smtClean="0"/>
              <a:t> i </a:t>
            </a:r>
            <a:r>
              <a:rPr lang="ca-ES" dirty="0" err="1" smtClean="0"/>
              <a:t>devops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Automatitzar al màxim tot el que sigui possible</a:t>
            </a:r>
          </a:p>
          <a:p>
            <a:pPr lvl="1"/>
            <a:r>
              <a:rPr lang="ca-ES" dirty="0" smtClean="0"/>
              <a:t>Centrar els esforços en crear, no en tasques repetitives de manteniment</a:t>
            </a:r>
          </a:p>
          <a:p>
            <a:pPr lvl="1"/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531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200" dirty="0" smtClean="0"/>
          </a:p>
          <a:p>
            <a:pPr marL="0" indent="0">
              <a:buNone/>
            </a:pPr>
            <a:endParaRPr lang="ca-ES" sz="1050" dirty="0" smtClean="0">
              <a:hlinkClick r:id="rId2"/>
            </a:endParaRPr>
          </a:p>
          <a:p>
            <a:pPr marL="0" indent="0">
              <a:buNone/>
            </a:pPr>
            <a:r>
              <a:rPr lang="ca-ES" sz="1050" dirty="0" smtClean="0">
                <a:hlinkClick r:id="rId2"/>
              </a:rPr>
              <a:t>https://compknowhow.com/__media/Blog/Curt/automate-all-the-things.png</a:t>
            </a:r>
            <a:r>
              <a:rPr lang="ca-ES" sz="1050" dirty="0" smtClean="0"/>
              <a:t> </a:t>
            </a:r>
            <a:endParaRPr lang="ca-ES" sz="1050" dirty="0"/>
          </a:p>
        </p:txBody>
      </p:sp>
      <p:pic>
        <p:nvPicPr>
          <p:cNvPr id="90114" name="Picture 2" descr="Imagen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203598"/>
            <a:ext cx="4080453" cy="3060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Proves de programació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No tots els bons programadors tenen un bon rendiment en proves de programació</a:t>
            </a:r>
          </a:p>
          <a:p>
            <a:r>
              <a:rPr lang="ca-ES" dirty="0" smtClean="0"/>
              <a:t>La majoria que tenen un bon rendiment en proves de programació són bons programadors</a:t>
            </a:r>
          </a:p>
          <a:p>
            <a:r>
              <a:rPr lang="ca-ES" b="1" u="sng" dirty="0" smtClean="0"/>
              <a:t>És </a:t>
            </a:r>
            <a:r>
              <a:rPr lang="ca-ES" b="1" u="sng" dirty="0" err="1" smtClean="0"/>
              <a:t>entrenable</a:t>
            </a:r>
            <a:r>
              <a:rPr lang="ca-ES" b="1" u="sng" dirty="0" smtClean="0"/>
              <a:t>!</a:t>
            </a:r>
            <a:endParaRPr lang="ca-E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Agile</a:t>
            </a:r>
            <a:r>
              <a:rPr lang="ca-ES" dirty="0" smtClean="0"/>
              <a:t> i </a:t>
            </a:r>
            <a:r>
              <a:rPr lang="ca-ES" dirty="0" err="1" smtClean="0"/>
              <a:t>devops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a-ES" dirty="0" err="1" smtClean="0"/>
              <a:t>Devops</a:t>
            </a:r>
            <a:endParaRPr lang="ca-ES" dirty="0" smtClean="0"/>
          </a:p>
          <a:p>
            <a:pPr lvl="1"/>
            <a:r>
              <a:rPr lang="ca-ES" dirty="0" smtClean="0"/>
              <a:t>Involucra als desenvolupadors en tasques d’integració continua!</a:t>
            </a:r>
          </a:p>
          <a:p>
            <a:pPr lvl="1"/>
            <a:r>
              <a:rPr lang="ca-ES" dirty="0" smtClean="0"/>
              <a:t>Coneixement d’entorns per automatitzar instal·lacions o desplegaments de noves versions</a:t>
            </a:r>
          </a:p>
          <a:p>
            <a:pPr lvl="2"/>
            <a:r>
              <a:rPr lang="ca-ES" dirty="0" smtClean="0"/>
              <a:t>Cal tenir coneixement d'infraestructura</a:t>
            </a:r>
          </a:p>
          <a:p>
            <a:pPr lvl="2"/>
            <a:r>
              <a:rPr lang="ca-ES" dirty="0" err="1" smtClean="0"/>
              <a:t>Docker</a:t>
            </a:r>
            <a:r>
              <a:rPr lang="ca-ES" dirty="0" smtClean="0"/>
              <a:t> containers</a:t>
            </a:r>
          </a:p>
          <a:p>
            <a:pPr lvl="2"/>
            <a:r>
              <a:rPr lang="ca-ES" i="1" dirty="0" err="1" smtClean="0"/>
              <a:t>Cloud</a:t>
            </a:r>
            <a:r>
              <a:rPr lang="ca-ES" dirty="0" smtClean="0"/>
              <a:t>. No cal anar al </a:t>
            </a:r>
            <a:r>
              <a:rPr lang="ca-ES" i="1" dirty="0" err="1" smtClean="0"/>
              <a:t>cloud</a:t>
            </a:r>
            <a:r>
              <a:rPr lang="ca-ES" dirty="0" smtClean="0"/>
              <a:t> per treballar amb </a:t>
            </a:r>
            <a:r>
              <a:rPr lang="ca-ES" dirty="0" err="1" smtClean="0"/>
              <a:t>devops</a:t>
            </a:r>
            <a:r>
              <a:rPr lang="ca-ES" dirty="0" smtClean="0"/>
              <a:t>, però la tecnologia </a:t>
            </a:r>
            <a:r>
              <a:rPr lang="ca-ES" i="1" dirty="0" err="1" smtClean="0"/>
              <a:t>cloud</a:t>
            </a:r>
            <a:r>
              <a:rPr lang="ca-ES" dirty="0" smtClean="0"/>
              <a:t> està pensada per explotar </a:t>
            </a:r>
            <a:r>
              <a:rPr lang="ca-ES" dirty="0" err="1" smtClean="0"/>
              <a:t>devops</a:t>
            </a:r>
            <a:r>
              <a:rPr lang="ca-ES" dirty="0" smtClean="0"/>
              <a:t>.</a:t>
            </a:r>
          </a:p>
          <a:p>
            <a:pPr lvl="2"/>
            <a:r>
              <a:rPr lang="ca-ES" dirty="0" smtClean="0"/>
              <a:t>Xarxes, comunicacions i seguretat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reviews</a:t>
            </a:r>
            <a:r>
              <a:rPr lang="ca-ES" dirty="0" smtClean="0"/>
              <a:t>, comentant i opinant (feedback)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Escenari, es necessita una funció que:</a:t>
            </a:r>
          </a:p>
          <a:p>
            <a:pPr lvl="1"/>
            <a:r>
              <a:rPr lang="ca-ES" dirty="0" smtClean="0"/>
              <a:t>Filtri una cadena per que només contingui caràcters de la A a la Z (majúscules i minúscules), números del 0 al 9, i guions baixos.</a:t>
            </a:r>
          </a:p>
          <a:p>
            <a:pPr lvl="1"/>
            <a:r>
              <a:rPr lang="ca-ES" dirty="0" smtClean="0"/>
              <a:t>Tot caràcter que no estigui comprès en aquest rang serà substituït per un guió baix ‘_’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a-ES" dirty="0" smtClean="0"/>
              <a:t>Escenari, entorn d’execució:</a:t>
            </a:r>
          </a:p>
          <a:p>
            <a:pPr lvl="1"/>
            <a:r>
              <a:rPr lang="ca-ES" dirty="0" smtClean="0"/>
              <a:t>És un codi de servidor (</a:t>
            </a:r>
            <a:r>
              <a:rPr lang="ca-ES" i="1" dirty="0" err="1" smtClean="0"/>
              <a:t>back-end</a:t>
            </a:r>
            <a:r>
              <a:rPr lang="ca-ES" dirty="0" smtClean="0"/>
              <a:t>)</a:t>
            </a:r>
          </a:p>
          <a:p>
            <a:pPr lvl="1"/>
            <a:r>
              <a:rPr lang="ca-ES" dirty="0" smtClean="0"/>
              <a:t>Aquesta funció serà cridada en un procés de càrrega de dades i emmagatzemament de fitxers</a:t>
            </a:r>
          </a:p>
          <a:p>
            <a:pPr lvl="1"/>
            <a:r>
              <a:rPr lang="ca-ES" dirty="0" smtClean="0"/>
              <a:t>En cada càrrega hi poden haver 10.000 fitxers</a:t>
            </a:r>
          </a:p>
          <a:p>
            <a:pPr lvl="1"/>
            <a:r>
              <a:rPr lang="ca-ES" dirty="0" smtClean="0"/>
              <a:t>L’aplicació no està disponible mentre dura el procés de càrrega, per tant ha de ser el més ràpid possible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Exemple:</a:t>
            </a:r>
          </a:p>
          <a:p>
            <a:pPr marL="742950" lvl="2" indent="-342900"/>
            <a:r>
              <a:rPr lang="ca-ES" dirty="0" smtClean="0"/>
              <a:t>Donada aquesta cadena:</a:t>
            </a:r>
          </a:p>
          <a:p>
            <a:pPr marL="1200150" lvl="3" indent="-342900"/>
            <a:r>
              <a:rPr lang="en-US" dirty="0" smtClean="0"/>
              <a:t>"this is the </a:t>
            </a:r>
            <a:r>
              <a:rPr lang="en-US" dirty="0" err="1" smtClean="0"/>
              <a:t>filtered_string</a:t>
            </a:r>
            <a:r>
              <a:rPr lang="en-US" dirty="0" smtClean="0"/>
              <a:t>/some-</a:t>
            </a:r>
            <a:r>
              <a:rPr lang="en-US" dirty="0" err="1" smtClean="0"/>
              <a:t>characters+are?not</a:t>
            </a:r>
            <a:r>
              <a:rPr lang="en-US" dirty="0" smtClean="0"/>
              <a:t>\\allowed”</a:t>
            </a:r>
          </a:p>
          <a:p>
            <a:pPr marL="742950" lvl="2" indent="-342900"/>
            <a:r>
              <a:rPr lang="en-US" dirty="0" smtClean="0"/>
              <a:t>Ha de </a:t>
            </a:r>
            <a:r>
              <a:rPr lang="en-US" dirty="0" err="1" smtClean="0"/>
              <a:t>retornar</a:t>
            </a:r>
            <a:r>
              <a:rPr lang="en-US" dirty="0" smtClean="0"/>
              <a:t>:</a:t>
            </a:r>
          </a:p>
          <a:p>
            <a:pPr marL="1200150" lvl="3" indent="-342900"/>
            <a:r>
              <a:rPr lang="en-US" dirty="0" smtClean="0"/>
              <a:t>“</a:t>
            </a:r>
            <a:r>
              <a:rPr lang="en-US" dirty="0" err="1" smtClean="0"/>
              <a:t>this_is_the_filtered_string_some_characters_are_not_allowed</a:t>
            </a:r>
            <a:r>
              <a:rPr lang="en-US" dirty="0" smtClean="0"/>
              <a:t>"</a:t>
            </a:r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Codi A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1851670"/>
            <a:ext cx="48006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Codi B</a:t>
            </a:r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438" y="1203598"/>
            <a:ext cx="7221537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Quina és la millor opció?</a:t>
            </a:r>
          </a:p>
          <a:p>
            <a:pPr lvl="1"/>
            <a:r>
              <a:rPr lang="ca-ES" dirty="0" smtClean="0"/>
              <a:t>Codi A o B?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Comparativa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1318" y="915564"/>
            <a:ext cx="6439778" cy="388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Comparativa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En 1.000 execucions:</a:t>
            </a:r>
          </a:p>
          <a:p>
            <a:pPr lvl="1"/>
            <a:r>
              <a:rPr lang="ca-ES" dirty="0" smtClean="0"/>
              <a:t>El codi A ha trigat: 2.106 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Entrenant proves de programació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a-ES" sz="4000" dirty="0" smtClean="0"/>
              <a:t>Concursos de programació!</a:t>
            </a:r>
          </a:p>
          <a:p>
            <a:r>
              <a:rPr lang="ca-ES" sz="4000" dirty="0" smtClean="0"/>
              <a:t>Normalment les proves d’accés a empreses són menys complexes que els problemes de concurs</a:t>
            </a:r>
          </a:p>
          <a:p>
            <a:r>
              <a:rPr lang="ca-ES" sz="4000" dirty="0" smtClean="0"/>
              <a:t>És suficient tenir un bon coneixement de tècniques de programació (algoritmes, estratègies per resoldre problemes).</a:t>
            </a:r>
          </a:p>
          <a:p>
            <a:r>
              <a:rPr lang="ca-ES" sz="4000" dirty="0" smtClean="0"/>
              <a:t>No cal tenir capacitats especials</a:t>
            </a:r>
          </a:p>
          <a:p>
            <a:r>
              <a:rPr lang="ca-ES" sz="4000" dirty="0" smtClean="0"/>
              <a:t>En alguns casos, les webs de concursos són les mateixes que utilitzen les empreses!</a:t>
            </a:r>
            <a:endParaRPr lang="ca-E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Comparativa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En 1.000 execucions:</a:t>
            </a:r>
          </a:p>
          <a:p>
            <a:pPr lvl="1"/>
            <a:r>
              <a:rPr lang="ca-ES" dirty="0" smtClean="0"/>
              <a:t>El codi A ha trigat: 2.106 ms.</a:t>
            </a:r>
          </a:p>
          <a:p>
            <a:pPr lvl="1"/>
            <a:r>
              <a:rPr lang="ca-ES" dirty="0" smtClean="0"/>
              <a:t>El codi B ha trigat: 2 ms.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Comparativa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En 1.000 execucions:</a:t>
            </a:r>
          </a:p>
          <a:p>
            <a:pPr lvl="1"/>
            <a:r>
              <a:rPr lang="ca-ES" dirty="0" smtClean="0"/>
              <a:t>El codi A ha trigat: 2.106 ms.</a:t>
            </a:r>
          </a:p>
          <a:p>
            <a:pPr lvl="1"/>
            <a:r>
              <a:rPr lang="ca-ES" dirty="0" smtClean="0"/>
              <a:t>El codi B ha trigat: 2 ms.</a:t>
            </a:r>
          </a:p>
          <a:p>
            <a:pPr lvl="1"/>
            <a:r>
              <a:rPr lang="ca-ES" dirty="0" smtClean="0"/>
              <a:t>El codi B és 1.053 vegades més ràpid</a:t>
            </a:r>
          </a:p>
          <a:p>
            <a:r>
              <a:rPr lang="ca-ES" dirty="0" smtClean="0"/>
              <a:t>Quin és el codi que hauria de ser acceptat en un </a:t>
            </a:r>
            <a:r>
              <a:rPr lang="ca-ES" i="1" dirty="0" err="1" smtClean="0"/>
              <a:t>code</a:t>
            </a:r>
            <a:r>
              <a:rPr lang="ca-ES" i="1" dirty="0" smtClean="0"/>
              <a:t> </a:t>
            </a:r>
            <a:r>
              <a:rPr lang="ca-ES" i="1" dirty="0" err="1" smtClean="0"/>
              <a:t>review</a:t>
            </a:r>
            <a:r>
              <a:rPr lang="ca-ES" dirty="0" smtClean="0"/>
              <a:t>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a-ES" dirty="0" smtClean="0"/>
              <a:t>Avantatges:</a:t>
            </a:r>
          </a:p>
          <a:p>
            <a:pPr lvl="1"/>
            <a:r>
              <a:rPr lang="ca-ES" dirty="0" smtClean="0"/>
              <a:t>El coneixement es reparteix (a vegades no n’hi ha prou amb documentació)</a:t>
            </a:r>
          </a:p>
          <a:p>
            <a:pPr lvl="1"/>
            <a:r>
              <a:rPr lang="ca-ES" dirty="0" smtClean="0"/>
              <a:t>Es pot combinar novell amb veterà (o més de dues persones)</a:t>
            </a:r>
          </a:p>
          <a:p>
            <a:pPr lvl="1"/>
            <a:r>
              <a:rPr lang="ca-ES" dirty="0" smtClean="0"/>
              <a:t>S’eviten errors</a:t>
            </a:r>
          </a:p>
          <a:p>
            <a:pPr lvl="1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review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a-ES" dirty="0" smtClean="0"/>
              <a:t>Avantatges:</a:t>
            </a:r>
          </a:p>
          <a:p>
            <a:pPr lvl="1"/>
            <a:r>
              <a:rPr lang="ca-ES" dirty="0" smtClean="0"/>
              <a:t>El coneixement es reparteix (a vegades no n’hi ha prou amb documentació)</a:t>
            </a:r>
          </a:p>
          <a:p>
            <a:pPr lvl="1"/>
            <a:r>
              <a:rPr lang="ca-ES" dirty="0" smtClean="0"/>
              <a:t>Es pot combinar novell amb veterà (o més de dues persones)</a:t>
            </a:r>
          </a:p>
          <a:p>
            <a:pPr lvl="1"/>
            <a:r>
              <a:rPr lang="ca-ES" dirty="0" smtClean="0"/>
              <a:t>S’eviten errors</a:t>
            </a:r>
          </a:p>
          <a:p>
            <a:pPr lvl="1"/>
            <a:r>
              <a:rPr lang="ca-ES" b="1" dirty="0" smtClean="0"/>
              <a:t>Els comentaris també poden ser positius!</a:t>
            </a:r>
          </a:p>
          <a:p>
            <a:pPr lvl="1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Donant la opinió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Quan s’ha de fer un comentari negatiu sempre es pot ofendre</a:t>
            </a:r>
          </a:p>
          <a:p>
            <a:r>
              <a:rPr lang="ca-ES" dirty="0" smtClean="0"/>
              <a:t>Com dir les coses amablement, per que s’entenguin i causant la mínima “ofensa”?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Donant la opinió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 smtClean="0"/>
              <a:t>No opinar de manera destructiva ni negativa</a:t>
            </a:r>
          </a:p>
          <a:p>
            <a:pPr lvl="1"/>
            <a:r>
              <a:rPr lang="ca-ES" dirty="0" smtClean="0"/>
              <a:t>Evitar frases “no m’agrada”, “això és una merda”</a:t>
            </a:r>
          </a:p>
          <a:p>
            <a:r>
              <a:rPr lang="ca-ES" dirty="0" smtClean="0"/>
              <a:t>Buscar opinions positives</a:t>
            </a:r>
          </a:p>
          <a:p>
            <a:pPr lvl="1"/>
            <a:r>
              <a:rPr lang="ca-ES" dirty="0" smtClean="0"/>
              <a:t>Jo ho milloraria d’aquesta manera</a:t>
            </a:r>
          </a:p>
          <a:p>
            <a:r>
              <a:rPr lang="ca-ES" dirty="0" smtClean="0"/>
              <a:t>Centrar la opinió en fets i si és possible demostrar-los</a:t>
            </a:r>
          </a:p>
          <a:p>
            <a:r>
              <a:rPr lang="ca-ES" dirty="0" smtClean="0"/>
              <a:t>Els arguments han de ser tècnics</a:t>
            </a:r>
          </a:p>
          <a:p>
            <a:pPr lvl="1"/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Donant la opinió</a:t>
            </a:r>
            <a:endParaRPr lang="ca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Argument tècnic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a-ES" dirty="0" smtClean="0"/>
              <a:t>L’execució és més eficient i és demostrable (documentació, codi, </a:t>
            </a:r>
            <a:r>
              <a:rPr lang="ca-ES" i="1" dirty="0" err="1" smtClean="0"/>
              <a:t>proof</a:t>
            </a:r>
            <a:r>
              <a:rPr lang="ca-ES" i="1" dirty="0" smtClean="0"/>
              <a:t> of </a:t>
            </a:r>
            <a:r>
              <a:rPr lang="ca-ES" i="1" dirty="0" err="1" smtClean="0"/>
              <a:t>concepts</a:t>
            </a:r>
            <a:r>
              <a:rPr lang="ca-ES" dirty="0" smtClean="0"/>
              <a:t> POC)</a:t>
            </a:r>
          </a:p>
          <a:p>
            <a:r>
              <a:rPr lang="ca-ES" dirty="0" smtClean="0"/>
              <a:t>Resol millor el problema, menys complexitat</a:t>
            </a:r>
          </a:p>
          <a:p>
            <a:r>
              <a:rPr lang="ca-ES" dirty="0" smtClean="0"/>
              <a:t>Cobreix més casos excepcionals</a:t>
            </a:r>
          </a:p>
          <a:p>
            <a:r>
              <a:rPr lang="ca-ES" dirty="0" smtClean="0"/>
              <a:t>És fàcilment comprensible </a:t>
            </a:r>
          </a:p>
          <a:p>
            <a:r>
              <a:rPr lang="ca-ES" dirty="0" smtClean="0"/>
              <a:t>Està programat de manera més estandarditzada (millor resoldre amb POO que llibreries esotèriques)</a:t>
            </a:r>
          </a:p>
          <a:p>
            <a:endParaRPr lang="ca-ES" dirty="0" smtClean="0"/>
          </a:p>
          <a:p>
            <a:endParaRPr lang="ca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smtClean="0"/>
              <a:t>Argument no tècnic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Sempre s’ha fet així i s’ha de seguir el mateix patró</a:t>
            </a:r>
          </a:p>
          <a:p>
            <a:r>
              <a:rPr lang="ca-ES" dirty="0" smtClean="0"/>
              <a:t>Les coses que funcionen és millor no tocar-les</a:t>
            </a:r>
          </a:p>
          <a:p>
            <a:r>
              <a:rPr lang="ca-ES" dirty="0" smtClean="0"/>
              <a:t>No hi ha ningú a l’empresa que ho faci així</a:t>
            </a:r>
          </a:p>
          <a:p>
            <a:r>
              <a:rPr lang="ca-ES" dirty="0" smtClean="0"/>
              <a:t>No cal </a:t>
            </a:r>
            <a:r>
              <a:rPr lang="ca-ES" dirty="0" err="1" smtClean="0"/>
              <a:t>centrar-se</a:t>
            </a:r>
            <a:r>
              <a:rPr lang="ca-ES" dirty="0" smtClean="0"/>
              <a:t> en el rendiment, els servidors són prou potents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Donant la opinió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Els quatre passos per donar un bon feedback: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Exposar els fets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Comentar les impressions o sensacions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Definir accions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Arribar a un acord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Donant la opinió exemple (I)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a-ES" dirty="0" smtClean="0"/>
              <a:t>Els quatre passos per donar un bon feedback: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Exposar els fets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Comentar les sensacions/opinió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Definir accions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Arribar a un acord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a-ES" dirty="0" smtClean="0"/>
              <a:t>Exemple: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dirty="0" smtClean="0"/>
              <a:t>Donat l’escenari i les proves, el codi A és un 200% més lent que el B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dirty="0" smtClean="0"/>
              <a:t>Crec que no és el més adequat pel que necessitem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dirty="0" smtClean="0"/>
              <a:t>Hauríem de canviar/prendre la decisió d'utilitzar el B enlloc del A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dirty="0" smtClean="0"/>
              <a:t>Estem d’acord? Qui fa el canvi?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Donant la opinió exemple (II)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 smtClean="0"/>
              <a:t>Els quatre passos per donar un bon feedback: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Exposar els fets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Comentar les sensacions/opinió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Definir accions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ca-ES" dirty="0" smtClean="0"/>
              <a:t>Arribar a un acord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a-ES" dirty="0" smtClean="0"/>
              <a:t>Exemple:</a:t>
            </a:r>
          </a:p>
          <a:p>
            <a:pPr lvl="1"/>
            <a:r>
              <a:rPr lang="ca-ES" dirty="0" smtClean="0"/>
              <a:t>Has enviat 3 correus als programadors demanant canvis que han interromput la feina planificada</a:t>
            </a:r>
          </a:p>
          <a:p>
            <a:pPr lvl="1"/>
            <a:r>
              <a:rPr lang="ca-ES" dirty="0" smtClean="0"/>
              <a:t>Provoca que l’equip no es pugui centrar en la feina prioritzada, rendeixi menys i causi frustració</a:t>
            </a:r>
          </a:p>
          <a:p>
            <a:pPr lvl="1"/>
            <a:r>
              <a:rPr lang="ca-ES" dirty="0" smtClean="0"/>
              <a:t>Els canvis s’haurien d’enviar al </a:t>
            </a:r>
            <a:r>
              <a:rPr lang="ca-ES" i="1" dirty="0" err="1" smtClean="0"/>
              <a:t>product</a:t>
            </a:r>
            <a:r>
              <a:rPr lang="ca-ES" i="1" dirty="0" smtClean="0"/>
              <a:t> </a:t>
            </a:r>
            <a:r>
              <a:rPr lang="ca-ES" i="1" dirty="0" err="1" smtClean="0"/>
              <a:t>owner</a:t>
            </a:r>
            <a:r>
              <a:rPr lang="ca-ES" i="1" dirty="0" smtClean="0"/>
              <a:t> </a:t>
            </a:r>
            <a:r>
              <a:rPr lang="ca-ES" dirty="0" smtClean="0"/>
              <a:t>i ell planificar-los</a:t>
            </a:r>
          </a:p>
          <a:p>
            <a:pPr lvl="1"/>
            <a:r>
              <a:rPr lang="ca-ES" dirty="0" smtClean="0"/>
              <a:t>Estem d’acord? La propera vegada actuarem així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Webs utilitzades per empreses i per practicar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800" dirty="0" err="1" smtClean="0"/>
              <a:t>Hackerrank</a:t>
            </a:r>
            <a:r>
              <a:rPr lang="ca-ES" sz="2800" dirty="0" smtClean="0"/>
              <a:t> (</a:t>
            </a:r>
            <a:r>
              <a:rPr lang="ca-ES" sz="2800" dirty="0" smtClean="0">
                <a:hlinkClick r:id="rId2"/>
              </a:rPr>
              <a:t>https://www.hackerrank.com/</a:t>
            </a:r>
            <a:r>
              <a:rPr lang="ca-ES" sz="2800" dirty="0" smtClean="0"/>
              <a:t>)</a:t>
            </a:r>
          </a:p>
          <a:p>
            <a:r>
              <a:rPr lang="ca-ES" sz="2800" dirty="0" err="1" smtClean="0"/>
              <a:t>TopCoder</a:t>
            </a:r>
            <a:r>
              <a:rPr lang="ca-ES" sz="2800" dirty="0" smtClean="0"/>
              <a:t> (</a:t>
            </a:r>
            <a:r>
              <a:rPr lang="ca-ES" sz="2800" dirty="0" smtClean="0">
                <a:hlinkClick r:id="rId3"/>
              </a:rPr>
              <a:t>https://www.topcoder.com/</a:t>
            </a:r>
            <a:r>
              <a:rPr lang="ca-ES" sz="2800" dirty="0" smtClean="0"/>
              <a:t>)</a:t>
            </a:r>
          </a:p>
          <a:p>
            <a:r>
              <a:rPr lang="ca-ES" sz="2800" dirty="0" err="1" smtClean="0"/>
              <a:t>Kattis</a:t>
            </a:r>
            <a:r>
              <a:rPr lang="ca-ES" sz="2800" dirty="0" smtClean="0"/>
              <a:t> </a:t>
            </a:r>
            <a:r>
              <a:rPr lang="ca-ES" sz="2800" dirty="0" err="1" smtClean="0"/>
              <a:t>judge</a:t>
            </a:r>
            <a:r>
              <a:rPr lang="ca-ES" sz="2800" dirty="0" smtClean="0"/>
              <a:t> (</a:t>
            </a:r>
            <a:r>
              <a:rPr lang="ca-ES" sz="2800" dirty="0" smtClean="0">
                <a:hlinkClick r:id="rId4"/>
              </a:rPr>
              <a:t>https://open.kattis.com/</a:t>
            </a:r>
            <a:r>
              <a:rPr lang="ca-ES" sz="2800" dirty="0" smtClean="0"/>
              <a:t>)</a:t>
            </a:r>
          </a:p>
          <a:p>
            <a:r>
              <a:rPr lang="ca-ES" sz="2800" dirty="0" smtClean="0"/>
              <a:t>UVA </a:t>
            </a:r>
            <a:r>
              <a:rPr lang="ca-ES" sz="2800" dirty="0" err="1" smtClean="0"/>
              <a:t>Online</a:t>
            </a:r>
            <a:r>
              <a:rPr lang="ca-ES" sz="2800" dirty="0" smtClean="0"/>
              <a:t> </a:t>
            </a:r>
            <a:r>
              <a:rPr lang="ca-ES" sz="2800" dirty="0" err="1" smtClean="0"/>
              <a:t>Judge</a:t>
            </a:r>
            <a:r>
              <a:rPr lang="ca-ES" sz="2800" dirty="0" smtClean="0"/>
              <a:t> (</a:t>
            </a:r>
            <a:r>
              <a:rPr lang="ca-ES" sz="2800" dirty="0" smtClean="0">
                <a:hlinkClick r:id="rId5"/>
              </a:rPr>
              <a:t>https://uva.onlinejudge.org/</a:t>
            </a:r>
            <a:r>
              <a:rPr lang="ca-ES" sz="2800" dirty="0" smtClean="0"/>
              <a:t>) </a:t>
            </a:r>
          </a:p>
          <a:p>
            <a:endParaRPr lang="ca-ES" sz="2800" dirty="0" smtClean="0"/>
          </a:p>
          <a:p>
            <a:endParaRPr lang="ca-ES" dirty="0" smtClean="0"/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Adhereix-te al COETIC!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a-ES" dirty="0" smtClean="0"/>
              <a:t>Els estudiants del GEI ja podeu adherir-vos al COETIC si teniu superats 120 crèdits:</a:t>
            </a:r>
          </a:p>
          <a:p>
            <a:pPr lvl="1"/>
            <a:r>
              <a:rPr lang="ca-ES" dirty="0" smtClean="0"/>
              <a:t>La quota d'adhesió és la meitat que la de col·legiació (6€/mes)</a:t>
            </a:r>
          </a:p>
          <a:p>
            <a:pPr lvl="1"/>
            <a:r>
              <a:rPr lang="ca-ES" dirty="0" smtClean="0"/>
              <a:t>Participació amb veu (sense vot) en tots els àmbits del col·legi</a:t>
            </a:r>
          </a:p>
          <a:p>
            <a:pPr lvl="1"/>
            <a:r>
              <a:rPr lang="ca-ES" dirty="0" smtClean="0"/>
              <a:t>Disposar d'invitacions/descomptes per a esdeveniments TIC</a:t>
            </a:r>
          </a:p>
          <a:p>
            <a:pPr lvl="1"/>
            <a:r>
              <a:rPr lang="ca-ES" dirty="0" smtClean="0"/>
              <a:t>Gaudir de descomptes en cursos de formació</a:t>
            </a:r>
          </a:p>
          <a:p>
            <a:pPr lvl="1"/>
            <a:r>
              <a:rPr lang="ca-ES" dirty="0" smtClean="0"/>
              <a:t>Fer servir els diferents serveis del col·legi (</a:t>
            </a:r>
            <a:r>
              <a:rPr lang="ca-ES" dirty="0" err="1" smtClean="0"/>
              <a:t>certficacions</a:t>
            </a:r>
            <a:r>
              <a:rPr lang="ca-ES" dirty="0" smtClean="0"/>
              <a:t>, mediació, etc)</a:t>
            </a:r>
          </a:p>
          <a:p>
            <a:pPr lvl="1"/>
            <a:r>
              <a:rPr lang="ca-ES" dirty="0" smtClean="0"/>
              <a:t>Assignació d'un compte &lt;</a:t>
            </a:r>
            <a:r>
              <a:rPr lang="ca-ES" dirty="0" err="1" smtClean="0"/>
              <a:t>nom.cognom</a:t>
            </a:r>
            <a:r>
              <a:rPr lang="ca-ES" dirty="0" smtClean="0"/>
              <a:t>&gt;@</a:t>
            </a:r>
            <a:r>
              <a:rPr lang="ca-ES" dirty="0" err="1" smtClean="0"/>
              <a:t>coetic.cat</a:t>
            </a:r>
            <a:r>
              <a:rPr lang="ca-ES" dirty="0" smtClean="0"/>
              <a:t> amb 30GiB d'espai</a:t>
            </a:r>
          </a:p>
          <a:p>
            <a:r>
              <a:rPr lang="ca-ES" dirty="0" smtClean="0"/>
              <a:t>I un cop titulats, adquirir la condició de col·legiat/da:</a:t>
            </a:r>
          </a:p>
          <a:p>
            <a:pPr lvl="1"/>
            <a:r>
              <a:rPr lang="ca-ES" dirty="0" smtClean="0"/>
              <a:t>Amb un any de franc de la quota col·legial (12€/mes)</a:t>
            </a:r>
          </a:p>
          <a:p>
            <a:pPr lvl="1"/>
            <a:r>
              <a:rPr lang="ca-ES" dirty="0" smtClean="0"/>
              <a:t>Incorporació a l'assegurança COETIC de Responsabilitat Civil Professional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Tipus de concursos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 smtClean="0"/>
              <a:t>Més puntuació pel</a:t>
            </a:r>
          </a:p>
          <a:p>
            <a:pPr lvl="1"/>
            <a:r>
              <a:rPr lang="ca-ES" dirty="0" smtClean="0"/>
              <a:t>Primer que presenta una solució</a:t>
            </a:r>
          </a:p>
          <a:p>
            <a:pPr lvl="1"/>
            <a:r>
              <a:rPr lang="ca-ES" dirty="0" smtClean="0"/>
              <a:t>La solució més eficient</a:t>
            </a:r>
          </a:p>
          <a:p>
            <a:r>
              <a:rPr lang="ca-ES" dirty="0" smtClean="0"/>
              <a:t>Escriure problemes i qüestionar solucions presentades per altres participants</a:t>
            </a:r>
          </a:p>
          <a:p>
            <a:r>
              <a:rPr lang="ca-ES" dirty="0" smtClean="0"/>
              <a:t>Possibles penalitzacions per solucions incorrectes</a:t>
            </a:r>
          </a:p>
          <a:p>
            <a:r>
              <a:rPr lang="ca-ES" dirty="0" smtClean="0"/>
              <a:t>Concursos de programació per equips, varies persones i un sol ordinador (presencials)</a:t>
            </a:r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COET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COETIC</Template>
  <TotalTime>4573</TotalTime>
  <Words>2647</Words>
  <Application>Microsoft Office PowerPoint</Application>
  <PresentationFormat>Presentación en pantalla (16:9)</PresentationFormat>
  <Paragraphs>534</Paragraphs>
  <Slides>80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80</vt:i4>
      </vt:variant>
    </vt:vector>
  </HeadingPairs>
  <TitlesOfParts>
    <vt:vector size="81" baseType="lpstr">
      <vt:lpstr>Plantilla COETIC</vt:lpstr>
      <vt:lpstr>Programant entrevistes i treballant al sector TI</vt:lpstr>
      <vt:lpstr>Qui sóc jo?</vt:lpstr>
      <vt:lpstr>El punt de vista del col·legi</vt:lpstr>
      <vt:lpstr>Estructura de la presentació</vt:lpstr>
      <vt:lpstr>Proves de programació</vt:lpstr>
      <vt:lpstr>Proves de programació</vt:lpstr>
      <vt:lpstr>Entrenant proves de programació</vt:lpstr>
      <vt:lpstr>Webs utilitzades per empreses i per practicar</vt:lpstr>
      <vt:lpstr>Tipus de concursos</vt:lpstr>
      <vt:lpstr>Normes habituals en els concursos</vt:lpstr>
      <vt:lpstr>Alguns consells al codi</vt:lpstr>
      <vt:lpstr>Alguns consells al codi</vt:lpstr>
      <vt:lpstr>Alguns consells al codi</vt:lpstr>
      <vt:lpstr>Alguns consells al codi</vt:lpstr>
      <vt:lpstr>Alguns consells al codi</vt:lpstr>
      <vt:lpstr>Alguns consells al codi</vt:lpstr>
      <vt:lpstr>Alguns consells al codi</vt:lpstr>
      <vt:lpstr>Consells pels enunciats</vt:lpstr>
      <vt:lpstr>Possibilitat de pràctica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Pros i contres</vt:lpstr>
      <vt:lpstr>Comparant concurs i prova de feina</vt:lpstr>
      <vt:lpstr>Bibliografia</vt:lpstr>
      <vt:lpstr>Estructura de la presentació</vt:lpstr>
      <vt:lpstr>A l’entrevista</vt:lpstr>
      <vt:lpstr>A l’entrevista</vt:lpstr>
      <vt:lpstr>A l’entrevista</vt:lpstr>
      <vt:lpstr>A l’entrevista</vt:lpstr>
      <vt:lpstr>A l’entrevista</vt:lpstr>
      <vt:lpstr>Elements clau per decidir-se</vt:lpstr>
      <vt:lpstr>Elements clau per decidir-se</vt:lpstr>
      <vt:lpstr>Elements clau per decidir-se</vt:lpstr>
      <vt:lpstr>Estructura de la presentació</vt:lpstr>
      <vt:lpstr>Agile</vt:lpstr>
      <vt:lpstr>Agile</vt:lpstr>
      <vt:lpstr>Agile</vt:lpstr>
      <vt:lpstr>Agile</vt:lpstr>
      <vt:lpstr>Agile</vt:lpstr>
      <vt:lpstr>Agile</vt:lpstr>
      <vt:lpstr>Agile</vt:lpstr>
      <vt:lpstr>Agile</vt:lpstr>
      <vt:lpstr>Agile i devops</vt:lpstr>
      <vt:lpstr>Agile i devops</vt:lpstr>
      <vt:lpstr>Code reviews, comentant i opinant (feedback)</vt:lpstr>
      <vt:lpstr>Code review</vt:lpstr>
      <vt:lpstr>Code review</vt:lpstr>
      <vt:lpstr>Code review</vt:lpstr>
      <vt:lpstr>Codi A</vt:lpstr>
      <vt:lpstr>Codi B</vt:lpstr>
      <vt:lpstr>Code review</vt:lpstr>
      <vt:lpstr>Comparativa</vt:lpstr>
      <vt:lpstr>Comparativa</vt:lpstr>
      <vt:lpstr>Comparativa</vt:lpstr>
      <vt:lpstr>Comparativa</vt:lpstr>
      <vt:lpstr>Code review</vt:lpstr>
      <vt:lpstr>Code review</vt:lpstr>
      <vt:lpstr>Donant la opinió</vt:lpstr>
      <vt:lpstr>Donant la opinió</vt:lpstr>
      <vt:lpstr>Donant la opinió</vt:lpstr>
      <vt:lpstr>Donant la opinió</vt:lpstr>
      <vt:lpstr>Donant la opinió exemple (I)</vt:lpstr>
      <vt:lpstr>Donant la opinió exemple (II)</vt:lpstr>
      <vt:lpstr>Adhereix-te al COETIC!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</dc:creator>
  <cp:lastModifiedBy>Marc</cp:lastModifiedBy>
  <cp:revision>673</cp:revision>
  <dcterms:created xsi:type="dcterms:W3CDTF">2019-01-17T18:55:04Z</dcterms:created>
  <dcterms:modified xsi:type="dcterms:W3CDTF">2019-05-01T10:09:57Z</dcterms:modified>
</cp:coreProperties>
</file>