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13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0"/>
  </p:notesMasterIdLst>
  <p:handoutMasterIdLst>
    <p:handoutMasterId r:id="rId141"/>
  </p:handoutMasterIdLst>
  <p:sldIdLst>
    <p:sldId id="256" r:id="rId2"/>
    <p:sldId id="329" r:id="rId3"/>
    <p:sldId id="351" r:id="rId4"/>
    <p:sldId id="341" r:id="rId5"/>
    <p:sldId id="343" r:id="rId6"/>
    <p:sldId id="345" r:id="rId7"/>
    <p:sldId id="365" r:id="rId8"/>
    <p:sldId id="346" r:id="rId9"/>
    <p:sldId id="352" r:id="rId10"/>
    <p:sldId id="347" r:id="rId11"/>
    <p:sldId id="350" r:id="rId12"/>
    <p:sldId id="349" r:id="rId13"/>
    <p:sldId id="353" r:id="rId14"/>
    <p:sldId id="354" r:id="rId15"/>
    <p:sldId id="348" r:id="rId16"/>
    <p:sldId id="370" r:id="rId17"/>
    <p:sldId id="261" r:id="rId18"/>
    <p:sldId id="355" r:id="rId19"/>
    <p:sldId id="356" r:id="rId20"/>
    <p:sldId id="262" r:id="rId21"/>
    <p:sldId id="366" r:id="rId22"/>
    <p:sldId id="267" r:id="rId23"/>
    <p:sldId id="263" r:id="rId24"/>
    <p:sldId id="330" r:id="rId25"/>
    <p:sldId id="357" r:id="rId26"/>
    <p:sldId id="358" r:id="rId27"/>
    <p:sldId id="392" r:id="rId28"/>
    <p:sldId id="393" r:id="rId29"/>
    <p:sldId id="394" r:id="rId30"/>
    <p:sldId id="314" r:id="rId31"/>
    <p:sldId id="367" r:id="rId32"/>
    <p:sldId id="395" r:id="rId33"/>
    <p:sldId id="425" r:id="rId34"/>
    <p:sldId id="398" r:id="rId35"/>
    <p:sldId id="396" r:id="rId36"/>
    <p:sldId id="397" r:id="rId37"/>
    <p:sldId id="399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01" r:id="rId50"/>
    <p:sldId id="313" r:id="rId51"/>
    <p:sldId id="268" r:id="rId52"/>
    <p:sldId id="264" r:id="rId53"/>
    <p:sldId id="368" r:id="rId54"/>
    <p:sldId id="324" r:id="rId55"/>
    <p:sldId id="371" r:id="rId56"/>
    <p:sldId id="319" r:id="rId57"/>
    <p:sldId id="320" r:id="rId58"/>
    <p:sldId id="337" r:id="rId59"/>
    <p:sldId id="338" r:id="rId60"/>
    <p:sldId id="339" r:id="rId61"/>
    <p:sldId id="340" r:id="rId62"/>
    <p:sldId id="376" r:id="rId63"/>
    <p:sldId id="423" r:id="rId64"/>
    <p:sldId id="424" r:id="rId65"/>
    <p:sldId id="418" r:id="rId66"/>
    <p:sldId id="257" r:id="rId67"/>
    <p:sldId id="259" r:id="rId68"/>
    <p:sldId id="377" r:id="rId69"/>
    <p:sldId id="381" r:id="rId70"/>
    <p:sldId id="380" r:id="rId71"/>
    <p:sldId id="379" r:id="rId72"/>
    <p:sldId id="378" r:id="rId73"/>
    <p:sldId id="284" r:id="rId74"/>
    <p:sldId id="292" r:id="rId75"/>
    <p:sldId id="287" r:id="rId76"/>
    <p:sldId id="286" r:id="rId77"/>
    <p:sldId id="293" r:id="rId78"/>
    <p:sldId id="294" r:id="rId79"/>
    <p:sldId id="295" r:id="rId80"/>
    <p:sldId id="297" r:id="rId81"/>
    <p:sldId id="336" r:id="rId82"/>
    <p:sldId id="433" r:id="rId83"/>
    <p:sldId id="434" r:id="rId84"/>
    <p:sldId id="435" r:id="rId85"/>
    <p:sldId id="436" r:id="rId86"/>
    <p:sldId id="270" r:id="rId87"/>
    <p:sldId id="273" r:id="rId88"/>
    <p:sldId id="274" r:id="rId89"/>
    <p:sldId id="282" r:id="rId90"/>
    <p:sldId id="275" r:id="rId91"/>
    <p:sldId id="276" r:id="rId92"/>
    <p:sldId id="281" r:id="rId93"/>
    <p:sldId id="280" r:id="rId94"/>
    <p:sldId id="277" r:id="rId95"/>
    <p:sldId id="278" r:id="rId96"/>
    <p:sldId id="279" r:id="rId97"/>
    <p:sldId id="388" r:id="rId98"/>
    <p:sldId id="390" r:id="rId99"/>
    <p:sldId id="271" r:id="rId100"/>
    <p:sldId id="272" r:id="rId101"/>
    <p:sldId id="317" r:id="rId102"/>
    <p:sldId id="298" r:id="rId103"/>
    <p:sldId id="299" r:id="rId104"/>
    <p:sldId id="300" r:id="rId105"/>
    <p:sldId id="301" r:id="rId106"/>
    <p:sldId id="437" r:id="rId107"/>
    <p:sldId id="439" r:id="rId108"/>
    <p:sldId id="310" r:id="rId109"/>
    <p:sldId id="309" r:id="rId110"/>
    <p:sldId id="311" r:id="rId111"/>
    <p:sldId id="312" r:id="rId112"/>
    <p:sldId id="421" r:id="rId113"/>
    <p:sldId id="413" r:id="rId114"/>
    <p:sldId id="414" r:id="rId115"/>
    <p:sldId id="415" r:id="rId116"/>
    <p:sldId id="416" r:id="rId117"/>
    <p:sldId id="419" r:id="rId118"/>
    <p:sldId id="417" r:id="rId119"/>
    <p:sldId id="422" r:id="rId120"/>
    <p:sldId id="447" r:id="rId121"/>
    <p:sldId id="448" r:id="rId122"/>
    <p:sldId id="420" r:id="rId123"/>
    <p:sldId id="446" r:id="rId124"/>
    <p:sldId id="304" r:id="rId125"/>
    <p:sldId id="333" r:id="rId126"/>
    <p:sldId id="449" r:id="rId127"/>
    <p:sldId id="335" r:id="rId128"/>
    <p:sldId id="441" r:id="rId129"/>
    <p:sldId id="321" r:id="rId130"/>
    <p:sldId id="327" r:id="rId131"/>
    <p:sldId id="328" r:id="rId132"/>
    <p:sldId id="442" r:id="rId133"/>
    <p:sldId id="451" r:id="rId134"/>
    <p:sldId id="323" r:id="rId135"/>
    <p:sldId id="443" r:id="rId136"/>
    <p:sldId id="444" r:id="rId137"/>
    <p:sldId id="325" r:id="rId138"/>
    <p:sldId id="450" r:id="rId139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34587" autoAdjust="0"/>
    <p:restoredTop sz="74828" autoAdjust="0"/>
  </p:normalViewPr>
  <p:slideViewPr>
    <p:cSldViewPr>
      <p:cViewPr varScale="1">
        <p:scale>
          <a:sx n="67" d="100"/>
          <a:sy n="67" d="100"/>
        </p:scale>
        <p:origin x="-113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554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notesMaster" Target="notesMasters/notesMaster1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C1AD5-253F-4680-A491-73BBF48538E4}" type="datetimeFigureOut">
              <a:rPr lang="en-GB" smtClean="0"/>
              <a:pPr/>
              <a:t>01/05/2019</a:t>
            </a:fld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FB688-9E21-4897-9C4C-06EE57D49E9D}" type="slidenum">
              <a:rPr lang="en-GB" smtClean="0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24D2B-7575-4FAC-A87E-86E2667B6841}" type="datetimeFigureOut">
              <a:rPr lang="fr-BE" smtClean="0"/>
              <a:pPr/>
              <a:t>01-05-19</a:t>
            </a:fld>
            <a:endParaRPr lang="fr-B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B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BC32A-BA4F-4C5F-913E-4F4917BE1883}" type="slidenum">
              <a:rPr lang="fr-BE" smtClean="0"/>
              <a:pPr/>
              <a:t>‹Nº›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35 min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BC32A-BA4F-4C5F-913E-4F4917BE1883}" type="slidenum">
              <a:rPr lang="fr-BE" smtClean="0"/>
              <a:pPr/>
              <a:t>21</a:t>
            </a:fld>
            <a:endParaRPr lang="fr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a-ES" smtClean="0"/>
              <a:t>55</a:t>
            </a:r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BC32A-BA4F-4C5F-913E-4F4917BE1883}" type="slidenum">
              <a:rPr lang="fr-BE" smtClean="0"/>
              <a:pPr/>
              <a:t>66</a:t>
            </a:fld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812677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B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129508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fr-B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2415-BC77-49BB-812A-0731D341F445}" type="datetimeFigureOut">
              <a:rPr lang="fr-BE" smtClean="0"/>
              <a:pPr/>
              <a:t>01-05-19</a:t>
            </a:fld>
            <a:endParaRPr lang="fr-B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4039-6230-4472-B32B-9B1D426BE950}" type="slidenum">
              <a:rPr lang="fr-BE" smtClean="0"/>
              <a:pPr/>
              <a:t>‹Nº›</a:t>
            </a:fld>
            <a:endParaRPr lang="fr-BE"/>
          </a:p>
        </p:txBody>
      </p:sp>
      <p:pic>
        <p:nvPicPr>
          <p:cNvPr id="79874" name="Picture 2" descr="Inic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2488" y="607715"/>
            <a:ext cx="4572000" cy="5238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B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B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2415-BC77-49BB-812A-0731D341F445}" type="datetimeFigureOut">
              <a:rPr lang="fr-BE" smtClean="0"/>
              <a:pPr/>
              <a:t>01-05-19</a:t>
            </a:fld>
            <a:endParaRPr lang="fr-B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4039-6230-4472-B32B-9B1D426BE950}" type="slidenum">
              <a:rPr lang="fr-BE" smtClean="0"/>
              <a:pPr/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fr-B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B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2415-BC77-49BB-812A-0731D341F445}" type="datetimeFigureOut">
              <a:rPr lang="fr-BE" smtClean="0"/>
              <a:pPr/>
              <a:t>01-05-19</a:t>
            </a:fld>
            <a:endParaRPr lang="fr-B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4039-6230-4472-B32B-9B1D426BE950}" type="slidenum">
              <a:rPr lang="fr-BE" smtClean="0"/>
              <a:pPr/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B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B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2415-BC77-49BB-812A-0731D341F445}" type="datetimeFigureOut">
              <a:rPr lang="fr-BE" smtClean="0"/>
              <a:pPr/>
              <a:t>01-05-19</a:t>
            </a:fld>
            <a:endParaRPr lang="fr-B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4039-6230-4472-B32B-9B1D426BE950}" type="slidenum">
              <a:rPr lang="fr-BE" smtClean="0"/>
              <a:pPr/>
              <a:t>‹Nº›</a:t>
            </a:fld>
            <a:endParaRPr lang="fr-BE"/>
          </a:p>
        </p:txBody>
      </p:sp>
      <p:pic>
        <p:nvPicPr>
          <p:cNvPr id="78850" name="Picture 2" descr="Inici"/>
          <p:cNvPicPr>
            <a:picLocks noChangeAspect="1" noChangeArrowheads="1"/>
          </p:cNvPicPr>
          <p:nvPr userDrawn="1"/>
        </p:nvPicPr>
        <p:blipFill>
          <a:blip r:embed="rId2" cstate="print"/>
          <a:srcRect r="54326"/>
          <a:stretch>
            <a:fillRect/>
          </a:stretch>
        </p:blipFill>
        <p:spPr bwMode="auto">
          <a:xfrm>
            <a:off x="7236296" y="4568405"/>
            <a:ext cx="1800200" cy="45161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fr-B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2415-BC77-49BB-812A-0731D341F445}" type="datetimeFigureOut">
              <a:rPr lang="fr-BE" smtClean="0"/>
              <a:pPr/>
              <a:t>01-05-19</a:t>
            </a:fld>
            <a:endParaRPr lang="fr-B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4039-6230-4472-B32B-9B1D426BE950}" type="slidenum">
              <a:rPr lang="fr-BE" smtClean="0"/>
              <a:pPr/>
              <a:t>‹Nº›</a:t>
            </a:fld>
            <a:endParaRPr lang="fr-BE"/>
          </a:p>
        </p:txBody>
      </p:sp>
      <p:pic>
        <p:nvPicPr>
          <p:cNvPr id="77826" name="Picture 2" descr="Inic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2488" y="607715"/>
            <a:ext cx="4572000" cy="5238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B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B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B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2415-BC77-49BB-812A-0731D341F445}" type="datetimeFigureOut">
              <a:rPr lang="fr-BE" smtClean="0"/>
              <a:pPr/>
              <a:t>01-05-19</a:t>
            </a:fld>
            <a:endParaRPr lang="fr-B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4039-6230-4472-B32B-9B1D426BE950}" type="slidenum">
              <a:rPr lang="fr-BE" smtClean="0"/>
              <a:pPr/>
              <a:t>‹Nº›</a:t>
            </a:fld>
            <a:endParaRPr lang="fr-BE"/>
          </a:p>
        </p:txBody>
      </p:sp>
      <p:pic>
        <p:nvPicPr>
          <p:cNvPr id="8" name="Picture 2" descr="Inici"/>
          <p:cNvPicPr>
            <a:picLocks noChangeAspect="1" noChangeArrowheads="1"/>
          </p:cNvPicPr>
          <p:nvPr userDrawn="1"/>
        </p:nvPicPr>
        <p:blipFill>
          <a:blip r:embed="rId2" cstate="print"/>
          <a:srcRect r="54326"/>
          <a:stretch>
            <a:fillRect/>
          </a:stretch>
        </p:blipFill>
        <p:spPr bwMode="auto">
          <a:xfrm>
            <a:off x="7236296" y="4568405"/>
            <a:ext cx="1800200" cy="45161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fr-B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B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B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2415-BC77-49BB-812A-0731D341F445}" type="datetimeFigureOut">
              <a:rPr lang="fr-BE" smtClean="0"/>
              <a:pPr/>
              <a:t>01-05-19</a:t>
            </a:fld>
            <a:endParaRPr lang="fr-B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4039-6230-4472-B32B-9B1D426BE950}" type="slidenum">
              <a:rPr lang="fr-BE" smtClean="0"/>
              <a:pPr/>
              <a:t>‹Nº›</a:t>
            </a:fld>
            <a:endParaRPr lang="fr-BE"/>
          </a:p>
        </p:txBody>
      </p:sp>
      <p:pic>
        <p:nvPicPr>
          <p:cNvPr id="10" name="Picture 2" descr="Inici"/>
          <p:cNvPicPr>
            <a:picLocks noChangeAspect="1" noChangeArrowheads="1"/>
          </p:cNvPicPr>
          <p:nvPr userDrawn="1"/>
        </p:nvPicPr>
        <p:blipFill>
          <a:blip r:embed="rId2" cstate="print"/>
          <a:srcRect r="54326"/>
          <a:stretch>
            <a:fillRect/>
          </a:stretch>
        </p:blipFill>
        <p:spPr bwMode="auto">
          <a:xfrm>
            <a:off x="7236296" y="4568405"/>
            <a:ext cx="1800200" cy="45161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B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2415-BC77-49BB-812A-0731D341F445}" type="datetimeFigureOut">
              <a:rPr lang="fr-BE" smtClean="0"/>
              <a:pPr/>
              <a:t>01-05-19</a:t>
            </a:fld>
            <a:endParaRPr lang="fr-B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4039-6230-4472-B32B-9B1D426BE950}" type="slidenum">
              <a:rPr lang="fr-BE" smtClean="0"/>
              <a:pPr/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2415-BC77-49BB-812A-0731D341F445}" type="datetimeFigureOut">
              <a:rPr lang="fr-BE" smtClean="0"/>
              <a:pPr/>
              <a:t>01-05-19</a:t>
            </a:fld>
            <a:endParaRPr lang="fr-B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4039-6230-4472-B32B-9B1D426BE950}" type="slidenum">
              <a:rPr lang="fr-BE" smtClean="0"/>
              <a:pPr/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fr-B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B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2415-BC77-49BB-812A-0731D341F445}" type="datetimeFigureOut">
              <a:rPr lang="fr-BE" smtClean="0"/>
              <a:pPr/>
              <a:t>01-05-19</a:t>
            </a:fld>
            <a:endParaRPr lang="fr-B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4039-6230-4472-B32B-9B1D426BE950}" type="slidenum">
              <a:rPr lang="fr-BE" smtClean="0"/>
              <a:pPr/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fr-B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fr-B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2415-BC77-49BB-812A-0731D341F445}" type="datetimeFigureOut">
              <a:rPr lang="fr-BE" smtClean="0"/>
              <a:pPr/>
              <a:t>01-05-19</a:t>
            </a:fld>
            <a:endParaRPr lang="fr-B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4039-6230-4472-B32B-9B1D426BE950}" type="slidenum">
              <a:rPr lang="fr-BE" smtClean="0"/>
              <a:pPr/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fr-B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B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62415-BC77-49BB-812A-0731D341F445}" type="datetimeFigureOut">
              <a:rPr lang="fr-BE" smtClean="0"/>
              <a:pPr/>
              <a:t>01-05-19</a:t>
            </a:fld>
            <a:endParaRPr lang="fr-B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A4039-6230-4472-B32B-9B1D426BE950}" type="slidenum">
              <a:rPr lang="fr-BE" smtClean="0"/>
              <a:pPr/>
              <a:t>‹Nº›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businessinsider.com/big-tech-org-charts-2011-6?r=US&amp;IR=T" TargetMode="External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google.com/url?sa=i&amp;source=images&amp;cd=&amp;cad=rja&amp;uact=8&amp;ved=2ahUKEwjyq9Onl6_gAhVMsKQKHQ64BYsQjRx6BAgBEAU&amp;url=https://www.worksonmymachine.pro/&amp;psig=AOvVaw13lsfI4B-_cSH64twJn5Dr&amp;ust=1549819912788104" TargetMode="External"/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s://ifvmes.files.wordpress.com/2015/07/26c47-mazo.jpg" TargetMode="Externa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s://ifvmes.files.wordpress.com/2015/07/26c47-mazo.jpg" TargetMode="Externa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pbs.twimg.com/media/DZ9UY3TXUAEls2C.jpg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aus.com.au/knowledge-breadth-vs-depth/" TargetMode="External"/><Relationship Id="rId2" Type="http://schemas.openxmlformats.org/officeDocument/2006/relationships/hyperlink" Target="http://nealford.com/images/mark-pyramid-pt1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coder.com/" TargetMode="External"/><Relationship Id="rId2" Type="http://schemas.openxmlformats.org/officeDocument/2006/relationships/hyperlink" Target="https://www.hackerran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va.onlinejudge.org/" TargetMode="External"/><Relationship Id="rId4" Type="http://schemas.openxmlformats.org/officeDocument/2006/relationships/hyperlink" Target="https://open.kattis.com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es.wikipedia.org/wiki/Criba_de_Erat%C3%B3sten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challenges/pairs/problem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lulu.com/shop/miguel-a-revilla-and-steven-s-skiena/desaf%C3%ADos-de-programaci%C3%B3n/paperback/product-20040481.html" TargetMode="Externa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Ry_73ivcms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mpknowhow.com/__media/Blog/Curt/automate-all-the-things.png" TargetMode="Externa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aV-d7eKWFc&amp;feature=youtu.be&amp;t=28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a-ES" dirty="0" smtClean="0"/>
              <a:t>Programant entrevistes i treballant al sector TI</a:t>
            </a:r>
            <a:endParaRPr lang="ca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a-ES" dirty="0" smtClean="0"/>
              <a:t>Orientacions per superar proves de programació, entrevistes, i tendències a les empreses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El currículum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a-ES" dirty="0" smtClean="0"/>
              <a:t>Què no fer:</a:t>
            </a:r>
          </a:p>
          <a:p>
            <a:pPr lvl="1"/>
            <a:r>
              <a:rPr lang="ca-ES" dirty="0" smtClean="0"/>
              <a:t>Inflar els conceptes (al menys no en excés)</a:t>
            </a:r>
          </a:p>
          <a:p>
            <a:pPr lvl="1"/>
            <a:r>
              <a:rPr lang="ca-ES" dirty="0" smtClean="0"/>
              <a:t>Posar coneixements que no es poden justificar o parlar en una entrevista</a:t>
            </a:r>
          </a:p>
          <a:p>
            <a:pPr lvl="1"/>
            <a:r>
              <a:rPr lang="ca-ES" b="1" dirty="0" smtClean="0"/>
              <a:t>Qualsevol cosa que poseu pot ser objecte de pregunta encara que no estigui a l’oferta</a:t>
            </a:r>
          </a:p>
          <a:p>
            <a:pPr lvl="1"/>
            <a:r>
              <a:rPr lang="ca-ES" dirty="0" smtClean="0"/>
              <a:t>Les mancances promeses al CV es paguen cares quan es comença a treballar, les expectatives s’han de complir!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Donant la opinió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a-ES" dirty="0" smtClean="0"/>
              <a:t>No opinar de manera destructiva ni negativa</a:t>
            </a:r>
          </a:p>
          <a:p>
            <a:pPr lvl="1"/>
            <a:r>
              <a:rPr lang="ca-ES" dirty="0" smtClean="0"/>
              <a:t>Evitar frases “no m’agrada”, “això és una merda”</a:t>
            </a:r>
          </a:p>
          <a:p>
            <a:r>
              <a:rPr lang="ca-ES" dirty="0" smtClean="0"/>
              <a:t>Buscar opinions positives</a:t>
            </a:r>
          </a:p>
          <a:p>
            <a:pPr lvl="1"/>
            <a:r>
              <a:rPr lang="ca-ES" dirty="0" smtClean="0"/>
              <a:t>Jo ho milloraria d’aquesta manera</a:t>
            </a:r>
          </a:p>
          <a:p>
            <a:r>
              <a:rPr lang="ca-ES" dirty="0" smtClean="0"/>
              <a:t>Centrar la opinió en fets i si és possible demostrar-los</a:t>
            </a:r>
          </a:p>
          <a:p>
            <a:r>
              <a:rPr lang="ca-ES" dirty="0" smtClean="0"/>
              <a:t>Els arguments han de ser tècnics</a:t>
            </a:r>
          </a:p>
          <a:p>
            <a:pPr lvl="1"/>
            <a:endParaRPr lang="ca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Donant la opinió</a:t>
            </a:r>
            <a:endParaRPr lang="ca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 smtClean="0"/>
              <a:t>Argument tècnic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a-ES" dirty="0" smtClean="0"/>
              <a:t>L’execució és més eficient i és demostrable (documentació, codi, </a:t>
            </a:r>
            <a:r>
              <a:rPr lang="ca-ES" i="1" dirty="0" err="1" smtClean="0"/>
              <a:t>proof</a:t>
            </a:r>
            <a:r>
              <a:rPr lang="ca-ES" i="1" dirty="0" smtClean="0"/>
              <a:t> of </a:t>
            </a:r>
            <a:r>
              <a:rPr lang="ca-ES" i="1" dirty="0" err="1" smtClean="0"/>
              <a:t>concepts</a:t>
            </a:r>
            <a:r>
              <a:rPr lang="ca-ES" dirty="0" smtClean="0"/>
              <a:t> POC)</a:t>
            </a:r>
          </a:p>
          <a:p>
            <a:r>
              <a:rPr lang="ca-ES" dirty="0" smtClean="0"/>
              <a:t>Resol millor el problema, menys complexitat</a:t>
            </a:r>
          </a:p>
          <a:p>
            <a:r>
              <a:rPr lang="ca-ES" dirty="0" smtClean="0"/>
              <a:t>Cobreix més casos excepcionals</a:t>
            </a:r>
          </a:p>
          <a:p>
            <a:r>
              <a:rPr lang="ca-ES" dirty="0" smtClean="0"/>
              <a:t>És fàcilment comprensible </a:t>
            </a:r>
          </a:p>
          <a:p>
            <a:r>
              <a:rPr lang="ca-ES" dirty="0" smtClean="0"/>
              <a:t>Està programat de manera més estandarditzada (millor resoldre amb POO que llibreries esotèriques)</a:t>
            </a:r>
          </a:p>
          <a:p>
            <a:endParaRPr lang="ca-ES" dirty="0" smtClean="0"/>
          </a:p>
          <a:p>
            <a:endParaRPr lang="ca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a-ES" dirty="0" smtClean="0"/>
              <a:t>Argument no tècnic</a:t>
            </a:r>
            <a:endParaRPr lang="ca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a-ES" dirty="0" smtClean="0"/>
              <a:t>Sempre s’ha fet així i s’ha de seguir el mateix patró</a:t>
            </a:r>
          </a:p>
          <a:p>
            <a:r>
              <a:rPr lang="ca-ES" dirty="0" smtClean="0"/>
              <a:t>Les coses que funcionen és millor no tocar-les</a:t>
            </a:r>
          </a:p>
          <a:p>
            <a:r>
              <a:rPr lang="ca-ES" dirty="0" smtClean="0"/>
              <a:t>No hi ha ningú a l’empresa que ho faci així</a:t>
            </a:r>
          </a:p>
          <a:p>
            <a:r>
              <a:rPr lang="ca-ES" dirty="0" smtClean="0"/>
              <a:t>No cal </a:t>
            </a:r>
            <a:r>
              <a:rPr lang="ca-ES" dirty="0" err="1" smtClean="0"/>
              <a:t>centrar-se</a:t>
            </a:r>
            <a:r>
              <a:rPr lang="ca-ES" dirty="0" smtClean="0"/>
              <a:t> en el rendiment, els servidors són prou potents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Donant la opinió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Els quatre passos per donar un bon feedback:</a:t>
            </a:r>
          </a:p>
          <a:p>
            <a:pPr marL="971550" lvl="1" indent="-514350">
              <a:buFont typeface="+mj-lt"/>
              <a:buAutoNum type="arabicPeriod"/>
            </a:pPr>
            <a:r>
              <a:rPr lang="ca-ES" dirty="0" smtClean="0"/>
              <a:t>Exposar els fets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ca-ES" dirty="0" smtClean="0"/>
              <a:t>Comentar les impressions o sensacions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ca-ES" dirty="0" smtClean="0"/>
              <a:t>Definir accions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ca-ES" dirty="0" smtClean="0"/>
              <a:t>Arribar a un acord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Donant la opinió exemple 1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a-ES" dirty="0" smtClean="0"/>
              <a:t>Els quatre passos per donar un bon feedback:</a:t>
            </a:r>
          </a:p>
          <a:p>
            <a:pPr marL="971550" lvl="1" indent="-514350">
              <a:buFont typeface="+mj-lt"/>
              <a:buAutoNum type="arabicPeriod"/>
            </a:pPr>
            <a:r>
              <a:rPr lang="ca-ES" dirty="0" smtClean="0"/>
              <a:t>Exposar els fets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ca-ES" dirty="0" smtClean="0"/>
              <a:t>Comentar les sensacions/opinió</a:t>
            </a:r>
          </a:p>
          <a:p>
            <a:pPr marL="971550" lvl="1" indent="-514350">
              <a:buFont typeface="+mj-lt"/>
              <a:buAutoNum type="arabicPeriod"/>
            </a:pPr>
            <a:r>
              <a:rPr lang="ca-ES" dirty="0" smtClean="0"/>
              <a:t>Definir accions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ca-ES" dirty="0" smtClean="0"/>
              <a:t>Arribar a un acord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a-ES" dirty="0" smtClean="0"/>
              <a:t>Exemple (1):</a:t>
            </a:r>
          </a:p>
          <a:p>
            <a:pPr marL="914400" lvl="1" indent="-457200">
              <a:buFont typeface="+mj-lt"/>
              <a:buAutoNum type="arabicPeriod"/>
            </a:pPr>
            <a:r>
              <a:rPr lang="ca-ES" dirty="0" smtClean="0"/>
              <a:t>Donat l’escenari i les proves, el codi A és un 200% més lent que el B</a:t>
            </a:r>
          </a:p>
          <a:p>
            <a:pPr marL="914400" lvl="1" indent="-457200">
              <a:buFont typeface="+mj-lt"/>
              <a:buAutoNum type="arabicPeriod"/>
            </a:pPr>
            <a:r>
              <a:rPr lang="ca-ES" dirty="0" smtClean="0"/>
              <a:t>Crec que no és el més adequat pel que necessitem</a:t>
            </a:r>
          </a:p>
          <a:p>
            <a:pPr marL="914400" lvl="1" indent="-457200">
              <a:buFont typeface="+mj-lt"/>
              <a:buAutoNum type="arabicPeriod"/>
            </a:pPr>
            <a:r>
              <a:rPr lang="ca-ES" dirty="0" smtClean="0"/>
              <a:t>Hauríem de canviar/prendre la decisió d'utilitzar el B enlloc del A</a:t>
            </a:r>
          </a:p>
          <a:p>
            <a:pPr marL="914400" lvl="1" indent="-457200">
              <a:buFont typeface="+mj-lt"/>
              <a:buAutoNum type="arabicPeriod"/>
            </a:pPr>
            <a:r>
              <a:rPr lang="ca-ES" dirty="0" smtClean="0"/>
              <a:t>Estem d’acord? Qui fa el canvi?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Donant la opinió exemple 2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a-ES" dirty="0" smtClean="0"/>
              <a:t>Els quatre passos per donar un bon feedback:</a:t>
            </a:r>
          </a:p>
          <a:p>
            <a:pPr marL="971550" lvl="1" indent="-514350">
              <a:buFont typeface="+mj-lt"/>
              <a:buAutoNum type="arabicPeriod"/>
            </a:pPr>
            <a:r>
              <a:rPr lang="ca-ES" dirty="0" smtClean="0"/>
              <a:t>Exposar els fets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ca-ES" dirty="0" smtClean="0"/>
              <a:t>Comentar les sensacions/opinió</a:t>
            </a:r>
          </a:p>
          <a:p>
            <a:pPr marL="971550" lvl="1" indent="-514350">
              <a:buFont typeface="+mj-lt"/>
              <a:buAutoNum type="arabicPeriod"/>
            </a:pPr>
            <a:r>
              <a:rPr lang="ca-ES" dirty="0" smtClean="0"/>
              <a:t>Definir accions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ca-ES" dirty="0" smtClean="0"/>
              <a:t>Arribar a un acord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a-ES" dirty="0" smtClean="0"/>
              <a:t>Exemple (1):</a:t>
            </a:r>
          </a:p>
          <a:p>
            <a:pPr lvl="1"/>
            <a:r>
              <a:rPr lang="ca-ES" dirty="0" smtClean="0"/>
              <a:t>Has enviat 3 correus als programadors demanant canvis que han interromput la feina planificada</a:t>
            </a:r>
          </a:p>
          <a:p>
            <a:pPr lvl="1"/>
            <a:r>
              <a:rPr lang="ca-ES" dirty="0" smtClean="0"/>
              <a:t>Provoca que l’equip no es pugui centrar en la feina prioritzada, rendeixi menys i causi frustració</a:t>
            </a:r>
          </a:p>
          <a:p>
            <a:pPr lvl="1"/>
            <a:r>
              <a:rPr lang="ca-ES" dirty="0" smtClean="0"/>
              <a:t>Els canvis s’haurien d’enviar al </a:t>
            </a:r>
            <a:r>
              <a:rPr lang="ca-ES" i="1" dirty="0" err="1" smtClean="0"/>
              <a:t>product</a:t>
            </a:r>
            <a:r>
              <a:rPr lang="ca-ES" i="1" dirty="0" smtClean="0"/>
              <a:t> </a:t>
            </a:r>
            <a:r>
              <a:rPr lang="ca-ES" i="1" dirty="0" err="1" smtClean="0"/>
              <a:t>owner</a:t>
            </a:r>
            <a:r>
              <a:rPr lang="ca-ES" i="1" dirty="0" smtClean="0"/>
              <a:t> </a:t>
            </a:r>
            <a:r>
              <a:rPr lang="ca-ES" dirty="0" smtClean="0"/>
              <a:t>i ell planificar-los</a:t>
            </a:r>
          </a:p>
          <a:p>
            <a:pPr lvl="1"/>
            <a:r>
              <a:rPr lang="ca-ES" dirty="0" smtClean="0"/>
              <a:t>Estem d’acord? La propera vegada actuarem així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El síndrome de l’impostor</a:t>
            </a:r>
            <a:endParaRPr lang="ca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El síndrome de l’impostor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Què és?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El síndrome de l’impostor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a-ES" dirty="0" smtClean="0"/>
              <a:t>Què és?</a:t>
            </a:r>
          </a:p>
          <a:p>
            <a:r>
              <a:rPr lang="ca-ES" dirty="0" smtClean="0"/>
              <a:t>Quan una persona té els coneixements, talent i capacitats per ser competent, però no rendeix (o te la sensació de que no rendeix) com els demés</a:t>
            </a:r>
          </a:p>
          <a:p>
            <a:r>
              <a:rPr lang="ca-ES" b="1" dirty="0" smtClean="0"/>
              <a:t>És molt freqüent </a:t>
            </a:r>
            <a:r>
              <a:rPr lang="ca-ES" dirty="0" smtClean="0"/>
              <a:t>en entorns tecnològics on la fenia és intel·lectual (però pot passar a tot arreu)</a:t>
            </a:r>
          </a:p>
          <a:p>
            <a:r>
              <a:rPr lang="ca-ES" dirty="0" smtClean="0"/>
              <a:t>Afecta a persones amb moltes capacitats, tothom el pot patir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El síndrome de l’impostor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Escenaris on es produeix:</a:t>
            </a:r>
          </a:p>
          <a:p>
            <a:r>
              <a:rPr lang="ca-ES" dirty="0" smtClean="0"/>
              <a:t>Quan una persona s’incorpora a una empresa hi ha dues bases de coneixement principals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El síndrome de l’impostor</a:t>
            </a:r>
            <a:endParaRPr lang="ca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 smtClean="0"/>
              <a:t>El que aporta el nou empleat</a:t>
            </a:r>
            <a:endParaRPr lang="ca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a-ES" dirty="0" smtClean="0"/>
              <a:t>La tècnica (aptitud):</a:t>
            </a:r>
          </a:p>
          <a:p>
            <a:pPr lvl="1"/>
            <a:r>
              <a:rPr lang="ca-ES" dirty="0" smtClean="0"/>
              <a:t>Llenguatges de programació</a:t>
            </a:r>
          </a:p>
          <a:p>
            <a:pPr lvl="1"/>
            <a:r>
              <a:rPr lang="ca-ES" dirty="0" smtClean="0"/>
              <a:t>Bases de dades</a:t>
            </a:r>
          </a:p>
          <a:p>
            <a:pPr lvl="1"/>
            <a:r>
              <a:rPr lang="ca-ES" i="1" dirty="0" err="1" smtClean="0"/>
              <a:t>Frameworks</a:t>
            </a:r>
            <a:endParaRPr lang="ca-ES" i="1" dirty="0" smtClean="0"/>
          </a:p>
          <a:p>
            <a:pPr lvl="1"/>
            <a:r>
              <a:rPr lang="ca-ES" dirty="0" smtClean="0"/>
              <a:t>Metodologies</a:t>
            </a:r>
          </a:p>
          <a:p>
            <a:pPr lvl="1"/>
            <a:r>
              <a:rPr lang="ca-ES" dirty="0" smtClean="0"/>
              <a:t>Experiència d’anteriors feines</a:t>
            </a:r>
          </a:p>
          <a:p>
            <a:r>
              <a:rPr lang="ca-ES" dirty="0" smtClean="0"/>
              <a:t>Actitud</a:t>
            </a:r>
          </a:p>
          <a:p>
            <a:pPr lvl="1"/>
            <a:r>
              <a:rPr lang="ca-ES" dirty="0" smtClean="0"/>
              <a:t>Facilitat d’aprenentatge de noves tecnologies</a:t>
            </a:r>
          </a:p>
          <a:p>
            <a:pPr lvl="1"/>
            <a:r>
              <a:rPr lang="ca-ES" dirty="0" smtClean="0"/>
              <a:t>Experiència en metodologies i facilitat per </a:t>
            </a:r>
            <a:r>
              <a:rPr lang="ca-ES" dirty="0" err="1" smtClean="0"/>
              <a:t>aplicar-eles</a:t>
            </a:r>
            <a:endParaRPr lang="ca-ES" dirty="0" smtClean="0"/>
          </a:p>
          <a:p>
            <a:pPr lvl="1"/>
            <a:r>
              <a:rPr lang="ca-ES" dirty="0" smtClean="0"/>
              <a:t>Treball en equip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a-ES" dirty="0" smtClean="0"/>
              <a:t>Coneixement a l’empresa</a:t>
            </a:r>
            <a:endParaRPr lang="ca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a-ES" dirty="0" smtClean="0"/>
              <a:t>Implementació pròpia de la tècnica:</a:t>
            </a:r>
          </a:p>
          <a:p>
            <a:pPr lvl="1"/>
            <a:r>
              <a:rPr lang="ca-ES" dirty="0" smtClean="0"/>
              <a:t>Coneixement arquitectònic i intern de les aplicacions</a:t>
            </a:r>
          </a:p>
          <a:p>
            <a:pPr lvl="1"/>
            <a:r>
              <a:rPr lang="ca-ES" dirty="0" smtClean="0"/>
              <a:t>Esquemes de bases de dades</a:t>
            </a:r>
          </a:p>
          <a:p>
            <a:pPr lvl="1"/>
            <a:r>
              <a:rPr lang="ca-ES" dirty="0" smtClean="0"/>
              <a:t>Funcionalitat i particularitats dels components desenvolupats</a:t>
            </a:r>
          </a:p>
          <a:p>
            <a:pPr lvl="1"/>
            <a:r>
              <a:rPr lang="ca-ES" dirty="0" smtClean="0"/>
              <a:t>Productes de mercat utilitzats</a:t>
            </a:r>
          </a:p>
          <a:p>
            <a:pPr lvl="1"/>
            <a:r>
              <a:rPr lang="ca-ES" dirty="0" smtClean="0"/>
              <a:t>Seguretat implementada</a:t>
            </a:r>
          </a:p>
          <a:p>
            <a:pPr lvl="1"/>
            <a:r>
              <a:rPr lang="ca-ES" dirty="0" smtClean="0"/>
              <a:t>Requeriments i excepcions</a:t>
            </a:r>
          </a:p>
          <a:p>
            <a:pPr lvl="1"/>
            <a:r>
              <a:rPr lang="ca-ES" dirty="0" smtClean="0"/>
              <a:t>Coneixement del codi</a:t>
            </a:r>
          </a:p>
          <a:p>
            <a:pPr lvl="1"/>
            <a:r>
              <a:rPr lang="ca-ES" dirty="0" smtClean="0"/>
              <a:t>Decisions històriques</a:t>
            </a:r>
          </a:p>
          <a:p>
            <a:pPr lvl="1"/>
            <a:r>
              <a:rPr lang="ca-ES" dirty="0" smtClean="0"/>
              <a:t>Procediments de manteniment</a:t>
            </a:r>
          </a:p>
          <a:p>
            <a:r>
              <a:rPr lang="ca-ES" dirty="0" smtClean="0"/>
              <a:t>Dinàmica de l’equip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El currículum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Compte amb els idiomes!</a:t>
            </a:r>
          </a:p>
          <a:p>
            <a:pPr lvl="1"/>
            <a:r>
              <a:rPr lang="ca-ES" dirty="0" smtClean="0"/>
              <a:t>S’ha de poder parlar al nivell posat al currículum</a:t>
            </a:r>
          </a:p>
          <a:p>
            <a:pPr lvl="1"/>
            <a:r>
              <a:rPr lang="ca-ES" dirty="0" smtClean="0"/>
              <a:t>Si el nivell ja es mig, mai dir “m’ho he de preparar, ara no puc parlar en anglès”</a:t>
            </a:r>
          </a:p>
          <a:p>
            <a:pPr lvl="1"/>
            <a:r>
              <a:rPr lang="ca-ES" dirty="0" smtClean="0"/>
              <a:t>Si s’està perfeccionant un idioma, es pot posar com a anotació o a la carta de presentació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El síndrome de l’impostor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Per que una persona tingui un bon rendiment, s’han d’adquirir </a:t>
            </a:r>
            <a:r>
              <a:rPr lang="ca-ES" b="1" dirty="0" smtClean="0"/>
              <a:t>les dues bases de coneixement</a:t>
            </a:r>
          </a:p>
          <a:p>
            <a:r>
              <a:rPr lang="ca-ES" dirty="0" smtClean="0"/>
              <a:t>Només llegint la documentació interna (si n’hi ha) no vol dir que es sigui competent</a:t>
            </a:r>
          </a:p>
          <a:p>
            <a:r>
              <a:rPr lang="ca-ES" b="1" u="sng" dirty="0" smtClean="0"/>
              <a:t>Documentació = informació ≠ coneixement</a:t>
            </a:r>
          </a:p>
          <a:p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El síndrome de l’impostor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a-ES" dirty="0" smtClean="0"/>
              <a:t>Lamentablement hi ha persones </a:t>
            </a:r>
            <a:r>
              <a:rPr lang="ca-ES" b="1" u="sng" dirty="0" smtClean="0"/>
              <a:t>molt vàlides</a:t>
            </a:r>
            <a:r>
              <a:rPr lang="ca-ES" b="1" dirty="0" smtClean="0"/>
              <a:t> </a:t>
            </a:r>
            <a:r>
              <a:rPr lang="ca-ES" dirty="0" smtClean="0"/>
              <a:t>que poden no adquirir el coneixement a l’empresa necessari per rendir</a:t>
            </a:r>
          </a:p>
          <a:p>
            <a:r>
              <a:rPr lang="ca-ES" dirty="0" smtClean="0"/>
              <a:t>Això provoca que se sentin impostors:</a:t>
            </a:r>
          </a:p>
          <a:p>
            <a:pPr lvl="1"/>
            <a:r>
              <a:rPr lang="ca-ES" dirty="0" smtClean="0"/>
              <a:t>No em mereixo aquest lloc de treball</a:t>
            </a:r>
          </a:p>
          <a:p>
            <a:pPr lvl="1"/>
            <a:r>
              <a:rPr lang="ca-ES" dirty="0" smtClean="0"/>
              <a:t>No sóc adequat ni competent per fer aquesta feina...</a:t>
            </a:r>
          </a:p>
          <a:p>
            <a:pPr lvl="1"/>
            <a:r>
              <a:rPr lang="ca-ES" dirty="0" smtClean="0"/>
              <a:t>No rendeixo tal i com s’espera de mi, estic defraudant</a:t>
            </a:r>
          </a:p>
          <a:p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El síndrome de l’impostor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Es pot ser víctima d’aquestes situacions:</a:t>
            </a:r>
          </a:p>
          <a:p>
            <a:pPr lvl="1"/>
            <a:r>
              <a:rPr lang="ca-ES" dirty="0" smtClean="0"/>
              <a:t>Hi ha vegades que es demana el que una persona no sap fer... I mai ha dit que sabés fer</a:t>
            </a:r>
          </a:p>
          <a:p>
            <a:pPr lvl="1"/>
            <a:r>
              <a:rPr lang="ca-ES" dirty="0" smtClean="0"/>
              <a:t>Hi ha persones que per augmentar la seva autoestima o per voler ressaltar, desprestigien els altres</a:t>
            </a:r>
          </a:p>
          <a:p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El síndrome de l’impostor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a-ES" dirty="0" smtClean="0"/>
              <a:t>Persones que volen protegir la seva àrea d’especialitat dintre de l’empresa</a:t>
            </a:r>
          </a:p>
          <a:p>
            <a:pPr lvl="1"/>
            <a:r>
              <a:rPr lang="ca-ES" dirty="0" smtClean="0"/>
              <a:t>Volen seguir sent el referent per un determinat projecte o àrea</a:t>
            </a:r>
          </a:p>
          <a:p>
            <a:pPr lvl="1"/>
            <a:r>
              <a:rPr lang="ca-ES" dirty="0" smtClean="0"/>
              <a:t>No comparteixen el que fan ni el coneixement</a:t>
            </a:r>
          </a:p>
          <a:p>
            <a:pPr lvl="1"/>
            <a:r>
              <a:rPr lang="ca-ES" dirty="0" smtClean="0"/>
              <a:t>Sempre tenen un secret que els altres no tenen</a:t>
            </a:r>
          </a:p>
          <a:p>
            <a:pPr lvl="1"/>
            <a:r>
              <a:rPr lang="ca-ES" dirty="0" smtClean="0"/>
              <a:t>Diuen que els altres no rendeixen tant per que no són tan bons, o no en saben tant com ells</a:t>
            </a:r>
          </a:p>
          <a:p>
            <a:pPr lvl="1"/>
            <a:endParaRPr lang="ca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El síndrome de l’impostor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a-ES" dirty="0" smtClean="0"/>
              <a:t>Maneres de detectar-ho (personalment y globalment):</a:t>
            </a:r>
          </a:p>
          <a:p>
            <a:pPr lvl="1"/>
            <a:r>
              <a:rPr lang="ca-ES" dirty="0" smtClean="0"/>
              <a:t>Persones que no poden anar de vacances</a:t>
            </a:r>
          </a:p>
          <a:p>
            <a:pPr lvl="1"/>
            <a:r>
              <a:rPr lang="ca-ES" dirty="0" smtClean="0"/>
              <a:t>“Deixa-ho que ja ho faig jo”</a:t>
            </a:r>
          </a:p>
          <a:p>
            <a:pPr lvl="1"/>
            <a:r>
              <a:rPr lang="ca-ES" dirty="0" smtClean="0"/>
              <a:t>Única referència en un projecte determinat</a:t>
            </a:r>
          </a:p>
          <a:p>
            <a:pPr lvl="1"/>
            <a:r>
              <a:rPr lang="ca-ES" dirty="0" smtClean="0"/>
              <a:t>Sempre s’ha d’anar a preguntar als mateixos</a:t>
            </a:r>
          </a:p>
          <a:p>
            <a:pPr lvl="1"/>
            <a:r>
              <a:rPr lang="ca-ES" dirty="0" smtClean="0"/>
              <a:t>Mai donen tota la informació que una altra persona necessita per fer determinades tasques</a:t>
            </a:r>
          </a:p>
          <a:p>
            <a:pPr lvl="1"/>
            <a:r>
              <a:rPr lang="ca-ES" dirty="0" smtClean="0"/>
              <a:t>No tenen gaire versatilitat “no se’ls pot moure”</a:t>
            </a:r>
          </a:p>
          <a:p>
            <a:pPr lvl="1"/>
            <a:endParaRPr lang="ca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El síndrome de l’impostor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a-ES" dirty="0" smtClean="0"/>
              <a:t>Maneres de detectar-ho (personalment y globalment):</a:t>
            </a:r>
          </a:p>
          <a:p>
            <a:pPr lvl="1"/>
            <a:r>
              <a:rPr lang="ca-ES" dirty="0" smtClean="0"/>
              <a:t>D’altres no poden fer la feina, tot i ser capaços</a:t>
            </a:r>
          </a:p>
          <a:p>
            <a:pPr lvl="1"/>
            <a:r>
              <a:rPr lang="ca-ES" dirty="0" smtClean="0"/>
              <a:t>Hi ha membres de l’equip que sempre estan preguntant en lloc d’estar discutint</a:t>
            </a:r>
          </a:p>
          <a:p>
            <a:pPr lvl="1"/>
            <a:r>
              <a:rPr lang="ca-ES" dirty="0" smtClean="0"/>
              <a:t>Les propostes de certes persones sempre són negades (no de manera tècnica ni objectiva)</a:t>
            </a:r>
          </a:p>
          <a:p>
            <a:pPr lvl="1"/>
            <a:r>
              <a:rPr lang="ca-ES" dirty="0" smtClean="0"/>
              <a:t>En un equip hi ha membres de primera i de segona</a:t>
            </a:r>
          </a:p>
          <a:p>
            <a:pPr lvl="1"/>
            <a:r>
              <a:rPr lang="ca-ES" dirty="0" smtClean="0"/>
              <a:t>No és fàcil ser un membre “de primera”</a:t>
            </a:r>
          </a:p>
          <a:p>
            <a:pPr lvl="1"/>
            <a:endParaRPr lang="ca-ES" dirty="0" smtClean="0"/>
          </a:p>
          <a:p>
            <a:pPr lvl="1"/>
            <a:endParaRPr lang="ca-ES" dirty="0" smtClean="0"/>
          </a:p>
          <a:p>
            <a:pPr lvl="1"/>
            <a:endParaRPr lang="ca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El síndrome de l’impostor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Què provoca?</a:t>
            </a:r>
          </a:p>
          <a:p>
            <a:pPr lvl="1"/>
            <a:r>
              <a:rPr lang="ca-ES" dirty="0" smtClean="0"/>
              <a:t>Frustració en persones perfectament vàlides</a:t>
            </a:r>
          </a:p>
          <a:p>
            <a:pPr lvl="1"/>
            <a:endParaRPr lang="ca-ES" dirty="0" smtClean="0"/>
          </a:p>
          <a:p>
            <a:pPr lvl="1"/>
            <a:endParaRPr lang="ca-ES" dirty="0" smtClean="0"/>
          </a:p>
          <a:p>
            <a:pPr lvl="1"/>
            <a:endParaRPr lang="ca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El síndrome de l’impostor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És molt perillós si us passa a les primeres feines</a:t>
            </a:r>
          </a:p>
          <a:p>
            <a:pPr lvl="1"/>
            <a:r>
              <a:rPr lang="ca-ES" dirty="0" smtClean="0"/>
              <a:t>Oportunitats d’haver demostrar les capacitats</a:t>
            </a:r>
          </a:p>
          <a:p>
            <a:pPr lvl="1"/>
            <a:r>
              <a:rPr lang="ca-ES" dirty="0" smtClean="0"/>
              <a:t>Encara no es té prou experiència com per saber que ets capaç de fer aquesta feina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El síndrome de l’impostor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a-ES" dirty="0" smtClean="0"/>
              <a:t>Possibles solucions per part de l’empresa</a:t>
            </a:r>
          </a:p>
          <a:p>
            <a:pPr lvl="1"/>
            <a:r>
              <a:rPr lang="ca-ES" b="1" dirty="0" smtClean="0"/>
              <a:t>Donar oportunitats per igual</a:t>
            </a:r>
          </a:p>
          <a:p>
            <a:pPr lvl="1"/>
            <a:r>
              <a:rPr lang="ca-ES" dirty="0" smtClean="0"/>
              <a:t>Sempre tenir en compte les opinions de tothom</a:t>
            </a:r>
          </a:p>
          <a:p>
            <a:pPr lvl="1"/>
            <a:r>
              <a:rPr lang="ca-ES" dirty="0" smtClean="0"/>
              <a:t>Fomentar la discussió</a:t>
            </a:r>
          </a:p>
          <a:p>
            <a:pPr lvl="1"/>
            <a:r>
              <a:rPr lang="ca-ES" dirty="0" smtClean="0"/>
              <a:t>Sospitar quan totes les preguntes van sempre dirigides a una mateixa persona</a:t>
            </a:r>
          </a:p>
          <a:p>
            <a:pPr lvl="1"/>
            <a:r>
              <a:rPr lang="ca-ES" dirty="0" smtClean="0"/>
              <a:t>Rotar persones en diferents projectes, no permetre massa veterania en certa àrea</a:t>
            </a:r>
          </a:p>
          <a:p>
            <a:pPr lvl="1"/>
            <a:endParaRPr lang="ca-ES" dirty="0" smtClean="0"/>
          </a:p>
          <a:p>
            <a:pPr lvl="2"/>
            <a:endParaRPr lang="ca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El síndrome de l’impostor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a-ES" dirty="0" smtClean="0"/>
              <a:t>Possibles solucions per part del treballador</a:t>
            </a:r>
          </a:p>
          <a:p>
            <a:pPr lvl="1"/>
            <a:r>
              <a:rPr lang="ca-ES" dirty="0" smtClean="0"/>
              <a:t>Demanar projectes on hi hagi marge per desenvolupar i demostrar (normalment nous projectes)</a:t>
            </a:r>
          </a:p>
          <a:p>
            <a:pPr lvl="1"/>
            <a:r>
              <a:rPr lang="ca-ES" dirty="0" smtClean="0"/>
              <a:t>Tolerància als errors de novell</a:t>
            </a:r>
          </a:p>
          <a:p>
            <a:pPr lvl="1"/>
            <a:r>
              <a:rPr lang="ca-ES" dirty="0" smtClean="0"/>
              <a:t>Poder justificar objectivament la diferència d’oportunitats per demostrar capacitats (tenir espai)</a:t>
            </a:r>
          </a:p>
          <a:p>
            <a:pPr lvl="1"/>
            <a:r>
              <a:rPr lang="ca-ES" dirty="0" smtClean="0"/>
              <a:t>Si es té la sensació de que no et permeten créixer, o no es pot rendir al nivell que un mateix s’espera... pot ser que hagi arribat el moment de canviar</a:t>
            </a:r>
          </a:p>
          <a:p>
            <a:pPr lvl="1"/>
            <a:endParaRPr lang="ca-ES" dirty="0" smtClean="0"/>
          </a:p>
          <a:p>
            <a:pPr lvl="2"/>
            <a:endParaRPr lang="ca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El currículum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Infinitat d’exemples i plantilles a Internet</a:t>
            </a:r>
          </a:p>
          <a:p>
            <a:r>
              <a:rPr lang="ca-ES" dirty="0" smtClean="0"/>
              <a:t>Preguntar a una persona coneguda:</a:t>
            </a:r>
          </a:p>
          <a:p>
            <a:pPr lvl="1"/>
            <a:r>
              <a:rPr lang="ca-ES" dirty="0" smtClean="0"/>
              <a:t>Què en penses del meu currículum? </a:t>
            </a:r>
          </a:p>
          <a:p>
            <a:pPr lvl="1"/>
            <a:r>
              <a:rPr lang="ca-ES" dirty="0" smtClean="0"/>
              <a:t>Què és el que més destaca del meu perfil? (programació, disseny, base de dades...)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El síndrome de l’impostor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a-ES" dirty="0" smtClean="0"/>
              <a:t>Cada empresa és un món</a:t>
            </a:r>
          </a:p>
          <a:p>
            <a:pPr lvl="1"/>
            <a:r>
              <a:rPr lang="ca-ES" dirty="0" smtClean="0"/>
              <a:t>Una persona pot tenir un rendiment molt alt en un entorn, i no tenir-lo en un altre</a:t>
            </a:r>
          </a:p>
          <a:p>
            <a:pPr lvl="1"/>
            <a:r>
              <a:rPr lang="ca-ES" dirty="0" smtClean="0"/>
              <a:t>Dues empreses grans poden ser totalment diferents</a:t>
            </a:r>
          </a:p>
          <a:p>
            <a:pPr lvl="1"/>
            <a:r>
              <a:rPr lang="ca-ES" dirty="0" smtClean="0"/>
              <a:t>Una persona pot encaixar millor en la gran o la petita/mitjana empresa</a:t>
            </a:r>
          </a:p>
          <a:p>
            <a:pPr lvl="1"/>
            <a:r>
              <a:rPr lang="ca-ES" dirty="0" smtClean="0"/>
              <a:t>El síndrome es pot donar tant a l’empresa gran com la petita</a:t>
            </a:r>
          </a:p>
          <a:p>
            <a:pPr lvl="1">
              <a:buNone/>
            </a:pPr>
            <a:endParaRPr lang="ca-ES" dirty="0" smtClean="0"/>
          </a:p>
          <a:p>
            <a:pPr marL="0" lvl="1" indent="0">
              <a:buNone/>
            </a:pPr>
            <a:endParaRPr lang="ca-ES" sz="1000" dirty="0" smtClean="0"/>
          </a:p>
          <a:p>
            <a:pPr marL="0" lvl="1" indent="0">
              <a:buNone/>
            </a:pPr>
            <a:endParaRPr lang="ca-ES" sz="1000" dirty="0" smtClean="0">
              <a:hlinkClick r:id="rId2"/>
            </a:endParaRPr>
          </a:p>
          <a:p>
            <a:pPr marL="0" lvl="1" indent="0">
              <a:buNone/>
            </a:pPr>
            <a:endParaRPr lang="ca-ES" sz="1000" dirty="0" smtClean="0">
              <a:hlinkClick r:id="rId2"/>
            </a:endParaRPr>
          </a:p>
          <a:p>
            <a:pPr marL="0" lvl="1" indent="0">
              <a:buNone/>
            </a:pPr>
            <a:endParaRPr lang="ca-ES" sz="1000" dirty="0" smtClean="0">
              <a:hlinkClick r:id="rId2"/>
            </a:endParaRPr>
          </a:p>
          <a:p>
            <a:pPr marL="0" lvl="1" indent="0">
              <a:buNone/>
            </a:pPr>
            <a:endParaRPr lang="ca-ES" sz="1000" dirty="0" smtClean="0">
              <a:hlinkClick r:id="rId2"/>
            </a:endParaRPr>
          </a:p>
          <a:p>
            <a:pPr marL="0" lvl="1" indent="0">
              <a:buNone/>
            </a:pPr>
            <a:r>
              <a:rPr lang="ca-ES" sz="1000" dirty="0" smtClean="0">
                <a:hlinkClick r:id="rId2"/>
              </a:rPr>
              <a:t>https://www.businessinsider.com/big-tech-org-charts-2011-6?r=US&amp;IR=T </a:t>
            </a:r>
            <a:endParaRPr lang="ca-ES" sz="1000" dirty="0" smtClean="0"/>
          </a:p>
          <a:p>
            <a:pPr marL="0" lvl="1" indent="0">
              <a:buNone/>
            </a:pPr>
            <a:endParaRPr lang="ca-ES" sz="1000" dirty="0" smtClean="0"/>
          </a:p>
          <a:p>
            <a:pPr marL="0" lvl="1" indent="0">
              <a:buNone/>
            </a:pPr>
            <a:endParaRPr lang="ca-ES" dirty="0" smtClean="0"/>
          </a:p>
          <a:p>
            <a:endParaRPr lang="ca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ca-ES"/>
          </a:p>
        </p:txBody>
      </p:sp>
      <p:pic>
        <p:nvPicPr>
          <p:cNvPr id="5" name="Picture 2" descr="Resultado de imagen de top techs orgch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843558"/>
            <a:ext cx="4248472" cy="4138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El síndrome de </a:t>
            </a:r>
            <a:r>
              <a:rPr lang="ca-ES" dirty="0" err="1" smtClean="0"/>
              <a:t>l’impostor</a:t>
            </a:r>
            <a:endParaRPr lang="ca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 smtClean="0"/>
              <a:t>Empresa gran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a-ES" dirty="0" smtClean="0"/>
              <a:t>Processos molt marcats</a:t>
            </a:r>
          </a:p>
          <a:p>
            <a:r>
              <a:rPr lang="ca-ES" dirty="0" smtClean="0"/>
              <a:t>Acostumen a tenir bones condicions laborals</a:t>
            </a:r>
          </a:p>
          <a:p>
            <a:r>
              <a:rPr lang="ca-ES" dirty="0" smtClean="0"/>
              <a:t>Elevada especialització</a:t>
            </a:r>
          </a:p>
          <a:p>
            <a:r>
              <a:rPr lang="ca-ES" dirty="0" smtClean="0"/>
              <a:t>Decisions preses per directors (no sempre tècnicament les millors)</a:t>
            </a:r>
          </a:p>
          <a:p>
            <a:r>
              <a:rPr lang="ca-ES" dirty="0" smtClean="0"/>
              <a:t>Molta interacció amb equips de diferents especialitats, a vegades difícil</a:t>
            </a:r>
          </a:p>
          <a:p>
            <a:r>
              <a:rPr lang="ca-ES" dirty="0" smtClean="0"/>
              <a:t>Molta política i burocràcia (feina tirada a la brossa per decisions polítiques)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a-ES" dirty="0" smtClean="0"/>
              <a:t>Empresa petita/mitjana</a:t>
            </a:r>
            <a:endParaRPr lang="ca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a-ES" dirty="0" smtClean="0"/>
              <a:t>Més llibertat de processos</a:t>
            </a:r>
          </a:p>
          <a:p>
            <a:r>
              <a:rPr lang="ca-ES" dirty="0" smtClean="0"/>
              <a:t>Condicions laborals més baixes</a:t>
            </a:r>
          </a:p>
          <a:p>
            <a:r>
              <a:rPr lang="ca-ES" dirty="0" smtClean="0"/>
              <a:t>Menys especialització, però més diversitat</a:t>
            </a:r>
          </a:p>
          <a:p>
            <a:r>
              <a:rPr lang="ca-ES" dirty="0" smtClean="0"/>
              <a:t>Decisions preses a un nivell inferior i amb més llibertat, a vegades per persones més especialitzades</a:t>
            </a:r>
          </a:p>
          <a:p>
            <a:r>
              <a:rPr lang="ca-ES" dirty="0" smtClean="0"/>
              <a:t>Equips més petits però més polivalents i accessibles</a:t>
            </a:r>
          </a:p>
          <a:p>
            <a:r>
              <a:rPr lang="ca-ES" dirty="0" smtClean="0"/>
              <a:t>Menys política i burocràcia, el temps té més cost a la petita i mitjana empresa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Estructura de la presentació</a:t>
            </a:r>
            <a:endParaRPr lang="ca-ES" dirty="0"/>
          </a:p>
        </p:txBody>
      </p:sp>
      <p:sp>
        <p:nvSpPr>
          <p:cNvPr id="4" name="3 Flecha derecha"/>
          <p:cNvSpPr/>
          <p:nvPr/>
        </p:nvSpPr>
        <p:spPr>
          <a:xfrm>
            <a:off x="683568" y="2427734"/>
            <a:ext cx="763284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400" dirty="0" smtClean="0"/>
              <a:t>Cercant feina, treballant i mantenint-se</a:t>
            </a:r>
            <a:endParaRPr lang="ca-ES" sz="2400" dirty="0"/>
          </a:p>
        </p:txBody>
      </p:sp>
      <p:sp>
        <p:nvSpPr>
          <p:cNvPr id="6" name="5 Llamada con línea 1"/>
          <p:cNvSpPr/>
          <p:nvPr/>
        </p:nvSpPr>
        <p:spPr>
          <a:xfrm>
            <a:off x="899592" y="1059582"/>
            <a:ext cx="1152128" cy="936104"/>
          </a:xfrm>
          <a:prstGeom prst="borderCallout1">
            <a:avLst>
              <a:gd name="adj1" fmla="val 100254"/>
              <a:gd name="adj2" fmla="val 19774"/>
              <a:gd name="adj3" fmla="val 169942"/>
              <a:gd name="adj4" fmla="val 2001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Preparant el CV</a:t>
            </a:r>
            <a:endParaRPr lang="ca-ES" dirty="0"/>
          </a:p>
        </p:txBody>
      </p:sp>
      <p:sp>
        <p:nvSpPr>
          <p:cNvPr id="7" name="6 Llamada con línea 1"/>
          <p:cNvSpPr/>
          <p:nvPr/>
        </p:nvSpPr>
        <p:spPr>
          <a:xfrm>
            <a:off x="2195736" y="3579862"/>
            <a:ext cx="1368152" cy="936104"/>
          </a:xfrm>
          <a:prstGeom prst="borderCallout1">
            <a:avLst>
              <a:gd name="adj1" fmla="val 29"/>
              <a:gd name="adj2" fmla="val 9692"/>
              <a:gd name="adj3" fmla="val -53915"/>
              <a:gd name="adj4" fmla="val 980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Proves de programació</a:t>
            </a:r>
            <a:endParaRPr lang="ca-ES" dirty="0"/>
          </a:p>
        </p:txBody>
      </p:sp>
      <p:sp>
        <p:nvSpPr>
          <p:cNvPr id="8" name="7 Llamada con línea 1"/>
          <p:cNvSpPr/>
          <p:nvPr/>
        </p:nvSpPr>
        <p:spPr>
          <a:xfrm>
            <a:off x="3563888" y="1059582"/>
            <a:ext cx="1512168" cy="936104"/>
          </a:xfrm>
          <a:prstGeom prst="borderCallout1">
            <a:avLst>
              <a:gd name="adj1" fmla="val 100254"/>
              <a:gd name="adj2" fmla="val 19774"/>
              <a:gd name="adj3" fmla="val 169942"/>
              <a:gd name="adj4" fmla="val 19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A l’entrevista</a:t>
            </a:r>
            <a:endParaRPr lang="ca-ES" dirty="0"/>
          </a:p>
        </p:txBody>
      </p:sp>
      <p:sp>
        <p:nvSpPr>
          <p:cNvPr id="9" name="8 Llamada con línea 1"/>
          <p:cNvSpPr/>
          <p:nvPr/>
        </p:nvSpPr>
        <p:spPr>
          <a:xfrm>
            <a:off x="5364088" y="3579862"/>
            <a:ext cx="1296144" cy="936104"/>
          </a:xfrm>
          <a:prstGeom prst="borderCallout1">
            <a:avLst>
              <a:gd name="adj1" fmla="val -480"/>
              <a:gd name="adj2" fmla="val 10040"/>
              <a:gd name="adj3" fmla="val -53915"/>
              <a:gd name="adj4" fmla="val 980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A la fenia</a:t>
            </a:r>
          </a:p>
        </p:txBody>
      </p:sp>
      <p:sp>
        <p:nvSpPr>
          <p:cNvPr id="10" name="9 Llamada con línea 1"/>
          <p:cNvSpPr/>
          <p:nvPr/>
        </p:nvSpPr>
        <p:spPr>
          <a:xfrm>
            <a:off x="6228184" y="1059582"/>
            <a:ext cx="1512168" cy="936104"/>
          </a:xfrm>
          <a:prstGeom prst="borderCallout1">
            <a:avLst>
              <a:gd name="adj1" fmla="val 100254"/>
              <a:gd name="adj2" fmla="val 19774"/>
              <a:gd name="adj3" fmla="val 169942"/>
              <a:gd name="adj4" fmla="val 1926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Mantenir-se al mercat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Mantenir-se al mercat</a:t>
            </a:r>
            <a:endParaRPr lang="ca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smtClean="0"/>
              <a:t>poliglotisme i </a:t>
            </a:r>
            <a:r>
              <a:rPr lang="ca-ES" dirty="0" err="1" smtClean="0"/>
              <a:t>multidisciplinarietat</a:t>
            </a:r>
            <a:r>
              <a:rPr lang="ca-ES" dirty="0" smtClean="0"/>
              <a:t> </a:t>
            </a:r>
            <a:endParaRPr lang="ca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Poliglotisme i </a:t>
            </a:r>
            <a:r>
              <a:rPr lang="ca-ES" dirty="0" err="1" smtClean="0"/>
              <a:t>multidisciplinarietat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Quan es te </a:t>
            </a:r>
            <a:r>
              <a:rPr lang="ca-ES" smtClean="0"/>
              <a:t>certa experiència, </a:t>
            </a:r>
            <a:r>
              <a:rPr lang="ca-ES" dirty="0" smtClean="0"/>
              <a:t>es valora el coneixement de diferents llenguatges de programació i </a:t>
            </a:r>
            <a:r>
              <a:rPr lang="ca-ES" i="1" dirty="0" err="1" smtClean="0"/>
              <a:t>frameworks</a:t>
            </a:r>
            <a:r>
              <a:rPr lang="ca-ES" dirty="0" smtClean="0"/>
              <a:t>, denota flexibilitat i adaptabilitat</a:t>
            </a:r>
          </a:p>
          <a:p>
            <a:r>
              <a:rPr lang="ca-ES" dirty="0" smtClean="0"/>
              <a:t>Millor no ser un </a:t>
            </a:r>
            <a:r>
              <a:rPr lang="ca-ES" i="1" dirty="0" smtClean="0"/>
              <a:t>fan incondicional </a:t>
            </a:r>
            <a:r>
              <a:rPr lang="ca-ES" dirty="0" smtClean="0"/>
              <a:t>de poques tecnologies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Poliglotisme i </a:t>
            </a:r>
            <a:r>
              <a:rPr lang="ca-ES" dirty="0" err="1" smtClean="0"/>
              <a:t>multidisciplinarietat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a-ES" dirty="0" err="1" smtClean="0"/>
              <a:t>Devops</a:t>
            </a:r>
            <a:endParaRPr lang="ca-ES" dirty="0" smtClean="0"/>
          </a:p>
          <a:p>
            <a:pPr lvl="1"/>
            <a:r>
              <a:rPr lang="ca-ES" dirty="0" smtClean="0"/>
              <a:t>No oblidar que </a:t>
            </a:r>
            <a:r>
              <a:rPr lang="ca-ES" dirty="0" err="1" smtClean="0"/>
              <a:t>devops</a:t>
            </a:r>
            <a:r>
              <a:rPr lang="ca-ES" dirty="0" smtClean="0"/>
              <a:t> involucra als desenvolupadors en tasques d’integració continua!</a:t>
            </a:r>
          </a:p>
          <a:p>
            <a:pPr lvl="1"/>
            <a:r>
              <a:rPr lang="ca-ES" dirty="0" smtClean="0"/>
              <a:t>Coneixement d’entorns per automatitzar instal·lacions o desplegaments de noves versions</a:t>
            </a:r>
          </a:p>
          <a:p>
            <a:pPr lvl="2"/>
            <a:r>
              <a:rPr lang="ca-ES" dirty="0" smtClean="0"/>
              <a:t>Cal tenir coneixement d'infraestructura, sistemes, comunicacions, etc.</a:t>
            </a:r>
          </a:p>
          <a:p>
            <a:pPr lvl="2"/>
            <a:r>
              <a:rPr lang="ca-ES" dirty="0" err="1" smtClean="0"/>
              <a:t>Docker</a:t>
            </a:r>
            <a:r>
              <a:rPr lang="ca-ES" dirty="0" smtClean="0"/>
              <a:t> containers</a:t>
            </a:r>
          </a:p>
          <a:p>
            <a:pPr lvl="2"/>
            <a:r>
              <a:rPr lang="ca-ES" i="1" dirty="0" err="1" smtClean="0"/>
              <a:t>Cloud</a:t>
            </a:r>
            <a:r>
              <a:rPr lang="ca-ES" dirty="0" smtClean="0"/>
              <a:t>. No cal anar al </a:t>
            </a:r>
            <a:r>
              <a:rPr lang="ca-ES" i="1" dirty="0" err="1" smtClean="0"/>
              <a:t>cloud</a:t>
            </a:r>
            <a:r>
              <a:rPr lang="ca-ES" dirty="0" smtClean="0"/>
              <a:t> per treballar amb </a:t>
            </a:r>
            <a:r>
              <a:rPr lang="ca-ES" dirty="0" err="1" smtClean="0"/>
              <a:t>devops</a:t>
            </a:r>
            <a:r>
              <a:rPr lang="ca-ES" dirty="0" smtClean="0"/>
              <a:t>, però la tecnologia </a:t>
            </a:r>
            <a:r>
              <a:rPr lang="ca-ES" i="1" dirty="0" err="1" smtClean="0"/>
              <a:t>cloud</a:t>
            </a:r>
            <a:r>
              <a:rPr lang="ca-ES" dirty="0" smtClean="0"/>
              <a:t> està pensada per explotar </a:t>
            </a:r>
            <a:r>
              <a:rPr lang="ca-ES" dirty="0" err="1" smtClean="0"/>
              <a:t>devops</a:t>
            </a:r>
            <a:r>
              <a:rPr lang="ca-ES" dirty="0" smtClean="0"/>
              <a:t>.</a:t>
            </a:r>
          </a:p>
          <a:p>
            <a:pPr lvl="2"/>
            <a:r>
              <a:rPr lang="ca-ES" dirty="0" smtClean="0"/>
              <a:t>Xarxes, comunicacions i seguretat</a:t>
            </a:r>
          </a:p>
          <a:p>
            <a:pPr lvl="2"/>
            <a:r>
              <a:rPr lang="ca-ES" dirty="0" smtClean="0"/>
              <a:t>Saber de bases de dades.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Poliglotisme i </a:t>
            </a:r>
            <a:r>
              <a:rPr lang="ca-ES" dirty="0" err="1" smtClean="0"/>
              <a:t>multidisciplinarietat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ca-ES" dirty="0" smtClean="0"/>
              <a:t>Permet col·laborar en l’arquitectura tant de desenvolupament com producció</a:t>
            </a:r>
          </a:p>
          <a:p>
            <a:r>
              <a:rPr lang="ca-ES" dirty="0" smtClean="0"/>
              <a:t>Ajuda a resoldre incidències</a:t>
            </a:r>
          </a:p>
          <a:p>
            <a:r>
              <a:rPr lang="ca-ES" dirty="0" smtClean="0"/>
              <a:t>Ajuda a crear aplicacions més robustes</a:t>
            </a:r>
          </a:p>
          <a:p>
            <a:r>
              <a:rPr lang="ca-ES" dirty="0" smtClean="0"/>
              <a:t>Funciona al meu PC no és una resposta vàlida en cas de problemes de posada en marxa!</a:t>
            </a:r>
          </a:p>
          <a:p>
            <a:r>
              <a:rPr lang="ca-ES" dirty="0" smtClean="0"/>
              <a:t>En cas d’incidència trobar la causa original del problema per que no es torni a repetir, no conformar-se amb la solució provisional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ca-ES" dirty="0" smtClean="0"/>
              <a:t>Exemple: els ORM com </a:t>
            </a:r>
            <a:r>
              <a:rPr lang="ca-ES" dirty="0" err="1" smtClean="0"/>
              <a:t>Entity</a:t>
            </a:r>
            <a:r>
              <a:rPr lang="ca-ES" dirty="0" smtClean="0"/>
              <a:t> </a:t>
            </a:r>
            <a:r>
              <a:rPr lang="ca-ES" dirty="0" err="1" smtClean="0"/>
              <a:t>Framework</a:t>
            </a:r>
            <a:r>
              <a:rPr lang="ca-ES" dirty="0" smtClean="0"/>
              <a:t> són a vegades utilitzats com a renúncia de responsabilitats amb problemes relacionats amb la base de dades</a:t>
            </a:r>
          </a:p>
          <a:p>
            <a:endParaRPr lang="ca-ES" dirty="0" smtClean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ca-ES" sz="1400" dirty="0" smtClean="0"/>
          </a:p>
          <a:p>
            <a:pPr marL="0" indent="0">
              <a:buNone/>
            </a:pPr>
            <a:endParaRPr lang="ca-ES" sz="1400" dirty="0" smtClean="0"/>
          </a:p>
          <a:p>
            <a:pPr marL="0" indent="0">
              <a:buNone/>
            </a:pPr>
            <a:endParaRPr lang="ca-ES" sz="1400" dirty="0" smtClean="0"/>
          </a:p>
          <a:p>
            <a:pPr marL="0" indent="0">
              <a:buNone/>
            </a:pPr>
            <a:endParaRPr lang="ca-ES" sz="1400" dirty="0" smtClean="0"/>
          </a:p>
          <a:p>
            <a:pPr marL="0" indent="0">
              <a:buNone/>
            </a:pPr>
            <a:endParaRPr lang="ca-ES" sz="1400" dirty="0" smtClean="0"/>
          </a:p>
          <a:p>
            <a:pPr marL="0" indent="0">
              <a:buNone/>
            </a:pPr>
            <a:endParaRPr lang="ca-ES" sz="1400" dirty="0" smtClean="0"/>
          </a:p>
          <a:p>
            <a:pPr marL="0" indent="0">
              <a:buNone/>
            </a:pPr>
            <a:endParaRPr lang="ca-ES" sz="1400" dirty="0" smtClean="0"/>
          </a:p>
          <a:p>
            <a:pPr marL="0" indent="0">
              <a:buNone/>
            </a:pPr>
            <a:endParaRPr lang="ca-ES" sz="1400" dirty="0" smtClean="0"/>
          </a:p>
          <a:p>
            <a:pPr marL="0" indent="0">
              <a:buNone/>
            </a:pPr>
            <a:endParaRPr lang="ca-ES" sz="1400" dirty="0" smtClean="0"/>
          </a:p>
          <a:p>
            <a:pPr marL="0" indent="0">
              <a:buNone/>
            </a:pPr>
            <a:endParaRPr lang="ca-ES" sz="1400" dirty="0" smtClean="0"/>
          </a:p>
          <a:p>
            <a:pPr marL="0" indent="0">
              <a:buNone/>
            </a:pPr>
            <a:endParaRPr lang="ca-ES" sz="1400" dirty="0" smtClean="0"/>
          </a:p>
          <a:p>
            <a:pPr marL="0" indent="0">
              <a:buNone/>
            </a:pPr>
            <a:endParaRPr lang="ca-ES" sz="1400" dirty="0" smtClean="0"/>
          </a:p>
          <a:p>
            <a:pPr marL="0" indent="0">
              <a:buNone/>
            </a:pPr>
            <a:endParaRPr lang="ca-ES" sz="1400" dirty="0" smtClean="0"/>
          </a:p>
          <a:p>
            <a:pPr marL="0" indent="0">
              <a:buNone/>
            </a:pPr>
            <a:endParaRPr lang="ca-ES" sz="1400" dirty="0" smtClean="0"/>
          </a:p>
          <a:p>
            <a:pPr marL="0" indent="0">
              <a:buNone/>
            </a:pPr>
            <a:endParaRPr lang="ca-ES" sz="1400" dirty="0" smtClean="0"/>
          </a:p>
          <a:p>
            <a:pPr marL="0" indent="0">
              <a:buNone/>
            </a:pPr>
            <a:endParaRPr lang="ca-ES" sz="1400" dirty="0" smtClean="0"/>
          </a:p>
          <a:p>
            <a:pPr marL="0" indent="0">
              <a:buNone/>
            </a:pPr>
            <a:endParaRPr lang="ca-ES" sz="1200" dirty="0" smtClean="0">
              <a:hlinkClick r:id="rId2"/>
            </a:endParaRPr>
          </a:p>
          <a:p>
            <a:pPr marL="0" indent="0">
              <a:buNone/>
            </a:pPr>
            <a:r>
              <a:rPr lang="ca-ES" sz="1200" dirty="0" smtClean="0">
                <a:hlinkClick r:id="rId2"/>
              </a:rPr>
              <a:t>https://www.google.com/url?sa=i&amp;source=images&amp;cd=&amp;cad=rja&amp;uact=8&amp;ved=2ahUKEwjyq9Onl6_gAhVMsKQKHQ64BYsQjRx6BAgBEAU&amp;url=https%3A%2F%2Fwww.worksonmymachine.pro%2F&amp;psig=AOvVaw13lsfI4B-_cSH64twJn5Dr&amp;ust=1549819912788104</a:t>
            </a:r>
            <a:r>
              <a:rPr lang="ca-ES" sz="1200" dirty="0" smtClean="0"/>
              <a:t> </a:t>
            </a:r>
            <a:endParaRPr lang="ca-ES" sz="2300" dirty="0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419622"/>
            <a:ext cx="2451348" cy="23704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Poliglotisme i </a:t>
            </a:r>
            <a:r>
              <a:rPr lang="ca-ES" dirty="0" err="1" smtClean="0"/>
              <a:t>multidisciplinarietat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/>
          </a:p>
        </p:txBody>
      </p:sp>
      <p:pic>
        <p:nvPicPr>
          <p:cNvPr id="1026" name="Picture 2" descr="Resultado de imagen de pyth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7614"/>
            <a:ext cx="936104" cy="936104"/>
          </a:xfrm>
          <a:prstGeom prst="rect">
            <a:avLst/>
          </a:prstGeom>
          <a:noFill/>
        </p:spPr>
      </p:pic>
      <p:pic>
        <p:nvPicPr>
          <p:cNvPr id="1028" name="Picture 4" descr="Resultado de imagen de jav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059582"/>
            <a:ext cx="747964" cy="1368152"/>
          </a:xfrm>
          <a:prstGeom prst="rect">
            <a:avLst/>
          </a:prstGeom>
          <a:noFill/>
        </p:spPr>
      </p:pic>
      <p:pic>
        <p:nvPicPr>
          <p:cNvPr id="1038" name="Picture 14" descr=".NET Core Logo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1203598"/>
            <a:ext cx="1181468" cy="1181468"/>
          </a:xfrm>
          <a:prstGeom prst="rect">
            <a:avLst/>
          </a:prstGeom>
          <a:noFill/>
        </p:spPr>
      </p:pic>
      <p:pic>
        <p:nvPicPr>
          <p:cNvPr id="1040" name="Picture 16" descr="Resultado de imagen de C++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1131590"/>
            <a:ext cx="1137075" cy="1278262"/>
          </a:xfrm>
          <a:prstGeom prst="rect">
            <a:avLst/>
          </a:prstGeom>
          <a:noFill/>
        </p:spPr>
      </p:pic>
      <p:pic>
        <p:nvPicPr>
          <p:cNvPr id="1042" name="Picture 18" descr="Resultado de imagen de azur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2643758"/>
            <a:ext cx="1872208" cy="1173055"/>
          </a:xfrm>
          <a:prstGeom prst="rect">
            <a:avLst/>
          </a:prstGeom>
          <a:noFill/>
        </p:spPr>
      </p:pic>
      <p:pic>
        <p:nvPicPr>
          <p:cNvPr id="1044" name="Picture 20" descr="Resultado de imagen de aw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23728" y="2643758"/>
            <a:ext cx="2808312" cy="1282690"/>
          </a:xfrm>
          <a:prstGeom prst="rect">
            <a:avLst/>
          </a:prstGeom>
          <a:noFill/>
        </p:spPr>
      </p:pic>
      <p:pic>
        <p:nvPicPr>
          <p:cNvPr id="1046" name="Picture 22" descr="Resultado de imagen de oracl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56176" y="1178977"/>
            <a:ext cx="2030065" cy="888717"/>
          </a:xfrm>
          <a:prstGeom prst="rect">
            <a:avLst/>
          </a:prstGeom>
          <a:noFill/>
        </p:spPr>
      </p:pic>
      <p:pic>
        <p:nvPicPr>
          <p:cNvPr id="1048" name="Picture 24" descr="Resultado de imagen de mongodb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24128" y="1923678"/>
            <a:ext cx="2664296" cy="723730"/>
          </a:xfrm>
          <a:prstGeom prst="rect">
            <a:avLst/>
          </a:prstGeom>
          <a:noFill/>
        </p:spPr>
      </p:pic>
      <p:pic>
        <p:nvPicPr>
          <p:cNvPr id="1050" name="Picture 26" descr="Resultado de imagen de sql server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44008" y="2715766"/>
            <a:ext cx="1497167" cy="1230505"/>
          </a:xfrm>
          <a:prstGeom prst="rect">
            <a:avLst/>
          </a:prstGeom>
          <a:noFill/>
        </p:spPr>
      </p:pic>
      <p:pic>
        <p:nvPicPr>
          <p:cNvPr id="1052" name="Picture 28" descr="Resultado de imagen de neo4j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660232" y="2787774"/>
            <a:ext cx="1512168" cy="1015105"/>
          </a:xfrm>
          <a:prstGeom prst="rect">
            <a:avLst/>
          </a:prstGeom>
          <a:noFill/>
        </p:spPr>
      </p:pic>
      <p:pic>
        <p:nvPicPr>
          <p:cNvPr id="1054" name="Picture 30" descr="Resultado de imagen de angular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3568" y="3939902"/>
            <a:ext cx="1525969" cy="1002780"/>
          </a:xfrm>
          <a:prstGeom prst="rect">
            <a:avLst/>
          </a:prstGeom>
          <a:noFill/>
        </p:spPr>
      </p:pic>
      <p:pic>
        <p:nvPicPr>
          <p:cNvPr id="1056" name="Picture 32" descr="Resultado de imagen de reac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936354" y="3939902"/>
            <a:ext cx="987574" cy="9875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Formació continua</a:t>
            </a:r>
            <a:endParaRPr lang="ca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El </a:t>
            </a:r>
            <a:r>
              <a:rPr lang="ca-ES" dirty="0" err="1" smtClean="0"/>
              <a:t>curriculum</a:t>
            </a:r>
            <a:r>
              <a:rPr lang="ca-ES" dirty="0" smtClean="0"/>
              <a:t> a </a:t>
            </a:r>
            <a:r>
              <a:rPr lang="ca-ES" dirty="0" err="1" smtClean="0"/>
              <a:t>LinkedIn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Acostuma a ser una eina de primer contacte</a:t>
            </a:r>
          </a:p>
          <a:p>
            <a:r>
              <a:rPr lang="ca-ES" dirty="0" smtClean="0"/>
              <a:t>Es cerca per coincidència tecnològica, anys d’experiència, titulació...</a:t>
            </a:r>
          </a:p>
          <a:p>
            <a:r>
              <a:rPr lang="ca-ES" dirty="0" smtClean="0"/>
              <a:t>No és el currículum amb el que es va a l’entrevista, sempre es demana que s’enviï una copia d’aquest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Formació continua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4114800" cy="3394472"/>
          </a:xfrm>
        </p:spPr>
        <p:txBody>
          <a:bodyPr>
            <a:normAutofit/>
          </a:bodyPr>
          <a:lstStyle/>
          <a:p>
            <a:r>
              <a:rPr lang="ca-ES" dirty="0" smtClean="0"/>
              <a:t>Estem condemnats...</a:t>
            </a:r>
          </a:p>
          <a:p>
            <a:pPr>
              <a:buNone/>
            </a:pPr>
            <a:endParaRPr lang="ca-ES" sz="1300" dirty="0" smtClean="0">
              <a:hlinkClick r:id="rId2"/>
            </a:endParaRPr>
          </a:p>
          <a:p>
            <a:pPr>
              <a:buNone/>
            </a:pPr>
            <a:endParaRPr lang="ca-ES" sz="1200" dirty="0" smtClean="0">
              <a:hlinkClick r:id="rId2"/>
            </a:endParaRPr>
          </a:p>
          <a:p>
            <a:pPr>
              <a:buNone/>
            </a:pPr>
            <a:endParaRPr lang="ca-ES" sz="1200" dirty="0" smtClean="0">
              <a:hlinkClick r:id="rId2"/>
            </a:endParaRPr>
          </a:p>
          <a:p>
            <a:pPr>
              <a:buNone/>
            </a:pPr>
            <a:endParaRPr lang="ca-ES" sz="1200" dirty="0" smtClean="0">
              <a:hlinkClick r:id="rId2"/>
            </a:endParaRPr>
          </a:p>
          <a:p>
            <a:pPr>
              <a:buNone/>
            </a:pPr>
            <a:endParaRPr lang="ca-ES" sz="1200" dirty="0" smtClean="0">
              <a:hlinkClick r:id="rId2"/>
            </a:endParaRPr>
          </a:p>
          <a:p>
            <a:pPr>
              <a:buNone/>
            </a:pPr>
            <a:endParaRPr lang="ca-ES" sz="1200" dirty="0" smtClean="0">
              <a:hlinkClick r:id="rId2"/>
            </a:endParaRPr>
          </a:p>
          <a:p>
            <a:pPr>
              <a:buNone/>
            </a:pPr>
            <a:endParaRPr lang="ca-ES" sz="1200" dirty="0" smtClean="0">
              <a:hlinkClick r:id="rId2"/>
            </a:endParaRPr>
          </a:p>
          <a:p>
            <a:pPr>
              <a:buNone/>
            </a:pPr>
            <a:endParaRPr lang="ca-ES" sz="1200" dirty="0" smtClean="0">
              <a:hlinkClick r:id="rId2"/>
            </a:endParaRPr>
          </a:p>
          <a:p>
            <a:pPr>
              <a:buNone/>
            </a:pPr>
            <a:endParaRPr lang="ca-ES" sz="1200" dirty="0" smtClean="0">
              <a:hlinkClick r:id="rId2"/>
            </a:endParaRPr>
          </a:p>
          <a:p>
            <a:pPr>
              <a:buNone/>
            </a:pPr>
            <a:endParaRPr lang="ca-ES" sz="1200" dirty="0" smtClean="0">
              <a:hlinkClick r:id="rId2"/>
            </a:endParaRPr>
          </a:p>
          <a:p>
            <a:pPr>
              <a:buNone/>
            </a:pPr>
            <a:endParaRPr lang="ca-ES" sz="1200" dirty="0" smtClean="0">
              <a:hlinkClick r:id="rId2"/>
            </a:endParaRPr>
          </a:p>
          <a:p>
            <a:pPr>
              <a:lnSpc>
                <a:spcPct val="80000"/>
              </a:lnSpc>
              <a:buNone/>
            </a:pPr>
            <a:endParaRPr lang="ca-ES" sz="1100" dirty="0" smtClean="0">
              <a:hlinkClick r:id="rId2"/>
            </a:endParaRPr>
          </a:p>
          <a:p>
            <a:pPr>
              <a:lnSpc>
                <a:spcPct val="80000"/>
              </a:lnSpc>
              <a:buNone/>
            </a:pPr>
            <a:r>
              <a:rPr lang="ca-ES" sz="1100" dirty="0" smtClean="0">
                <a:hlinkClick r:id="rId2"/>
              </a:rPr>
              <a:t>https://ifvmes.files.wordpress.com/2015/07/26c47-mazo.jpg </a:t>
            </a:r>
          </a:p>
        </p:txBody>
      </p:sp>
      <p:pic>
        <p:nvPicPr>
          <p:cNvPr id="80898" name="Picture 2" descr="Resultado de imagen de conde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347614"/>
            <a:ext cx="3642827" cy="25317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Formació continua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4114800" cy="3394472"/>
          </a:xfrm>
        </p:spPr>
        <p:txBody>
          <a:bodyPr>
            <a:normAutofit fontScale="85000" lnSpcReduction="10000"/>
          </a:bodyPr>
          <a:lstStyle/>
          <a:p>
            <a:r>
              <a:rPr lang="ca-ES" dirty="0" smtClean="0"/>
              <a:t>Estem condemnats...</a:t>
            </a:r>
          </a:p>
          <a:p>
            <a:pPr lvl="1"/>
            <a:r>
              <a:rPr lang="ca-ES" dirty="0" smtClean="0"/>
              <a:t>A estudiar tota la vida</a:t>
            </a:r>
          </a:p>
          <a:p>
            <a:pPr lvl="1"/>
            <a:r>
              <a:rPr lang="ca-ES" dirty="0" smtClean="0"/>
              <a:t>Si t’agrada la professió no és una condemna, és motivant</a:t>
            </a:r>
          </a:p>
          <a:p>
            <a:pPr lvl="1"/>
            <a:r>
              <a:rPr lang="ca-ES" dirty="0" smtClean="0"/>
              <a:t>Si no t’agrada... tens un problema</a:t>
            </a:r>
          </a:p>
          <a:p>
            <a:pPr lvl="1"/>
            <a:r>
              <a:rPr lang="ca-ES" dirty="0" smtClean="0"/>
              <a:t>Un </a:t>
            </a:r>
            <a:r>
              <a:rPr lang="ca-ES" i="1" dirty="0" err="1" smtClean="0"/>
              <a:t>framework</a:t>
            </a:r>
            <a:r>
              <a:rPr lang="ca-ES" i="1" dirty="0" smtClean="0"/>
              <a:t> </a:t>
            </a:r>
            <a:r>
              <a:rPr lang="ca-ES" i="1" dirty="0" err="1" smtClean="0"/>
              <a:t>Fornt-end</a:t>
            </a:r>
            <a:r>
              <a:rPr lang="ca-ES" i="1" dirty="0" smtClean="0"/>
              <a:t> </a:t>
            </a:r>
            <a:r>
              <a:rPr lang="ca-ES" dirty="0" smtClean="0"/>
              <a:t>cada dia que et lleves</a:t>
            </a:r>
          </a:p>
          <a:p>
            <a:pPr lvl="1"/>
            <a:endParaRPr lang="ca-ES" dirty="0" smtClean="0"/>
          </a:p>
          <a:p>
            <a:pPr>
              <a:buNone/>
            </a:pPr>
            <a:endParaRPr lang="ca-ES" sz="1300" dirty="0" smtClean="0">
              <a:hlinkClick r:id="rId2"/>
            </a:endParaRPr>
          </a:p>
        </p:txBody>
      </p:sp>
      <p:pic>
        <p:nvPicPr>
          <p:cNvPr id="80898" name="Picture 2" descr="Resultado de imagen de conde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347614"/>
            <a:ext cx="3642827" cy="25317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Formació continua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Últimes tendències:</a:t>
            </a:r>
          </a:p>
          <a:p>
            <a:pPr lvl="1"/>
            <a:r>
              <a:rPr lang="ca-ES" dirty="0" err="1" smtClean="0"/>
              <a:t>Cloud</a:t>
            </a:r>
            <a:r>
              <a:rPr lang="ca-ES" dirty="0" smtClean="0"/>
              <a:t> &amp; </a:t>
            </a:r>
            <a:r>
              <a:rPr lang="ca-ES" dirty="0" err="1" smtClean="0"/>
              <a:t>hybrid</a:t>
            </a:r>
            <a:r>
              <a:rPr lang="ca-ES" dirty="0" smtClean="0"/>
              <a:t> </a:t>
            </a:r>
            <a:r>
              <a:rPr lang="ca-ES" dirty="0" err="1" smtClean="0"/>
              <a:t>cloud</a:t>
            </a:r>
            <a:endParaRPr lang="ca-ES" i="1" dirty="0" smtClean="0"/>
          </a:p>
          <a:p>
            <a:pPr lvl="1"/>
            <a:r>
              <a:rPr lang="ca-ES" i="1" dirty="0" err="1" smtClean="0"/>
              <a:t>Microservices</a:t>
            </a:r>
            <a:r>
              <a:rPr lang="ca-ES" i="1" dirty="0" smtClean="0"/>
              <a:t> </a:t>
            </a:r>
            <a:r>
              <a:rPr lang="ca-ES" i="1" dirty="0" err="1" smtClean="0"/>
              <a:t>architecture</a:t>
            </a:r>
            <a:endParaRPr lang="ca-ES" i="1" dirty="0" smtClean="0"/>
          </a:p>
          <a:p>
            <a:pPr lvl="1"/>
            <a:r>
              <a:rPr lang="ca-ES" dirty="0" err="1" smtClean="0"/>
              <a:t>Devops</a:t>
            </a:r>
            <a:endParaRPr lang="ca-ES" dirty="0" smtClean="0"/>
          </a:p>
          <a:p>
            <a:pPr lvl="1"/>
            <a:r>
              <a:rPr lang="ca-ES" dirty="0" smtClean="0"/>
              <a:t>Bases de dades orientades a documents (</a:t>
            </a:r>
            <a:r>
              <a:rPr lang="ca-ES" dirty="0" err="1" smtClean="0"/>
              <a:t>NoSQL</a:t>
            </a:r>
            <a:r>
              <a:rPr lang="ca-ES" dirty="0" smtClean="0"/>
              <a:t>)</a:t>
            </a:r>
          </a:p>
          <a:p>
            <a:pPr lvl="1"/>
            <a:endParaRPr lang="ca-ES" i="1" dirty="0" smtClean="0"/>
          </a:p>
          <a:p>
            <a:pPr lvl="1"/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Formació continua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Compte amb les tecnologies emergents</a:t>
            </a:r>
          </a:p>
          <a:p>
            <a:r>
              <a:rPr lang="ca-ES" dirty="0" smtClean="0"/>
              <a:t>Valorar la demanda </a:t>
            </a:r>
            <a:r>
              <a:rPr lang="ca-ES" b="1" u="sng" dirty="0" smtClean="0"/>
              <a:t>real</a:t>
            </a:r>
          </a:p>
          <a:p>
            <a:r>
              <a:rPr lang="ca-ES" dirty="0" smtClean="0"/>
              <a:t>No totes les empreses son </a:t>
            </a:r>
            <a:r>
              <a:rPr lang="ca-ES" i="1" dirty="0" err="1" smtClean="0"/>
              <a:t>early</a:t>
            </a:r>
            <a:r>
              <a:rPr lang="ca-ES" i="1" dirty="0" smtClean="0"/>
              <a:t> </a:t>
            </a:r>
            <a:r>
              <a:rPr lang="ca-ES" i="1" dirty="0" err="1" smtClean="0"/>
              <a:t>adopters</a:t>
            </a:r>
            <a:endParaRPr lang="ca-ES" i="1" dirty="0" smtClean="0"/>
          </a:p>
          <a:p>
            <a:endParaRPr lang="ca-ES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Formació continua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i="1" dirty="0" err="1" smtClean="0"/>
              <a:t>Ikigai</a:t>
            </a:r>
            <a:r>
              <a:rPr lang="ca-ES" i="1" dirty="0" smtClean="0"/>
              <a:t> </a:t>
            </a:r>
            <a:r>
              <a:rPr lang="ca-ES" i="1" dirty="0" err="1" smtClean="0"/>
              <a:t>four</a:t>
            </a:r>
            <a:r>
              <a:rPr lang="ca-ES" i="1" dirty="0" smtClean="0"/>
              <a:t> axis</a:t>
            </a:r>
          </a:p>
          <a:p>
            <a:pPr lvl="1"/>
            <a:r>
              <a:rPr lang="ca-ES" dirty="0" smtClean="0"/>
              <a:t>Què t’agrada</a:t>
            </a:r>
          </a:p>
          <a:p>
            <a:pPr lvl="1"/>
            <a:r>
              <a:rPr lang="ca-ES" dirty="0" smtClean="0"/>
              <a:t>Què necessita el món</a:t>
            </a:r>
          </a:p>
          <a:p>
            <a:pPr lvl="1"/>
            <a:r>
              <a:rPr lang="ca-ES" dirty="0" smtClean="0"/>
              <a:t>Què es paga bé</a:t>
            </a:r>
          </a:p>
          <a:p>
            <a:pPr lvl="1"/>
            <a:r>
              <a:rPr lang="ca-ES" dirty="0" smtClean="0"/>
              <a:t>En què ets bo</a:t>
            </a:r>
          </a:p>
          <a:p>
            <a:pPr>
              <a:buNone/>
            </a:pPr>
            <a:endParaRPr lang="ca-ES" sz="1200" dirty="0" smtClean="0">
              <a:hlinkClick r:id="rId2"/>
            </a:endParaRPr>
          </a:p>
          <a:p>
            <a:pPr>
              <a:buNone/>
            </a:pPr>
            <a:r>
              <a:rPr lang="ca-ES" sz="1200" dirty="0" smtClean="0">
                <a:hlinkClick r:id="rId2"/>
              </a:rPr>
              <a:t>https://pbs.twimg.com/media/DZ9UY3TXUAEls2C.jpg</a:t>
            </a:r>
            <a:r>
              <a:rPr lang="ca-ES" sz="1200" dirty="0" smtClean="0"/>
              <a:t> </a:t>
            </a:r>
            <a:endParaRPr lang="ca-ES" dirty="0"/>
          </a:p>
        </p:txBody>
      </p:sp>
      <p:pic>
        <p:nvPicPr>
          <p:cNvPr id="54276" name="Picture 4" descr="https://pbs.twimg.com/media/DZ9UY3TXUAEls2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987574"/>
            <a:ext cx="3644075" cy="33779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Formació continua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Abans de mirar el correu electrònic o el mòbil!</a:t>
            </a:r>
          </a:p>
          <a:p>
            <a:r>
              <a:rPr lang="ca-ES" dirty="0" smtClean="0"/>
              <a:t>Dedicar-se 20 minuts cada dia a l’aprenentatge o estar atent a novetats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Formació continua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ca-ES" dirty="0" smtClean="0"/>
          </a:p>
          <a:p>
            <a:endParaRPr lang="ca-ES" dirty="0" smtClean="0"/>
          </a:p>
          <a:p>
            <a:endParaRPr lang="ca-ES" dirty="0" smtClean="0"/>
          </a:p>
          <a:p>
            <a:endParaRPr lang="ca-ES" dirty="0" smtClean="0"/>
          </a:p>
          <a:p>
            <a:endParaRPr lang="ca-ES" dirty="0" smtClean="0"/>
          </a:p>
          <a:p>
            <a:endParaRPr lang="ca-ES" sz="1600" dirty="0" smtClean="0">
              <a:hlinkClick r:id="rId2"/>
            </a:endParaRPr>
          </a:p>
          <a:p>
            <a:endParaRPr lang="ca-ES" sz="1600" dirty="0" smtClean="0">
              <a:hlinkClick r:id="rId2"/>
            </a:endParaRPr>
          </a:p>
          <a:p>
            <a:endParaRPr lang="ca-ES" sz="1600" dirty="0" smtClean="0">
              <a:hlinkClick r:id="rId2"/>
            </a:endParaRPr>
          </a:p>
          <a:p>
            <a:r>
              <a:rPr lang="es-ES" sz="1400" dirty="0" smtClean="0">
                <a:hlinkClick r:id="rId3"/>
              </a:rPr>
              <a:t>http://www.agileaus.com.au/knowledge-breadth-vs-depth/</a:t>
            </a:r>
            <a:endParaRPr lang="ca-ES" sz="1400" dirty="0" smtClean="0">
              <a:hlinkClick r:id="rId2"/>
            </a:endParaRPr>
          </a:p>
          <a:p>
            <a:r>
              <a:rPr lang="ca-ES" sz="1400" dirty="0" smtClean="0">
                <a:hlinkClick r:id="rId2"/>
              </a:rPr>
              <a:t>http://nealford.com/images/mark-pyramid-pt1.png</a:t>
            </a:r>
            <a:r>
              <a:rPr lang="ca-ES" sz="1400" dirty="0" smtClean="0"/>
              <a:t> </a:t>
            </a:r>
          </a:p>
        </p:txBody>
      </p:sp>
      <p:pic>
        <p:nvPicPr>
          <p:cNvPr id="176130" name="Picture 2" descr="Resultado de imagen de technical breath pyrami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64482" y="1240134"/>
            <a:ext cx="4095750" cy="2771776"/>
          </a:xfrm>
          <a:prstGeom prst="rect">
            <a:avLst/>
          </a:prstGeom>
          <a:noFill/>
        </p:spPr>
      </p:pic>
      <p:sp>
        <p:nvSpPr>
          <p:cNvPr id="5" name="4 Llamada rectangular"/>
          <p:cNvSpPr/>
          <p:nvPr/>
        </p:nvSpPr>
        <p:spPr>
          <a:xfrm>
            <a:off x="6444208" y="1491630"/>
            <a:ext cx="2016224" cy="792088"/>
          </a:xfrm>
          <a:prstGeom prst="wedgeRectCallout">
            <a:avLst>
              <a:gd name="adj1" fmla="val -89289"/>
              <a:gd name="adj2" fmla="val 74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Focalitzar l’atenció aquí!</a:t>
            </a:r>
            <a:endParaRPr lang="ca-ES" dirty="0"/>
          </a:p>
        </p:txBody>
      </p:sp>
      <p:sp>
        <p:nvSpPr>
          <p:cNvPr id="6" name="5 Llamada rectangular"/>
          <p:cNvSpPr/>
          <p:nvPr/>
        </p:nvSpPr>
        <p:spPr>
          <a:xfrm>
            <a:off x="1259632" y="1131590"/>
            <a:ext cx="1872208" cy="792088"/>
          </a:xfrm>
          <a:prstGeom prst="wedgeRectCallout">
            <a:avLst>
              <a:gd name="adj1" fmla="val 100348"/>
              <a:gd name="adj2" fmla="val 33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Mantenir això!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Certificacions</a:t>
            </a:r>
            <a:endParaRPr lang="ca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 smtClean="0"/>
              <a:t>Pros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a-ES" dirty="0" smtClean="0"/>
              <a:t>Bona manera de </a:t>
            </a:r>
            <a:r>
              <a:rPr lang="ca-ES" dirty="0" err="1" smtClean="0"/>
              <a:t>marcar-se</a:t>
            </a:r>
            <a:r>
              <a:rPr lang="ca-ES" dirty="0" smtClean="0"/>
              <a:t> un objectiu</a:t>
            </a:r>
          </a:p>
          <a:p>
            <a:r>
              <a:rPr lang="ca-ES" dirty="0" smtClean="0"/>
              <a:t>Pot estalviar moltes preguntes en una entrevista</a:t>
            </a:r>
          </a:p>
          <a:p>
            <a:r>
              <a:rPr lang="ca-ES" dirty="0" smtClean="0"/>
              <a:t>Fet diferencial front altres candidats</a:t>
            </a:r>
          </a:p>
          <a:p>
            <a:r>
              <a:rPr lang="ca-ES" dirty="0" smtClean="0"/>
              <a:t>Demostra la voluntat d’estar actualitzat</a:t>
            </a:r>
          </a:p>
          <a:p>
            <a:r>
              <a:rPr lang="ca-ES" dirty="0" smtClean="0"/>
              <a:t>Complementen la formació acadèmica oficial</a:t>
            </a:r>
          </a:p>
          <a:p>
            <a:r>
              <a:rPr lang="ca-ES" dirty="0" smtClean="0"/>
              <a:t>Domini ampli de la tecnologia en qüestió</a:t>
            </a:r>
            <a:endParaRPr lang="ca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a-ES" dirty="0" smtClean="0"/>
              <a:t>Contres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a-ES" dirty="0" smtClean="0"/>
              <a:t>S’han d’estudiar funcionalitats que no sempre són útils, t’obliga a saber-ho tot (avantatge i desavantatge)</a:t>
            </a:r>
          </a:p>
          <a:p>
            <a:r>
              <a:rPr lang="ca-ES" dirty="0" smtClean="0"/>
              <a:t>En ocasions els exàmens són </a:t>
            </a:r>
            <a:r>
              <a:rPr lang="ca-ES" dirty="0" err="1" smtClean="0"/>
              <a:t>sobredimensionats</a:t>
            </a:r>
            <a:r>
              <a:rPr lang="ca-ES" dirty="0" smtClean="0"/>
              <a:t> i busquen l’errada de qui s’examina</a:t>
            </a:r>
          </a:p>
          <a:p>
            <a:r>
              <a:rPr lang="ca-ES" dirty="0" smtClean="0"/>
              <a:t>Implica un pagament que a vegades és car</a:t>
            </a:r>
          </a:p>
          <a:p>
            <a:r>
              <a:rPr lang="ca-ES" dirty="0" smtClean="0"/>
              <a:t>En ocasions estan limitades a certes versions i queden obsoletes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Adhereix-te al COETIC!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a-ES" dirty="0" smtClean="0"/>
              <a:t>Els estudiants del GEI ja podeu adherir-vos al COETIC si teniu superats 120 crèdits:</a:t>
            </a:r>
          </a:p>
          <a:p>
            <a:pPr lvl="1"/>
            <a:r>
              <a:rPr lang="ca-ES" dirty="0" smtClean="0"/>
              <a:t>La quota d'adhesió és la meitat que la de col·legiació (6€/mes)</a:t>
            </a:r>
          </a:p>
          <a:p>
            <a:pPr lvl="1"/>
            <a:r>
              <a:rPr lang="ca-ES" dirty="0" smtClean="0"/>
              <a:t>Participació amb veu (sense vot) en tots els àmbits del col·legi</a:t>
            </a:r>
          </a:p>
          <a:p>
            <a:pPr lvl="1"/>
            <a:r>
              <a:rPr lang="ca-ES" dirty="0" smtClean="0"/>
              <a:t>Disposar d'invitacions/descomptes per a esdeveniments TIC</a:t>
            </a:r>
          </a:p>
          <a:p>
            <a:pPr lvl="1"/>
            <a:r>
              <a:rPr lang="ca-ES" dirty="0" smtClean="0"/>
              <a:t>Gaudir de descomptes en cursos de formació</a:t>
            </a:r>
          </a:p>
          <a:p>
            <a:pPr lvl="1"/>
            <a:r>
              <a:rPr lang="ca-ES" dirty="0" smtClean="0"/>
              <a:t>Fer servir els diferents serveis del col·legi (</a:t>
            </a:r>
            <a:r>
              <a:rPr lang="ca-ES" dirty="0" err="1" smtClean="0"/>
              <a:t>certficacions</a:t>
            </a:r>
            <a:r>
              <a:rPr lang="ca-ES" dirty="0" smtClean="0"/>
              <a:t>, mediació, etc)</a:t>
            </a:r>
          </a:p>
          <a:p>
            <a:pPr lvl="1"/>
            <a:r>
              <a:rPr lang="ca-ES" dirty="0" smtClean="0"/>
              <a:t>Assignació d'un compte &lt;</a:t>
            </a:r>
            <a:r>
              <a:rPr lang="ca-ES" dirty="0" err="1" smtClean="0"/>
              <a:t>nom.cognom</a:t>
            </a:r>
            <a:r>
              <a:rPr lang="ca-ES" dirty="0" smtClean="0"/>
              <a:t>&gt;@</a:t>
            </a:r>
            <a:r>
              <a:rPr lang="ca-ES" dirty="0" err="1" smtClean="0"/>
              <a:t>coetic.cat</a:t>
            </a:r>
            <a:r>
              <a:rPr lang="ca-ES" dirty="0" smtClean="0"/>
              <a:t> amb 30GiB d'espai</a:t>
            </a:r>
          </a:p>
          <a:p>
            <a:r>
              <a:rPr lang="ca-ES" dirty="0" smtClean="0"/>
              <a:t>I un cop titulats, adquirir la condició de col·legiat/da:</a:t>
            </a:r>
          </a:p>
          <a:p>
            <a:pPr lvl="1"/>
            <a:r>
              <a:rPr lang="ca-ES" dirty="0" smtClean="0"/>
              <a:t>Amb un any de franc de la quota col·legial (12€/mes)</a:t>
            </a:r>
          </a:p>
          <a:p>
            <a:pPr lvl="1"/>
            <a:r>
              <a:rPr lang="ca-ES" dirty="0" smtClean="0"/>
              <a:t>Incorporació a l'assegurança COETIC de Responsabilitat Civil Professional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El </a:t>
            </a:r>
            <a:r>
              <a:rPr lang="ca-ES" dirty="0" err="1" smtClean="0"/>
              <a:t>curriculum</a:t>
            </a:r>
            <a:r>
              <a:rPr lang="ca-ES" dirty="0" smtClean="0"/>
              <a:t> a </a:t>
            </a:r>
            <a:r>
              <a:rPr lang="ca-ES" dirty="0" err="1" smtClean="0"/>
              <a:t>LinkedIn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a-ES" dirty="0" smtClean="0"/>
              <a:t>Optimitzar el CV per la cerca</a:t>
            </a:r>
          </a:p>
          <a:p>
            <a:pPr lvl="1"/>
            <a:r>
              <a:rPr lang="ca-ES" dirty="0" smtClean="0"/>
              <a:t>Tenir la llista de capacitats sempre actualitzada</a:t>
            </a:r>
          </a:p>
          <a:p>
            <a:pPr lvl="1"/>
            <a:r>
              <a:rPr lang="ca-ES" dirty="0" smtClean="0"/>
              <a:t>Titulacions oficials i no oficials (certificacions)</a:t>
            </a:r>
          </a:p>
          <a:p>
            <a:pPr lvl="1"/>
            <a:r>
              <a:rPr lang="ca-ES" dirty="0" smtClean="0"/>
              <a:t>Projectes en els que s’ha participat (si pot ser amb enllaç millor)</a:t>
            </a:r>
          </a:p>
          <a:p>
            <a:pPr lvl="1"/>
            <a:r>
              <a:rPr lang="ca-ES" dirty="0" smtClean="0"/>
              <a:t>Presentació breu</a:t>
            </a:r>
          </a:p>
          <a:p>
            <a:r>
              <a:rPr lang="ca-ES" dirty="0" smtClean="0"/>
              <a:t>No hi ha cap inconvenient que sigui una còpia del que tenim en paper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La carta de presentació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a-ES" dirty="0" smtClean="0"/>
              <a:t>Una bona carta de presentació </a:t>
            </a:r>
            <a:r>
              <a:rPr lang="ca-ES" b="1" u="sng" dirty="0" smtClean="0"/>
              <a:t>crida l’atenció</a:t>
            </a:r>
            <a:r>
              <a:rPr lang="ca-ES" dirty="0" smtClean="0"/>
              <a:t> per llegir el currículum</a:t>
            </a:r>
          </a:p>
          <a:p>
            <a:pPr lvl="1"/>
            <a:r>
              <a:rPr lang="ca-ES" dirty="0" smtClean="0"/>
              <a:t>Contingut el més personalitzat possible a l’oferta</a:t>
            </a:r>
          </a:p>
          <a:p>
            <a:pPr lvl="1"/>
            <a:r>
              <a:rPr lang="ca-ES" dirty="0" smtClean="0"/>
              <a:t>Mitja pàgina (o poc més)</a:t>
            </a:r>
          </a:p>
          <a:p>
            <a:pPr lvl="1"/>
            <a:r>
              <a:rPr lang="ca-ES" dirty="0" smtClean="0"/>
              <a:t>Remarcar allò que busca l’empresa. Nota: vigilar no repetir massa el que hi ha al currículum</a:t>
            </a:r>
          </a:p>
          <a:p>
            <a:pPr lvl="1"/>
            <a:r>
              <a:rPr lang="ca-ES" dirty="0" smtClean="0"/>
              <a:t>Posar coses que no sempre poden posar al currículum. Per exemple:</a:t>
            </a:r>
          </a:p>
          <a:p>
            <a:pPr lvl="2"/>
            <a:r>
              <a:rPr lang="ca-ES" dirty="0" smtClean="0"/>
              <a:t>Projectes de codi obert en els que s’ha participat</a:t>
            </a:r>
          </a:p>
          <a:p>
            <a:pPr lvl="2"/>
            <a:r>
              <a:rPr lang="ca-ES" dirty="0" smtClean="0"/>
              <a:t>Formació o conceptes que s’estan adquirint actualment</a:t>
            </a:r>
          </a:p>
          <a:p>
            <a:pPr lvl="2"/>
            <a:r>
              <a:rPr lang="ca-ES" dirty="0" smtClean="0"/>
              <a:t>Observacions de l’empresa a la que s’aplica (ex: conec el vostre producte, conec la vostra empresa i en sóc un fan...)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Estructura de la presentació</a:t>
            </a:r>
            <a:endParaRPr lang="ca-ES" dirty="0"/>
          </a:p>
        </p:txBody>
      </p:sp>
      <p:sp>
        <p:nvSpPr>
          <p:cNvPr id="4" name="3 Flecha derecha"/>
          <p:cNvSpPr/>
          <p:nvPr/>
        </p:nvSpPr>
        <p:spPr>
          <a:xfrm>
            <a:off x="683568" y="2427734"/>
            <a:ext cx="763284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400" dirty="0" smtClean="0"/>
              <a:t>Cercant feina, treballant i mantenint-se</a:t>
            </a:r>
            <a:endParaRPr lang="ca-ES" sz="2400" dirty="0"/>
          </a:p>
        </p:txBody>
      </p:sp>
      <p:sp>
        <p:nvSpPr>
          <p:cNvPr id="6" name="5 Llamada con línea 1"/>
          <p:cNvSpPr/>
          <p:nvPr/>
        </p:nvSpPr>
        <p:spPr>
          <a:xfrm>
            <a:off x="899592" y="1059582"/>
            <a:ext cx="1152128" cy="936104"/>
          </a:xfrm>
          <a:prstGeom prst="borderCallout1">
            <a:avLst>
              <a:gd name="adj1" fmla="val 100254"/>
              <a:gd name="adj2" fmla="val 19774"/>
              <a:gd name="adj3" fmla="val 169942"/>
              <a:gd name="adj4" fmla="val 2001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Preparant el CV</a:t>
            </a:r>
            <a:endParaRPr lang="ca-ES" dirty="0"/>
          </a:p>
        </p:txBody>
      </p:sp>
      <p:sp>
        <p:nvSpPr>
          <p:cNvPr id="7" name="6 Llamada con línea 1"/>
          <p:cNvSpPr/>
          <p:nvPr/>
        </p:nvSpPr>
        <p:spPr>
          <a:xfrm>
            <a:off x="2195736" y="3579862"/>
            <a:ext cx="1368152" cy="936104"/>
          </a:xfrm>
          <a:prstGeom prst="borderCallout1">
            <a:avLst>
              <a:gd name="adj1" fmla="val 29"/>
              <a:gd name="adj2" fmla="val 9692"/>
              <a:gd name="adj3" fmla="val -53915"/>
              <a:gd name="adj4" fmla="val 9802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Proves de programació</a:t>
            </a:r>
            <a:endParaRPr lang="ca-ES" dirty="0"/>
          </a:p>
        </p:txBody>
      </p:sp>
      <p:sp>
        <p:nvSpPr>
          <p:cNvPr id="8" name="7 Llamada con línea 1"/>
          <p:cNvSpPr/>
          <p:nvPr/>
        </p:nvSpPr>
        <p:spPr>
          <a:xfrm>
            <a:off x="3563888" y="1059582"/>
            <a:ext cx="1512168" cy="936104"/>
          </a:xfrm>
          <a:prstGeom prst="borderCallout1">
            <a:avLst>
              <a:gd name="adj1" fmla="val 100254"/>
              <a:gd name="adj2" fmla="val 19774"/>
              <a:gd name="adj3" fmla="val 169942"/>
              <a:gd name="adj4" fmla="val 19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A l’entrevista</a:t>
            </a:r>
            <a:endParaRPr lang="ca-ES" dirty="0"/>
          </a:p>
        </p:txBody>
      </p:sp>
      <p:sp>
        <p:nvSpPr>
          <p:cNvPr id="9" name="8 Llamada con línea 1"/>
          <p:cNvSpPr/>
          <p:nvPr/>
        </p:nvSpPr>
        <p:spPr>
          <a:xfrm>
            <a:off x="5364088" y="3579862"/>
            <a:ext cx="1296144" cy="936104"/>
          </a:xfrm>
          <a:prstGeom prst="borderCallout1">
            <a:avLst>
              <a:gd name="adj1" fmla="val -480"/>
              <a:gd name="adj2" fmla="val 10040"/>
              <a:gd name="adj3" fmla="val -53915"/>
              <a:gd name="adj4" fmla="val 9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A la fenia</a:t>
            </a:r>
            <a:endParaRPr lang="ca-ES" dirty="0"/>
          </a:p>
        </p:txBody>
      </p:sp>
      <p:sp>
        <p:nvSpPr>
          <p:cNvPr id="10" name="9 Llamada con línea 1"/>
          <p:cNvSpPr/>
          <p:nvPr/>
        </p:nvSpPr>
        <p:spPr>
          <a:xfrm>
            <a:off x="6228184" y="1059582"/>
            <a:ext cx="1512168" cy="936104"/>
          </a:xfrm>
          <a:prstGeom prst="borderCallout1">
            <a:avLst>
              <a:gd name="adj1" fmla="val 100254"/>
              <a:gd name="adj2" fmla="val 19774"/>
              <a:gd name="adj3" fmla="val 169942"/>
              <a:gd name="adj4" fmla="val 19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Mantenir-se al mercat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Proves de programació</a:t>
            </a:r>
            <a:endParaRPr lang="ca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Proves de programació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No tots els bons programadors tenen un bon rendiment en proves de programació</a:t>
            </a:r>
          </a:p>
          <a:p>
            <a:r>
              <a:rPr lang="ca-ES" dirty="0" smtClean="0"/>
              <a:t>La majoria que tenen un bon rendiment en proves de programació són bons programadors</a:t>
            </a:r>
          </a:p>
          <a:p>
            <a:r>
              <a:rPr lang="ca-ES" b="1" u="sng" dirty="0" smtClean="0"/>
              <a:t>És </a:t>
            </a:r>
            <a:r>
              <a:rPr lang="ca-ES" b="1" u="sng" dirty="0" err="1" smtClean="0"/>
              <a:t>entrenable</a:t>
            </a:r>
            <a:r>
              <a:rPr lang="ca-ES" b="1" u="sng" dirty="0" smtClean="0"/>
              <a:t>!</a:t>
            </a:r>
            <a:endParaRPr lang="ca-E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Entrenant proves de programació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a-ES" sz="4000" dirty="0" smtClean="0"/>
              <a:t>Concursos de programació!</a:t>
            </a:r>
          </a:p>
          <a:p>
            <a:r>
              <a:rPr lang="ca-ES" sz="4000" dirty="0" smtClean="0"/>
              <a:t>Normalment les proves d’accés a empreses són menys complexes que els problemes de concurs</a:t>
            </a:r>
          </a:p>
          <a:p>
            <a:r>
              <a:rPr lang="ca-ES" sz="4000" dirty="0" smtClean="0"/>
              <a:t>És suficient tenir un bon coneixement de tècniques de programació (algoritmes, estratègies per resoldre problemes).</a:t>
            </a:r>
          </a:p>
          <a:p>
            <a:r>
              <a:rPr lang="ca-ES" sz="4000" dirty="0" smtClean="0"/>
              <a:t>No cal tenir capacitats especials</a:t>
            </a:r>
          </a:p>
          <a:p>
            <a:r>
              <a:rPr lang="ca-ES" sz="4000" dirty="0" smtClean="0"/>
              <a:t>En alguns casos, les webs de concursos són les mateixes que utilitzen les empreses!</a:t>
            </a:r>
            <a:endParaRPr lang="ca-E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Qui sóc jo?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a-ES" dirty="0" smtClean="0"/>
              <a:t>Marc Cortada Bertomeu</a:t>
            </a:r>
          </a:p>
          <a:p>
            <a:pPr lvl="1"/>
            <a:r>
              <a:rPr lang="ca-ES" dirty="0" smtClean="0"/>
              <a:t>Col·legiat número 452</a:t>
            </a:r>
          </a:p>
          <a:p>
            <a:pPr lvl="1"/>
            <a:r>
              <a:rPr lang="ca-ES" dirty="0" smtClean="0"/>
              <a:t>15 d’experiència en el sector</a:t>
            </a:r>
          </a:p>
          <a:p>
            <a:pPr lvl="1"/>
            <a:r>
              <a:rPr lang="ca-ES" dirty="0" smtClean="0"/>
              <a:t>Diferents rols i tipus de projectes: desenvolupador, coordinació de projectes</a:t>
            </a:r>
          </a:p>
          <a:p>
            <a:pPr lvl="1"/>
            <a:r>
              <a:rPr lang="ca-ES" dirty="0" smtClean="0"/>
              <a:t>Entrevistat i entrevistador</a:t>
            </a:r>
          </a:p>
          <a:p>
            <a:pPr lvl="1"/>
            <a:r>
              <a:rPr lang="ca-ES" dirty="0" err="1" smtClean="0"/>
              <a:t>Startup</a:t>
            </a:r>
            <a:r>
              <a:rPr lang="ca-ES" dirty="0" smtClean="0"/>
              <a:t>, empreses petites, mitjanes i grans</a:t>
            </a:r>
          </a:p>
          <a:p>
            <a:pPr lvl="1"/>
            <a:r>
              <a:rPr lang="ca-ES" dirty="0" smtClean="0"/>
              <a:t>Actualment treballant ING (Bèlgica)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Webs utilitzades per empreses i per practicar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sz="2800" dirty="0" err="1" smtClean="0"/>
              <a:t>Hackerrank</a:t>
            </a:r>
            <a:r>
              <a:rPr lang="ca-ES" sz="2800" dirty="0" smtClean="0"/>
              <a:t> (</a:t>
            </a:r>
            <a:r>
              <a:rPr lang="ca-ES" sz="2800" dirty="0" smtClean="0">
                <a:hlinkClick r:id="rId2"/>
              </a:rPr>
              <a:t>https://www.hackerrank.com/</a:t>
            </a:r>
            <a:r>
              <a:rPr lang="ca-ES" sz="2800" dirty="0" smtClean="0"/>
              <a:t>)</a:t>
            </a:r>
          </a:p>
          <a:p>
            <a:r>
              <a:rPr lang="ca-ES" sz="2800" dirty="0" err="1" smtClean="0"/>
              <a:t>TopCoder</a:t>
            </a:r>
            <a:r>
              <a:rPr lang="ca-ES" sz="2800" dirty="0" smtClean="0"/>
              <a:t> (</a:t>
            </a:r>
            <a:r>
              <a:rPr lang="ca-ES" sz="2800" dirty="0" smtClean="0">
                <a:hlinkClick r:id="rId3"/>
              </a:rPr>
              <a:t>https://www.topcoder.com/</a:t>
            </a:r>
            <a:r>
              <a:rPr lang="ca-ES" sz="2800" dirty="0" smtClean="0"/>
              <a:t>)</a:t>
            </a:r>
          </a:p>
          <a:p>
            <a:r>
              <a:rPr lang="ca-ES" sz="2800" dirty="0" err="1" smtClean="0"/>
              <a:t>Kattis</a:t>
            </a:r>
            <a:r>
              <a:rPr lang="ca-ES" sz="2800" dirty="0" smtClean="0"/>
              <a:t> </a:t>
            </a:r>
            <a:r>
              <a:rPr lang="ca-ES" sz="2800" dirty="0" err="1" smtClean="0"/>
              <a:t>judge</a:t>
            </a:r>
            <a:r>
              <a:rPr lang="ca-ES" sz="2800" dirty="0" smtClean="0"/>
              <a:t> (</a:t>
            </a:r>
            <a:r>
              <a:rPr lang="ca-ES" sz="2800" dirty="0" smtClean="0">
                <a:hlinkClick r:id="rId4"/>
              </a:rPr>
              <a:t>https://open.kattis.com/</a:t>
            </a:r>
            <a:r>
              <a:rPr lang="ca-ES" sz="2800" dirty="0" smtClean="0"/>
              <a:t>)</a:t>
            </a:r>
          </a:p>
          <a:p>
            <a:r>
              <a:rPr lang="ca-ES" sz="2800" dirty="0" smtClean="0"/>
              <a:t>UVA </a:t>
            </a:r>
            <a:r>
              <a:rPr lang="ca-ES" sz="2800" dirty="0" err="1" smtClean="0"/>
              <a:t>Online</a:t>
            </a:r>
            <a:r>
              <a:rPr lang="ca-ES" sz="2800" dirty="0" smtClean="0"/>
              <a:t> </a:t>
            </a:r>
            <a:r>
              <a:rPr lang="ca-ES" sz="2800" dirty="0" err="1" smtClean="0"/>
              <a:t>Judge</a:t>
            </a:r>
            <a:r>
              <a:rPr lang="ca-ES" sz="2800" dirty="0" smtClean="0"/>
              <a:t> (</a:t>
            </a:r>
            <a:r>
              <a:rPr lang="ca-ES" sz="2800" dirty="0" smtClean="0">
                <a:hlinkClick r:id="rId5"/>
              </a:rPr>
              <a:t>https://uva.onlinejudge.org/</a:t>
            </a:r>
            <a:r>
              <a:rPr lang="ca-ES" sz="2800" dirty="0" smtClean="0"/>
              <a:t>) </a:t>
            </a:r>
          </a:p>
          <a:p>
            <a:endParaRPr lang="ca-ES" sz="2800" dirty="0" smtClean="0"/>
          </a:p>
          <a:p>
            <a:endParaRPr lang="ca-ES" dirty="0" smtClean="0"/>
          </a:p>
          <a:p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Tipus de concursos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a-ES" dirty="0" smtClean="0"/>
              <a:t>Més puntuació pel</a:t>
            </a:r>
          </a:p>
          <a:p>
            <a:pPr lvl="1"/>
            <a:r>
              <a:rPr lang="ca-ES" dirty="0" smtClean="0"/>
              <a:t>Primer que presenta una solució</a:t>
            </a:r>
          </a:p>
          <a:p>
            <a:pPr lvl="1"/>
            <a:r>
              <a:rPr lang="ca-ES" dirty="0" smtClean="0"/>
              <a:t>La solució més eficient</a:t>
            </a:r>
          </a:p>
          <a:p>
            <a:r>
              <a:rPr lang="ca-ES" dirty="0" smtClean="0"/>
              <a:t>Escriure problemes i qüestionar solucions presentades per altres participants</a:t>
            </a:r>
          </a:p>
          <a:p>
            <a:r>
              <a:rPr lang="ca-ES" dirty="0" smtClean="0"/>
              <a:t>Possibles penalitzacions per solucions incorrectes</a:t>
            </a:r>
          </a:p>
          <a:p>
            <a:r>
              <a:rPr lang="ca-ES" dirty="0" smtClean="0"/>
              <a:t>Concursos de programació per equips, varies persones i un sol ordinador (presencials)</a:t>
            </a:r>
          </a:p>
          <a:p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Normes habituals en els concursos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a-ES" dirty="0" smtClean="0"/>
              <a:t>Temps limitat per presentar una solució</a:t>
            </a:r>
          </a:p>
          <a:p>
            <a:r>
              <a:rPr lang="ca-ES" dirty="0" smtClean="0"/>
              <a:t>Límit de temps de CPU</a:t>
            </a:r>
          </a:p>
          <a:p>
            <a:r>
              <a:rPr lang="ca-ES" dirty="0" smtClean="0"/>
              <a:t>Límit de memòria</a:t>
            </a:r>
          </a:p>
          <a:p>
            <a:r>
              <a:rPr lang="ca-ES" dirty="0" smtClean="0"/>
              <a:t>Diferents problemes alliberats de cop, o de manera progressiva</a:t>
            </a:r>
          </a:p>
          <a:p>
            <a:pPr lvl="1"/>
            <a:r>
              <a:rPr lang="ca-ES" dirty="0" smtClean="0"/>
              <a:t>Important l’estratègia (saber resoldre de menys a més difícil, i els enunciats a vegades tenen trampa)</a:t>
            </a:r>
          </a:p>
          <a:p>
            <a:pPr lvl="1"/>
            <a:r>
              <a:rPr lang="ca-ES" dirty="0" smtClean="0"/>
              <a:t>Veure quins són els problemes que d’altres comencen a presentar i l’índex d’encert 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Alguns consells al codi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a-ES" sz="3600" dirty="0" smtClean="0"/>
              <a:t>No començar a programar fins que se sap com abordar el problema!</a:t>
            </a:r>
          </a:p>
          <a:p>
            <a:pPr lvl="1"/>
            <a:r>
              <a:rPr lang="ca-ES" dirty="0" smtClean="0"/>
              <a:t>Sé com resoldre el problema?</a:t>
            </a:r>
          </a:p>
          <a:p>
            <a:pPr lvl="1"/>
            <a:r>
              <a:rPr lang="ca-ES" dirty="0" smtClean="0"/>
              <a:t>Estic incloent totes les excepcions?</a:t>
            </a:r>
          </a:p>
          <a:p>
            <a:pPr lvl="1"/>
            <a:r>
              <a:rPr lang="ca-ES" dirty="0" smtClean="0"/>
              <a:t>La meva solució es podrà executar amb el temps limitat del que disposo?</a:t>
            </a:r>
          </a:p>
          <a:p>
            <a:pPr lvl="2"/>
            <a:r>
              <a:rPr lang="ca-ES" dirty="0" smtClean="0"/>
              <a:t>Sempre pensar en el pitjor escenari</a:t>
            </a:r>
          </a:p>
          <a:p>
            <a:pPr lvl="1"/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Alguns consells al codi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Col·leccions: diccionaris, llistes, conjunts...</a:t>
            </a:r>
          </a:p>
          <a:p>
            <a:r>
              <a:rPr lang="ca-ES" dirty="0" smtClean="0"/>
              <a:t>No reescriure funcions de llibreria</a:t>
            </a:r>
          </a:p>
          <a:p>
            <a:pPr lvl="1"/>
            <a:r>
              <a:rPr lang="ca-ES" dirty="0" smtClean="0"/>
              <a:t>Ordenacions i cerques</a:t>
            </a:r>
          </a:p>
          <a:p>
            <a:r>
              <a:rPr lang="ca-ES" dirty="0" smtClean="0"/>
              <a:t>La força bruta, si està justificada, és vàlida</a:t>
            </a:r>
          </a:p>
          <a:p>
            <a:pPr lvl="1"/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Alguns consells al codi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Mai cridar varies vegades una funció costosa (guardar en memòria tot allò que es pot tornar a necessitar)</a:t>
            </a:r>
          </a:p>
          <a:p>
            <a:r>
              <a:rPr lang="ca-ES" dirty="0" smtClean="0"/>
              <a:t>Compte amb els tipus de dades, prestar atenció als límits especificats. A vegades declarar </a:t>
            </a:r>
            <a:r>
              <a:rPr lang="ca-ES" dirty="0" err="1" smtClean="0"/>
              <a:t>int</a:t>
            </a:r>
            <a:r>
              <a:rPr lang="ca-ES" dirty="0" smtClean="0"/>
              <a:t> no és suficient</a:t>
            </a:r>
          </a:p>
          <a:p>
            <a:endParaRPr lang="ca-ES" dirty="0" smtClean="0"/>
          </a:p>
          <a:p>
            <a:endParaRPr lang="ca-ES" i="1" dirty="0" smtClean="0"/>
          </a:p>
          <a:p>
            <a:pPr lvl="1"/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Alguns consells al codi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Conèixer algoritmes comuns de memòria</a:t>
            </a:r>
          </a:p>
          <a:p>
            <a:pPr lvl="1"/>
            <a:r>
              <a:rPr lang="ca-ES" dirty="0" smtClean="0"/>
              <a:t>Generació de nombres primers</a:t>
            </a:r>
          </a:p>
          <a:p>
            <a:pPr lvl="1"/>
            <a:r>
              <a:rPr lang="ca-ES" dirty="0" smtClean="0"/>
              <a:t>Recorreguts de grafs (</a:t>
            </a:r>
            <a:r>
              <a:rPr lang="ca-ES" dirty="0" err="1" smtClean="0"/>
              <a:t>Dijkstra</a:t>
            </a:r>
            <a:r>
              <a:rPr lang="ca-ES" dirty="0" smtClean="0"/>
              <a:t>)</a:t>
            </a:r>
          </a:p>
          <a:p>
            <a:pPr lvl="1"/>
            <a:r>
              <a:rPr lang="ca-ES" dirty="0" smtClean="0"/>
              <a:t>Ser capaç d’escriure un graf/arbre basat en taules o dinàmicament</a:t>
            </a:r>
          </a:p>
          <a:p>
            <a:pPr lvl="1"/>
            <a:endParaRPr lang="ca-ES" dirty="0" smtClean="0"/>
          </a:p>
          <a:p>
            <a:endParaRPr lang="ca-ES" dirty="0" smtClean="0"/>
          </a:p>
          <a:p>
            <a:endParaRPr lang="ca-ES" i="1" dirty="0" smtClean="0"/>
          </a:p>
          <a:p>
            <a:pPr lvl="1"/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Alguns consells al codi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Si es necessita carregar molta informació ordenada, sempre:</a:t>
            </a:r>
          </a:p>
          <a:p>
            <a:pPr lvl="1"/>
            <a:r>
              <a:rPr lang="ca-ES" dirty="0" smtClean="0"/>
              <a:t>Primer carregar en col·lecció sense ordenació</a:t>
            </a:r>
          </a:p>
          <a:p>
            <a:pPr lvl="1"/>
            <a:r>
              <a:rPr lang="ca-ES" dirty="0" smtClean="0"/>
              <a:t>Ordenar una sola vegada (cost logarítmic)</a:t>
            </a:r>
          </a:p>
          <a:p>
            <a:pPr lvl="1"/>
            <a:endParaRPr lang="ca-ES" dirty="0" smtClean="0"/>
          </a:p>
          <a:p>
            <a:endParaRPr lang="ca-ES" dirty="0" smtClean="0"/>
          </a:p>
          <a:p>
            <a:endParaRPr lang="ca-ES" i="1" dirty="0" smtClean="0"/>
          </a:p>
          <a:p>
            <a:pPr lvl="1"/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Alguns consells al codi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Números </a:t>
            </a:r>
            <a:r>
              <a:rPr lang="es-ES" dirty="0" err="1" smtClean="0"/>
              <a:t>primers</a:t>
            </a:r>
            <a:r>
              <a:rPr lang="es-ES" dirty="0" smtClean="0"/>
              <a:t>, la </a:t>
            </a:r>
            <a:r>
              <a:rPr lang="es-ES" dirty="0" err="1" smtClean="0"/>
              <a:t>criva</a:t>
            </a:r>
            <a:r>
              <a:rPr lang="es-ES" dirty="0" smtClean="0"/>
              <a:t> </a:t>
            </a:r>
            <a:r>
              <a:rPr lang="es-ES" dirty="0" err="1" smtClean="0"/>
              <a:t>d’Eratóstenes</a:t>
            </a:r>
            <a:r>
              <a:rPr lang="es-ES" dirty="0" smtClean="0"/>
              <a:t> </a:t>
            </a:r>
          </a:p>
          <a:p>
            <a:pPr lvl="1"/>
            <a:r>
              <a:rPr lang="ca-ES" dirty="0" smtClean="0"/>
              <a:t>Els números primers apareixen freqüentment en els concursos de programació</a:t>
            </a:r>
          </a:p>
          <a:p>
            <a:pPr lvl="1"/>
            <a:r>
              <a:rPr lang="ca-ES" dirty="0" smtClean="0"/>
              <a:t>No calcular cada vegada sin un número és primer</a:t>
            </a:r>
          </a:p>
          <a:p>
            <a:pPr lvl="1"/>
            <a:r>
              <a:rPr lang="ca-ES" dirty="0" smtClean="0"/>
              <a:t>No generar-los amb un </a:t>
            </a:r>
            <a:r>
              <a:rPr lang="ca-ES" i="1" dirty="0" smtClean="0"/>
              <a:t>for</a:t>
            </a:r>
            <a:r>
              <a:rPr lang="ca-ES" dirty="0" smtClean="0"/>
              <a:t> dividint per tots els números imparells anteriors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Alguns consells al codi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Números </a:t>
            </a:r>
            <a:r>
              <a:rPr lang="es-ES" dirty="0" err="1" smtClean="0"/>
              <a:t>primers</a:t>
            </a:r>
            <a:r>
              <a:rPr lang="es-ES" dirty="0" smtClean="0"/>
              <a:t>, La </a:t>
            </a:r>
            <a:r>
              <a:rPr lang="es-ES" dirty="0" err="1" smtClean="0"/>
              <a:t>criva</a:t>
            </a:r>
            <a:r>
              <a:rPr lang="es-ES" dirty="0" smtClean="0"/>
              <a:t> </a:t>
            </a:r>
            <a:r>
              <a:rPr lang="es-ES" dirty="0" err="1" smtClean="0"/>
              <a:t>d’Eratóstenes</a:t>
            </a:r>
            <a:endParaRPr lang="es-ES" dirty="0" smtClean="0"/>
          </a:p>
          <a:p>
            <a:pPr>
              <a:buNone/>
            </a:pPr>
            <a:endParaRPr lang="es-ES" sz="1600" dirty="0" smtClean="0">
              <a:hlinkClick r:id="rId2"/>
            </a:endParaRPr>
          </a:p>
          <a:p>
            <a:pPr>
              <a:buNone/>
            </a:pPr>
            <a:endParaRPr lang="es-ES" sz="1600" dirty="0" smtClean="0">
              <a:hlinkClick r:id="rId2"/>
            </a:endParaRPr>
          </a:p>
          <a:p>
            <a:pPr>
              <a:buNone/>
            </a:pPr>
            <a:endParaRPr lang="es-ES" sz="1600" dirty="0" smtClean="0">
              <a:hlinkClick r:id="rId2"/>
            </a:endParaRPr>
          </a:p>
          <a:p>
            <a:pPr>
              <a:buNone/>
            </a:pPr>
            <a:endParaRPr lang="es-ES" sz="1600" dirty="0" smtClean="0">
              <a:hlinkClick r:id="rId2"/>
            </a:endParaRPr>
          </a:p>
          <a:p>
            <a:pPr>
              <a:buNone/>
            </a:pPr>
            <a:endParaRPr lang="es-ES" sz="1600" dirty="0" smtClean="0">
              <a:hlinkClick r:id="rId2"/>
            </a:endParaRPr>
          </a:p>
          <a:p>
            <a:pPr>
              <a:buNone/>
            </a:pPr>
            <a:endParaRPr lang="es-ES" sz="1600" dirty="0" smtClean="0">
              <a:hlinkClick r:id="rId2"/>
            </a:endParaRPr>
          </a:p>
          <a:p>
            <a:pPr>
              <a:buNone/>
            </a:pPr>
            <a:endParaRPr lang="es-ES" sz="1600" dirty="0" smtClean="0">
              <a:hlinkClick r:id="rId2"/>
            </a:endParaRPr>
          </a:p>
          <a:p>
            <a:pPr>
              <a:buNone/>
            </a:pPr>
            <a:r>
              <a:rPr lang="es-ES" sz="1600" dirty="0" smtClean="0">
                <a:hlinkClick r:id="rId2"/>
              </a:rPr>
              <a:t>https://es.wikipedia.org/wiki/Criba_de_Erat%C3%B3stenes</a:t>
            </a:r>
            <a:r>
              <a:rPr lang="es-ES" dirty="0" smtClean="0"/>
              <a:t> </a:t>
            </a:r>
          </a:p>
        </p:txBody>
      </p:sp>
      <p:pic>
        <p:nvPicPr>
          <p:cNvPr id="1028" name="Picture 4" descr="AnimaciÃ³n de la criba de EratÃ³stenes para nÃºmeros primos menores que 120. Se incluye la optimizaciÃ³n de comenzar por los cuadrados de nÃºmeros primos.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707654"/>
            <a:ext cx="3394222" cy="2814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a-ES" dirty="0" smtClean="0"/>
              <a:t>El punt de vista del col·legi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El col·legi d’Enginyers Tècnics en Informàtica és una organització que no depèn de cap empresa:</a:t>
            </a:r>
          </a:p>
          <a:p>
            <a:pPr lvl="1"/>
            <a:r>
              <a:rPr lang="ca-ES" dirty="0" smtClean="0"/>
              <a:t>La informació d’aquesta presentació és imparcial i neutral, pretén respondre als vostres interessos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Consells pels enunciats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a-ES" dirty="0" smtClean="0"/>
              <a:t>Els exemples proveïts no acostumen a ser suficients per cobrir tots els casos (expressament)</a:t>
            </a:r>
          </a:p>
          <a:p>
            <a:r>
              <a:rPr lang="ca-ES" dirty="0" smtClean="0"/>
              <a:t>Redactats per provocar l’errada</a:t>
            </a:r>
          </a:p>
          <a:p>
            <a:r>
              <a:rPr lang="ca-ES" b="1" dirty="0" smtClean="0"/>
              <a:t>Indueixen a la representació del problema en memòria</a:t>
            </a:r>
          </a:p>
          <a:p>
            <a:r>
              <a:rPr lang="ca-ES" dirty="0" smtClean="0"/>
              <a:t>Problemes idiomàtics (l’anglès és la llengua habitual)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Possibilitat de pràctica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Gairebé sempre s’ofereix la possibilitat de practicar fora de concurs</a:t>
            </a:r>
          </a:p>
          <a:p>
            <a:pPr lvl="1"/>
            <a:r>
              <a:rPr lang="ca-ES" dirty="0" smtClean="0"/>
              <a:t>Rànquing sempre actualitzat</a:t>
            </a:r>
          </a:p>
          <a:p>
            <a:pPr lvl="1"/>
            <a:r>
              <a:rPr lang="ca-ES" dirty="0" smtClean="0"/>
              <a:t>Sense límit de temps</a:t>
            </a:r>
          </a:p>
          <a:p>
            <a:pPr lvl="1"/>
            <a:r>
              <a:rPr lang="ca-ES" dirty="0" smtClean="0"/>
              <a:t>Editorial descriptiu de com resoldre el problema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Problema de problema de concurs: “</a:t>
            </a:r>
            <a:r>
              <a:rPr lang="ca-ES" dirty="0" err="1" smtClean="0"/>
              <a:t>Pairs</a:t>
            </a:r>
            <a:r>
              <a:rPr lang="ca-ES" dirty="0" smtClean="0"/>
              <a:t>”</a:t>
            </a:r>
          </a:p>
          <a:p>
            <a:r>
              <a:rPr lang="es-ES" dirty="0" smtClean="0">
                <a:hlinkClick r:id="rId2"/>
              </a:rPr>
              <a:t>https://www.hackerrank.com/challenges/pairs/problem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Donat un vector d’enters i un valor objectiu, trobar totes aquelles parelles que sumen el valor objectiu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/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915566"/>
            <a:ext cx="3931484" cy="377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sz="2400" dirty="0" smtClean="0"/>
              <a:t>Primer proposta:</a:t>
            </a:r>
          </a:p>
          <a:p>
            <a:pPr lvl="1"/>
            <a:r>
              <a:rPr lang="ca-ES" sz="2000" dirty="0" smtClean="0"/>
              <a:t>Iterar cada element fent la diferència amb els següents</a:t>
            </a:r>
          </a:p>
          <a:p>
            <a:pPr lvl="1"/>
            <a:endParaRPr lang="ca-ES" sz="2000" dirty="0" smtClean="0"/>
          </a:p>
          <a:p>
            <a:pPr marL="361950" lvl="1" indent="-361950">
              <a:buNone/>
            </a:pPr>
            <a:r>
              <a:rPr lang="pt-BR" sz="1100" b="1" dirty="0" smtClean="0">
                <a:latin typeface="Courier New" pitchFamily="49" charset="0"/>
                <a:cs typeface="Courier New" pitchFamily="49" charset="0"/>
              </a:rPr>
              <a:t>		for (int i = 0; i &lt; n; ++i)</a:t>
            </a:r>
          </a:p>
          <a:p>
            <a:pPr marL="361950">
              <a:buNone/>
            </a:pPr>
            <a:r>
              <a:rPr lang="pt-BR" sz="11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>
              <a:buNone/>
            </a:pPr>
            <a:r>
              <a:rPr lang="pt-BR" sz="1100" b="1" dirty="0" smtClean="0">
                <a:latin typeface="Courier New" pitchFamily="49" charset="0"/>
                <a:cs typeface="Courier New" pitchFamily="49" charset="0"/>
              </a:rPr>
              <a:t>                for (long x = i + 1; x &lt; n; ++x)</a:t>
            </a:r>
          </a:p>
          <a:p>
            <a:pPr>
              <a:buNone/>
            </a:pPr>
            <a:r>
              <a:rPr lang="pt-BR" sz="1100" b="1" dirty="0" smtClean="0">
                <a:latin typeface="Courier New" pitchFamily="49" charset="0"/>
                <a:cs typeface="Courier New" pitchFamily="49" charset="0"/>
              </a:rPr>
              <a:t>                {</a:t>
            </a:r>
          </a:p>
          <a:p>
            <a:pPr>
              <a:buNone/>
            </a:pPr>
            <a:r>
              <a:rPr lang="pt-BR" sz="1100" b="1" dirty="0" smtClean="0">
                <a:latin typeface="Courier New" pitchFamily="49" charset="0"/>
                <a:cs typeface="Courier New" pitchFamily="49" charset="0"/>
              </a:rPr>
              <a:t>                    if (((numbers[i] - numbers[x]) == k) || ((numbers[x] - numbers[i]) == k))</a:t>
            </a:r>
          </a:p>
          <a:p>
            <a:pPr>
              <a:buNone/>
            </a:pPr>
            <a:r>
              <a:rPr lang="pt-BR" sz="1100" b="1" dirty="0" smtClean="0">
                <a:latin typeface="Courier New" pitchFamily="49" charset="0"/>
                <a:cs typeface="Courier New" pitchFamily="49" charset="0"/>
              </a:rPr>
              <a:t>			++nFound;</a:t>
            </a:r>
          </a:p>
          <a:p>
            <a:pPr>
              <a:buNone/>
            </a:pPr>
            <a:r>
              <a:rPr lang="pt-BR" sz="1100" b="1" dirty="0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>
              <a:buNone/>
            </a:pPr>
            <a:r>
              <a:rPr lang="pt-BR" sz="11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pt-BR" sz="1100" b="1" dirty="0" smtClean="0">
                <a:latin typeface="Courier New" pitchFamily="49" charset="0"/>
                <a:cs typeface="Courier New" pitchFamily="49" charset="0"/>
              </a:rPr>
              <a:t>		Console.WriteLine(nFound);</a:t>
            </a:r>
            <a:endParaRPr lang="ca-ES" sz="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Resultat:</a:t>
            </a:r>
            <a:endParaRPr lang="ca-ES" dirty="0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19104"/>
            <a:ext cx="5471022" cy="2725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sz="2800" dirty="0" smtClean="0"/>
              <a:t>Segona proposta optimitzada:</a:t>
            </a:r>
          </a:p>
          <a:p>
            <a:pPr lvl="1"/>
            <a:r>
              <a:rPr lang="ca-ES" sz="2400" dirty="0" smtClean="0"/>
              <a:t>Ordenar la col·lecció d’enters després de carregar-la tota en memòria sense ordenació (cost logarítmic)</a:t>
            </a:r>
          </a:p>
          <a:p>
            <a:pPr lvl="1"/>
            <a:r>
              <a:rPr lang="ca-ES" sz="2400" dirty="0" err="1" smtClean="0"/>
              <a:t>Ubicar-se</a:t>
            </a:r>
            <a:r>
              <a:rPr lang="ca-ES" sz="2400" dirty="0" smtClean="0"/>
              <a:t> en un enter i comparar-lo amb els següents:</a:t>
            </a:r>
          </a:p>
          <a:p>
            <a:pPr lvl="2"/>
            <a:r>
              <a:rPr lang="ca-ES" sz="1800" dirty="0" smtClean="0"/>
              <a:t>Si la diferència és inferior, avançar el segon element</a:t>
            </a:r>
          </a:p>
          <a:p>
            <a:pPr lvl="2"/>
            <a:r>
              <a:rPr lang="ca-ES" sz="1800" dirty="0" smtClean="0"/>
              <a:t>Si la diferència és l’objectiu, incrementar el comptador i avançar el primer</a:t>
            </a:r>
          </a:p>
          <a:p>
            <a:pPr lvl="2"/>
            <a:r>
              <a:rPr lang="ca-ES" sz="1800" dirty="0" smtClean="0"/>
              <a:t>Si la diferència és més gran, avançar el primer sense seguir comparant (la col·lecció està ordenada)</a:t>
            </a:r>
            <a:endParaRPr lang="ca-ES" sz="9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Estat inicial</a:t>
            </a:r>
            <a:endParaRPr lang="ca-ES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827530" y="2282571"/>
          <a:ext cx="5488940" cy="578358"/>
        </p:xfrm>
        <a:graphic>
          <a:graphicData uri="http://schemas.openxmlformats.org/drawingml/2006/table">
            <a:tbl>
              <a:tblPr/>
              <a:tblGrid>
                <a:gridCol w="1097280"/>
                <a:gridCol w="1097915"/>
                <a:gridCol w="1097915"/>
                <a:gridCol w="1097915"/>
                <a:gridCol w="109791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Total = 0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Ordenació dels elements</a:t>
            </a:r>
            <a:endParaRPr lang="ca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827530" y="2282571"/>
          <a:ext cx="5488940" cy="578358"/>
        </p:xfrm>
        <a:graphic>
          <a:graphicData uri="http://schemas.openxmlformats.org/drawingml/2006/table">
            <a:tbl>
              <a:tblPr/>
              <a:tblGrid>
                <a:gridCol w="1097280"/>
                <a:gridCol w="1097915"/>
                <a:gridCol w="1097915"/>
                <a:gridCol w="1097915"/>
                <a:gridCol w="109791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Total = 0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Estructura de la presentació</a:t>
            </a:r>
            <a:endParaRPr lang="ca-ES" dirty="0"/>
          </a:p>
        </p:txBody>
      </p:sp>
      <p:sp>
        <p:nvSpPr>
          <p:cNvPr id="4" name="3 Flecha derecha"/>
          <p:cNvSpPr/>
          <p:nvPr/>
        </p:nvSpPr>
        <p:spPr>
          <a:xfrm>
            <a:off x="683568" y="2427734"/>
            <a:ext cx="763284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400" dirty="0" smtClean="0"/>
              <a:t>Cercant feina, treballant i mantenint-se</a:t>
            </a:r>
            <a:endParaRPr lang="ca-ES" sz="2400" dirty="0"/>
          </a:p>
        </p:txBody>
      </p:sp>
      <p:sp>
        <p:nvSpPr>
          <p:cNvPr id="6" name="5 Llamada con línea 1"/>
          <p:cNvSpPr/>
          <p:nvPr/>
        </p:nvSpPr>
        <p:spPr>
          <a:xfrm>
            <a:off x="899592" y="1059582"/>
            <a:ext cx="1152128" cy="936104"/>
          </a:xfrm>
          <a:prstGeom prst="borderCallout1">
            <a:avLst>
              <a:gd name="adj1" fmla="val 100254"/>
              <a:gd name="adj2" fmla="val 19774"/>
              <a:gd name="adj3" fmla="val 169942"/>
              <a:gd name="adj4" fmla="val 2001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Preparant el CV</a:t>
            </a:r>
            <a:endParaRPr lang="ca-ES" dirty="0"/>
          </a:p>
        </p:txBody>
      </p:sp>
      <p:sp>
        <p:nvSpPr>
          <p:cNvPr id="7" name="6 Llamada con línea 1"/>
          <p:cNvSpPr/>
          <p:nvPr/>
        </p:nvSpPr>
        <p:spPr>
          <a:xfrm>
            <a:off x="2195736" y="3579862"/>
            <a:ext cx="1368152" cy="936104"/>
          </a:xfrm>
          <a:prstGeom prst="borderCallout1">
            <a:avLst>
              <a:gd name="adj1" fmla="val 29"/>
              <a:gd name="adj2" fmla="val 9692"/>
              <a:gd name="adj3" fmla="val -53915"/>
              <a:gd name="adj4" fmla="val 9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Proves de programació</a:t>
            </a:r>
            <a:endParaRPr lang="ca-ES" dirty="0"/>
          </a:p>
        </p:txBody>
      </p:sp>
      <p:sp>
        <p:nvSpPr>
          <p:cNvPr id="8" name="7 Llamada con línea 1"/>
          <p:cNvSpPr/>
          <p:nvPr/>
        </p:nvSpPr>
        <p:spPr>
          <a:xfrm>
            <a:off x="3563888" y="1059582"/>
            <a:ext cx="1512168" cy="936104"/>
          </a:xfrm>
          <a:prstGeom prst="borderCallout1">
            <a:avLst>
              <a:gd name="adj1" fmla="val 100254"/>
              <a:gd name="adj2" fmla="val 19774"/>
              <a:gd name="adj3" fmla="val 169942"/>
              <a:gd name="adj4" fmla="val 19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A l’entrevista</a:t>
            </a:r>
            <a:endParaRPr lang="ca-ES" dirty="0"/>
          </a:p>
        </p:txBody>
      </p:sp>
      <p:sp>
        <p:nvSpPr>
          <p:cNvPr id="9" name="8 Llamada con línea 1"/>
          <p:cNvSpPr/>
          <p:nvPr/>
        </p:nvSpPr>
        <p:spPr>
          <a:xfrm>
            <a:off x="5364088" y="3579862"/>
            <a:ext cx="1296144" cy="936104"/>
          </a:xfrm>
          <a:prstGeom prst="borderCallout1">
            <a:avLst>
              <a:gd name="adj1" fmla="val -480"/>
              <a:gd name="adj2" fmla="val 10040"/>
              <a:gd name="adj3" fmla="val -53915"/>
              <a:gd name="adj4" fmla="val 9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A la fenia</a:t>
            </a:r>
            <a:endParaRPr lang="ca-ES" dirty="0"/>
          </a:p>
        </p:txBody>
      </p:sp>
      <p:sp>
        <p:nvSpPr>
          <p:cNvPr id="10" name="9 Llamada con línea 1"/>
          <p:cNvSpPr/>
          <p:nvPr/>
        </p:nvSpPr>
        <p:spPr>
          <a:xfrm>
            <a:off x="6228184" y="1059582"/>
            <a:ext cx="1512168" cy="936104"/>
          </a:xfrm>
          <a:prstGeom prst="borderCallout1">
            <a:avLst>
              <a:gd name="adj1" fmla="val 100254"/>
              <a:gd name="adj2" fmla="val 19774"/>
              <a:gd name="adj3" fmla="val 169942"/>
              <a:gd name="adj4" fmla="val 19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Mantenir-se al mercat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Primera comparació</a:t>
            </a:r>
            <a:endParaRPr lang="ca-ES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827530" y="2282571"/>
          <a:ext cx="5488940" cy="578358"/>
        </p:xfrm>
        <a:graphic>
          <a:graphicData uri="http://schemas.openxmlformats.org/drawingml/2006/table">
            <a:tbl>
              <a:tblPr/>
              <a:tblGrid>
                <a:gridCol w="1097280"/>
                <a:gridCol w="1097915"/>
                <a:gridCol w="1097915"/>
                <a:gridCol w="1097915"/>
                <a:gridCol w="109791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Total = 0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Increment del segon punter, 1 trobat!</a:t>
            </a:r>
            <a:endParaRPr lang="ca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827530" y="2282571"/>
          <a:ext cx="5488940" cy="578358"/>
        </p:xfrm>
        <a:graphic>
          <a:graphicData uri="http://schemas.openxmlformats.org/drawingml/2006/table">
            <a:tbl>
              <a:tblPr/>
              <a:tblGrid>
                <a:gridCol w="1097280"/>
                <a:gridCol w="1097915"/>
                <a:gridCol w="1097915"/>
                <a:gridCol w="1097915"/>
                <a:gridCol w="109791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Total = 1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Increment del primer punter</a:t>
            </a:r>
            <a:endParaRPr lang="ca-ES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827530" y="2282571"/>
          <a:ext cx="5488940" cy="578358"/>
        </p:xfrm>
        <a:graphic>
          <a:graphicData uri="http://schemas.openxmlformats.org/drawingml/2006/table">
            <a:tbl>
              <a:tblPr/>
              <a:tblGrid>
                <a:gridCol w="1097280"/>
                <a:gridCol w="1097915"/>
                <a:gridCol w="1097915"/>
                <a:gridCol w="1097915"/>
                <a:gridCol w="109791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Total = 1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Increment del segon punter, 1 trobat</a:t>
            </a:r>
            <a:endParaRPr lang="ca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827530" y="2282571"/>
          <a:ext cx="5488940" cy="578358"/>
        </p:xfrm>
        <a:graphic>
          <a:graphicData uri="http://schemas.openxmlformats.org/drawingml/2006/table">
            <a:tbl>
              <a:tblPr/>
              <a:tblGrid>
                <a:gridCol w="1097280"/>
                <a:gridCol w="1097915"/>
                <a:gridCol w="1097915"/>
                <a:gridCol w="1097915"/>
                <a:gridCol w="109791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Total = 2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Increment del primer punter</a:t>
            </a:r>
            <a:endParaRPr lang="ca-ES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827530" y="2282571"/>
          <a:ext cx="5488940" cy="578358"/>
        </p:xfrm>
        <a:graphic>
          <a:graphicData uri="http://schemas.openxmlformats.org/drawingml/2006/table">
            <a:tbl>
              <a:tblPr/>
              <a:tblGrid>
                <a:gridCol w="1097280"/>
                <a:gridCol w="1097915"/>
                <a:gridCol w="1097915"/>
                <a:gridCol w="1097915"/>
                <a:gridCol w="109791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Total = 2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Increment del segon punter, 1 trobat!</a:t>
            </a:r>
            <a:endParaRPr lang="ca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827530" y="2282571"/>
          <a:ext cx="5488940" cy="578358"/>
        </p:xfrm>
        <a:graphic>
          <a:graphicData uri="http://schemas.openxmlformats.org/drawingml/2006/table">
            <a:tbl>
              <a:tblPr/>
              <a:tblGrid>
                <a:gridCol w="1097280"/>
                <a:gridCol w="1097915"/>
                <a:gridCol w="1097915"/>
                <a:gridCol w="1097915"/>
                <a:gridCol w="109791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Total = 3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Increment del primer punter</a:t>
            </a:r>
            <a:endParaRPr lang="ca-ES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827530" y="2282571"/>
          <a:ext cx="5488940" cy="578358"/>
        </p:xfrm>
        <a:graphic>
          <a:graphicData uri="http://schemas.openxmlformats.org/drawingml/2006/table">
            <a:tbl>
              <a:tblPr/>
              <a:tblGrid>
                <a:gridCol w="1097280"/>
                <a:gridCol w="1097915"/>
                <a:gridCol w="1097915"/>
                <a:gridCol w="1097915"/>
                <a:gridCol w="109791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Total = 3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Increment del segon i final</a:t>
            </a:r>
            <a:endParaRPr lang="ca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827530" y="2282571"/>
          <a:ext cx="5488940" cy="578358"/>
        </p:xfrm>
        <a:graphic>
          <a:graphicData uri="http://schemas.openxmlformats.org/drawingml/2006/table">
            <a:tbl>
              <a:tblPr/>
              <a:tblGrid>
                <a:gridCol w="1097280"/>
                <a:gridCol w="1097915"/>
                <a:gridCol w="1097915"/>
                <a:gridCol w="1097915"/>
                <a:gridCol w="109791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Total = 3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numbers = new List&lt;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&gt;(a);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numbers.Count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nFound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numbers.Sort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 n - 1; ++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while ((x &lt; n) &amp;&amp; ((numbers[x] - numbers[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]) &lt; k)) ++x;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if ((x &lt; n) &amp;&amp; ((numbers[x] - numbers[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]) == k)) ++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nFound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         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nFound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ca-E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Resultat:</a:t>
            </a:r>
            <a:endParaRPr lang="ca-ES" dirty="0"/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43272"/>
            <a:ext cx="5903068" cy="294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El currículum</a:t>
            </a:r>
            <a:endParaRPr lang="ca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Pros i contres</a:t>
            </a:r>
            <a:endParaRPr lang="ca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 smtClean="0"/>
              <a:t>Pros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a-ES" b="1" dirty="0" smtClean="0"/>
              <a:t>Són molt recomanables per practicar per entrevistes</a:t>
            </a:r>
          </a:p>
          <a:p>
            <a:r>
              <a:rPr lang="ca-ES" dirty="0" smtClean="0"/>
              <a:t>S’aprèn a programar basant-se en </a:t>
            </a:r>
            <a:r>
              <a:rPr lang="ca-ES" i="1" dirty="0" smtClean="0"/>
              <a:t>test cases</a:t>
            </a:r>
          </a:p>
          <a:p>
            <a:r>
              <a:rPr lang="ca-ES" dirty="0" smtClean="0"/>
              <a:t>Es millora </a:t>
            </a:r>
            <a:r>
              <a:rPr lang="ca-ES" b="1" u="sng" dirty="0" smtClean="0"/>
              <a:t>molt</a:t>
            </a:r>
            <a:r>
              <a:rPr lang="ca-ES" dirty="0" smtClean="0"/>
              <a:t> la destresa en l’ús de llibreries i en programació</a:t>
            </a:r>
          </a:p>
          <a:p>
            <a:r>
              <a:rPr lang="ca-ES" dirty="0" smtClean="0"/>
              <a:t>Es demostra de manera pràctica que es tenen capacitats</a:t>
            </a:r>
          </a:p>
          <a:p>
            <a:r>
              <a:rPr lang="ca-ES" dirty="0" smtClean="0"/>
              <a:t>Ideal per practicar tècniques (</a:t>
            </a:r>
            <a:r>
              <a:rPr lang="ca-ES" i="1" dirty="0" err="1" smtClean="0"/>
              <a:t>backtraking</a:t>
            </a:r>
            <a:r>
              <a:rPr lang="ca-ES" dirty="0" smtClean="0"/>
              <a:t>, arbres, grafs...)</a:t>
            </a:r>
          </a:p>
          <a:p>
            <a:r>
              <a:rPr lang="ca-ES" dirty="0" smtClean="0"/>
              <a:t>Ideal per practicar diferents llenguatges de programació</a:t>
            </a:r>
          </a:p>
          <a:p>
            <a:r>
              <a:rPr lang="ca-ES" dirty="0" smtClean="0"/>
              <a:t>Millora la creativitat per resoldre problemes i solucions amb “eines” ja disponibles</a:t>
            </a:r>
          </a:p>
          <a:p>
            <a:endParaRPr lang="ca-ES" dirty="0" smtClean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a-ES" dirty="0" smtClean="0"/>
              <a:t>Contres</a:t>
            </a:r>
            <a:endParaRPr lang="ca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a-ES" dirty="0" smtClean="0"/>
              <a:t>Moltes vegades estan molt orientat a matemàtiques no aplicades habitualment a la vida real</a:t>
            </a:r>
          </a:p>
          <a:p>
            <a:r>
              <a:rPr lang="ca-ES" dirty="0" smtClean="0"/>
              <a:t>Pot generar frustració:</a:t>
            </a:r>
          </a:p>
          <a:p>
            <a:pPr lvl="1"/>
            <a:r>
              <a:rPr lang="ca-ES" dirty="0" smtClean="0"/>
              <a:t>Enunciats amb trampa i redactats per provocar equivocacions, expressament inconcrets costa saber què demanen</a:t>
            </a:r>
          </a:p>
          <a:p>
            <a:pPr lvl="1"/>
            <a:r>
              <a:rPr lang="ca-ES" dirty="0" smtClean="0"/>
              <a:t>Sentiment de bloqueig al intentar resoldre certs problemes</a:t>
            </a:r>
          </a:p>
          <a:p>
            <a:pPr lvl="1"/>
            <a:r>
              <a:rPr lang="ca-ES" dirty="0" smtClean="0"/>
              <a:t>Molta diferència entre persones entrenades i persones no entrenades</a:t>
            </a:r>
          </a:p>
          <a:p>
            <a:pPr lvl="1"/>
            <a:r>
              <a:rPr lang="ca-ES" dirty="0" smtClean="0"/>
              <a:t>No sempre és fàcil trobar la solució quan per manca de coneixement o idees</a:t>
            </a:r>
          </a:p>
          <a:p>
            <a:r>
              <a:rPr lang="ca-ES" dirty="0" smtClean="0"/>
              <a:t>Pot enganxar!!!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Comparant concurs i prova de feina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És possible que les solucions siguin avaluades individualment</a:t>
            </a:r>
          </a:p>
          <a:p>
            <a:r>
              <a:rPr lang="ca-ES" dirty="0" smtClean="0"/>
              <a:t>Es valora l’elegància i la llegibilitat del codi</a:t>
            </a:r>
          </a:p>
          <a:p>
            <a:r>
              <a:rPr lang="ca-ES" dirty="0" smtClean="0"/>
              <a:t>Ser capaç d’explicar el problema</a:t>
            </a:r>
          </a:p>
          <a:p>
            <a:r>
              <a:rPr lang="ca-ES" dirty="0" smtClean="0"/>
              <a:t>Discutir possibles millores en el codi (</a:t>
            </a:r>
            <a:r>
              <a:rPr lang="ca-ES" dirty="0" err="1" smtClean="0"/>
              <a:t>code</a:t>
            </a:r>
            <a:r>
              <a:rPr lang="ca-ES" dirty="0" smtClean="0"/>
              <a:t> </a:t>
            </a:r>
            <a:r>
              <a:rPr lang="ca-ES" dirty="0" err="1" smtClean="0"/>
              <a:t>review</a:t>
            </a:r>
            <a:r>
              <a:rPr lang="ca-E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Bibliografia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Desafíos de programación</a:t>
            </a:r>
          </a:p>
          <a:p>
            <a:pPr lvl="1"/>
            <a:r>
              <a:rPr lang="es-ES" dirty="0" smtClean="0"/>
              <a:t>Miguel A. </a:t>
            </a:r>
            <a:r>
              <a:rPr lang="es-ES" dirty="0" err="1" smtClean="0"/>
              <a:t>Revilla</a:t>
            </a:r>
            <a:endParaRPr lang="es-ES" dirty="0" smtClean="0"/>
          </a:p>
          <a:p>
            <a:pPr lvl="1"/>
            <a:r>
              <a:rPr lang="es-ES" dirty="0" smtClean="0"/>
              <a:t>Steven S. </a:t>
            </a:r>
            <a:r>
              <a:rPr lang="es-ES" dirty="0" err="1" smtClean="0"/>
              <a:t>Skiena</a:t>
            </a:r>
            <a:endParaRPr lang="es-ES" dirty="0" smtClean="0"/>
          </a:p>
          <a:p>
            <a:pPr lvl="1"/>
            <a:r>
              <a:rPr lang="es-ES" dirty="0" err="1" smtClean="0"/>
              <a:t>Ed</a:t>
            </a:r>
            <a:r>
              <a:rPr lang="es-ES" dirty="0" smtClean="0"/>
              <a:t>: </a:t>
            </a:r>
            <a:r>
              <a:rPr lang="es-ES" dirty="0" err="1" smtClean="0"/>
              <a:t>Lulu</a:t>
            </a:r>
            <a:endParaRPr lang="es-ES" dirty="0" smtClean="0"/>
          </a:p>
          <a:p>
            <a:r>
              <a:rPr lang="es-ES" dirty="0" smtClean="0">
                <a:hlinkClick r:id="rId2"/>
              </a:rPr>
              <a:t>http://www.lulu.com/shop/miguel-a-revilla-and-steven-s-skiena/desaf%C3%ADos-de-programaci%C3%B3n/paperback/product-20040481.html</a:t>
            </a:r>
            <a:r>
              <a:rPr lang="es-ES" dirty="0" smtClean="0"/>
              <a:t> </a:t>
            </a:r>
          </a:p>
          <a:p>
            <a:pPr>
              <a:buNone/>
            </a:pPr>
            <a:endParaRPr lang="ca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ca-ES"/>
          </a:p>
        </p:txBody>
      </p:sp>
      <p:pic>
        <p:nvPicPr>
          <p:cNvPr id="97282" name="Picture 2" descr="DesafÃ­os de programaciÃ³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347614"/>
            <a:ext cx="2324100" cy="304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Participar en open </a:t>
            </a:r>
            <a:r>
              <a:rPr lang="ca-ES" dirty="0" err="1" smtClean="0"/>
              <a:t>source</a:t>
            </a:r>
            <a:endParaRPr lang="ca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Participar en open </a:t>
            </a:r>
            <a:r>
              <a:rPr lang="ca-ES" dirty="0" err="1" smtClean="0"/>
              <a:t>source</a:t>
            </a:r>
            <a:endParaRPr lang="ca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 smtClean="0"/>
              <a:t>Pel candidat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a-ES" dirty="0" smtClean="0"/>
              <a:t>Millora destresa</a:t>
            </a:r>
          </a:p>
          <a:p>
            <a:r>
              <a:rPr lang="ca-ES" dirty="0" smtClean="0"/>
              <a:t>Reputació</a:t>
            </a:r>
          </a:p>
          <a:p>
            <a:r>
              <a:rPr lang="ca-ES" dirty="0" smtClean="0"/>
              <a:t>Oportunitat d’aprenentatge d’altres llenguatges o </a:t>
            </a:r>
            <a:r>
              <a:rPr lang="ca-ES" dirty="0" err="1" smtClean="0"/>
              <a:t>frameworks</a:t>
            </a:r>
            <a:r>
              <a:rPr lang="ca-ES" dirty="0" smtClean="0"/>
              <a:t> que actualment no es fan servir a l’empresa</a:t>
            </a:r>
          </a:p>
          <a:p>
            <a:r>
              <a:rPr lang="ca-ES" dirty="0" smtClean="0"/>
              <a:t>S’adquireix experiència en:</a:t>
            </a:r>
          </a:p>
          <a:p>
            <a:pPr lvl="1"/>
            <a:r>
              <a:rPr lang="ca-ES" dirty="0" smtClean="0"/>
              <a:t>Eines </a:t>
            </a:r>
            <a:r>
              <a:rPr lang="ca-ES" dirty="0" err="1" smtClean="0"/>
              <a:t>on-line</a:t>
            </a:r>
            <a:r>
              <a:rPr lang="ca-ES" dirty="0" smtClean="0"/>
              <a:t> i </a:t>
            </a:r>
            <a:r>
              <a:rPr lang="ca-ES" dirty="0" err="1" smtClean="0"/>
              <a:t>tele-treball</a:t>
            </a:r>
            <a:endParaRPr lang="ca-ES" dirty="0" smtClean="0"/>
          </a:p>
          <a:p>
            <a:pPr lvl="1"/>
            <a:r>
              <a:rPr lang="ca-ES" dirty="0" smtClean="0"/>
              <a:t>Entorns de desenvolupament (</a:t>
            </a:r>
            <a:r>
              <a:rPr lang="ca-ES" dirty="0" err="1" smtClean="0"/>
              <a:t>GitHub</a:t>
            </a:r>
            <a:r>
              <a:rPr lang="ca-ES" dirty="0" smtClean="0"/>
              <a:t>).</a:t>
            </a:r>
          </a:p>
          <a:p>
            <a:endParaRPr lang="ca-ES" dirty="0" smtClean="0"/>
          </a:p>
          <a:p>
            <a:pPr>
              <a:buNone/>
            </a:pPr>
            <a:endParaRPr lang="ca-ES" dirty="0" smtClean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a-ES" dirty="0" smtClean="0"/>
              <a:t>Percepció de l’empresa</a:t>
            </a:r>
            <a:endParaRPr lang="ca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Es mostren les capacitats</a:t>
            </a:r>
          </a:p>
          <a:p>
            <a:r>
              <a:rPr lang="ca-ES" dirty="0" smtClean="0"/>
              <a:t>Exemples reals de codi</a:t>
            </a:r>
          </a:p>
          <a:p>
            <a:r>
              <a:rPr lang="ca-ES" dirty="0" smtClean="0"/>
              <a:t>Resultats comprovables i mesurables</a:t>
            </a:r>
          </a:p>
          <a:p>
            <a:r>
              <a:rPr lang="ca-ES" dirty="0" smtClean="0"/>
              <a:t>Alternativa o complement a les proves de programació</a:t>
            </a:r>
          </a:p>
          <a:p>
            <a:r>
              <a:rPr lang="ca-ES" dirty="0" smtClean="0"/>
              <a:t>Denota inquietud positiva</a:t>
            </a:r>
          </a:p>
          <a:p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Estructura de la presentació</a:t>
            </a:r>
            <a:endParaRPr lang="ca-ES" dirty="0"/>
          </a:p>
        </p:txBody>
      </p:sp>
      <p:sp>
        <p:nvSpPr>
          <p:cNvPr id="4" name="3 Flecha derecha"/>
          <p:cNvSpPr/>
          <p:nvPr/>
        </p:nvSpPr>
        <p:spPr>
          <a:xfrm>
            <a:off x="683568" y="2427734"/>
            <a:ext cx="763284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400" dirty="0" smtClean="0"/>
              <a:t>Cercant feina, treballant i mantenint-se</a:t>
            </a:r>
            <a:endParaRPr lang="ca-ES" sz="2400" dirty="0"/>
          </a:p>
        </p:txBody>
      </p:sp>
      <p:sp>
        <p:nvSpPr>
          <p:cNvPr id="6" name="5 Llamada con línea 1"/>
          <p:cNvSpPr/>
          <p:nvPr/>
        </p:nvSpPr>
        <p:spPr>
          <a:xfrm>
            <a:off x="899592" y="1059582"/>
            <a:ext cx="1152128" cy="936104"/>
          </a:xfrm>
          <a:prstGeom prst="borderCallout1">
            <a:avLst>
              <a:gd name="adj1" fmla="val 100254"/>
              <a:gd name="adj2" fmla="val 19774"/>
              <a:gd name="adj3" fmla="val 169942"/>
              <a:gd name="adj4" fmla="val 2001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Preparant el CV</a:t>
            </a:r>
            <a:endParaRPr lang="ca-ES" dirty="0"/>
          </a:p>
        </p:txBody>
      </p:sp>
      <p:sp>
        <p:nvSpPr>
          <p:cNvPr id="7" name="6 Llamada con línea 1"/>
          <p:cNvSpPr/>
          <p:nvPr/>
        </p:nvSpPr>
        <p:spPr>
          <a:xfrm>
            <a:off x="2195736" y="3579862"/>
            <a:ext cx="1368152" cy="936104"/>
          </a:xfrm>
          <a:prstGeom prst="borderCallout1">
            <a:avLst>
              <a:gd name="adj1" fmla="val 29"/>
              <a:gd name="adj2" fmla="val 9692"/>
              <a:gd name="adj3" fmla="val -53915"/>
              <a:gd name="adj4" fmla="val 980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Proves de programació</a:t>
            </a:r>
            <a:endParaRPr lang="ca-ES" dirty="0"/>
          </a:p>
        </p:txBody>
      </p:sp>
      <p:sp>
        <p:nvSpPr>
          <p:cNvPr id="8" name="7 Llamada con línea 1"/>
          <p:cNvSpPr/>
          <p:nvPr/>
        </p:nvSpPr>
        <p:spPr>
          <a:xfrm>
            <a:off x="3563888" y="1059582"/>
            <a:ext cx="1512168" cy="936104"/>
          </a:xfrm>
          <a:prstGeom prst="borderCallout1">
            <a:avLst>
              <a:gd name="adj1" fmla="val 100254"/>
              <a:gd name="adj2" fmla="val 19774"/>
              <a:gd name="adj3" fmla="val 169942"/>
              <a:gd name="adj4" fmla="val 1926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A l’entrevista</a:t>
            </a:r>
            <a:endParaRPr lang="ca-ES" dirty="0"/>
          </a:p>
        </p:txBody>
      </p:sp>
      <p:sp>
        <p:nvSpPr>
          <p:cNvPr id="9" name="8 Llamada con línea 1"/>
          <p:cNvSpPr/>
          <p:nvPr/>
        </p:nvSpPr>
        <p:spPr>
          <a:xfrm>
            <a:off x="5364088" y="3579862"/>
            <a:ext cx="1296144" cy="936104"/>
          </a:xfrm>
          <a:prstGeom prst="borderCallout1">
            <a:avLst>
              <a:gd name="adj1" fmla="val -480"/>
              <a:gd name="adj2" fmla="val 10040"/>
              <a:gd name="adj3" fmla="val -53915"/>
              <a:gd name="adj4" fmla="val 9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A la fenia</a:t>
            </a:r>
            <a:endParaRPr lang="ca-ES" dirty="0"/>
          </a:p>
        </p:txBody>
      </p:sp>
      <p:sp>
        <p:nvSpPr>
          <p:cNvPr id="10" name="9 Llamada con línea 1"/>
          <p:cNvSpPr/>
          <p:nvPr/>
        </p:nvSpPr>
        <p:spPr>
          <a:xfrm>
            <a:off x="6228184" y="1059582"/>
            <a:ext cx="1512168" cy="936104"/>
          </a:xfrm>
          <a:prstGeom prst="borderCallout1">
            <a:avLst>
              <a:gd name="adj1" fmla="val 100254"/>
              <a:gd name="adj2" fmla="val 19774"/>
              <a:gd name="adj3" fmla="val 169942"/>
              <a:gd name="adj4" fmla="val 19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Mantenir-se al mercat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 l’entrevista</a:t>
            </a:r>
            <a:endParaRPr lang="ca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 l’entrevista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Tot el que hi ha al currículum és “</a:t>
            </a:r>
            <a:r>
              <a:rPr lang="ca-ES" dirty="0" err="1" smtClean="0"/>
              <a:t>preguntable</a:t>
            </a:r>
            <a:r>
              <a:rPr lang="ca-ES" dirty="0" smtClean="0"/>
              <a:t>”, per tant ha de ser demostrable</a:t>
            </a:r>
          </a:p>
          <a:p>
            <a:r>
              <a:rPr lang="ca-ES" dirty="0" smtClean="0"/>
              <a:t>No passa res si s’està una mica nerviós, és pitjor anar massa “sobrat”</a:t>
            </a:r>
          </a:p>
          <a:p>
            <a:r>
              <a:rPr lang="ca-ES" dirty="0" smtClean="0"/>
              <a:t>Anar ben informat sobre la empresa és un gran plus</a:t>
            </a:r>
          </a:p>
          <a:p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 l’entrevista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Mai criticar la teva universitat ni anteriors feines:</a:t>
            </a:r>
          </a:p>
          <a:p>
            <a:pPr lvl="1"/>
            <a:r>
              <a:rPr lang="ca-ES" dirty="0" smtClean="0"/>
              <a:t>Desprestigies als teus companys d’universitat i a tu mateix</a:t>
            </a:r>
          </a:p>
          <a:p>
            <a:pPr lvl="1"/>
            <a:r>
              <a:rPr lang="ca-ES" dirty="0" smtClean="0"/>
              <a:t>En el cas d’una empresa: si parla malament de l’anterior empresa, també parlarà malament de nosaltres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 l’entrevista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a-ES" dirty="0" smtClean="0"/>
              <a:t>Preparar-se algunes preguntes pel final</a:t>
            </a:r>
          </a:p>
          <a:p>
            <a:pPr lvl="1"/>
            <a:r>
              <a:rPr lang="ca-ES" dirty="0" smtClean="0"/>
              <a:t>Preguntes de formació continua denoten interès </a:t>
            </a:r>
          </a:p>
          <a:p>
            <a:pPr lvl="1"/>
            <a:r>
              <a:rPr lang="ca-ES" dirty="0" smtClean="0"/>
              <a:t>Preguntes sobre carrera a la empresa denoten que un es planteja una aposta a mig/llarg termini (fidelitat)</a:t>
            </a:r>
          </a:p>
          <a:p>
            <a:r>
              <a:rPr lang="ca-ES" dirty="0" smtClean="0"/>
              <a:t>Mai preguntar quin és el resultat. Probablement l’entrevistador encara no ho sap i el pot incomodar per no poder donar una resposta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El currículum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Quantes pàgines ha de tenir un currículum?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 l’entrevista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Preguntes amb doble sentit:</a:t>
            </a:r>
          </a:p>
          <a:p>
            <a:pPr lvl="1"/>
            <a:r>
              <a:rPr lang="ca-ES" dirty="0" smtClean="0"/>
              <a:t>T'agrada anar a conferències?</a:t>
            </a:r>
          </a:p>
          <a:p>
            <a:pPr lvl="1"/>
            <a:r>
              <a:rPr lang="ca-ES" dirty="0" smtClean="0"/>
              <a:t>Tens subscripció a </a:t>
            </a:r>
            <a:r>
              <a:rPr lang="ca-ES" i="1" dirty="0" err="1" smtClean="0"/>
              <a:t>pluralsight</a:t>
            </a:r>
            <a:r>
              <a:rPr lang="ca-ES" dirty="0" smtClean="0"/>
              <a:t>? T’agradaria que la empresa te’n pagui una?</a:t>
            </a:r>
          </a:p>
          <a:p>
            <a:pPr lvl="1"/>
            <a:r>
              <a:rPr lang="ca-ES" dirty="0" smtClean="0"/>
              <a:t>Si decidim canviar de </a:t>
            </a:r>
            <a:r>
              <a:rPr lang="ca-ES" i="1" dirty="0" err="1" smtClean="0"/>
              <a:t>framework</a:t>
            </a:r>
            <a:r>
              <a:rPr lang="ca-ES" dirty="0" smtClean="0"/>
              <a:t>, què faries?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 l’entrevista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Preguntes de “moda” de RRHH:</a:t>
            </a:r>
          </a:p>
          <a:p>
            <a:pPr lvl="1"/>
            <a:r>
              <a:rPr lang="ca-ES" dirty="0" smtClean="0"/>
              <a:t>Diguem tres virtuts i tres defectes</a:t>
            </a:r>
          </a:p>
          <a:p>
            <a:pPr lvl="1"/>
            <a:r>
              <a:rPr lang="ca-ES" dirty="0" smtClean="0"/>
              <a:t>Si fossis un animal quin series?</a:t>
            </a:r>
          </a:p>
          <a:p>
            <a:pPr lvl="1"/>
            <a:r>
              <a:rPr lang="ca-ES" dirty="0" smtClean="0"/>
              <a:t>Parlar amb companys que estan en altres processos de selecció i intercanviar aquelles preguntes sorprenents, pot ser d’ajuda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Elements clau per decidir-se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Els elements “tradicionals” acostumen a ser els més efectius:</a:t>
            </a:r>
          </a:p>
          <a:p>
            <a:pPr lvl="1"/>
            <a:r>
              <a:rPr lang="ca-ES" dirty="0" smtClean="0"/>
              <a:t>La motivació del projecte</a:t>
            </a:r>
          </a:p>
          <a:p>
            <a:pPr lvl="1"/>
            <a:r>
              <a:rPr lang="ca-ES" dirty="0" smtClean="0"/>
              <a:t>Salari </a:t>
            </a:r>
            <a:r>
              <a:rPr lang="ca-ES" b="1" dirty="0" smtClean="0"/>
              <a:t>brut anual</a:t>
            </a:r>
          </a:p>
          <a:p>
            <a:pPr lvl="1"/>
            <a:r>
              <a:rPr lang="ca-ES" dirty="0" smtClean="0"/>
              <a:t>Tipus de contracte (temporal, indefinit, obra i servei, període de prova...)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Elements clau per decidir-se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a-ES" dirty="0" smtClean="0"/>
              <a:t>Els elements “tradicionals” acostumen a ser els més efectius:</a:t>
            </a:r>
          </a:p>
          <a:p>
            <a:pPr lvl="1"/>
            <a:r>
              <a:rPr lang="ca-ES" dirty="0" smtClean="0"/>
              <a:t>Complements inclosos concrets:</a:t>
            </a:r>
          </a:p>
          <a:p>
            <a:pPr lvl="2"/>
            <a:r>
              <a:rPr lang="ca-ES" dirty="0" smtClean="0"/>
              <a:t>Assegurança</a:t>
            </a:r>
          </a:p>
          <a:p>
            <a:pPr lvl="2"/>
            <a:r>
              <a:rPr lang="ca-ES" dirty="0" smtClean="0"/>
              <a:t>Tiquet restaurants (amb import concret)</a:t>
            </a:r>
          </a:p>
          <a:p>
            <a:pPr lvl="1"/>
            <a:r>
              <a:rPr lang="ca-ES" dirty="0" smtClean="0"/>
              <a:t>Vacances regulades d’obligat compliment (dies d’assumptes propis, etc.)</a:t>
            </a:r>
          </a:p>
          <a:p>
            <a:pPr lvl="1"/>
            <a:r>
              <a:rPr lang="ca-ES" dirty="0" smtClean="0"/>
              <a:t>Client final o contractista, si contractista:</a:t>
            </a:r>
          </a:p>
          <a:p>
            <a:pPr lvl="2"/>
            <a:r>
              <a:rPr lang="ca-ES" dirty="0" smtClean="0"/>
              <a:t>On treballaré, client o oficina central, si client quin horari?</a:t>
            </a:r>
          </a:p>
          <a:p>
            <a:pPr lvl="2"/>
            <a:r>
              <a:rPr lang="ca-ES" dirty="0" smtClean="0"/>
              <a:t>Duració dels projectes</a:t>
            </a:r>
          </a:p>
          <a:p>
            <a:pPr lvl="2"/>
            <a:endParaRPr lang="ca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Elements clau per decidir-se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Els elements “tradicionals” acostumen a ser els més efectius:</a:t>
            </a:r>
          </a:p>
          <a:p>
            <a:pPr lvl="1"/>
            <a:r>
              <a:rPr lang="ca-ES" dirty="0" smtClean="0"/>
              <a:t>Consultora VS client final</a:t>
            </a:r>
          </a:p>
          <a:p>
            <a:pPr lvl="2"/>
            <a:r>
              <a:rPr lang="ca-ES" dirty="0" smtClean="0"/>
              <a:t>Si consultora, sembla que només es preocuparan de facturar per les meves hores? O es pot créixer i em podré especialitzar en un producte?</a:t>
            </a:r>
          </a:p>
          <a:p>
            <a:pPr lvl="2"/>
            <a:endParaRPr lang="ca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Estructura de la presentació</a:t>
            </a:r>
            <a:endParaRPr lang="ca-ES" dirty="0"/>
          </a:p>
        </p:txBody>
      </p:sp>
      <p:sp>
        <p:nvSpPr>
          <p:cNvPr id="4" name="3 Flecha derecha"/>
          <p:cNvSpPr/>
          <p:nvPr/>
        </p:nvSpPr>
        <p:spPr>
          <a:xfrm>
            <a:off x="683568" y="2427734"/>
            <a:ext cx="763284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400" dirty="0" smtClean="0"/>
              <a:t>Cercant feina, treballant i mantenint-se</a:t>
            </a:r>
            <a:endParaRPr lang="ca-ES" sz="2400" dirty="0"/>
          </a:p>
        </p:txBody>
      </p:sp>
      <p:sp>
        <p:nvSpPr>
          <p:cNvPr id="6" name="5 Llamada con línea 1"/>
          <p:cNvSpPr/>
          <p:nvPr/>
        </p:nvSpPr>
        <p:spPr>
          <a:xfrm>
            <a:off x="899592" y="1059582"/>
            <a:ext cx="1152128" cy="936104"/>
          </a:xfrm>
          <a:prstGeom prst="borderCallout1">
            <a:avLst>
              <a:gd name="adj1" fmla="val 100254"/>
              <a:gd name="adj2" fmla="val 19774"/>
              <a:gd name="adj3" fmla="val 169942"/>
              <a:gd name="adj4" fmla="val 2001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Preparant el CV</a:t>
            </a:r>
            <a:endParaRPr lang="ca-ES" dirty="0"/>
          </a:p>
        </p:txBody>
      </p:sp>
      <p:sp>
        <p:nvSpPr>
          <p:cNvPr id="7" name="6 Llamada con línea 1"/>
          <p:cNvSpPr/>
          <p:nvPr/>
        </p:nvSpPr>
        <p:spPr>
          <a:xfrm>
            <a:off x="2195736" y="3579862"/>
            <a:ext cx="1368152" cy="936104"/>
          </a:xfrm>
          <a:prstGeom prst="borderCallout1">
            <a:avLst>
              <a:gd name="adj1" fmla="val 29"/>
              <a:gd name="adj2" fmla="val 9692"/>
              <a:gd name="adj3" fmla="val -53915"/>
              <a:gd name="adj4" fmla="val 980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Proves de programació</a:t>
            </a:r>
            <a:endParaRPr lang="ca-ES" dirty="0"/>
          </a:p>
        </p:txBody>
      </p:sp>
      <p:sp>
        <p:nvSpPr>
          <p:cNvPr id="8" name="7 Llamada con línea 1"/>
          <p:cNvSpPr/>
          <p:nvPr/>
        </p:nvSpPr>
        <p:spPr>
          <a:xfrm>
            <a:off x="3563888" y="1059582"/>
            <a:ext cx="1512168" cy="936104"/>
          </a:xfrm>
          <a:prstGeom prst="borderCallout1">
            <a:avLst>
              <a:gd name="adj1" fmla="val 100254"/>
              <a:gd name="adj2" fmla="val 19774"/>
              <a:gd name="adj3" fmla="val 169942"/>
              <a:gd name="adj4" fmla="val 19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A l’entrevista</a:t>
            </a:r>
            <a:endParaRPr lang="ca-ES" dirty="0"/>
          </a:p>
        </p:txBody>
      </p:sp>
      <p:sp>
        <p:nvSpPr>
          <p:cNvPr id="9" name="8 Llamada con línea 1"/>
          <p:cNvSpPr/>
          <p:nvPr/>
        </p:nvSpPr>
        <p:spPr>
          <a:xfrm>
            <a:off x="5364088" y="3579862"/>
            <a:ext cx="1296144" cy="936104"/>
          </a:xfrm>
          <a:prstGeom prst="borderCallout1">
            <a:avLst>
              <a:gd name="adj1" fmla="val -480"/>
              <a:gd name="adj2" fmla="val 10040"/>
              <a:gd name="adj3" fmla="val -53915"/>
              <a:gd name="adj4" fmla="val 9802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A la fenia</a:t>
            </a:r>
            <a:endParaRPr lang="ca-ES" dirty="0"/>
          </a:p>
        </p:txBody>
      </p:sp>
      <p:sp>
        <p:nvSpPr>
          <p:cNvPr id="10" name="9 Llamada con línea 1"/>
          <p:cNvSpPr/>
          <p:nvPr/>
        </p:nvSpPr>
        <p:spPr>
          <a:xfrm>
            <a:off x="6228184" y="1059582"/>
            <a:ext cx="1512168" cy="936104"/>
          </a:xfrm>
          <a:prstGeom prst="borderCallout1">
            <a:avLst>
              <a:gd name="adj1" fmla="val 100254"/>
              <a:gd name="adj2" fmla="val 19774"/>
              <a:gd name="adj3" fmla="val 169942"/>
              <a:gd name="adj4" fmla="val 19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Mantenir-se al mercat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Agile</a:t>
            </a:r>
            <a:endParaRPr lang="ca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Agile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La metodologia és important</a:t>
            </a:r>
          </a:p>
          <a:p>
            <a:r>
              <a:rPr lang="ca-ES" dirty="0" smtClean="0">
                <a:hlinkClick r:id="rId2"/>
              </a:rPr>
              <a:t>https://www.youtube.com/watch?v=RRy_73ivcms</a:t>
            </a:r>
            <a:r>
              <a:rPr lang="ca-ES" dirty="0" smtClean="0"/>
              <a:t> 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Agile</a:t>
            </a:r>
            <a:endParaRPr lang="ca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1950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2013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Organització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Estrés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No</a:t>
                      </a:r>
                      <a:r>
                        <a:rPr lang="ca-ES" baseline="0" dirty="0" smtClean="0"/>
                        <a:t> estrés, funció concreta en el moment concret</a:t>
                      </a:r>
                      <a:endParaRPr lang="ca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Agile</a:t>
            </a:r>
            <a:endParaRPr lang="ca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1950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2013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Organització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Estrés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No</a:t>
                      </a:r>
                      <a:r>
                        <a:rPr lang="ca-ES" baseline="0" dirty="0" smtClean="0"/>
                        <a:t> estrés, funció concreta en el moment concret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Persones</a:t>
                      </a:r>
                      <a:r>
                        <a:rPr lang="ca-ES" baseline="0" dirty="0" smtClean="0"/>
                        <a:t> treballant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4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21</a:t>
                      </a:r>
                      <a:endParaRPr lang="ca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El currículum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Quantes pàgines ha de tenir un currículum?</a:t>
            </a:r>
          </a:p>
          <a:p>
            <a:r>
              <a:rPr lang="ca-ES" dirty="0" smtClean="0"/>
              <a:t>No importa</a:t>
            </a:r>
          </a:p>
          <a:p>
            <a:pPr lvl="1"/>
            <a:r>
              <a:rPr lang="ca-ES" dirty="0" smtClean="0"/>
              <a:t>Un contingut interessant especialment al principi farà que el reclutador se’l llegeixi (o no)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Agile</a:t>
            </a:r>
            <a:endParaRPr lang="ca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1950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2013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Organització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Estrés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No</a:t>
                      </a:r>
                      <a:r>
                        <a:rPr lang="ca-ES" baseline="0" dirty="0" smtClean="0"/>
                        <a:t> estrés, funció concreta en el moment concret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Persones</a:t>
                      </a:r>
                      <a:r>
                        <a:rPr lang="ca-ES" baseline="0" dirty="0" smtClean="0"/>
                        <a:t> treballant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4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21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Manera de</a:t>
                      </a:r>
                      <a:r>
                        <a:rPr lang="ca-ES" baseline="0" dirty="0" smtClean="0"/>
                        <a:t> treballar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Treball molt dur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Treball intel·ligent</a:t>
                      </a:r>
                      <a:endParaRPr lang="ca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Agile</a:t>
            </a:r>
            <a:endParaRPr lang="ca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1950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2013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Organització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Estrés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No</a:t>
                      </a:r>
                      <a:r>
                        <a:rPr lang="ca-ES" baseline="0" dirty="0" smtClean="0"/>
                        <a:t> estrés, funció concreta en el moment concret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Persones</a:t>
                      </a:r>
                      <a:r>
                        <a:rPr lang="ca-ES" baseline="0" dirty="0" smtClean="0"/>
                        <a:t> treballant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4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21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Manera de</a:t>
                      </a:r>
                      <a:r>
                        <a:rPr lang="ca-ES" baseline="0" dirty="0" smtClean="0"/>
                        <a:t> treballar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Treball molt dur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Treball intel·ligent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Productivitat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Les 2 de davant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4 rodes</a:t>
                      </a:r>
                      <a:endParaRPr lang="ca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Agile</a:t>
            </a:r>
            <a:endParaRPr lang="ca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1950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2013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Organització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Estrés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No</a:t>
                      </a:r>
                      <a:r>
                        <a:rPr lang="ca-ES" baseline="0" dirty="0" smtClean="0"/>
                        <a:t> estrés, funció concreta en el moment concret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Persones</a:t>
                      </a:r>
                      <a:r>
                        <a:rPr lang="ca-ES" baseline="0" dirty="0" smtClean="0"/>
                        <a:t> treballant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4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21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Manera de</a:t>
                      </a:r>
                      <a:r>
                        <a:rPr lang="ca-ES" baseline="0" dirty="0" smtClean="0"/>
                        <a:t> treballar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Treball molt dur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Treball intel·ligent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Productivitat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Les 2 de davant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4 rodes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Temps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67 segons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5 segons</a:t>
                      </a:r>
                      <a:endParaRPr lang="ca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Agile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a-ES" dirty="0" smtClean="0"/>
              <a:t>Es pot definir com una metodologia de desenvolupament de projectes (no només utilitzada en informàtica)</a:t>
            </a:r>
          </a:p>
          <a:p>
            <a:pPr lvl="1"/>
            <a:r>
              <a:rPr lang="ca-ES" dirty="0" smtClean="0"/>
              <a:t>Processos iteratius</a:t>
            </a:r>
          </a:p>
          <a:p>
            <a:pPr lvl="1"/>
            <a:r>
              <a:rPr lang="ca-ES" dirty="0" smtClean="0"/>
              <a:t>Planificar i dividir un projecte en èpiques, histories i tasques (</a:t>
            </a:r>
            <a:r>
              <a:rPr lang="ca-ES" i="1" dirty="0" err="1" smtClean="0"/>
              <a:t>backlog</a:t>
            </a:r>
            <a:r>
              <a:rPr lang="ca-ES" dirty="0" smtClean="0"/>
              <a:t>). “</a:t>
            </a:r>
            <a:r>
              <a:rPr lang="ca-ES" dirty="0" err="1" smtClean="0"/>
              <a:t>Predictabilitat</a:t>
            </a:r>
            <a:r>
              <a:rPr lang="ca-ES" dirty="0" smtClean="0"/>
              <a:t>” dels projectes</a:t>
            </a:r>
          </a:p>
          <a:p>
            <a:pPr lvl="1"/>
            <a:r>
              <a:rPr lang="ca-ES" dirty="0" smtClean="0"/>
              <a:t>Organització dels temps en </a:t>
            </a:r>
            <a:r>
              <a:rPr lang="ca-ES" i="1" dirty="0" err="1" smtClean="0"/>
              <a:t>sprints</a:t>
            </a:r>
            <a:endParaRPr lang="ca-ES" i="1" dirty="0" smtClean="0"/>
          </a:p>
          <a:p>
            <a:pPr lvl="1"/>
            <a:r>
              <a:rPr lang="ca-ES" dirty="0" smtClean="0"/>
              <a:t>Cerimònies aconsellables</a:t>
            </a:r>
          </a:p>
          <a:p>
            <a:pPr lvl="1"/>
            <a:r>
              <a:rPr lang="ca-ES" dirty="0" smtClean="0"/>
              <a:t>Defineix diferents rols</a:t>
            </a:r>
          </a:p>
          <a:p>
            <a:pPr lvl="1"/>
            <a:r>
              <a:rPr lang="ca-ES" dirty="0" smtClean="0"/>
              <a:t>Posa especial èmfasi en les persones i equips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Agile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Processos iteratius</a:t>
            </a:r>
          </a:p>
          <a:p>
            <a:pPr lvl="1"/>
            <a:r>
              <a:rPr lang="ca-ES" dirty="0" smtClean="0"/>
              <a:t>Primer trobar quina és la </a:t>
            </a:r>
            <a:r>
              <a:rPr lang="ca-ES" i="1" dirty="0" smtClean="0"/>
              <a:t>minimum viable </a:t>
            </a:r>
            <a:r>
              <a:rPr lang="ca-ES" i="1" dirty="0" err="1" smtClean="0"/>
              <a:t>product</a:t>
            </a:r>
            <a:r>
              <a:rPr lang="ca-ES" dirty="0" smtClean="0"/>
              <a:t> (MVP) </a:t>
            </a:r>
            <a:endParaRPr lang="ca-ES" i="1" dirty="0" smtClean="0"/>
          </a:p>
          <a:p>
            <a:pPr lvl="1"/>
            <a:r>
              <a:rPr lang="ca-ES" dirty="0" smtClean="0"/>
              <a:t>Iterar millorant el producte en entregues </a:t>
            </a:r>
            <a:r>
              <a:rPr lang="ca-ES" b="1" dirty="0" smtClean="0"/>
              <a:t>freqüents, regulars i incrementals</a:t>
            </a:r>
            <a:r>
              <a:rPr lang="ca-ES" dirty="0" smtClean="0"/>
              <a:t>.</a:t>
            </a:r>
          </a:p>
          <a:p>
            <a:pPr lvl="1"/>
            <a:r>
              <a:rPr lang="ca-ES" dirty="0" smtClean="0"/>
              <a:t>Iterar millorant el funcionament de l’equip</a:t>
            </a:r>
          </a:p>
          <a:p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Agile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Planificar i dividir un projecte en èpiques, histories i tasques (</a:t>
            </a:r>
            <a:r>
              <a:rPr lang="ca-ES" dirty="0" err="1" smtClean="0"/>
              <a:t>backlog</a:t>
            </a:r>
            <a:r>
              <a:rPr lang="ca-ES" dirty="0" smtClean="0"/>
              <a:t>). “</a:t>
            </a:r>
            <a:r>
              <a:rPr lang="ca-ES" dirty="0" err="1" smtClean="0"/>
              <a:t>Predictabilitat</a:t>
            </a:r>
            <a:r>
              <a:rPr lang="ca-ES" dirty="0" smtClean="0"/>
              <a:t>” dels projectes</a:t>
            </a:r>
          </a:p>
          <a:p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Agile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a-ES" dirty="0" smtClean="0"/>
              <a:t>Organització dels temps en </a:t>
            </a:r>
            <a:r>
              <a:rPr lang="ca-ES" i="1" dirty="0" err="1" smtClean="0"/>
              <a:t>sprints</a:t>
            </a:r>
            <a:endParaRPr lang="ca-ES" i="1" dirty="0" smtClean="0"/>
          </a:p>
          <a:p>
            <a:pPr lvl="1"/>
            <a:r>
              <a:rPr lang="ca-ES" dirty="0" smtClean="0"/>
              <a:t>Un </a:t>
            </a:r>
            <a:r>
              <a:rPr lang="ca-ES" i="1" dirty="0" err="1" smtClean="0"/>
              <a:t>sprint</a:t>
            </a:r>
            <a:r>
              <a:rPr lang="ca-ES" dirty="0" smtClean="0"/>
              <a:t> és un període de temps en el que es duen a terme les tasques de les histories</a:t>
            </a:r>
          </a:p>
          <a:p>
            <a:pPr lvl="1"/>
            <a:r>
              <a:rPr lang="ca-ES" dirty="0" smtClean="0"/>
              <a:t>Duració entre dues i tres setmanes</a:t>
            </a:r>
          </a:p>
          <a:p>
            <a:pPr lvl="1"/>
            <a:r>
              <a:rPr lang="ca-ES" dirty="0" smtClean="0"/>
              <a:t>Cal intentar acabar totes les histories dintre de cada </a:t>
            </a:r>
            <a:r>
              <a:rPr lang="ca-ES" i="1" dirty="0" err="1" smtClean="0"/>
              <a:t>sprint</a:t>
            </a:r>
            <a:endParaRPr lang="ca-ES" i="1" dirty="0" smtClean="0"/>
          </a:p>
          <a:p>
            <a:pPr lvl="1"/>
            <a:r>
              <a:rPr lang="ca-ES" dirty="0" smtClean="0"/>
              <a:t>Les que no s’acaben es traslladen al següent </a:t>
            </a:r>
            <a:r>
              <a:rPr lang="ca-ES" i="1" dirty="0" smtClean="0"/>
              <a:t>Sprint</a:t>
            </a:r>
            <a:r>
              <a:rPr lang="ca-ES" dirty="0" smtClean="0"/>
              <a:t> (</a:t>
            </a:r>
            <a:r>
              <a:rPr lang="ca-ES" i="1" dirty="0" err="1" smtClean="0"/>
              <a:t>overflow</a:t>
            </a:r>
            <a:r>
              <a:rPr lang="ca-ES" dirty="0" smtClean="0"/>
              <a:t>)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Agile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a-ES" sz="2400" dirty="0" smtClean="0"/>
              <a:t>Cerimònies</a:t>
            </a:r>
          </a:p>
          <a:p>
            <a:pPr lvl="1"/>
            <a:r>
              <a:rPr lang="ca-ES" sz="2000" i="1" dirty="0" err="1" smtClean="0"/>
              <a:t>Daily</a:t>
            </a:r>
            <a:r>
              <a:rPr lang="ca-ES" sz="2000" i="1" dirty="0" smtClean="0"/>
              <a:t> </a:t>
            </a:r>
            <a:r>
              <a:rPr lang="ca-ES" sz="2000" i="1" dirty="0" err="1" smtClean="0"/>
              <a:t>meeting</a:t>
            </a:r>
            <a:endParaRPr lang="ca-ES" sz="2000" i="1" dirty="0" smtClean="0"/>
          </a:p>
          <a:p>
            <a:pPr lvl="2"/>
            <a:r>
              <a:rPr lang="ca-ES" sz="1800" b="1" dirty="0" smtClean="0"/>
              <a:t>Ni molt d’hora al matí </a:t>
            </a:r>
            <a:r>
              <a:rPr lang="ca-ES" sz="1800" dirty="0" smtClean="0"/>
              <a:t>que encara no es tenen les tasques del dia en ment, </a:t>
            </a:r>
            <a:r>
              <a:rPr lang="ca-ES" sz="1800" b="1" dirty="0" smtClean="0"/>
              <a:t>ni massa tard </a:t>
            </a:r>
            <a:r>
              <a:rPr lang="ca-ES" sz="1800" dirty="0" smtClean="0"/>
              <a:t>quan les persones ja estan centrades en les tasques del dia</a:t>
            </a:r>
          </a:p>
          <a:p>
            <a:pPr lvl="2"/>
            <a:r>
              <a:rPr lang="ca-ES" sz="1800" dirty="0" smtClean="0"/>
              <a:t>No ha de durar més de 15 minuts</a:t>
            </a:r>
          </a:p>
          <a:p>
            <a:pPr lvl="2"/>
            <a:r>
              <a:rPr lang="ca-ES" sz="1800" dirty="0" smtClean="0"/>
              <a:t>Si hi ha coses per debatre, probablement part de l’equip s’ha de reunir per separat després d’aquesta reunió</a:t>
            </a:r>
          </a:p>
          <a:p>
            <a:pPr lvl="2"/>
            <a:r>
              <a:rPr lang="ca-ES" sz="1800" dirty="0" smtClean="0"/>
              <a:t>Què es va fer ahir</a:t>
            </a:r>
          </a:p>
          <a:p>
            <a:pPr lvl="2"/>
            <a:r>
              <a:rPr lang="ca-ES" sz="1800" dirty="0" smtClean="0"/>
              <a:t>Què s’espera fer avui</a:t>
            </a:r>
          </a:p>
          <a:p>
            <a:pPr lvl="2"/>
            <a:r>
              <a:rPr lang="ca-ES" sz="1800" dirty="0" smtClean="0"/>
              <a:t>Comentar els impediments</a:t>
            </a:r>
          </a:p>
          <a:p>
            <a:pPr lvl="2"/>
            <a:r>
              <a:rPr lang="ca-ES" sz="1800" dirty="0" smtClean="0"/>
              <a:t>Comentar dependències, riscs i possibles ajudes que es puguin necessitar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Agile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a-ES" i="1" dirty="0" err="1" smtClean="0"/>
              <a:t>Retrospective</a:t>
            </a:r>
            <a:endParaRPr lang="ca-ES" i="1" dirty="0" smtClean="0"/>
          </a:p>
          <a:p>
            <a:pPr lvl="1"/>
            <a:r>
              <a:rPr lang="ca-ES" dirty="0" smtClean="0"/>
              <a:t>Al final de cada </a:t>
            </a:r>
            <a:r>
              <a:rPr lang="ca-ES" i="1" dirty="0" smtClean="0"/>
              <a:t>Sprint</a:t>
            </a:r>
            <a:r>
              <a:rPr lang="ca-ES" dirty="0" smtClean="0"/>
              <a:t> es parla de:</a:t>
            </a:r>
          </a:p>
          <a:p>
            <a:pPr lvl="2"/>
            <a:r>
              <a:rPr lang="ca-ES" dirty="0" smtClean="0"/>
              <a:t>Què ha anat be?</a:t>
            </a:r>
          </a:p>
          <a:p>
            <a:pPr lvl="2"/>
            <a:r>
              <a:rPr lang="ca-ES" dirty="0" smtClean="0"/>
              <a:t>Què es necessita millorar?</a:t>
            </a:r>
          </a:p>
          <a:p>
            <a:pPr lvl="1"/>
            <a:r>
              <a:rPr lang="ca-ES" i="1" dirty="0" err="1" smtClean="0"/>
              <a:t>Action</a:t>
            </a:r>
            <a:r>
              <a:rPr lang="ca-ES" i="1" dirty="0" smtClean="0"/>
              <a:t> </a:t>
            </a:r>
            <a:r>
              <a:rPr lang="ca-ES" i="1" dirty="0" err="1" smtClean="0"/>
              <a:t>points</a:t>
            </a:r>
            <a:r>
              <a:rPr lang="ca-ES" i="1" dirty="0" smtClean="0"/>
              <a:t>,</a:t>
            </a:r>
            <a:r>
              <a:rPr lang="ca-ES" dirty="0" smtClean="0"/>
              <a:t> </a:t>
            </a:r>
            <a:r>
              <a:rPr lang="ca-ES" b="1" dirty="0" smtClean="0"/>
              <a:t>accions concretes </a:t>
            </a:r>
            <a:r>
              <a:rPr lang="ca-ES" dirty="0" smtClean="0"/>
              <a:t>per</a:t>
            </a:r>
          </a:p>
          <a:p>
            <a:pPr lvl="2"/>
            <a:r>
              <a:rPr lang="ca-ES" dirty="0" smtClean="0"/>
              <a:t>Deixar de fer</a:t>
            </a:r>
          </a:p>
          <a:p>
            <a:pPr lvl="2"/>
            <a:r>
              <a:rPr lang="ca-ES" dirty="0" smtClean="0"/>
              <a:t>Començar a fer</a:t>
            </a:r>
          </a:p>
          <a:p>
            <a:pPr lvl="2"/>
            <a:r>
              <a:rPr lang="ca-ES" dirty="0" smtClean="0"/>
              <a:t>Continuar fent</a:t>
            </a:r>
          </a:p>
          <a:p>
            <a:pPr lvl="1"/>
            <a:r>
              <a:rPr lang="ca-ES" dirty="0" smtClean="0"/>
              <a:t>No fer comentaris personals, ni prendre’s els comentaris de manera personal</a:t>
            </a:r>
          </a:p>
          <a:p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Agile</a:t>
            </a:r>
            <a:endParaRPr lang="ca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 smtClean="0"/>
              <a:t>El vaixell </a:t>
            </a:r>
            <a:r>
              <a:rPr lang="ca-ES" dirty="0" err="1" smtClean="0"/>
              <a:t>Agile</a:t>
            </a:r>
            <a:r>
              <a:rPr lang="ca-ES" dirty="0" smtClean="0"/>
              <a:t> per la “</a:t>
            </a:r>
            <a:r>
              <a:rPr lang="ca-ES" dirty="0" err="1" smtClean="0"/>
              <a:t>retro</a:t>
            </a:r>
            <a:r>
              <a:rPr lang="ca-ES" dirty="0" smtClean="0"/>
              <a:t>”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a-ES" dirty="0" smtClean="0"/>
              <a:t>Objectiu/missió</a:t>
            </a:r>
          </a:p>
          <a:p>
            <a:r>
              <a:rPr lang="ca-ES" dirty="0" smtClean="0"/>
              <a:t>Què et fa anar més ràpid o et facilita la feina</a:t>
            </a:r>
          </a:p>
          <a:p>
            <a:r>
              <a:rPr lang="ca-ES" dirty="0" smtClean="0"/>
              <a:t>Què et bloqueja</a:t>
            </a:r>
          </a:p>
          <a:p>
            <a:r>
              <a:rPr lang="ca-ES" dirty="0" smtClean="0"/>
              <a:t>Impediments potencials</a:t>
            </a:r>
          </a:p>
          <a:p>
            <a:r>
              <a:rPr lang="ca-ES" dirty="0" smtClean="0"/>
              <a:t>Tot ha d’acabar amb una llista de punts d’acció (</a:t>
            </a:r>
            <a:r>
              <a:rPr lang="ca-ES" i="1" dirty="0" err="1" smtClean="0"/>
              <a:t>action</a:t>
            </a:r>
            <a:r>
              <a:rPr lang="ca-ES" i="1" dirty="0" smtClean="0"/>
              <a:t> </a:t>
            </a:r>
            <a:r>
              <a:rPr lang="ca-ES" i="1" dirty="0" err="1" smtClean="0"/>
              <a:t>points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ca-ES" dirty="0"/>
          </a:p>
        </p:txBody>
      </p:sp>
      <p:pic>
        <p:nvPicPr>
          <p:cNvPr id="3076" name="Picture 4" descr="Imagen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225506"/>
            <a:ext cx="4283968" cy="2570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El currículum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Un currículum interessant és aquell que:</a:t>
            </a:r>
          </a:p>
          <a:p>
            <a:pPr lvl="1"/>
            <a:r>
              <a:rPr lang="ca-ES" dirty="0" smtClean="0"/>
              <a:t>Crida l’atenció en la primera pàgina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Agile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ca-ES" dirty="0" smtClean="0"/>
              <a:t>Definició de feina feta (</a:t>
            </a:r>
            <a:r>
              <a:rPr lang="ca-ES" i="1" dirty="0" err="1" smtClean="0"/>
              <a:t>definition</a:t>
            </a:r>
            <a:r>
              <a:rPr lang="ca-ES" i="1" dirty="0" smtClean="0"/>
              <a:t> of </a:t>
            </a:r>
            <a:r>
              <a:rPr lang="ca-ES" i="1" dirty="0" err="1" smtClean="0"/>
              <a:t>done</a:t>
            </a:r>
            <a:r>
              <a:rPr lang="ca-ES" dirty="0" smtClean="0"/>
              <a:t>)</a:t>
            </a:r>
          </a:p>
          <a:p>
            <a:pPr lvl="1"/>
            <a:r>
              <a:rPr lang="ca-ES" dirty="0" smtClean="0"/>
              <a:t>Quan es pot considerar una tasca acabada?</a:t>
            </a:r>
          </a:p>
          <a:p>
            <a:pPr lvl="1"/>
            <a:r>
              <a:rPr lang="ca-ES" dirty="0" smtClean="0"/>
              <a:t>Cada </a:t>
            </a:r>
            <a:r>
              <a:rPr lang="ca-ES" dirty="0" err="1" smtClean="0"/>
              <a:t>Squad</a:t>
            </a:r>
            <a:r>
              <a:rPr lang="ca-ES" dirty="0" smtClean="0"/>
              <a:t>/equip pot (o ha) de tenir la seva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Agile</a:t>
            </a:r>
            <a:r>
              <a:rPr lang="ca-ES" dirty="0" smtClean="0"/>
              <a:t> i </a:t>
            </a:r>
            <a:r>
              <a:rPr lang="ca-ES" dirty="0" err="1" smtClean="0"/>
              <a:t>devops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Automatitzar al màxim tot el que sigui possible</a:t>
            </a:r>
          </a:p>
          <a:p>
            <a:pPr lvl="1"/>
            <a:r>
              <a:rPr lang="ca-ES" dirty="0" smtClean="0"/>
              <a:t>Centrar els esforços en crear, no en tasques repetitives de manteniment</a:t>
            </a:r>
          </a:p>
          <a:p>
            <a:pPr lvl="1"/>
            <a:endParaRPr lang="ca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5318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a-ES" sz="1200" dirty="0" smtClean="0"/>
          </a:p>
          <a:p>
            <a:pPr marL="0" indent="0">
              <a:buNone/>
            </a:pPr>
            <a:endParaRPr lang="ca-ES" sz="1200" dirty="0" smtClean="0"/>
          </a:p>
          <a:p>
            <a:pPr marL="0" indent="0">
              <a:buNone/>
            </a:pPr>
            <a:endParaRPr lang="ca-ES" sz="1200" dirty="0" smtClean="0"/>
          </a:p>
          <a:p>
            <a:pPr marL="0" indent="0">
              <a:buNone/>
            </a:pPr>
            <a:endParaRPr lang="ca-ES" sz="1200" dirty="0" smtClean="0"/>
          </a:p>
          <a:p>
            <a:pPr marL="0" indent="0">
              <a:buNone/>
            </a:pPr>
            <a:endParaRPr lang="ca-ES" sz="1200" dirty="0" smtClean="0"/>
          </a:p>
          <a:p>
            <a:pPr marL="0" indent="0">
              <a:buNone/>
            </a:pPr>
            <a:endParaRPr lang="ca-ES" sz="1200" dirty="0" smtClean="0"/>
          </a:p>
          <a:p>
            <a:pPr marL="0" indent="0">
              <a:buNone/>
            </a:pPr>
            <a:endParaRPr lang="ca-ES" sz="1200" dirty="0" smtClean="0"/>
          </a:p>
          <a:p>
            <a:pPr marL="0" indent="0">
              <a:buNone/>
            </a:pPr>
            <a:endParaRPr lang="ca-ES" sz="1200" dirty="0" smtClean="0"/>
          </a:p>
          <a:p>
            <a:pPr marL="0" indent="0">
              <a:buNone/>
            </a:pPr>
            <a:endParaRPr lang="ca-ES" sz="1200" dirty="0" smtClean="0"/>
          </a:p>
          <a:p>
            <a:pPr marL="0" indent="0">
              <a:buNone/>
            </a:pPr>
            <a:endParaRPr lang="ca-ES" sz="1200" dirty="0" smtClean="0"/>
          </a:p>
          <a:p>
            <a:pPr marL="0" indent="0">
              <a:buNone/>
            </a:pPr>
            <a:endParaRPr lang="ca-ES" sz="1200" dirty="0" smtClean="0"/>
          </a:p>
          <a:p>
            <a:pPr marL="0" indent="0">
              <a:buNone/>
            </a:pPr>
            <a:endParaRPr lang="ca-ES" sz="1200" dirty="0" smtClean="0"/>
          </a:p>
          <a:p>
            <a:pPr marL="0" indent="0">
              <a:buNone/>
            </a:pPr>
            <a:endParaRPr lang="ca-ES" sz="1200" dirty="0" smtClean="0"/>
          </a:p>
          <a:p>
            <a:pPr marL="0" indent="0">
              <a:buNone/>
            </a:pPr>
            <a:endParaRPr lang="ca-ES" sz="1050" dirty="0" smtClean="0">
              <a:hlinkClick r:id="rId2"/>
            </a:endParaRPr>
          </a:p>
          <a:p>
            <a:pPr marL="0" indent="0">
              <a:buNone/>
            </a:pPr>
            <a:r>
              <a:rPr lang="ca-ES" sz="1050" dirty="0" smtClean="0">
                <a:hlinkClick r:id="rId2"/>
              </a:rPr>
              <a:t>https://compknowhow.com/__media/Blog/Curt/automate-all-the-things.png</a:t>
            </a:r>
            <a:r>
              <a:rPr lang="ca-ES" sz="1050" dirty="0" smtClean="0"/>
              <a:t> </a:t>
            </a:r>
            <a:endParaRPr lang="ca-ES" sz="1050" dirty="0"/>
          </a:p>
        </p:txBody>
      </p:sp>
      <p:pic>
        <p:nvPicPr>
          <p:cNvPr id="90114" name="Picture 2" descr="Imagen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203598"/>
            <a:ext cx="4080453" cy="30603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Organització dels equips</a:t>
            </a:r>
            <a:endParaRPr lang="ca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Organització dels equips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En empreses mitjanes o grans, ens podem trobar amb aquesta organització </a:t>
            </a:r>
            <a:r>
              <a:rPr lang="ca-ES" dirty="0" err="1" smtClean="0"/>
              <a:t>Agile</a:t>
            </a:r>
            <a:r>
              <a:rPr lang="ca-ES" dirty="0" smtClean="0"/>
              <a:t>:</a:t>
            </a:r>
          </a:p>
          <a:p>
            <a:pPr lvl="1"/>
            <a:r>
              <a:rPr lang="pt-BR" sz="3200" i="1" dirty="0" smtClean="0"/>
              <a:t>Tribe</a:t>
            </a:r>
          </a:p>
          <a:p>
            <a:pPr lvl="1"/>
            <a:r>
              <a:rPr lang="pt-BR" sz="3200" i="1" dirty="0" smtClean="0"/>
              <a:t>Squads</a:t>
            </a:r>
          </a:p>
          <a:p>
            <a:pPr lvl="1"/>
            <a:r>
              <a:rPr lang="pt-BR" sz="3200" i="1" dirty="0" smtClean="0"/>
              <a:t>Chapters</a:t>
            </a:r>
            <a:endParaRPr lang="ca-ES" sz="3200" i="1" dirty="0" smtClean="0"/>
          </a:p>
          <a:p>
            <a:pPr>
              <a:buNone/>
            </a:pPr>
            <a:r>
              <a:rPr lang="ca-ES" sz="1800" dirty="0" smtClean="0">
                <a:hlinkClick r:id="rId2"/>
              </a:rPr>
              <a:t>https://www.youtube.com/watch?v=TaV-d7eKWFc&amp;feature=youtu.be&amp;t=28</a:t>
            </a:r>
            <a:r>
              <a:rPr lang="ca-ES" sz="1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Organització dels equips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Rols per aquestes organitzacions</a:t>
            </a:r>
          </a:p>
          <a:p>
            <a:pPr lvl="1"/>
            <a:r>
              <a:rPr lang="ca-ES" dirty="0" smtClean="0"/>
              <a:t>PO, </a:t>
            </a:r>
            <a:r>
              <a:rPr lang="ca-ES" i="1" dirty="0" err="1" smtClean="0"/>
              <a:t>product</a:t>
            </a:r>
            <a:r>
              <a:rPr lang="ca-ES" i="1" dirty="0" smtClean="0"/>
              <a:t> </a:t>
            </a:r>
            <a:r>
              <a:rPr lang="ca-ES" i="1" dirty="0" err="1" smtClean="0"/>
              <a:t>owner</a:t>
            </a:r>
            <a:endParaRPr lang="ca-ES" i="1" dirty="0" smtClean="0"/>
          </a:p>
          <a:p>
            <a:pPr lvl="1"/>
            <a:r>
              <a:rPr lang="ca-ES" i="1" dirty="0" err="1" smtClean="0"/>
              <a:t>Chapter</a:t>
            </a:r>
            <a:r>
              <a:rPr lang="ca-ES" i="1" dirty="0" smtClean="0"/>
              <a:t> </a:t>
            </a:r>
            <a:r>
              <a:rPr lang="ca-ES" i="1" dirty="0" err="1" smtClean="0"/>
              <a:t>lead</a:t>
            </a:r>
            <a:r>
              <a:rPr lang="ca-ES" i="1" dirty="0" smtClean="0"/>
              <a:t>, </a:t>
            </a:r>
            <a:r>
              <a:rPr lang="ca-ES" dirty="0" smtClean="0"/>
              <a:t>líder d’una especialitat</a:t>
            </a:r>
          </a:p>
          <a:p>
            <a:pPr lvl="1"/>
            <a:r>
              <a:rPr lang="ca-ES" dirty="0" smtClean="0"/>
              <a:t>ITAL (</a:t>
            </a:r>
            <a:r>
              <a:rPr lang="en-US" i="1" dirty="0" smtClean="0"/>
              <a:t>Information technologies area lead</a:t>
            </a:r>
            <a:r>
              <a:rPr lang="ca-ES" i="1" dirty="0" smtClean="0"/>
              <a:t>)</a:t>
            </a:r>
          </a:p>
          <a:p>
            <a:pPr lvl="1"/>
            <a:r>
              <a:rPr lang="ca-ES" i="1" dirty="0" err="1" smtClean="0"/>
              <a:t>Tribe</a:t>
            </a:r>
            <a:r>
              <a:rPr lang="ca-ES" i="1" dirty="0" smtClean="0"/>
              <a:t> </a:t>
            </a:r>
            <a:r>
              <a:rPr lang="ca-ES" i="1" dirty="0" err="1" smtClean="0"/>
              <a:t>lead</a:t>
            </a:r>
            <a:endParaRPr lang="ca-E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Organització dels equips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Tendència d’eliminar el rol del </a:t>
            </a:r>
            <a:r>
              <a:rPr lang="ca-ES" i="1" dirty="0" smtClean="0"/>
              <a:t>tester</a:t>
            </a:r>
            <a:endParaRPr lang="ca-ES" dirty="0" smtClean="0"/>
          </a:p>
          <a:p>
            <a:r>
              <a:rPr lang="ca-ES" dirty="0" smtClean="0"/>
              <a:t>Els test de tots tipus els fa (o automatitza) el mateix desenvolupador</a:t>
            </a:r>
          </a:p>
          <a:p>
            <a:r>
              <a:rPr lang="ca-ES" i="1" dirty="0" err="1" smtClean="0"/>
              <a:t>You</a:t>
            </a:r>
            <a:r>
              <a:rPr lang="ca-ES" i="1" dirty="0" smtClean="0"/>
              <a:t> do </a:t>
            </a:r>
            <a:r>
              <a:rPr lang="ca-ES" i="1" dirty="0" err="1" smtClean="0"/>
              <a:t>it</a:t>
            </a:r>
            <a:r>
              <a:rPr lang="ca-ES" i="1" dirty="0" smtClean="0"/>
              <a:t>, </a:t>
            </a:r>
            <a:r>
              <a:rPr lang="ca-ES" i="1" dirty="0" err="1" smtClean="0"/>
              <a:t>you</a:t>
            </a:r>
            <a:r>
              <a:rPr lang="ca-ES" i="1" dirty="0" smtClean="0"/>
              <a:t> </a:t>
            </a:r>
            <a:r>
              <a:rPr lang="ca-ES" i="1" dirty="0" err="1" smtClean="0"/>
              <a:t>run</a:t>
            </a:r>
            <a:r>
              <a:rPr lang="ca-ES" i="1" dirty="0" smtClean="0"/>
              <a:t> </a:t>
            </a:r>
            <a:r>
              <a:rPr lang="ca-ES" i="1" dirty="0" err="1" smtClean="0"/>
              <a:t>it</a:t>
            </a:r>
            <a:endParaRPr lang="ca-ES" dirty="0" smtClean="0"/>
          </a:p>
          <a:p>
            <a:r>
              <a:rPr lang="ca-ES" dirty="0" smtClean="0"/>
              <a:t>No és una decisió adequada per tots els projectes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 smtClean="0"/>
              <a:t>Code</a:t>
            </a:r>
            <a:r>
              <a:rPr lang="ca-ES" dirty="0" smtClean="0"/>
              <a:t> </a:t>
            </a:r>
            <a:r>
              <a:rPr lang="ca-ES" dirty="0" err="1" smtClean="0"/>
              <a:t>reviews</a:t>
            </a:r>
            <a:r>
              <a:rPr lang="ca-ES" dirty="0" smtClean="0"/>
              <a:t>, comentant i opinant (feedback)</a:t>
            </a:r>
            <a:endParaRPr lang="ca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Code</a:t>
            </a:r>
            <a:r>
              <a:rPr lang="ca-ES" dirty="0" smtClean="0"/>
              <a:t> </a:t>
            </a:r>
            <a:r>
              <a:rPr lang="ca-ES" dirty="0" err="1" smtClean="0"/>
              <a:t>review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Escenari, es necessita una funció que:</a:t>
            </a:r>
          </a:p>
          <a:p>
            <a:pPr lvl="1"/>
            <a:r>
              <a:rPr lang="ca-ES" dirty="0" smtClean="0"/>
              <a:t>Filtri una cadena per que només contingui caràcters de la A a la Z (majúscules i minúscules), números del 0 al 9, i guions baixos.</a:t>
            </a:r>
          </a:p>
          <a:p>
            <a:pPr lvl="1"/>
            <a:r>
              <a:rPr lang="ca-ES" dirty="0" smtClean="0"/>
              <a:t>Tot caràcter que no estigui comprès en aquest rang serà substituït per un guió baix ‘_’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Code</a:t>
            </a:r>
            <a:r>
              <a:rPr lang="ca-ES" dirty="0" smtClean="0"/>
              <a:t> </a:t>
            </a:r>
            <a:r>
              <a:rPr lang="ca-ES" dirty="0" err="1" smtClean="0"/>
              <a:t>review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a-ES" dirty="0" smtClean="0"/>
              <a:t>Escenari, entorn d’execució:</a:t>
            </a:r>
          </a:p>
          <a:p>
            <a:pPr lvl="1"/>
            <a:r>
              <a:rPr lang="ca-ES" dirty="0" smtClean="0"/>
              <a:t>És un codi de servidor (</a:t>
            </a:r>
            <a:r>
              <a:rPr lang="ca-ES" i="1" dirty="0" err="1" smtClean="0"/>
              <a:t>back-end</a:t>
            </a:r>
            <a:r>
              <a:rPr lang="ca-ES" dirty="0" smtClean="0"/>
              <a:t>)</a:t>
            </a:r>
          </a:p>
          <a:p>
            <a:pPr lvl="1"/>
            <a:r>
              <a:rPr lang="ca-ES" dirty="0" smtClean="0"/>
              <a:t>Aquesta funció serà cridada en un procés de càrrega de dades i emmagatzemament de fitxers</a:t>
            </a:r>
          </a:p>
          <a:p>
            <a:pPr lvl="1"/>
            <a:r>
              <a:rPr lang="ca-ES" dirty="0" smtClean="0"/>
              <a:t>En cada càrrega hi poden haver 10.000 fitxers</a:t>
            </a:r>
          </a:p>
          <a:p>
            <a:pPr lvl="1"/>
            <a:r>
              <a:rPr lang="ca-ES" dirty="0" smtClean="0"/>
              <a:t>L’aplicació no està disponible mentre dura el procés de càrrega, per tant ha de ser el més ràpid possible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Code</a:t>
            </a:r>
            <a:r>
              <a:rPr lang="ca-ES" dirty="0" smtClean="0"/>
              <a:t> </a:t>
            </a:r>
            <a:r>
              <a:rPr lang="ca-ES" dirty="0" err="1" smtClean="0"/>
              <a:t>review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Exemple:</a:t>
            </a:r>
          </a:p>
          <a:p>
            <a:pPr marL="742950" lvl="2" indent="-342900"/>
            <a:r>
              <a:rPr lang="ca-ES" dirty="0" smtClean="0"/>
              <a:t>Donada aquesta cadena:</a:t>
            </a:r>
          </a:p>
          <a:p>
            <a:pPr marL="1200150" lvl="3" indent="-342900"/>
            <a:r>
              <a:rPr lang="en-US" dirty="0" smtClean="0"/>
              <a:t>"this is the </a:t>
            </a:r>
            <a:r>
              <a:rPr lang="en-US" dirty="0" err="1" smtClean="0"/>
              <a:t>filtered_string</a:t>
            </a:r>
            <a:r>
              <a:rPr lang="en-US" dirty="0" smtClean="0"/>
              <a:t>/some-</a:t>
            </a:r>
            <a:r>
              <a:rPr lang="en-US" dirty="0" err="1" smtClean="0"/>
              <a:t>characters+are?not</a:t>
            </a:r>
            <a:r>
              <a:rPr lang="en-US" dirty="0" smtClean="0"/>
              <a:t>\\allowed”</a:t>
            </a:r>
          </a:p>
          <a:p>
            <a:pPr marL="742950" lvl="2" indent="-342900"/>
            <a:r>
              <a:rPr lang="en-US" dirty="0" smtClean="0"/>
              <a:t>Ha de </a:t>
            </a:r>
            <a:r>
              <a:rPr lang="en-US" dirty="0" err="1" smtClean="0"/>
              <a:t>retornar</a:t>
            </a:r>
            <a:r>
              <a:rPr lang="en-US" dirty="0" smtClean="0"/>
              <a:t>:</a:t>
            </a:r>
          </a:p>
          <a:p>
            <a:pPr marL="1200150" lvl="3" indent="-342900"/>
            <a:r>
              <a:rPr lang="en-US" dirty="0" smtClean="0"/>
              <a:t>“</a:t>
            </a:r>
            <a:r>
              <a:rPr lang="en-US" dirty="0" err="1" smtClean="0"/>
              <a:t>this_is_the_filtered_string_some_characters_are_not_allowed</a:t>
            </a:r>
            <a:r>
              <a:rPr lang="en-US" dirty="0" smtClean="0"/>
              <a:t>"</a:t>
            </a:r>
          </a:p>
          <a:p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El currículum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a-ES" dirty="0" smtClean="0"/>
              <a:t>No hi ha cap norma escrita en l’ordre del contingut</a:t>
            </a:r>
          </a:p>
          <a:p>
            <a:pPr lvl="1"/>
            <a:r>
              <a:rPr lang="ca-ES" dirty="0" smtClean="0"/>
              <a:t>Primer la formació?</a:t>
            </a:r>
          </a:p>
          <a:p>
            <a:pPr lvl="1"/>
            <a:r>
              <a:rPr lang="ca-ES" dirty="0" smtClean="0"/>
              <a:t>Primer la última experiència?</a:t>
            </a:r>
          </a:p>
          <a:p>
            <a:pPr lvl="1"/>
            <a:r>
              <a:rPr lang="ca-ES" dirty="0" smtClean="0"/>
              <a:t>Primer la més antiga? (si no és massa antiga és vàlid)</a:t>
            </a:r>
          </a:p>
          <a:p>
            <a:pPr lvl="1"/>
            <a:r>
              <a:rPr lang="ca-ES" dirty="0" smtClean="0"/>
              <a:t>Un currículum pot ser orientat a capacitats, posar les capacitats i el nivell abans de les experiències</a:t>
            </a:r>
          </a:p>
          <a:p>
            <a:pPr lvl="1"/>
            <a:r>
              <a:rPr lang="ca-ES" dirty="0" smtClean="0"/>
              <a:t>La informació ha de ser breu i concisa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Codi A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700" y="1851670"/>
            <a:ext cx="48006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Codi B</a:t>
            </a:r>
            <a:endParaRPr lang="ca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0438" y="1203598"/>
            <a:ext cx="7221537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Code</a:t>
            </a:r>
            <a:r>
              <a:rPr lang="ca-ES" dirty="0" smtClean="0"/>
              <a:t> </a:t>
            </a:r>
            <a:r>
              <a:rPr lang="ca-ES" dirty="0" err="1" smtClean="0"/>
              <a:t>review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Quina és la millor opció?</a:t>
            </a:r>
          </a:p>
          <a:p>
            <a:pPr lvl="1"/>
            <a:r>
              <a:rPr lang="ca-ES" dirty="0" smtClean="0"/>
              <a:t>Codi A o B?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Comparativa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1318" y="915564"/>
            <a:ext cx="6439778" cy="388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Comparativa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En 1.000 execucions:</a:t>
            </a:r>
          </a:p>
          <a:p>
            <a:pPr lvl="1"/>
            <a:r>
              <a:rPr lang="ca-ES" dirty="0" smtClean="0"/>
              <a:t>El codi A ha trigat: 2.106 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Comparativa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En 1.000 execucions:</a:t>
            </a:r>
          </a:p>
          <a:p>
            <a:pPr lvl="1"/>
            <a:r>
              <a:rPr lang="ca-ES" dirty="0" smtClean="0"/>
              <a:t>El codi A ha trigat: 2.106 ms.</a:t>
            </a:r>
          </a:p>
          <a:p>
            <a:pPr lvl="1"/>
            <a:r>
              <a:rPr lang="ca-ES" dirty="0" smtClean="0"/>
              <a:t>El codi B ha trigat: 2 ms.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Comparativa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En 1.000 execucions:</a:t>
            </a:r>
          </a:p>
          <a:p>
            <a:pPr lvl="1"/>
            <a:r>
              <a:rPr lang="ca-ES" dirty="0" smtClean="0"/>
              <a:t>El codi A ha trigat: 2.106 ms.</a:t>
            </a:r>
          </a:p>
          <a:p>
            <a:pPr lvl="1"/>
            <a:r>
              <a:rPr lang="ca-ES" dirty="0" smtClean="0"/>
              <a:t>El codi B ha trigat: 2 ms.</a:t>
            </a:r>
          </a:p>
          <a:p>
            <a:pPr lvl="1"/>
            <a:r>
              <a:rPr lang="ca-ES" dirty="0" smtClean="0"/>
              <a:t>El codi B és 1.053 vegades més ràpid</a:t>
            </a:r>
          </a:p>
          <a:p>
            <a:r>
              <a:rPr lang="ca-ES" dirty="0" smtClean="0"/>
              <a:t>Quin és el codi que hauria de ser acceptat en un </a:t>
            </a:r>
            <a:r>
              <a:rPr lang="ca-ES" i="1" dirty="0" err="1" smtClean="0"/>
              <a:t>code</a:t>
            </a:r>
            <a:r>
              <a:rPr lang="ca-ES" i="1" dirty="0" smtClean="0"/>
              <a:t> </a:t>
            </a:r>
            <a:r>
              <a:rPr lang="ca-ES" i="1" dirty="0" err="1" smtClean="0"/>
              <a:t>review</a:t>
            </a:r>
            <a:r>
              <a:rPr lang="ca-ES" dirty="0" smtClean="0"/>
              <a:t>?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Code</a:t>
            </a:r>
            <a:r>
              <a:rPr lang="ca-ES" dirty="0" smtClean="0"/>
              <a:t> </a:t>
            </a:r>
            <a:r>
              <a:rPr lang="ca-ES" dirty="0" err="1" smtClean="0"/>
              <a:t>review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a-ES" dirty="0" smtClean="0"/>
              <a:t>Avantatges:</a:t>
            </a:r>
          </a:p>
          <a:p>
            <a:pPr lvl="1"/>
            <a:r>
              <a:rPr lang="ca-ES" dirty="0" smtClean="0"/>
              <a:t>El coneixement es reparteix (a vegades no n’hi ha prou amb documentació)</a:t>
            </a:r>
          </a:p>
          <a:p>
            <a:pPr lvl="1"/>
            <a:r>
              <a:rPr lang="ca-ES" dirty="0" smtClean="0"/>
              <a:t>Es pot combinar novell amb veterà (o més de dues persones)</a:t>
            </a:r>
          </a:p>
          <a:p>
            <a:pPr lvl="1"/>
            <a:r>
              <a:rPr lang="ca-ES" dirty="0" smtClean="0"/>
              <a:t>S’eviten errors</a:t>
            </a:r>
          </a:p>
          <a:p>
            <a:pPr lvl="1"/>
            <a:endParaRPr lang="ca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Code</a:t>
            </a:r>
            <a:r>
              <a:rPr lang="ca-ES" dirty="0" smtClean="0"/>
              <a:t> </a:t>
            </a:r>
            <a:r>
              <a:rPr lang="ca-ES" dirty="0" err="1" smtClean="0"/>
              <a:t>review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a-ES" dirty="0" smtClean="0"/>
              <a:t>Avantatges:</a:t>
            </a:r>
          </a:p>
          <a:p>
            <a:pPr lvl="1"/>
            <a:r>
              <a:rPr lang="ca-ES" dirty="0" smtClean="0"/>
              <a:t>El coneixement es reparteix (a vegades no n’hi ha prou amb documentació)</a:t>
            </a:r>
          </a:p>
          <a:p>
            <a:pPr lvl="1"/>
            <a:r>
              <a:rPr lang="ca-ES" dirty="0" smtClean="0"/>
              <a:t>Es pot combinar novell amb veterà (o més de dues persones)</a:t>
            </a:r>
          </a:p>
          <a:p>
            <a:pPr lvl="1"/>
            <a:r>
              <a:rPr lang="ca-ES" dirty="0" smtClean="0"/>
              <a:t>S’eviten errors</a:t>
            </a:r>
          </a:p>
          <a:p>
            <a:pPr lvl="1"/>
            <a:r>
              <a:rPr lang="ca-ES" b="1" dirty="0" smtClean="0"/>
              <a:t>Els comentaris també poden ser positius!</a:t>
            </a:r>
          </a:p>
          <a:p>
            <a:pPr lvl="1"/>
            <a:endParaRPr lang="ca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Donant la opinió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Quan s’ha de fer un comentari negatiu sempre es pot ofendre</a:t>
            </a:r>
          </a:p>
          <a:p>
            <a:r>
              <a:rPr lang="ca-ES" dirty="0" smtClean="0"/>
              <a:t>Com dir les coses amablement, per que s’entenguin i causant la mínima “ofensa”?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COET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COETIC</Template>
  <TotalTime>4280</TotalTime>
  <Words>4965</Words>
  <Application>Microsoft Office PowerPoint</Application>
  <PresentationFormat>Presentación en pantalla (16:9)</PresentationFormat>
  <Paragraphs>908</Paragraphs>
  <Slides>138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138</vt:i4>
      </vt:variant>
    </vt:vector>
  </HeadingPairs>
  <TitlesOfParts>
    <vt:vector size="139" baseType="lpstr">
      <vt:lpstr>Plantilla COETIC</vt:lpstr>
      <vt:lpstr>Programant entrevistes i treballant al sector TI</vt:lpstr>
      <vt:lpstr>Qui sóc jo?</vt:lpstr>
      <vt:lpstr>El punt de vista del col·legi</vt:lpstr>
      <vt:lpstr>Estructura de la presentació</vt:lpstr>
      <vt:lpstr>El currículum</vt:lpstr>
      <vt:lpstr>El currículum</vt:lpstr>
      <vt:lpstr>El currículum</vt:lpstr>
      <vt:lpstr>El currículum</vt:lpstr>
      <vt:lpstr>El currículum</vt:lpstr>
      <vt:lpstr>El currículum</vt:lpstr>
      <vt:lpstr>El currículum</vt:lpstr>
      <vt:lpstr>El currículum</vt:lpstr>
      <vt:lpstr>El curriculum a LinkedIn</vt:lpstr>
      <vt:lpstr>El curriculum a LinkedIn</vt:lpstr>
      <vt:lpstr>La carta de presentació</vt:lpstr>
      <vt:lpstr>Estructura de la presentació</vt:lpstr>
      <vt:lpstr>Proves de programació</vt:lpstr>
      <vt:lpstr>Proves de programació</vt:lpstr>
      <vt:lpstr>Entrenant proves de programació</vt:lpstr>
      <vt:lpstr>Webs utilitzades per empreses i per practicar</vt:lpstr>
      <vt:lpstr>Tipus de concursos</vt:lpstr>
      <vt:lpstr>Normes habituals en els concursos</vt:lpstr>
      <vt:lpstr>Alguns consells al codi</vt:lpstr>
      <vt:lpstr>Alguns consells al codi</vt:lpstr>
      <vt:lpstr>Alguns consells al codi</vt:lpstr>
      <vt:lpstr>Alguns consells al codi</vt:lpstr>
      <vt:lpstr>Alguns consells al codi</vt:lpstr>
      <vt:lpstr>Alguns consells al codi</vt:lpstr>
      <vt:lpstr>Alguns consells al codi</vt:lpstr>
      <vt:lpstr>Consells pels enunciats</vt:lpstr>
      <vt:lpstr>Possibilitat de pràctica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Pros i contres</vt:lpstr>
      <vt:lpstr>Comparant concurs i prova de feina</vt:lpstr>
      <vt:lpstr>Bibliografia</vt:lpstr>
      <vt:lpstr>Participar en open source</vt:lpstr>
      <vt:lpstr>Participar en open source</vt:lpstr>
      <vt:lpstr>Estructura de la presentació</vt:lpstr>
      <vt:lpstr>A l’entrevista</vt:lpstr>
      <vt:lpstr>A l’entrevista</vt:lpstr>
      <vt:lpstr>A l’entrevista</vt:lpstr>
      <vt:lpstr>A l’entrevista</vt:lpstr>
      <vt:lpstr>A l’entrevista</vt:lpstr>
      <vt:lpstr>A l’entrevista</vt:lpstr>
      <vt:lpstr>Elements clau per decidir-se</vt:lpstr>
      <vt:lpstr>Elements clau per decidir-se</vt:lpstr>
      <vt:lpstr>Elements clau per decidir-se</vt:lpstr>
      <vt:lpstr>Estructura de la presentació</vt:lpstr>
      <vt:lpstr>Agile</vt:lpstr>
      <vt:lpstr>Agile</vt:lpstr>
      <vt:lpstr>Agile</vt:lpstr>
      <vt:lpstr>Agile</vt:lpstr>
      <vt:lpstr>Agile</vt:lpstr>
      <vt:lpstr>Agile</vt:lpstr>
      <vt:lpstr>Agile</vt:lpstr>
      <vt:lpstr>Agile</vt:lpstr>
      <vt:lpstr>Agile</vt:lpstr>
      <vt:lpstr>Agile</vt:lpstr>
      <vt:lpstr>Agile</vt:lpstr>
      <vt:lpstr>Agile</vt:lpstr>
      <vt:lpstr>Agile</vt:lpstr>
      <vt:lpstr>Agile</vt:lpstr>
      <vt:lpstr>Agile</vt:lpstr>
      <vt:lpstr>Agile i devops</vt:lpstr>
      <vt:lpstr>Organització dels equips</vt:lpstr>
      <vt:lpstr>Organització dels equips</vt:lpstr>
      <vt:lpstr>Organització dels equips</vt:lpstr>
      <vt:lpstr>Organització dels equips</vt:lpstr>
      <vt:lpstr>Code reviews, comentant i opinant (feedback)</vt:lpstr>
      <vt:lpstr>Code review</vt:lpstr>
      <vt:lpstr>Code review</vt:lpstr>
      <vt:lpstr>Code review</vt:lpstr>
      <vt:lpstr>Codi A</vt:lpstr>
      <vt:lpstr>Codi B</vt:lpstr>
      <vt:lpstr>Code review</vt:lpstr>
      <vt:lpstr>Comparativa</vt:lpstr>
      <vt:lpstr>Comparativa</vt:lpstr>
      <vt:lpstr>Comparativa</vt:lpstr>
      <vt:lpstr>Comparativa</vt:lpstr>
      <vt:lpstr>Code review</vt:lpstr>
      <vt:lpstr>Code review</vt:lpstr>
      <vt:lpstr>Donant la opinió</vt:lpstr>
      <vt:lpstr>Donant la opinió</vt:lpstr>
      <vt:lpstr>Donant la opinió</vt:lpstr>
      <vt:lpstr>Donant la opinió</vt:lpstr>
      <vt:lpstr>Donant la opinió exemple 1</vt:lpstr>
      <vt:lpstr>Donant la opinió exemple 2</vt:lpstr>
      <vt:lpstr>El síndrome de l’impostor</vt:lpstr>
      <vt:lpstr>El síndrome de l’impostor</vt:lpstr>
      <vt:lpstr>El síndrome de l’impostor</vt:lpstr>
      <vt:lpstr>El síndrome de l’impostor</vt:lpstr>
      <vt:lpstr>El síndrome de l’impostor</vt:lpstr>
      <vt:lpstr>El síndrome de l’impostor</vt:lpstr>
      <vt:lpstr>El síndrome de l’impostor</vt:lpstr>
      <vt:lpstr>El síndrome de l’impostor</vt:lpstr>
      <vt:lpstr>El síndrome de l’impostor</vt:lpstr>
      <vt:lpstr>El síndrome de l’impostor</vt:lpstr>
      <vt:lpstr>El síndrome de l’impostor</vt:lpstr>
      <vt:lpstr>El síndrome de l’impostor</vt:lpstr>
      <vt:lpstr>El síndrome de l’impostor</vt:lpstr>
      <vt:lpstr>El síndrome de l’impostor</vt:lpstr>
      <vt:lpstr>El síndrome de l’impostor</vt:lpstr>
      <vt:lpstr>El síndrome de l’impostor</vt:lpstr>
      <vt:lpstr>El síndrome de l’impostor</vt:lpstr>
      <vt:lpstr>Estructura de la presentació</vt:lpstr>
      <vt:lpstr>Mantenir-se al mercat</vt:lpstr>
      <vt:lpstr>poliglotisme i multidisciplinarietat </vt:lpstr>
      <vt:lpstr>Poliglotisme i multidisciplinarietat</vt:lpstr>
      <vt:lpstr>Poliglotisme i multidisciplinarietat</vt:lpstr>
      <vt:lpstr>Poliglotisme i multidisciplinarietat</vt:lpstr>
      <vt:lpstr>Poliglotisme i multidisciplinarietat</vt:lpstr>
      <vt:lpstr>Formació continua</vt:lpstr>
      <vt:lpstr>Formació continua</vt:lpstr>
      <vt:lpstr>Formació continua</vt:lpstr>
      <vt:lpstr>Formació continua</vt:lpstr>
      <vt:lpstr>Formació continua</vt:lpstr>
      <vt:lpstr>Formació continua</vt:lpstr>
      <vt:lpstr>Formació continua</vt:lpstr>
      <vt:lpstr>Formació continua</vt:lpstr>
      <vt:lpstr>Certificacions</vt:lpstr>
      <vt:lpstr>Adhereix-te al COETIC!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Marc</dc:creator>
  <cp:lastModifiedBy>Marc</cp:lastModifiedBy>
  <cp:revision>655</cp:revision>
  <dcterms:created xsi:type="dcterms:W3CDTF">2019-01-17T18:55:04Z</dcterms:created>
  <dcterms:modified xsi:type="dcterms:W3CDTF">2019-05-01T10:02:12Z</dcterms:modified>
</cp:coreProperties>
</file>