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3" r:id="rId2"/>
    <p:sldId id="325" r:id="rId3"/>
    <p:sldId id="331" r:id="rId4"/>
    <p:sldId id="332" r:id="rId5"/>
    <p:sldId id="327" r:id="rId6"/>
    <p:sldId id="328" r:id="rId7"/>
    <p:sldId id="329" r:id="rId8"/>
    <p:sldId id="345" r:id="rId9"/>
    <p:sldId id="333" r:id="rId10"/>
    <p:sldId id="336" r:id="rId11"/>
    <p:sldId id="337" r:id="rId12"/>
    <p:sldId id="338" r:id="rId13"/>
    <p:sldId id="339" r:id="rId14"/>
    <p:sldId id="347" r:id="rId15"/>
    <p:sldId id="344" r:id="rId16"/>
    <p:sldId id="340" r:id="rId17"/>
    <p:sldId id="341" r:id="rId18"/>
    <p:sldId id="346" r:id="rId19"/>
    <p:sldId id="342" r:id="rId20"/>
    <p:sldId id="348" r:id="rId2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NA" initials="S" lastIdx="1" clrIdx="0">
    <p:extLst>
      <p:ext uri="{19B8F6BF-5375-455C-9EA6-DF929625EA0E}">
        <p15:presenceInfo xmlns:p15="http://schemas.microsoft.com/office/powerpoint/2012/main" xmlns="" userId="SE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12" autoAdjust="0"/>
  </p:normalViewPr>
  <p:slideViewPr>
    <p:cSldViewPr snapToGrid="0" snapToObjects="1">
      <p:cViewPr varScale="1">
        <p:scale>
          <a:sx n="50" d="100"/>
          <a:sy n="50" d="100"/>
        </p:scale>
        <p:origin x="-10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07/02/2017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07/02/2017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>
                <a:solidFill>
                  <a:srgbClr val="FF0000"/>
                </a:solidFill>
              </a:rPr>
              <a:t>Diagrama</a:t>
            </a:r>
            <a:r>
              <a:rPr lang="es-CO" baseline="0" dirty="0">
                <a:solidFill>
                  <a:srgbClr val="FF0000"/>
                </a:solidFill>
              </a:rPr>
              <a:t> de clases de análisis (modelo de dominio)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4141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842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07/02/2017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07/02/2017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07/02/2017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PERSONAL%20INVOLUCRADO%20(1).docx.pdf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Caso%20de%20uso%20.pdf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ER%20GRUPAL.docx" TargetMode="External"/><Relationship Id="rId2" Type="http://schemas.openxmlformats.org/officeDocument/2006/relationships/hyperlink" Target="MER%20GRUPAL.pdf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cmsdds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ELLOW.docx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ANALISIS%20E%20INTERPRETACION%20DE%20LOS%20RESULTADOS(1).docx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Proyectos Segundo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Trimestre ADSI Diurno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26781" y="510363"/>
            <a:ext cx="5443870" cy="83997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5400" dirty="0"/>
              <a:t>Mapa de procesos </a:t>
            </a:r>
            <a:endParaRPr lang="es-ES" sz="5400" b="1" dirty="0">
              <a:solidFill>
                <a:srgbClr val="92D05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206" y="2092401"/>
            <a:ext cx="6357827" cy="46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4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5302" y="223282"/>
            <a:ext cx="8931349" cy="129717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5400" dirty="0"/>
              <a:t>Hardware, software con el que cuenta el cliente</a:t>
            </a:r>
            <a:endParaRPr lang="es-ES" sz="5400" b="1" dirty="0"/>
          </a:p>
        </p:txBody>
      </p:sp>
      <p:sp>
        <p:nvSpPr>
          <p:cNvPr id="3" name="Rectángulo 2"/>
          <p:cNvSpPr/>
          <p:nvPr/>
        </p:nvSpPr>
        <p:spPr>
          <a:xfrm>
            <a:off x="1568302" y="2461216"/>
            <a:ext cx="664534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/>
              <a:t>HARDWARE</a:t>
            </a:r>
          </a:p>
          <a:p>
            <a:r>
              <a:rPr lang="es-ES" sz="2200" dirty="0"/>
              <a:t>Cuenta con un portátil Sony de 64 bits, un disco duro de una Tera,</a:t>
            </a:r>
            <a:r>
              <a:rPr lang="pt-BR" sz="2200" dirty="0"/>
              <a:t> memoria RAM de 8 gb,</a:t>
            </a:r>
            <a:r>
              <a:rPr lang="es-ES" sz="2200" dirty="0"/>
              <a:t> una impresora HP deskjet de 35.15 </a:t>
            </a:r>
            <a:r>
              <a:rPr lang="es-ES" sz="2200" dirty="0" smtClean="0"/>
              <a:t>multifuncional, además </a:t>
            </a:r>
            <a:r>
              <a:rPr lang="es-ES" sz="2200" dirty="0"/>
              <a:t>un procesador </a:t>
            </a:r>
            <a:r>
              <a:rPr lang="es-ES" sz="2200" dirty="0" smtClean="0"/>
              <a:t>Intel Core </a:t>
            </a:r>
            <a:r>
              <a:rPr lang="es-ES" sz="2200" dirty="0"/>
              <a:t>i5 de 2,5 Ghz.</a:t>
            </a:r>
          </a:p>
          <a:p>
            <a:endParaRPr lang="es-ES" sz="2200" dirty="0"/>
          </a:p>
          <a:p>
            <a:r>
              <a:rPr lang="es-ES" sz="2200" dirty="0"/>
              <a:t>SOFTWARE</a:t>
            </a:r>
          </a:p>
          <a:p>
            <a:r>
              <a:rPr lang="es-ES" sz="2200" dirty="0"/>
              <a:t>Cuenta con Windows 8, office 2013, avast, acrobat (pdf), Teamviewer (video conferencia y transferencia de archivos</a:t>
            </a:r>
            <a:r>
              <a:rPr lang="es-ES" sz="2200" dirty="0" smtClean="0"/>
              <a:t>)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29333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64747" y="490501"/>
            <a:ext cx="87982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400" dirty="0"/>
              <a:t>Informe de Requerimientos</a:t>
            </a:r>
            <a:endParaRPr lang="es-ES" sz="5400" dirty="0"/>
          </a:p>
        </p:txBody>
      </p:sp>
      <p:sp>
        <p:nvSpPr>
          <p:cNvPr id="3" name="Rectángulo 2"/>
          <p:cNvSpPr/>
          <p:nvPr/>
        </p:nvSpPr>
        <p:spPr>
          <a:xfrm>
            <a:off x="1412200" y="3038962"/>
            <a:ext cx="67027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ES" dirty="0"/>
          </a:p>
          <a:p>
            <a:r>
              <a:rPr lang="es-ES" sz="3600" dirty="0" smtClean="0">
                <a:hlinkClick r:id="rId2" action="ppaction://hlinkfile"/>
              </a:rPr>
              <a:t>PERSONAL INVOLUCRADO (1).docx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39466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39618" y="422241"/>
            <a:ext cx="87861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/>
              <a:t>DIAGRAMA DE CASOS DE USO </a:t>
            </a:r>
            <a:endParaRPr lang="es-ES" sz="5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401" t="418" r="329" b="1002"/>
          <a:stretch/>
        </p:blipFill>
        <p:spPr>
          <a:xfrm>
            <a:off x="848497" y="1585784"/>
            <a:ext cx="7455244" cy="527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7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36605" y="370702"/>
            <a:ext cx="8839200" cy="11368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Documentación casos de uso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573428" y="3122139"/>
            <a:ext cx="6203092" cy="140867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54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Caso de uso.docx</a:t>
            </a:r>
            <a:endParaRPr lang="es-CO" sz="5400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10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73024" y="682752"/>
            <a:ext cx="7376160" cy="7559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Modelo entidad relación</a:t>
            </a:r>
            <a:endParaRPr lang="es-CO" sz="36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223392" y="3217699"/>
            <a:ext cx="4819135" cy="4876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CO" sz="54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MER GRUPAL</a:t>
            </a:r>
            <a:endParaRPr lang="es-CO" sz="5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hlinkClick r:id="rId3" action="ppaction://hlinkfile"/>
          </p:cNvPr>
          <p:cNvSpPr txBox="1"/>
          <p:nvPr/>
        </p:nvSpPr>
        <p:spPr>
          <a:xfrm>
            <a:off x="2596896" y="2840736"/>
            <a:ext cx="4072128" cy="9997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74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67869" y="437339"/>
            <a:ext cx="54762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/>
              <a:t>Diagrama de Gantt</a:t>
            </a:r>
            <a:endParaRPr lang="es-ES" sz="5400" dirty="0"/>
          </a:p>
        </p:txBody>
      </p:sp>
      <p:sp>
        <p:nvSpPr>
          <p:cNvPr id="3" name="Rectángulo 2"/>
          <p:cNvSpPr/>
          <p:nvPr/>
        </p:nvSpPr>
        <p:spPr>
          <a:xfrm>
            <a:off x="3444147" y="3435720"/>
            <a:ext cx="23388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400" dirty="0" err="1" smtClean="0">
                <a:hlinkClick r:id="rId2" action="ppaction://hlinkfile"/>
              </a:rPr>
              <a:t>cmsdds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16505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951295" y="581117"/>
            <a:ext cx="55646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/>
              <a:t>Diagrama de clases</a:t>
            </a:r>
            <a:endParaRPr lang="es-ES" sz="5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4923" t="2059" r="1402" b="1379"/>
          <a:stretch/>
        </p:blipFill>
        <p:spPr>
          <a:xfrm>
            <a:off x="972064" y="1664043"/>
            <a:ext cx="7640347" cy="506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7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72064" y="375172"/>
            <a:ext cx="66485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4400" dirty="0" smtClean="0"/>
              <a:t>Interfaz</a:t>
            </a:r>
            <a:endParaRPr lang="es-CO" sz="4400" dirty="0"/>
          </a:p>
        </p:txBody>
      </p:sp>
      <p:sp>
        <p:nvSpPr>
          <p:cNvPr id="4" name="Rectángulo 3"/>
          <p:cNvSpPr/>
          <p:nvPr/>
        </p:nvSpPr>
        <p:spPr>
          <a:xfrm>
            <a:off x="972063" y="3201097"/>
            <a:ext cx="66485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5400" dirty="0" smtClean="0">
                <a:hlinkClick r:id="rId2" action="ppaction://hlinkfile"/>
              </a:rPr>
              <a:t>Pagina</a:t>
            </a:r>
            <a:endParaRPr lang="es-CO" sz="5400" dirty="0"/>
          </a:p>
        </p:txBody>
      </p:sp>
    </p:spTree>
    <p:extLst>
      <p:ext uri="{BB962C8B-B14F-4D97-AF65-F5344CB8AC3E}">
        <p14:creationId xmlns:p14="http://schemas.microsoft.com/office/powerpoint/2010/main" val="30395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22604" y="18103"/>
            <a:ext cx="38718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400" dirty="0"/>
              <a:t>Diagrama de distribución</a:t>
            </a:r>
            <a:endParaRPr lang="es-ES" sz="5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4926" t="966" r="597" b="313"/>
          <a:stretch/>
        </p:blipFill>
        <p:spPr>
          <a:xfrm>
            <a:off x="90615" y="329514"/>
            <a:ext cx="5214551" cy="650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9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11312" y="418964"/>
            <a:ext cx="8732688" cy="1144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dirty="0"/>
              <a:t>Coffee online</a:t>
            </a:r>
            <a:r>
              <a:rPr lang="es-CO" sz="4800" dirty="0"/>
              <a:t> </a:t>
            </a:r>
            <a:r>
              <a:rPr lang="es-CO" sz="2400" dirty="0"/>
              <a:t>(sistema de información para el control de inventarios de ventas y producción) 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18089" y="2304514"/>
            <a:ext cx="5503295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800" dirty="0"/>
              <a:t>INTEGRANTES:</a:t>
            </a:r>
          </a:p>
          <a:p>
            <a:pPr marL="0" indent="0">
              <a:buNone/>
            </a:pPr>
            <a:r>
              <a:rPr lang="es-CO" sz="2800" dirty="0"/>
              <a:t>Amaya Porras Yesid Fernando</a:t>
            </a:r>
          </a:p>
          <a:p>
            <a:pPr marL="0" indent="0">
              <a:buNone/>
            </a:pPr>
            <a:r>
              <a:rPr lang="es-CO" sz="2800" dirty="0"/>
              <a:t>Ávila Paramo José Luis</a:t>
            </a:r>
          </a:p>
          <a:p>
            <a:pPr marL="0" indent="0">
              <a:buNone/>
            </a:pPr>
            <a:r>
              <a:rPr lang="es-CO" sz="2800" dirty="0"/>
              <a:t>Cortes </a:t>
            </a:r>
            <a:r>
              <a:rPr lang="es-CO" sz="2800" dirty="0" smtClean="0"/>
              <a:t>Márquez </a:t>
            </a:r>
            <a:r>
              <a:rPr lang="es-CO" sz="2800" dirty="0"/>
              <a:t>Miguel Ángel</a:t>
            </a:r>
          </a:p>
          <a:p>
            <a:pPr marL="0" indent="0">
              <a:buNone/>
            </a:pPr>
            <a:r>
              <a:rPr lang="es-CO" sz="2800" dirty="0"/>
              <a:t>Bello Vargas Carlos Mario </a:t>
            </a:r>
          </a:p>
          <a:p>
            <a:pPr marL="0" indent="0">
              <a:buNone/>
            </a:pPr>
            <a:r>
              <a:rPr lang="es-CO" sz="2800" dirty="0"/>
              <a:t>Laguna Parra Miguel Ángel</a:t>
            </a: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graci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7" y="2236815"/>
            <a:ext cx="9005963" cy="462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54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83843" y="383239"/>
            <a:ext cx="6006324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dirty="0"/>
              <a:t>OBJETIVO GENERAL</a:t>
            </a:r>
            <a:endParaRPr lang="es-CO" sz="5400" b="1" dirty="0">
              <a:solidFill>
                <a:schemeClr val="bg1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712381" y="3168502"/>
            <a:ext cx="8258198" cy="2275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800" dirty="0"/>
              <a:t>Desarrollar </a:t>
            </a:r>
            <a:r>
              <a:rPr lang="es-CO" sz="2800" dirty="0" smtClean="0"/>
              <a:t>un Software </a:t>
            </a:r>
            <a:r>
              <a:rPr lang="es-CO" sz="2800" dirty="0"/>
              <a:t>administrativo de fácil manejo para </a:t>
            </a:r>
            <a:r>
              <a:rPr lang="es-CO" sz="2800" dirty="0" smtClean="0"/>
              <a:t>el control </a:t>
            </a:r>
            <a:r>
              <a:rPr lang="es-CO" sz="2800" dirty="0"/>
              <a:t>eficaz de inventarios.</a:t>
            </a: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3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436401"/>
            <a:ext cx="6144548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dirty="0"/>
              <a:t>Objetivos específicos</a:t>
            </a:r>
            <a:r>
              <a:rPr lang="es-CO" sz="5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956930" y="2357676"/>
            <a:ext cx="7804298" cy="4064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800" dirty="0"/>
              <a:t>Sistematizar el ingreso de insumos, salida producto final y reporte de clientes.</a:t>
            </a:r>
          </a:p>
          <a:p>
            <a:r>
              <a:rPr lang="es-CO" sz="2800" dirty="0"/>
              <a:t>Facilitar el manejo de información, ventas y producción en la empresa “COFFEE LAM”</a:t>
            </a:r>
          </a:p>
          <a:p>
            <a:r>
              <a:rPr lang="es-CO" sz="2800" dirty="0"/>
              <a:t>Evitar el exceso de inventario</a:t>
            </a: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491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27591" y="287079"/>
            <a:ext cx="8537944" cy="12865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dirty="0"/>
              <a:t>Planteamiento del problema</a:t>
            </a:r>
            <a:r>
              <a:rPr lang="es-CO" sz="5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967563" y="2559695"/>
            <a:ext cx="7591646" cy="27034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800" dirty="0"/>
              <a:t>A partir del análisis que se </a:t>
            </a:r>
            <a:r>
              <a:rPr lang="es-CO" sz="2800" dirty="0" smtClean="0"/>
              <a:t>realiz</a:t>
            </a:r>
            <a:r>
              <a:rPr lang="es-CO" sz="2800" dirty="0"/>
              <a:t>ó</a:t>
            </a:r>
            <a:r>
              <a:rPr lang="es-CO" sz="2800" dirty="0" smtClean="0"/>
              <a:t> </a:t>
            </a:r>
            <a:r>
              <a:rPr lang="es-CO" sz="2800" dirty="0"/>
              <a:t>en la empresa “COFEE LAM”, se logro evidenciar, que el manejo de la información de ventas y producción no es el adecuado, la empresa maneja la información de forma física, que se lleva acabo escrita en un libro de inventarios. </a:t>
            </a: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4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0" y="425769"/>
            <a:ext cx="7165273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dirty="0"/>
              <a:t>Alcance del proyecto</a:t>
            </a:r>
            <a:r>
              <a:rPr lang="es-CO" sz="5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31273" y="2321182"/>
            <a:ext cx="8056179" cy="4994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800" dirty="0"/>
              <a:t>La empresa Coffee Lam se encuentra ubicada en Bogotá en la localidad de Kennedy, la cual se dedica a la producción de café tostado en distintas presentaciones.</a:t>
            </a:r>
          </a:p>
          <a:p>
            <a:pPr marL="0" indent="0">
              <a:buNone/>
            </a:pPr>
            <a:r>
              <a:rPr lang="es-CO" sz="2800" dirty="0"/>
              <a:t>El sistema cubrirá el área de producción y de ventas mediante un control de datos tanto de ingreso de materia prima como despacho de producto terminado. </a:t>
            </a: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948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74037" y="458133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dirty="0"/>
              <a:t>Justificación</a:t>
            </a:r>
            <a:r>
              <a:rPr lang="es-CO" sz="5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914399" y="3298658"/>
            <a:ext cx="7971119" cy="2650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800" dirty="0"/>
              <a:t>La empresa presenta falencias en el manejo de su información, por consiguiente hemos decidido diseñar e implementar un sistema que facilite el manejo de datos tanto de ventas, como de producción ayudando así a optimizar los procesos de esta.</a:t>
            </a:r>
          </a:p>
          <a:p>
            <a:pPr marL="0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380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075935" y="152750"/>
            <a:ext cx="664852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4400" dirty="0"/>
              <a:t>Modelo </a:t>
            </a:r>
            <a:r>
              <a:rPr lang="es-CO" sz="4400" dirty="0" err="1" smtClean="0"/>
              <a:t>Canvas</a:t>
            </a:r>
            <a:r>
              <a:rPr lang="es-CO" sz="4400" dirty="0" smtClean="0"/>
              <a:t> y</a:t>
            </a:r>
            <a:endParaRPr lang="es-CO" sz="4400" dirty="0"/>
          </a:p>
          <a:p>
            <a:r>
              <a:rPr lang="es-CO" sz="4400" dirty="0" err="1" smtClean="0"/>
              <a:t>Empathy</a:t>
            </a:r>
            <a:r>
              <a:rPr lang="es-CO" sz="4400" dirty="0" smtClean="0"/>
              <a:t> </a:t>
            </a:r>
            <a:r>
              <a:rPr lang="es-CO" sz="4400" dirty="0" err="1"/>
              <a:t>Map</a:t>
            </a:r>
            <a:endParaRPr lang="es-CO" sz="4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738184" y="2471351"/>
            <a:ext cx="6054811" cy="365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301578" y="2677297"/>
            <a:ext cx="5231027" cy="276791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951295" y="3838486"/>
            <a:ext cx="49148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5400" dirty="0" smtClean="0">
                <a:hlinkClick r:id="rId2" action="ppaction://hlinkfile"/>
              </a:rPr>
              <a:t>documento.docx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366652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44278" y="223284"/>
            <a:ext cx="9005777" cy="1371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5400" dirty="0"/>
              <a:t>Técnicas de levantamiento de información</a:t>
            </a:r>
            <a:endParaRPr lang="es-ES" sz="5400" b="1" dirty="0">
              <a:solidFill>
                <a:srgbClr val="92D050"/>
              </a:solidFill>
            </a:endParaRPr>
          </a:p>
        </p:txBody>
      </p:sp>
      <p:sp>
        <p:nvSpPr>
          <p:cNvPr id="6" name="Rectángulo 5">
            <a:hlinkClick r:id="rId2" action="ppaction://hlinkfile"/>
          </p:cNvPr>
          <p:cNvSpPr/>
          <p:nvPr/>
        </p:nvSpPr>
        <p:spPr>
          <a:xfrm>
            <a:off x="2088292" y="3114243"/>
            <a:ext cx="551523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dirty="0"/>
          </a:p>
          <a:p>
            <a:r>
              <a:rPr lang="es-CO" sz="3200" dirty="0" smtClean="0">
                <a:hlinkClick r:id="rId2" action="ppaction://hlinkfile"/>
              </a:rPr>
              <a:t>ANALISIS E INTERPRETACION DE LOS RESULTADOS(1).docx 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24717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354</Words>
  <Application>Microsoft Office PowerPoint</Application>
  <PresentationFormat>Presentación en pantalla (4:3)</PresentationFormat>
  <Paragraphs>69</Paragraphs>
  <Slides>20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USUARIO</cp:lastModifiedBy>
  <cp:revision>194</cp:revision>
  <dcterms:created xsi:type="dcterms:W3CDTF">2014-06-25T16:18:26Z</dcterms:created>
  <dcterms:modified xsi:type="dcterms:W3CDTF">2017-02-07T23:58:43Z</dcterms:modified>
</cp:coreProperties>
</file>