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4" r:id="rId4"/>
    <p:sldId id="272" r:id="rId5"/>
    <p:sldId id="261" r:id="rId6"/>
    <p:sldId id="264" r:id="rId7"/>
    <p:sldId id="266" r:id="rId8"/>
    <p:sldId id="267" r:id="rId9"/>
    <p:sldId id="270" r:id="rId10"/>
    <p:sldId id="265" r:id="rId11"/>
    <p:sldId id="262" r:id="rId12"/>
    <p:sldId id="263" r:id="rId13"/>
    <p:sldId id="258" r:id="rId14"/>
    <p:sldId id="259" r:id="rId15"/>
    <p:sldId id="260" r:id="rId16"/>
    <p:sldId id="268" r:id="rId17"/>
    <p:sldId id="27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2"/>
  </p:normalViewPr>
  <p:slideViewPr>
    <p:cSldViewPr snapToGrid="0">
      <p:cViewPr varScale="1">
        <p:scale>
          <a:sx n="60" d="100"/>
          <a:sy n="6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mccarthy@ucs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GS108/Section-Sp20/blob/master/Will/disc03/disc03.ipyn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10min.html" TargetMode="External"/><Relationship Id="rId2" Type="http://schemas.openxmlformats.org/officeDocument/2006/relationships/hyperlink" Target="http://textbook.ds100.or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ndas and A2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Visualization &amp; A2</a:t>
            </a:r>
            <a:endParaRPr dirty="0"/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2" name="COGS 108 Spring 2020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r>
              <a:rPr dirty="0"/>
              <a:t>COGS 108 </a:t>
            </a:r>
            <a:r>
              <a:rPr lang="en-US" dirty="0"/>
              <a:t>Winter 2024</a:t>
            </a:r>
            <a:endParaRPr dirty="0"/>
          </a:p>
          <a:p>
            <a:r>
              <a:rPr lang="en-US" dirty="0"/>
              <a:t>Yueyan Tang</a:t>
            </a:r>
            <a:endParaRPr dirty="0"/>
          </a:p>
          <a:p>
            <a:r>
              <a:rPr dirty="0"/>
              <a:t>Discussion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</a:pPr>
            <a:r>
              <a:rPr lang="en-US" u="sng" dirty="0">
                <a:hlinkClick r:id="rId2"/>
              </a:rPr>
              <a:t>yyt005</a:t>
            </a:r>
            <a:r>
              <a:rPr u="sng" dirty="0">
                <a:hlinkClick r:id="rId2"/>
              </a:rPr>
              <a:t>@ucsd.edu</a:t>
            </a:r>
          </a:p>
          <a:p>
            <a:pPr>
              <a:spcBef>
                <a:spcPts val="0"/>
              </a:spcBef>
            </a:pPr>
            <a:r>
              <a:rPr dirty="0"/>
              <a:t>OH: </a:t>
            </a:r>
            <a:r>
              <a:rPr lang="en-US" dirty="0"/>
              <a:t>Mon 10-11am at M.O.M’s Cafe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y is this importan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is this important?</a:t>
            </a:r>
          </a:p>
        </p:txBody>
      </p:sp>
      <p:pic>
        <p:nvPicPr>
          <p:cNvPr id="164" name="Screenshot 2019-10-22 22.04.28.png" descr="Screenshot 2019-10-22 22.04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360" y="2641600"/>
            <a:ext cx="11976101" cy="702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shot 2019-10-22 22.04.36.png" descr="Screenshot 2019-10-22 22.04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960" y="6550570"/>
            <a:ext cx="12280901" cy="758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ectangle"/>
          <p:cNvSpPr/>
          <p:nvPr/>
        </p:nvSpPr>
        <p:spPr>
          <a:xfrm>
            <a:off x="13379298" y="2468868"/>
            <a:ext cx="4937774" cy="94151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Rectangle"/>
          <p:cNvSpPr/>
          <p:nvPr/>
        </p:nvSpPr>
        <p:spPr>
          <a:xfrm>
            <a:off x="13168811" y="6387243"/>
            <a:ext cx="4937775" cy="941514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8" name="Screenshot 2020-02-02 15.29.29.png" descr="Screenshot 2020-02-02 15.29.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9460" y="9223764"/>
            <a:ext cx="12192001" cy="866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ectangle"/>
          <p:cNvSpPr/>
          <p:nvPr/>
        </p:nvSpPr>
        <p:spPr>
          <a:xfrm>
            <a:off x="13168811" y="9255514"/>
            <a:ext cx="4937775" cy="941514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0" name="df.sort_values(…)…"/>
          <p:cNvSpPr txBox="1">
            <a:spLocks noGrp="1"/>
          </p:cNvSpPr>
          <p:nvPr>
            <p:ph type="body" sz="half" idx="1"/>
          </p:nvPr>
        </p:nvSpPr>
        <p:spPr>
          <a:xfrm>
            <a:off x="649055" y="2437118"/>
            <a:ext cx="10933906" cy="929640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df.</a:t>
            </a:r>
            <a:r>
              <a:rPr b="0"/>
              <a:t>sort_values(…)</a:t>
            </a:r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endParaRPr b="0"/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endParaRPr b="0"/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df[‘names’].</a:t>
            </a:r>
            <a:r>
              <a:rPr b="0"/>
              <a:t>sort_values(…)</a:t>
            </a:r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endParaRPr b="0"/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pd.</a:t>
            </a:r>
            <a:r>
              <a:rPr b="0"/>
              <a:t>read_csv(…)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’s a Data Fram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What’s a Data Frame?</a:t>
            </a:r>
          </a:p>
        </p:txBody>
      </p:sp>
      <p:sp>
        <p:nvSpPr>
          <p:cNvPr id="145" name="Data Frame: two-dimensional table of data.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40514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Frame: two-dimensional table of data.</a:t>
            </a:r>
          </a:p>
          <a:p>
            <a:pPr marL="0" indent="0">
              <a:buSzTx/>
              <a:buNone/>
            </a:pPr>
            <a:r>
              <a:t>All columns are the same type (but not rows).</a:t>
            </a:r>
          </a:p>
          <a:p>
            <a:pPr marL="0" indent="0">
              <a:buSzTx/>
              <a:buNone/>
            </a:pPr>
            <a:r>
              <a:t>Every row and every column has a label.</a:t>
            </a:r>
          </a:p>
          <a:p>
            <a:pPr marL="0" indent="0">
              <a:buSzTx/>
              <a:buNone/>
            </a:pPr>
            <a:r>
              <a:t>We call the set of row labels the Index of a DataFrame</a:t>
            </a:r>
          </a:p>
        </p:txBody>
      </p:sp>
      <p:pic>
        <p:nvPicPr>
          <p:cNvPr id="146" name="5WOiZt5Kou5OU_1wU45AAKvwLygFQ6OGNMEIefkO65Dc91cWDSUWSCiftUW2o4narirKlLs7i5S7Fq9jpgL2g3IH3OhsBnqxePea4UqJeg_m-kyiwlPVJ2aVWAycB0xCVLo1JZobR6I.png" descr="5WOiZt5Kou5OU_1wU45AAKvwLygFQ6OGNMEIefkO65Dc91cWDSUWSCiftUW2o4narirKlLs7i5S7Fq9jpgL2g3IH3OhsBnqxePea4UqJeg_m-kyiwlPVJ2aVWAycB0xCVLo1JZobR6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641600"/>
            <a:ext cx="10761444" cy="7844184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"/>
          <p:cNvSpPr/>
          <p:nvPr/>
        </p:nvSpPr>
        <p:spPr>
          <a:xfrm>
            <a:off x="12474231" y="3601760"/>
            <a:ext cx="1521157" cy="6884024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8" name="Index"/>
          <p:cNvSpPr txBox="1"/>
          <p:nvPr/>
        </p:nvSpPr>
        <p:spPr>
          <a:xfrm>
            <a:off x="12442481" y="10671084"/>
            <a:ext cx="2595246" cy="122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spcBef>
                <a:spcPts val="4000"/>
              </a:spcBef>
            </a:lvl1pPr>
          </a:lstStyle>
          <a:p>
            <a:r>
              <a:t>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uild="p" bldLvl="5" animBg="1" advAuto="0"/>
      <p:bldP spid="146" grpId="2" animBg="1" advAuto="0"/>
      <p:bldP spid="147" grpId="3" animBg="1" advAuto="0"/>
      <p:bldP spid="148" grpId="4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y9UiyCCtVQnEXuJu5SndPMT7j04ifbEdhYRGIId3S-K9ZgXjGQdf03wY2nmj6fGQK_K6ttFCNnvqVHgjVZKSoB2kyT2diZRC3LkhLBk74hX2UaUJDugPzvY9RCpKmrTdCrtMcgTAV7U.png" descr="y9UiyCCtVQnEXuJu5SndPMT7j04ifbEdhYRGIId3S-K9ZgXjGQdf03wY2nmj6fGQK_K6ttFCNnvqVHgjVZKSoB2kyT2diZRC3LkhLBk74hX2UaUJDugPzvY9RCpKmrTdCrtMcgTAV7U.png"/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14918097" y="2825707"/>
            <a:ext cx="5923375" cy="597294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What’s a Serie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What’s a Series?</a:t>
            </a:r>
          </a:p>
        </p:txBody>
      </p:sp>
      <p:sp>
        <p:nvSpPr>
          <p:cNvPr id="152" name="Series: one-dimensional sequence of data.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40514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Series: one-dimensional sequence of data.</a:t>
            </a:r>
          </a:p>
          <a:p>
            <a:pPr marL="0" indent="0">
              <a:buSzTx/>
              <a:buNone/>
            </a:pPr>
            <a:r>
              <a:t>Usually created by taking a single column from a Data Frame.</a:t>
            </a:r>
          </a:p>
        </p:txBody>
      </p:sp>
      <p:sp>
        <p:nvSpPr>
          <p:cNvPr id="153" name="Rectangle"/>
          <p:cNvSpPr/>
          <p:nvPr/>
        </p:nvSpPr>
        <p:spPr>
          <a:xfrm>
            <a:off x="14949847" y="2857457"/>
            <a:ext cx="1023986" cy="509159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4" name="Index"/>
          <p:cNvSpPr txBox="1"/>
          <p:nvPr/>
        </p:nvSpPr>
        <p:spPr>
          <a:xfrm>
            <a:off x="12607706" y="6858000"/>
            <a:ext cx="2595246" cy="122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spcBef>
                <a:spcPts val="4000"/>
              </a:spcBef>
            </a:lvl1pPr>
          </a:lstStyle>
          <a:p>
            <a:r>
              <a:t>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2" animBg="1" advAuto="0"/>
      <p:bldP spid="152" grpId="1" build="p" bldLvl="5" animBg="1" advAuto="0"/>
      <p:bldP spid="153" grpId="3" animBg="1" advAuto="0"/>
      <p:bldP spid="154" grpId="4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andas is really useful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Pandas is really useful!</a:t>
            </a:r>
          </a:p>
        </p:txBody>
      </p:sp>
      <p:pic>
        <p:nvPicPr>
          <p:cNvPr id="128" name="Screen Shot 2019-10-22 at 9.45.26 PM.png" descr="Screen Shot 2019-10-22 at 9.45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2" y="3098579"/>
            <a:ext cx="7409476" cy="7518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04" y="3098579"/>
            <a:ext cx="9199615" cy="6072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6640" y="3098579"/>
            <a:ext cx="7847916" cy="607255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It converts python into a usable (and good!) data analysis tool"/>
          <p:cNvSpPr txBox="1"/>
          <p:nvPr/>
        </p:nvSpPr>
        <p:spPr>
          <a:xfrm>
            <a:off x="1174415" y="11074400"/>
            <a:ext cx="2100580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spcBef>
                <a:spcPts val="0"/>
              </a:spcBef>
              <a:defRPr sz="4600" b="0"/>
            </a:lvl1pPr>
          </a:lstStyle>
          <a:p>
            <a:r>
              <a:t>It converts python into a usable (and good!) data analysis tool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  <p:bldP spid="129" grpId="2" animBg="1" advAuto="0"/>
      <p:bldP spid="130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andas has terrible error mess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18184">
              <a:defRPr sz="9744"/>
            </a:lvl1pPr>
          </a:lstStyle>
          <a:p>
            <a:r>
              <a:t>Pandas has terrible error messages</a:t>
            </a:r>
          </a:p>
        </p:txBody>
      </p:sp>
      <p:pic>
        <p:nvPicPr>
          <p:cNvPr id="134" name="Screenshot 2019-10-22 21.48.14.png" descr="Screenshot 2019-10-22 21.48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293015"/>
            <a:ext cx="7400456" cy="5663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shot 2019-10-22 21.48.20.png" descr="Screenshot 2019-10-22 21.48.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589" y="2293015"/>
            <a:ext cx="14129411" cy="1142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  <p:bldP spid="135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andas has unfriendly docu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8960"/>
            </a:lvl1pPr>
          </a:lstStyle>
          <a:p>
            <a:r>
              <a:t>Pandas has unfriendly documentation</a:t>
            </a:r>
          </a:p>
        </p:txBody>
      </p:sp>
      <p:pic>
        <p:nvPicPr>
          <p:cNvPr id="138" name="Screenshot 2019-10-22 21.50.07.png" descr="Screenshot 2019-10-22 21.50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641600"/>
            <a:ext cx="11976100" cy="1327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Also, there are typically many ways to do the same thing in pandas."/>
          <p:cNvSpPr txBox="1">
            <a:spLocks noGrp="1"/>
          </p:cNvSpPr>
          <p:nvPr>
            <p:ph type="body" sz="half" idx="1"/>
          </p:nvPr>
        </p:nvSpPr>
        <p:spPr>
          <a:xfrm>
            <a:off x="13831484" y="3149600"/>
            <a:ext cx="8863416" cy="929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Also, there are typically many ways to do the same thing in pandas.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animBg="1" advAuto="0"/>
      <p:bldP spid="139" grpId="2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nally: don’t use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Finally: don’t use loops</a:t>
            </a:r>
          </a:p>
        </p:txBody>
      </p:sp>
      <p:sp>
        <p:nvSpPr>
          <p:cNvPr id="182" name="If you find yourself trying to write a for/while loop when working with pandas, you’re almost definitely doing it wrong.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699495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If you find yourself trying to write a for/while loop when working with pandas, you’re almost definitely doing it wrong.</a:t>
            </a:r>
          </a:p>
          <a:p>
            <a:pPr marL="0" indent="0">
              <a:buSzTx/>
              <a:buNone/>
            </a:pPr>
            <a:r>
              <a:t>Look for the right pandas method. And ask your friend + staff for help.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2 tips"/>
          <p:cNvSpPr txBox="1">
            <a:spLocks noGrp="1"/>
          </p:cNvSpPr>
          <p:nvPr>
            <p:ph type="title"/>
          </p:nvPr>
        </p:nvSpPr>
        <p:spPr>
          <a:xfrm>
            <a:off x="1689991" y="574916"/>
            <a:ext cx="21004018" cy="1457381"/>
          </a:xfrm>
          <a:prstGeom prst="rect">
            <a:avLst/>
          </a:prstGeom>
        </p:spPr>
        <p:txBody>
          <a:bodyPr/>
          <a:lstStyle/>
          <a:p>
            <a:pPr lvl="1" algn="l" defTabSz="577850">
              <a:defRPr sz="7840"/>
            </a:pPr>
            <a:r>
              <a:t>A2 tips</a:t>
            </a:r>
          </a:p>
        </p:txBody>
      </p:sp>
      <p:sp>
        <p:nvSpPr>
          <p:cNvPr id="191" name="Q3b: The average of a column of 0/1s is the proportion of 1s.…"/>
          <p:cNvSpPr txBox="1">
            <a:spLocks noGrp="1"/>
          </p:cNvSpPr>
          <p:nvPr>
            <p:ph type="body" idx="4294967295"/>
          </p:nvPr>
        </p:nvSpPr>
        <p:spPr>
          <a:xfrm>
            <a:off x="888164" y="2124873"/>
            <a:ext cx="22607672" cy="10321127"/>
          </a:xfrm>
          <a:prstGeom prst="rect">
            <a:avLst/>
          </a:prstGeom>
        </p:spPr>
        <p:txBody>
          <a:bodyPr anchor="t"/>
          <a:lstStyle/>
          <a:p>
            <a:pPr marL="714374" indent="-714374">
              <a:defRPr sz="5400"/>
            </a:pPr>
            <a:r>
              <a:t>Q3b: The average of a column of 0/1s is the proportion of 1s.</a:t>
            </a:r>
          </a:p>
          <a:p>
            <a:pPr marL="714374" indent="-714374">
              <a:defRPr sz="5400"/>
            </a:pPr>
            <a:r>
              <a:t>Q5b: Use a list of dtypes instead of a single string to select multiple dtypes</a:t>
            </a:r>
          </a:p>
          <a:p>
            <a:pPr marL="714374" indent="-714374">
              <a:defRPr sz="5400"/>
            </a:pPr>
            <a:r>
              <a:t>Q5d: Adding two Series together sums each element in the two Series. Use df.assign to create a new column.</a:t>
            </a:r>
          </a:p>
          <a:p>
            <a:pPr marL="714374" indent="-714374">
              <a:defRPr sz="5400"/>
            </a:pPr>
            <a:r>
              <a:t>Q6a: I’ll walk through this one</a:t>
            </a:r>
          </a:p>
          <a:p>
            <a:pPr marL="714374" indent="-714374">
              <a:defRPr sz="5400"/>
            </a:pPr>
            <a:r>
              <a:t>Q8b: Use a list of strings in .agg to call multiple aggregation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95E3C56-B011-A53D-7E1C-4AA99114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1723790"/>
            <a:ext cx="21810132" cy="3598675"/>
          </a:xfrm>
          <a:prstGeom prst="rect">
            <a:avLst/>
          </a:prstGeom>
        </p:spPr>
      </p:pic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3CCEE07-B24A-C79E-ED46-7491CC214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08" y="5322465"/>
            <a:ext cx="16301384" cy="70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85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orange rectangular shapes&#10;&#10;Description automatically generated">
            <a:extLst>
              <a:ext uri="{FF2B5EF4-FFF2-40B4-BE49-F238E27FC236}">
                <a16:creationId xmlns:a16="http://schemas.microsoft.com/office/drawing/2014/main" id="{2D298A4D-6CB2-F409-FCF0-5350C5CAE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94" y="1286932"/>
            <a:ext cx="16946212" cy="111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95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E8FF-800F-AADD-6951-C3B62777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0" y="1892595"/>
            <a:ext cx="20828000" cy="8591107"/>
          </a:xfrm>
        </p:spPr>
        <p:txBody>
          <a:bodyPr>
            <a:normAutofit/>
          </a:bodyPr>
          <a:lstStyle/>
          <a:p>
            <a:r>
              <a:rPr lang="en-US" dirty="0"/>
              <a:t>Let’s plot some figures!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https://github.com/COGS108/Lectures-Ellis/tree/wi24/XX_section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920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3 skills that will save you 5+ hours on A2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2615">
              <a:defRPr sz="8176"/>
            </a:lvl1pPr>
          </a:lstStyle>
          <a:p>
            <a:r>
              <a:t>3 skills that will save you 5+ hours on A2:</a:t>
            </a:r>
          </a:p>
        </p:txBody>
      </p:sp>
      <p:sp>
        <p:nvSpPr>
          <p:cNvPr id="142" name="Knowing the difference between a pandas Series and Data Fra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Knowing the difference between a pandas Series and Data Frame.</a:t>
            </a:r>
          </a:p>
          <a:p>
            <a:r>
              <a:t>Knowing how to use Google effectively.</a:t>
            </a:r>
          </a:p>
          <a:p>
            <a:r>
              <a:t>Knowing how to read the pandas documentation.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y is this importan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is this important?</a:t>
            </a:r>
          </a:p>
        </p:txBody>
      </p:sp>
      <p:sp>
        <p:nvSpPr>
          <p:cNvPr id="157" name="Most pandas methods work differently between Data Frames and Series.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40514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Most pandas methods work differently between Data Frames and Series.</a:t>
            </a:r>
          </a:p>
          <a:p>
            <a:pPr marL="0" indent="0">
              <a:buSzTx/>
              <a:buNone/>
            </a:pPr>
            <a:r>
              <a:t>The documentation will tell you what type of object the method is for.</a:t>
            </a:r>
          </a:p>
        </p:txBody>
      </p:sp>
      <p:pic>
        <p:nvPicPr>
          <p:cNvPr id="158" name="Screenshot 2019-10-22 22.04.28.png" descr="Screenshot 2019-10-22 22.04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360" y="2641600"/>
            <a:ext cx="11976101" cy="702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shot 2019-10-22 22.04.36.png" descr="Screenshot 2019-10-22 22.04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960" y="6550570"/>
            <a:ext cx="12280901" cy="758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ectangle"/>
          <p:cNvSpPr/>
          <p:nvPr/>
        </p:nvSpPr>
        <p:spPr>
          <a:xfrm>
            <a:off x="13379298" y="2468868"/>
            <a:ext cx="4937774" cy="94151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Rectangle"/>
          <p:cNvSpPr/>
          <p:nvPr/>
        </p:nvSpPr>
        <p:spPr>
          <a:xfrm>
            <a:off x="13168811" y="6387243"/>
            <a:ext cx="4937775" cy="941514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ow to use Google proper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use Google properly</a:t>
            </a:r>
          </a:p>
        </p:txBody>
      </p:sp>
      <p:sp>
        <p:nvSpPr>
          <p:cNvPr id="173" name="State your task: “I need to replace 0 with False and 1 with True.”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1382135" cy="9296400"/>
          </a:xfrm>
          <a:prstGeom prst="rect">
            <a:avLst/>
          </a:prstGeom>
        </p:spPr>
        <p:txBody>
          <a:bodyPr/>
          <a:lstStyle/>
          <a:p>
            <a:pPr marL="0" indent="0" defTabSz="627379">
              <a:spcBef>
                <a:spcPts val="3000"/>
              </a:spcBef>
              <a:buSzTx/>
              <a:buNone/>
              <a:defRPr sz="4104"/>
            </a:pPr>
            <a:r>
              <a:t>State your task:</a:t>
            </a:r>
            <a:br/>
            <a:r>
              <a:rPr b="0"/>
              <a:t>“I need to replace 0 with False and 1 with True.”</a:t>
            </a:r>
          </a:p>
          <a:p>
            <a:pPr marL="0" indent="0" defTabSz="627379">
              <a:spcBef>
                <a:spcPts val="3000"/>
              </a:spcBef>
              <a:buSzTx/>
              <a:buNone/>
              <a:defRPr sz="4104"/>
            </a:pPr>
            <a:r>
              <a:t>Remove question-specific details:</a:t>
            </a:r>
            <a:br/>
            <a:r>
              <a:rPr b="0"/>
              <a:t>“replace values”</a:t>
            </a:r>
          </a:p>
          <a:p>
            <a:pPr marL="0" indent="0" defTabSz="627379">
              <a:spcBef>
                <a:spcPts val="3000"/>
              </a:spcBef>
              <a:buSzTx/>
              <a:buNone/>
              <a:defRPr sz="4104"/>
            </a:pPr>
            <a:r>
              <a:t>Add the package name to the front:</a:t>
            </a:r>
            <a:br/>
            <a:r>
              <a:rPr b="0"/>
              <a:t>“pandas replace values”</a:t>
            </a:r>
          </a:p>
          <a:p>
            <a:pPr marL="0" indent="0" defTabSz="627379">
              <a:spcBef>
                <a:spcPts val="3000"/>
              </a:spcBef>
              <a:buSzTx/>
              <a:buNone/>
              <a:defRPr sz="4104"/>
            </a:pPr>
            <a:r>
              <a:t>If you already know the right method, just google </a:t>
            </a:r>
            <a:r>
              <a:rPr b="0"/>
              <a:t>“pandas replace”</a:t>
            </a:r>
          </a:p>
          <a:p>
            <a:pPr marL="0" lvl="6" indent="0" defTabSz="627379">
              <a:spcBef>
                <a:spcPts val="3000"/>
              </a:spcBef>
              <a:buSzTx/>
              <a:buNone/>
              <a:defRPr sz="4104"/>
            </a:pPr>
            <a:r>
              <a:t>Cheatsheets can help you find the right method</a:t>
            </a:r>
          </a:p>
        </p:txBody>
      </p:sp>
      <p:pic>
        <p:nvPicPr>
          <p:cNvPr id="174" name="Screenshot 2020-02-02 15.27.29.png" descr="Screenshot 2020-02-02 15.27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22" y="3608653"/>
            <a:ext cx="10993578" cy="8276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ow to read pandas docu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r>
              <a:t>How to read pandas documentation</a:t>
            </a:r>
          </a:p>
        </p:txBody>
      </p:sp>
      <p:sp>
        <p:nvSpPr>
          <p:cNvPr id="177" name="Skip the table of method parameters and look at the examples.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1382135" cy="9296400"/>
          </a:xfrm>
          <a:prstGeom prst="rect">
            <a:avLst/>
          </a:prstGeom>
        </p:spPr>
        <p:txBody>
          <a:bodyPr/>
          <a:lstStyle/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Skip the table of method parameters and look at the examples.</a:t>
            </a:r>
          </a:p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Copy example, then modify it to work for your notebook.</a:t>
            </a:r>
          </a:p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If needed, refer back to the method parameters for fine-tuning.</a:t>
            </a:r>
          </a:p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(The method in the picture on the right solves Q2.)</a:t>
            </a:r>
          </a:p>
        </p:txBody>
      </p:sp>
      <p:pic>
        <p:nvPicPr>
          <p:cNvPr id="178" name="Screenshot 2019-10-22 22.13.07.png" descr="Screenshot 2019-10-22 22.13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946" y="2641600"/>
            <a:ext cx="9628922" cy="19813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shot 2019-10-22 22.13.38.png" descr="Screenshot 2019-10-22 22.13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263" y="3305440"/>
            <a:ext cx="13304737" cy="1940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bldLvl="5" animBg="1" advAuto="0"/>
      <p:bldP spid="178" grpId="2" animBg="1" advAuto="0"/>
      <p:bldP spid="179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tra resources:…"/>
          <p:cNvSpPr txBox="1">
            <a:spLocks noGrp="1"/>
          </p:cNvSpPr>
          <p:nvPr>
            <p:ph type="title"/>
          </p:nvPr>
        </p:nvSpPr>
        <p:spPr>
          <a:xfrm>
            <a:off x="1778000" y="1430495"/>
            <a:ext cx="20828000" cy="10855010"/>
          </a:xfrm>
          <a:prstGeom prst="rect">
            <a:avLst/>
          </a:prstGeom>
        </p:spPr>
        <p:txBody>
          <a:bodyPr/>
          <a:lstStyle/>
          <a:p>
            <a:pPr lvl="1" algn="l" defTabSz="643889">
              <a:defRPr sz="8736"/>
            </a:pPr>
            <a:r>
              <a:rPr dirty="0"/>
              <a:t>Extra resources:</a:t>
            </a:r>
          </a:p>
          <a:p>
            <a:pPr marL="1650999" lvl="1" indent="-1155699" algn="l" defTabSz="643889">
              <a:buSzPct val="125000"/>
              <a:defRPr sz="8736"/>
            </a:pPr>
            <a:r>
              <a:rPr dirty="0"/>
              <a:t>Ch3 of </a:t>
            </a:r>
            <a:r>
              <a:rPr u="sng" dirty="0">
                <a:hlinkClick r:id="rId2"/>
              </a:rPr>
              <a:t>textbook.ds100.org</a:t>
            </a:r>
            <a:r>
              <a:rPr dirty="0"/>
              <a:t> </a:t>
            </a:r>
          </a:p>
          <a:p>
            <a:pPr marL="1650999" lvl="1" indent="-1155699" algn="l" defTabSz="643889">
              <a:buSzPct val="125000"/>
              <a:defRPr sz="8736"/>
            </a:pPr>
            <a:r>
              <a:rPr dirty="0"/>
              <a:t>10 minutes to pandas: </a:t>
            </a:r>
            <a:r>
              <a:rPr u="sng" dirty="0">
                <a:hlinkClick r:id="rId3"/>
              </a:rPr>
              <a:t>pandas.pydata.org/pandas-docs/stable/getting_started/10min.html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533</Words>
  <Application>Microsoft Macintosh PowerPoint</Application>
  <PresentationFormat>Custom</PresentationFormat>
  <Paragraphs>59</Paragraphs>
  <Slides>17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Avenir Next</vt:lpstr>
      <vt:lpstr>Helvetica Neue</vt:lpstr>
      <vt:lpstr>Helvetica Neue Light</vt:lpstr>
      <vt:lpstr>Helvetica Neue Medium</vt:lpstr>
      <vt:lpstr>Menlo</vt:lpstr>
      <vt:lpstr>White</vt:lpstr>
      <vt:lpstr>Data Visualization &amp; A2</vt:lpstr>
      <vt:lpstr>PowerPoint Presentation</vt:lpstr>
      <vt:lpstr>PowerPoint Presentation</vt:lpstr>
      <vt:lpstr>Let’s plot some figures! https://github.com/COGS108/Lectures-Ellis/tree/wi24/XX_section</vt:lpstr>
      <vt:lpstr>3 skills that will save you 5+ hours on A2:</vt:lpstr>
      <vt:lpstr>Why is this important?</vt:lpstr>
      <vt:lpstr>How to use Google properly</vt:lpstr>
      <vt:lpstr>How to read pandas documentation</vt:lpstr>
      <vt:lpstr>Extra resources: Ch3 of textbook.ds100.org  10 minutes to pandas: pandas.pydata.org/pandas-docs/stable/getting_started/10min.html</vt:lpstr>
      <vt:lpstr>Why is this important?</vt:lpstr>
      <vt:lpstr>What’s a Data Frame?</vt:lpstr>
      <vt:lpstr>What’s a Series?</vt:lpstr>
      <vt:lpstr>Pandas is really useful!</vt:lpstr>
      <vt:lpstr>Pandas has terrible error messages</vt:lpstr>
      <vt:lpstr>Pandas has unfriendly documentation</vt:lpstr>
      <vt:lpstr>Finally: don’t use loops</vt:lpstr>
      <vt:lpstr>A2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and A2</dc:title>
  <cp:lastModifiedBy>Yueyan Tang</cp:lastModifiedBy>
  <cp:revision>2</cp:revision>
  <dcterms:modified xsi:type="dcterms:W3CDTF">2024-01-27T01:42:06Z</dcterms:modified>
</cp:coreProperties>
</file>