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2" r:id="rId4"/>
    <p:sldId id="265" r:id="rId5"/>
    <p:sldId id="266" r:id="rId6"/>
    <p:sldId id="268" r:id="rId7"/>
    <p:sldId id="267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60" d="100"/>
          <a:sy n="60" d="100"/>
        </p:scale>
        <p:origin x="4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78000" y="7073900"/>
            <a:ext cx="20828000" cy="552227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400"/>
            </a:lvl1pPr>
            <a:lvl2pPr marL="0" indent="0">
              <a:spcBef>
                <a:spcPts val="0"/>
              </a:spcBef>
              <a:buSzTx/>
              <a:buNone/>
              <a:defRPr sz="5400"/>
            </a:lvl2pPr>
            <a:lvl3pPr marL="0" indent="0">
              <a:spcBef>
                <a:spcPts val="0"/>
              </a:spcBef>
              <a:buSzTx/>
              <a:buNone/>
              <a:defRPr sz="5400"/>
            </a:lvl3pPr>
            <a:lvl4pPr marL="0" indent="0">
              <a:spcBef>
                <a:spcPts val="0"/>
              </a:spcBef>
              <a:buSzTx/>
              <a:buNone/>
              <a:defRPr sz="5400"/>
            </a:lvl4pPr>
            <a:lvl5pPr marL="0" indent="0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60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9799"/>
            <a:ext cx="196215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 b="0"/>
            </a:lvl1pPr>
            <a:lvl2pPr marL="1117600" indent="-558800">
              <a:spcBef>
                <a:spcPts val="4500"/>
              </a:spcBef>
              <a:defRPr sz="3800" b="0"/>
            </a:lvl2pPr>
            <a:lvl3pPr marL="1676400" indent="-558800">
              <a:spcBef>
                <a:spcPts val="4500"/>
              </a:spcBef>
              <a:defRPr sz="3800" b="0"/>
            </a:lvl3pPr>
            <a:lvl4pPr marL="2235200" indent="-558800">
              <a:spcBef>
                <a:spcPts val="4500"/>
              </a:spcBef>
              <a:defRPr sz="3800" b="0"/>
            </a:lvl4pPr>
            <a:lvl5pPr marL="2794000" indent="-558800">
              <a:spcBef>
                <a:spcPts val="4500"/>
              </a:spcBef>
              <a:defRPr sz="3800" b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127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190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254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317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381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444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508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571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mccarthy@ucsd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tate, Slicing, and A3"/>
          <p:cNvSpPr txBox="1">
            <a:spLocks noGrp="1"/>
          </p:cNvSpPr>
          <p:nvPr>
            <p:ph type="ctrTitle"/>
          </p:nvPr>
        </p:nvSpPr>
        <p:spPr>
          <a:xfrm>
            <a:off x="1778000" y="2298700"/>
            <a:ext cx="13919135" cy="4648200"/>
          </a:xfrm>
          <a:prstGeom prst="rect">
            <a:avLst/>
          </a:prstGeom>
        </p:spPr>
        <p:txBody>
          <a:bodyPr/>
          <a:lstStyle/>
          <a:p>
            <a:r>
              <a:t>State, Slicing, and A3</a:t>
            </a:r>
          </a:p>
        </p:txBody>
      </p:sp>
      <p:sp>
        <p:nvSpPr>
          <p:cNvPr id="120" name="Line"/>
          <p:cNvSpPr/>
          <p:nvPr/>
        </p:nvSpPr>
        <p:spPr>
          <a:xfrm>
            <a:off x="1779441" y="7493000"/>
            <a:ext cx="2082511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1" name="Learning goals:…"/>
          <p:cNvSpPr txBox="1"/>
          <p:nvPr/>
        </p:nvSpPr>
        <p:spPr>
          <a:xfrm>
            <a:off x="16022570" y="762239"/>
            <a:ext cx="6583430" cy="609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0"/>
              </a:spcBef>
              <a:defRPr sz="3600"/>
            </a:pPr>
            <a:r>
              <a:t>Learning goals: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Understand how state works within a notebook.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Understand slicing DataFrames.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Get hints for a bunch of questions on A3.</a:t>
            </a:r>
          </a:p>
        </p:txBody>
      </p:sp>
      <p:sp>
        <p:nvSpPr>
          <p:cNvPr id="122" name="COGS 108 Spring 2020…"/>
          <p:cNvSpPr txBox="1">
            <a:spLocks noGrp="1"/>
          </p:cNvSpPr>
          <p:nvPr>
            <p:ph type="subTitle" sz="quarter" idx="1"/>
          </p:nvPr>
        </p:nvSpPr>
        <p:spPr>
          <a:xfrm>
            <a:off x="1778000" y="8608615"/>
            <a:ext cx="10414000" cy="386056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COGS 108 Winter 2024</a:t>
            </a:r>
          </a:p>
          <a:p>
            <a:r>
              <a:rPr lang="en-US" dirty="0"/>
              <a:t>Yueyan Tang</a:t>
            </a:r>
          </a:p>
          <a:p>
            <a:r>
              <a:rPr lang="en-US" dirty="0"/>
              <a:t>Discussion 4</a:t>
            </a:r>
          </a:p>
        </p:txBody>
      </p:sp>
      <p:sp>
        <p:nvSpPr>
          <p:cNvPr id="123" name="wmccarthy@ucsd.edu…"/>
          <p:cNvSpPr txBox="1"/>
          <p:nvPr/>
        </p:nvSpPr>
        <p:spPr>
          <a:xfrm>
            <a:off x="12192000" y="8608615"/>
            <a:ext cx="10860543" cy="386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0"/>
              </a:spcBef>
            </a:pPr>
            <a:r>
              <a:rPr lang="en-US" u="sng" dirty="0">
                <a:hlinkClick r:id="rId2"/>
              </a:rPr>
              <a:t>yyt005@ucsd.edu</a:t>
            </a:r>
          </a:p>
          <a:p>
            <a:pPr>
              <a:spcBef>
                <a:spcPts val="0"/>
              </a:spcBef>
            </a:pPr>
            <a:r>
              <a:rPr lang="en-US" dirty="0"/>
              <a:t>OH: Mon 10-11am at M.O.M’s Cafe</a:t>
            </a:r>
          </a:p>
        </p:txBody>
      </p:sp>
      <p:sp>
        <p:nvSpPr>
          <p:cNvPr id="124" name="Materials adapted from Sam Lau WI20"/>
          <p:cNvSpPr txBox="1"/>
          <p:nvPr/>
        </p:nvSpPr>
        <p:spPr>
          <a:xfrm>
            <a:off x="227082" y="12633253"/>
            <a:ext cx="17651329" cy="386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spcBef>
                <a:spcPts val="0"/>
              </a:spcBef>
              <a:defRPr b="0"/>
            </a:lvl1pPr>
          </a:lstStyle>
          <a:p>
            <a:r>
              <a:t>Materials adapted from Sam Lau WI20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What is df_income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df_income?</a:t>
            </a:r>
          </a:p>
        </p:txBody>
      </p:sp>
      <p:pic>
        <p:nvPicPr>
          <p:cNvPr id="134" name="Screenshot 2019-10-29 21.35.26.png" descr="Screenshot 2019-10-29 21.35.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29" y="3963544"/>
            <a:ext cx="6642101" cy="467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Screenshot 2019-10-29 21.40.04.png" descr="Screenshot 2019-10-29 21.40.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334" y="7129591"/>
            <a:ext cx="5867401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Screenshot 2019-10-29 21.37.53.png" descr="Screenshot 2019-10-29 21.37.5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757" y="5824408"/>
            <a:ext cx="12115801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What happens if you run the first cell one time? Two times?"/>
          <p:cNvSpPr txBox="1"/>
          <p:nvPr/>
        </p:nvSpPr>
        <p:spPr>
          <a:xfrm>
            <a:off x="762914" y="9959089"/>
            <a:ext cx="22629282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What happens if you run the first cell one time? Two times?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What is df_income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df_income?</a:t>
            </a:r>
          </a:p>
        </p:txBody>
      </p:sp>
      <p:pic>
        <p:nvPicPr>
          <p:cNvPr id="152" name="Screenshot 2019-10-29 21.35.26.png" descr="Screenshot 2019-10-29 21.35.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29" y="3963544"/>
            <a:ext cx="6642101" cy="467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Screenshot 2019-10-29 21.40.04.png" descr="Screenshot 2019-10-29 21.40.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629" y="6300344"/>
            <a:ext cx="5867401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Screenshot 2019-10-29 21.41.10.png" descr="Screenshot 2019-10-29 21.41.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0151" y="5131944"/>
            <a:ext cx="9512301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Screenshot 2019-10-29 21.38.03.png" descr="Screenshot 2019-10-29 21.38.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6720" y="3963544"/>
            <a:ext cx="96901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Edited to -&gt;"/>
          <p:cNvSpPr txBox="1"/>
          <p:nvPr/>
        </p:nvSpPr>
        <p:spPr>
          <a:xfrm>
            <a:off x="9190328" y="4992244"/>
            <a:ext cx="4011702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Edited to -&gt;</a:t>
            </a:r>
          </a:p>
        </p:txBody>
      </p:sp>
      <p:sp>
        <p:nvSpPr>
          <p:cNvPr id="157" name="You will pass the local tests but fail the autograder! Be very careful when editing cells that mutate variables."/>
          <p:cNvSpPr txBox="1"/>
          <p:nvPr/>
        </p:nvSpPr>
        <p:spPr>
          <a:xfrm>
            <a:off x="762914" y="10012995"/>
            <a:ext cx="22629282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Use brackets when taking slices (subsets) of a DF"/>
          <p:cNvSpPr txBox="1">
            <a:spLocks noGrp="1"/>
          </p:cNvSpPr>
          <p:nvPr>
            <p:ph type="title"/>
          </p:nvPr>
        </p:nvSpPr>
        <p:spPr>
          <a:xfrm>
            <a:off x="668622" y="355600"/>
            <a:ext cx="10874452" cy="2286000"/>
          </a:xfrm>
          <a:prstGeom prst="rect">
            <a:avLst/>
          </a:prstGeom>
        </p:spPr>
        <p:txBody>
          <a:bodyPr/>
          <a:lstStyle>
            <a:lvl1pPr defTabSz="462280">
              <a:defRPr sz="6272"/>
            </a:lvl1pPr>
          </a:lstStyle>
          <a:p>
            <a:r>
              <a:t>Use brackets when taking slices (subsets) of a DF</a:t>
            </a:r>
          </a:p>
        </p:txBody>
      </p:sp>
      <p:pic>
        <p:nvPicPr>
          <p:cNvPr id="167" name="2aUxmiUes3htdnJglQZAhmA7gndLdSGeddIWYgmyrRIwyjWYFRMWS8R3ze7-4C_HR9mmBNGDBT01QFPUSg5FgxT-VH81G6mZ-pZsySs4fjeTxOIil8GVDn4snS-M0_t1tLkubWVlblc.png" descr="2aUxmiUes3htdnJglQZAhmA7gndLdSGeddIWYgmyrRIwyjWYFRMWS8R3ze7-4C_HR9mmBNGDBT01QFPUSg5FgxT-VH81G6mZ-pZsySs4fjeTxOIil8GVDn4snS-M0_t1tLkubWVlbl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186" y="-1"/>
            <a:ext cx="7632701" cy="45466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How do I grab a single column?"/>
          <p:cNvSpPr txBox="1"/>
          <p:nvPr/>
        </p:nvSpPr>
        <p:spPr>
          <a:xfrm>
            <a:off x="668622" y="5389100"/>
            <a:ext cx="11110565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How do I grab a single column?</a:t>
            </a:r>
          </a:p>
        </p:txBody>
      </p:sp>
      <p:grpSp>
        <p:nvGrpSpPr>
          <p:cNvPr id="171" name="Group"/>
          <p:cNvGrpSpPr/>
          <p:nvPr/>
        </p:nvGrpSpPr>
        <p:grpSpPr>
          <a:xfrm>
            <a:off x="668622" y="6858000"/>
            <a:ext cx="7063417" cy="4396955"/>
            <a:chOff x="0" y="0"/>
            <a:chExt cx="7063416" cy="4396954"/>
          </a:xfrm>
        </p:grpSpPr>
        <p:pic>
          <p:nvPicPr>
            <p:cNvPr id="169" name="NNBC6eB-4UyFMAHbOHYPIDIIlJCP3qV_wynIq_R-qhPm4wCQ3sNeDe3cJ4uGm5N_6wbqgkrFUFO429UWSi0Q6ZeA-1BZm7esFzK_IUmCtWBtdDDjmbTmFpKgdfuWfD675_OKofYOi6Y.png" descr="NNBC6eB-4UyFMAHbOHYPIDIIlJCP3qV_wynIq_R-qhPm4wCQ3sNeDe3cJ4uGm5N_6wbqgkrFUFO429UWSi0Q6ZeA-1BZm7esFzK_IUmCtWBtdDDjmbTmFpKgdfuWfD675_OKofYOi6Y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65200"/>
              <a:ext cx="7063417" cy="34317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kqegNJEEY8qqdqPff1jiX4gp6ieiI425CY-P68rTddnUtnJfA-X1lDbndkWohRLKsC8hGP3TR-AQvOwT7E_pXl0FNCAeWajHDBUL0eBX70okAShDTb4hV1lUcZvoeT-rJZ-cOxMJRjY.png" descr="kqegNJEEY8qqdqPff1jiX4gp6ieiI425CY-P68rTddnUtnJfA-X1lDbndkWohRLKsC8hGP3TR-AQvOwT7E_pXl0FNCAeWajHDBUL0eBX70okAShDTb4hV1lUcZvoeT-rJZ-cOxMJRjY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" y="0"/>
              <a:ext cx="6987217" cy="6614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2" name="How do I grab multiple columns?"/>
          <p:cNvSpPr txBox="1"/>
          <p:nvPr/>
        </p:nvSpPr>
        <p:spPr>
          <a:xfrm>
            <a:off x="12192000" y="5389100"/>
            <a:ext cx="11110565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How do I grab multiple columns?</a:t>
            </a:r>
          </a:p>
        </p:txBody>
      </p:sp>
      <p:grpSp>
        <p:nvGrpSpPr>
          <p:cNvPr id="175" name="Group"/>
          <p:cNvGrpSpPr/>
          <p:nvPr/>
        </p:nvGrpSpPr>
        <p:grpSpPr>
          <a:xfrm>
            <a:off x="12192000" y="6858000"/>
            <a:ext cx="9816736" cy="6025542"/>
            <a:chOff x="0" y="0"/>
            <a:chExt cx="9816735" cy="6025541"/>
          </a:xfrm>
        </p:grpSpPr>
        <p:pic>
          <p:nvPicPr>
            <p:cNvPr id="173" name="hZ9_yGebmYyhKbH0NOBRk3fl_djRmzU4Iu-7ZZpaL2I2TRZw1ngqvEvG9FCJy-i34BKyqYiQ80Fp1mUunLmp4pps_miUYpVyXZfNhGe6lwPjyB3VNvxgyFMBsBhUqkYV8BZszmjXCMI.png" descr="hZ9_yGebmYyhKbH0NOBRk3fl_djRmzU4Iu-7ZZpaL2I2TRZw1ngqvEvG9FCJy-i34BKyqYiQ80Fp1mUunLmp4pps_miUYpVyXZfNhGe6lwPjyB3VNvxgyFMBsBhUqkYV8BZszmjXCMI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661411"/>
              <a:ext cx="5381268" cy="53641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4" name="hVHpFvBIKMFGhzLa3RJT3LYvrJ6RMEuiAatDzfiOxS9xFyxCdv3awa6oxcL-Ma-5Rx12QLbpNrxx9gQVIk3S4-vMXr74TlOYzsYqNKS3v3L_snHqcNMZJ_RYNBje5FfxZXpPs60uTFg.png" descr="hVHpFvBIKMFGhzLa3RJT3LYvrJ6RMEuiAatDzfiOxS9xFyxCdv3awa6oxcL-Ma-5Rx12QLbpNrxx9gQVIk3S4-vMXr74TlOYzsYqNKS3v3L_snHqcNMZJ_RYNBje5FfxZXpPs60uTFg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9816736" cy="6614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6" name="This is a Series!"/>
          <p:cNvSpPr txBox="1"/>
          <p:nvPr/>
        </p:nvSpPr>
        <p:spPr>
          <a:xfrm>
            <a:off x="668622" y="11842140"/>
            <a:ext cx="11110565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This is a Series!</a:t>
            </a:r>
          </a:p>
        </p:txBody>
      </p:sp>
      <p:sp>
        <p:nvSpPr>
          <p:cNvPr id="177" name="This is a DF!"/>
          <p:cNvSpPr txBox="1"/>
          <p:nvPr/>
        </p:nvSpPr>
        <p:spPr>
          <a:xfrm>
            <a:off x="17747282" y="11842140"/>
            <a:ext cx="1111056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This is a DF!</a:t>
            </a:r>
          </a:p>
        </p:txBody>
      </p:sp>
      <p:sp>
        <p:nvSpPr>
          <p:cNvPr id="178" name="Key idea: Only one value goes into the brackets."/>
          <p:cNvSpPr txBox="1"/>
          <p:nvPr/>
        </p:nvSpPr>
        <p:spPr>
          <a:xfrm>
            <a:off x="668622" y="2768600"/>
            <a:ext cx="11110565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Key idea: Only </a:t>
            </a:r>
            <a:r>
              <a:rPr b="1"/>
              <a:t>one</a:t>
            </a:r>
            <a:r>
              <a:t> value goes into the brackets.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2" animBg="1" advAuto="0"/>
      <p:bldP spid="171" grpId="3" animBg="1" advAuto="0"/>
      <p:bldP spid="172" grpId="5" animBg="1" advAuto="0"/>
      <p:bldP spid="175" grpId="6" animBg="1" advAuto="0"/>
      <p:bldP spid="176" grpId="4" animBg="1" advAuto="0"/>
      <p:bldP spid="177" grpId="7" animBg="1" advAuto="0"/>
      <p:bldP spid="178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Use brackets when taking slices (subsets) of a DF"/>
          <p:cNvSpPr txBox="1">
            <a:spLocks noGrp="1"/>
          </p:cNvSpPr>
          <p:nvPr>
            <p:ph type="title"/>
          </p:nvPr>
        </p:nvSpPr>
        <p:spPr>
          <a:xfrm>
            <a:off x="668622" y="355600"/>
            <a:ext cx="10874452" cy="2286000"/>
          </a:xfrm>
          <a:prstGeom prst="rect">
            <a:avLst/>
          </a:prstGeom>
        </p:spPr>
        <p:txBody>
          <a:bodyPr/>
          <a:lstStyle>
            <a:lvl1pPr defTabSz="462280">
              <a:defRPr sz="6272"/>
            </a:lvl1pPr>
          </a:lstStyle>
          <a:p>
            <a:r>
              <a:t>Use brackets when taking slices (subsets) of a DF</a:t>
            </a:r>
          </a:p>
        </p:txBody>
      </p:sp>
      <p:pic>
        <p:nvPicPr>
          <p:cNvPr id="181" name="2aUxmiUes3htdnJglQZAhmA7gndLdSGeddIWYgmyrRIwyjWYFRMWS8R3ze7-4C_HR9mmBNGDBT01QFPUSg5FgxT-VH81G6mZ-pZsySs4fjeTxOIil8GVDn4snS-M0_t1tLkubWVlblc.png" descr="2aUxmiUes3htdnJglQZAhmA7gndLdSGeddIWYgmyrRIwyjWYFRMWS8R3ze7-4C_HR9mmBNGDBT01QFPUSg5FgxT-VH81G6mZ-pZsySs4fjeTxOIil8GVDn4snS-M0_t1tLkubWVlbl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186" y="-1"/>
            <a:ext cx="7632701" cy="454660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How do I grab rows?"/>
          <p:cNvSpPr txBox="1"/>
          <p:nvPr/>
        </p:nvSpPr>
        <p:spPr>
          <a:xfrm>
            <a:off x="668622" y="5389100"/>
            <a:ext cx="11110565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How do I grab rows?</a:t>
            </a:r>
          </a:p>
        </p:txBody>
      </p:sp>
      <p:sp>
        <p:nvSpPr>
          <p:cNvPr id="183" name="This is a DF!"/>
          <p:cNvSpPr txBox="1"/>
          <p:nvPr/>
        </p:nvSpPr>
        <p:spPr>
          <a:xfrm>
            <a:off x="668622" y="11842140"/>
            <a:ext cx="11110565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This is a DF!</a:t>
            </a:r>
          </a:p>
        </p:txBody>
      </p:sp>
      <p:grpSp>
        <p:nvGrpSpPr>
          <p:cNvPr id="186" name="Group"/>
          <p:cNvGrpSpPr/>
          <p:nvPr/>
        </p:nvGrpSpPr>
        <p:grpSpPr>
          <a:xfrm>
            <a:off x="668622" y="6892544"/>
            <a:ext cx="9209254" cy="4023989"/>
            <a:chOff x="0" y="0"/>
            <a:chExt cx="9209253" cy="4023988"/>
          </a:xfrm>
        </p:grpSpPr>
        <p:pic>
          <p:nvPicPr>
            <p:cNvPr id="184" name="_ohsMCsdnX9z-C5cCBf_O_flXt9ny9uCvU5aT1HxayJXwni8Fao2W3VnajUZsN73-ejFF4slGyrLNdntiniuuiZ83htlYYG2iXvfeMgBydMxeSEeAdsXxJwCrAvwnPrqAyfAO1j6OdE.png" descr="_ohsMCsdnX9z-C5cCBf_O_flXt9ny9uCvU5aT1HxayJXwni8Fao2W3VnajUZsN73-ejFF4slGyrLNdntiniuuiZ83htlYYG2iXvfeMgBydMxeSEeAdsXxJwCrAvwnPrqAyfAO1j6Od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854455"/>
              <a:ext cx="9209254" cy="3169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5" name="VJOvImLqA9VWLQQnYF23kYnsGBC9bxzAaevbhPglF7TdjG06A9FDxIJtqXeElr5w9IBM3fU-TO9amKl0p9DsSSrCe-8AsGC40X1BSGxj4yUBQquGSBkVj2WuYeT90tckX9o6v4FQ4T4.png" descr="VJOvImLqA9VWLQQnYF23kYnsGBC9bxzAaevbhPglF7TdjG06A9FDxIJtqXeElr5w9IBM3fU-TO9amKl0p9DsSSrCe-8AsGC40X1BSGxj4yUBQquGSBkVj2WuYeT90tckX9o6v4FQ4T4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3423397" cy="6986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9" name="Group"/>
          <p:cNvGrpSpPr/>
          <p:nvPr/>
        </p:nvGrpSpPr>
        <p:grpSpPr>
          <a:xfrm>
            <a:off x="11238310" y="6892544"/>
            <a:ext cx="10429885" cy="4255511"/>
            <a:chOff x="0" y="0"/>
            <a:chExt cx="10429883" cy="4255510"/>
          </a:xfrm>
        </p:grpSpPr>
        <p:pic>
          <p:nvPicPr>
            <p:cNvPr id="187" name="EMiXuqYnHYBb6MXxSPXnqhhqhWTAB2OAEIzLKmTeDli38kgKo1xaYYEfzlyRC93XMddq0MV0vI_xHvJSKjbOXa8mW15oc6c1rzsoh8LHOS7te5dg6MNUJ1IEtcbTcJg0Y8Kv8-0HKuw.png" descr="EMiXuqYnHYBb6MXxSPXnqhhqhWTAB2OAEIzLKmTeDli38kgKo1xaYYEfzlyRC93XMddq0MV0vI_xHvJSKjbOXa8mW15oc6c1rzsoh8LHOS7te5dg6MNUJ1IEtcbTcJg0Y8Kv8-0HKuw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160696"/>
              <a:ext cx="9114397" cy="30948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8" name="OVf25KeKZ1uxfHHKD75F6ScQtVeykoyTD8VBnZzWWfgvB6PPpqtmPavBGFGlqKy9LSjjGnuNyDHZdpJ0zm4C0mkjTcPGRWFu9tUp9MBk-pKVXygbYpsfLg-JlaGZobj8R4qcY0uPIkQ.png" descr="OVf25KeKZ1uxfHHKD75F6ScQtVeykoyTD8VBnZzWWfgvB6PPpqtmPavBGFGlqKy9LSjjGnuNyDHZdpJ0zm4C0mkjTcPGRWFu9tUp9MBk-pKVXygbYpsfLg-JlaGZobj8R4qcY0uPIkQ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10429884" cy="6986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0" name="Whoa, what’s going on here?"/>
          <p:cNvSpPr txBox="1"/>
          <p:nvPr/>
        </p:nvSpPr>
        <p:spPr>
          <a:xfrm>
            <a:off x="11238310" y="11610098"/>
            <a:ext cx="1111056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Whoa, what’s going on here?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1" animBg="1" advAuto="0"/>
      <p:bldP spid="183" grpId="3" animBg="1" advAuto="0"/>
      <p:bldP spid="186" grpId="2" animBg="1" advAuto="0"/>
      <p:bldP spid="189" grpId="4" animBg="1" advAuto="0"/>
      <p:bldP spid="190" grpId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Bracket Takeaway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Bracket Takeaways?</a:t>
            </a:r>
          </a:p>
        </p:txBody>
      </p:sp>
      <p:sp>
        <p:nvSpPr>
          <p:cNvPr id="195" name="Brackets = slicing a DF. Parentheses = calculating something about a DF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Brackets = slicing a DF.</a:t>
            </a:r>
            <a:br/>
            <a:r>
              <a:t>Parentheses = calculating something about a DF.</a:t>
            </a:r>
          </a:p>
          <a:p>
            <a:r>
              <a:t>Strings in brackets = grabbing column (Series)</a:t>
            </a:r>
            <a:br/>
            <a:r>
              <a:t>List of strings in brackets = grabbing columns (DF)</a:t>
            </a:r>
          </a:p>
          <a:p>
            <a:r>
              <a:t>Slice in brackets = grabbing rows (DF)</a:t>
            </a:r>
            <a:br/>
            <a:r>
              <a:t>Boolean expression in brackets = grabbing rows (DF)</a:t>
            </a:r>
            <a:br/>
            <a:r>
              <a:t>(You will need this last one for question 4b.)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Demo with Elections Data"/>
          <p:cNvSpPr txBox="1">
            <a:spLocks noGrp="1"/>
          </p:cNvSpPr>
          <p:nvPr>
            <p:ph type="title"/>
          </p:nvPr>
        </p:nvSpPr>
        <p:spPr>
          <a:xfrm>
            <a:off x="1778000" y="2315257"/>
            <a:ext cx="20828000" cy="9085486"/>
          </a:xfrm>
          <a:prstGeom prst="rect">
            <a:avLst/>
          </a:prstGeom>
        </p:spPr>
        <p:txBody>
          <a:bodyPr/>
          <a:lstStyle/>
          <a:p>
            <a:r>
              <a:t>Demo with Elections 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1" build="p" bldLvl="5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kumimoji="0" sz="5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kumimoji="0" sz="5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Macintosh PowerPoint</Application>
  <PresentationFormat>Custom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Avenir Next</vt:lpstr>
      <vt:lpstr>Helvetica Neue</vt:lpstr>
      <vt:lpstr>Helvetica Neue Light</vt:lpstr>
      <vt:lpstr>Helvetica Neue Medium</vt:lpstr>
      <vt:lpstr>White</vt:lpstr>
      <vt:lpstr>State, Slicing, and A3</vt:lpstr>
      <vt:lpstr>What is df_income?</vt:lpstr>
      <vt:lpstr>What is df_income?</vt:lpstr>
      <vt:lpstr>Use brackets when taking slices (subsets) of a DF</vt:lpstr>
      <vt:lpstr>Use brackets when taking slices (subsets) of a DF</vt:lpstr>
      <vt:lpstr>Bracket Takeaways?</vt:lpstr>
      <vt:lpstr>Demo with Elections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State, Slicing, and A3</dc:title>
  <cp:lastModifiedBy>Yueyan Tang</cp:lastModifiedBy>
  <cp:revision>1</cp:revision>
  <dcterms:modified xsi:type="dcterms:W3CDTF">2024-02-03T18:45:06Z</dcterms:modified>
</cp:coreProperties>
</file>