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4" r:id="rId3"/>
    <p:sldId id="265" r:id="rId4"/>
    <p:sldId id="266" r:id="rId5"/>
    <p:sldId id="267" r:id="rId6"/>
    <p:sldId id="268" r:id="rId7"/>
    <p:sldId id="261"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1pPr>
    <a:lvl2pPr marL="0" marR="0" indent="2286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2pPr>
    <a:lvl3pPr marL="0" marR="0" indent="4572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3pPr>
    <a:lvl4pPr marL="0" marR="0" indent="6858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4pPr>
    <a:lvl5pPr marL="0" marR="0" indent="9144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5pPr>
    <a:lvl6pPr marL="0" marR="0" indent="11430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6pPr>
    <a:lvl7pPr marL="0" marR="0" indent="13716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7pPr>
    <a:lvl8pPr marL="0" marR="0" indent="16002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8pPr>
    <a:lvl9pPr marL="0" marR="0" indent="182880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3634"/>
  </p:normalViewPr>
  <p:slideViewPr>
    <p:cSldViewPr snapToGrid="0">
      <p:cViewPr varScale="1">
        <p:scale>
          <a:sx n="46" d="100"/>
          <a:sy n="46"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lab code and syntax would be helpful for A3!</a:t>
            </a:r>
          </a:p>
        </p:txBody>
      </p:sp>
    </p:spTree>
    <p:extLst>
      <p:ext uri="{BB962C8B-B14F-4D97-AF65-F5344CB8AC3E}">
        <p14:creationId xmlns:p14="http://schemas.microsoft.com/office/powerpoint/2010/main" val="46830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lvl1pPr algn="l"/>
          </a:lstStyle>
          <a:p>
            <a:r>
              <a:t>Title Text</a:t>
            </a:r>
          </a:p>
        </p:txBody>
      </p:sp>
      <p:sp>
        <p:nvSpPr>
          <p:cNvPr id="12" name="Body Level One…"/>
          <p:cNvSpPr txBox="1">
            <a:spLocks noGrp="1"/>
          </p:cNvSpPr>
          <p:nvPr>
            <p:ph type="body" sz="half" idx="1"/>
          </p:nvPr>
        </p:nvSpPr>
        <p:spPr>
          <a:xfrm>
            <a:off x="1778000" y="7073900"/>
            <a:ext cx="20828000" cy="5522276"/>
          </a:xfrm>
          <a:prstGeom prst="rect">
            <a:avLst/>
          </a:prstGeom>
        </p:spPr>
        <p:txBody>
          <a:bodyPr anchor="t"/>
          <a:lstStyle>
            <a:lvl1pPr marL="0" indent="0">
              <a:spcBef>
                <a:spcPts val="0"/>
              </a:spcBef>
              <a:buSzTx/>
              <a:buNone/>
              <a:defRPr sz="5400"/>
            </a:lvl1pPr>
            <a:lvl2pPr marL="0" indent="0">
              <a:spcBef>
                <a:spcPts val="0"/>
              </a:spcBef>
              <a:buSzTx/>
              <a:buNone/>
              <a:defRPr sz="5400"/>
            </a:lvl2pPr>
            <a:lvl3pPr marL="0" indent="0">
              <a:spcBef>
                <a:spcPts val="0"/>
              </a:spcBef>
              <a:buSzTx/>
              <a:buNone/>
              <a:defRPr sz="5400"/>
            </a:lvl3pPr>
            <a:lvl4pPr marL="0" indent="0">
              <a:spcBef>
                <a:spcPts val="0"/>
              </a:spcBef>
              <a:buSzTx/>
              <a:buNone/>
              <a:defRPr sz="5400"/>
            </a:lvl4pPr>
            <a:lvl5pPr marL="0" indent="0">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lgn="l"/>
          </a:lstStyle>
          <a:p>
            <a:r>
              <a:t>Title Text</a:t>
            </a:r>
          </a:p>
        </p:txBody>
      </p:sp>
      <p:sp>
        <p:nvSpPr>
          <p:cNvPr id="57" name="Body Level One…"/>
          <p:cNvSpPr txBox="1">
            <a:spLocks noGrp="1"/>
          </p:cNvSpPr>
          <p:nvPr>
            <p:ph type="body" idx="1"/>
          </p:nvPr>
        </p:nvSpPr>
        <p:spPr>
          <a:prstGeom prst="rect">
            <a:avLst/>
          </a:prstGeom>
        </p:spPr>
        <p:txBody>
          <a:bodyPr/>
          <a:lstStyle>
            <a:lvl1pPr marL="714374" indent="-714374">
              <a:defRPr sz="5400"/>
            </a:lvl1pPr>
            <a:lvl2pPr marL="1425575" indent="-714375">
              <a:defRPr sz="5400"/>
            </a:lvl2pPr>
            <a:lvl3pPr marL="2136775" indent="-714375">
              <a:defRPr sz="5400"/>
            </a:lvl3pPr>
            <a:lvl4pPr marL="2847975" indent="-714375">
              <a:defRPr sz="5400"/>
            </a:lvl4pPr>
            <a:lvl5pPr marL="3559175" indent="-714375">
              <a:defRPr sz="5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b="0"/>
            </a:lvl1pPr>
            <a:lvl2pPr marL="1117600" indent="-558800">
              <a:spcBef>
                <a:spcPts val="4500"/>
              </a:spcBef>
              <a:defRPr sz="3800" b="0"/>
            </a:lvl2pPr>
            <a:lvl3pPr marL="1676400" indent="-558800">
              <a:spcBef>
                <a:spcPts val="4500"/>
              </a:spcBef>
              <a:defRPr sz="3800" b="0"/>
            </a:lvl3pPr>
            <a:lvl4pPr marL="2235200" indent="-558800">
              <a:spcBef>
                <a:spcPts val="4500"/>
              </a:spcBef>
              <a:defRPr sz="3800" b="0"/>
            </a:lvl4pPr>
            <a:lvl5pPr marL="2794000" indent="-558800">
              <a:spcBef>
                <a:spcPts val="4500"/>
              </a:spcBef>
              <a:defRPr sz="3800" b="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marL="714374" indent="-714374">
              <a:defRPr sz="5400"/>
            </a:lvl1pPr>
            <a:lvl2pPr marL="1425575" indent="-714375">
              <a:defRPr sz="5400"/>
            </a:lvl2pPr>
            <a:lvl3pPr marL="2136775" indent="-714375">
              <a:defRPr sz="5400"/>
            </a:lvl3pPr>
            <a:lvl4pPr marL="2847975" indent="-714375">
              <a:defRPr sz="5400"/>
            </a:lvl4pPr>
            <a:lvl5pPr marL="3559175" indent="-714375">
              <a:defRPr sz="54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660400"/>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19799"/>
            <a:ext cx="19621500" cy="939801"/>
          </a:xfrm>
          <a:prstGeom prst="rect">
            <a:avLst/>
          </a:prstGeom>
        </p:spPr>
        <p:txBody>
          <a:bodyPr>
            <a:spAutoFit/>
          </a:bodyPr>
          <a:lstStyle>
            <a:lvl1pPr marL="0" indent="0" algn="ctr">
              <a:spcBef>
                <a:spcPts val="0"/>
              </a:spcBef>
              <a:buSzTx/>
              <a:buNone/>
              <a:defRPr sz="4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1pPr>
      <a:lvl2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2pPr>
      <a:lvl3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3pPr>
      <a:lvl4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4pPr>
      <a:lvl5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5pPr>
      <a:lvl6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6pPr>
      <a:lvl7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7pPr>
      <a:lvl8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8pPr>
      <a:lvl9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mn-lt"/>
          <a:ea typeface="+mn-ea"/>
          <a:cs typeface="+mn-cs"/>
          <a:sym typeface="Avenir Next"/>
        </a:defRPr>
      </a:lvl9pPr>
    </p:titleStyle>
    <p:bodyStyle>
      <a:lvl1pPr marL="635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1pPr>
      <a:lvl2pPr marL="1270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2pPr>
      <a:lvl3pPr marL="1905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3pPr>
      <a:lvl4pPr marL="2540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4pPr>
      <a:lvl5pPr marL="3175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5pPr>
      <a:lvl6pPr marL="3810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6pPr>
      <a:lvl7pPr marL="4445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7pPr>
      <a:lvl8pPr marL="5080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8pPr>
      <a:lvl9pPr marL="5715000" marR="0" indent="-635000" algn="l" defTabSz="825500" latinLnBrk="0">
        <a:lnSpc>
          <a:spcPct val="100000"/>
        </a:lnSpc>
        <a:spcBef>
          <a:spcPts val="4000"/>
        </a:spcBef>
        <a:spcAft>
          <a:spcPts val="0"/>
        </a:spcAft>
        <a:buClrTx/>
        <a:buSzPct val="125000"/>
        <a:buFontTx/>
        <a:buChar char="•"/>
        <a:tabLst/>
        <a:defRPr sz="5200" b="1" i="0" u="none" strike="noStrike" cap="none" spc="0" baseline="0">
          <a:solidFill>
            <a:srgbClr val="000000"/>
          </a:solidFill>
          <a:uFillTx/>
          <a:latin typeface="+mn-lt"/>
          <a:ea typeface="+mn-ea"/>
          <a:cs typeface="+mn-cs"/>
          <a:sym typeface="Avenir Nex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mccarthy@ucsd.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3 Recap, Plotting, A4"/>
          <p:cNvSpPr txBox="1">
            <a:spLocks noGrp="1"/>
          </p:cNvSpPr>
          <p:nvPr>
            <p:ph type="ctrTitle"/>
          </p:nvPr>
        </p:nvSpPr>
        <p:spPr>
          <a:xfrm>
            <a:off x="1778000" y="2298700"/>
            <a:ext cx="13919135" cy="4648200"/>
          </a:xfrm>
          <a:prstGeom prst="rect">
            <a:avLst/>
          </a:prstGeom>
        </p:spPr>
        <p:txBody>
          <a:bodyPr/>
          <a:lstStyle/>
          <a:p>
            <a:r>
              <a:rPr lang="en-US" dirty="0"/>
              <a:t>Interpreting results in context</a:t>
            </a:r>
            <a:endParaRPr dirty="0"/>
          </a:p>
        </p:txBody>
      </p:sp>
      <p:sp>
        <p:nvSpPr>
          <p:cNvPr id="120" name="Line"/>
          <p:cNvSpPr/>
          <p:nvPr/>
        </p:nvSpPr>
        <p:spPr>
          <a:xfrm>
            <a:off x="1779441" y="7493000"/>
            <a:ext cx="20825118" cy="0"/>
          </a:xfrm>
          <a:prstGeom prst="line">
            <a:avLst/>
          </a:prstGeom>
          <a:ln w="25400">
            <a:solidFill>
              <a:srgbClr val="000000"/>
            </a:solidFill>
            <a:miter lim="400000"/>
          </a:ln>
        </p:spPr>
        <p:txBody>
          <a:bodyPr lIns="0" tIns="0" rIns="0" bIns="0" anchor="ctr"/>
          <a:lstStyle/>
          <a:p>
            <a:pPr algn="ctr">
              <a:spcBef>
                <a:spcPts val="0"/>
              </a:spcBef>
              <a:defRPr sz="3200" b="0">
                <a:solidFill>
                  <a:srgbClr val="FFFFFF"/>
                </a:solidFill>
                <a:latin typeface="Helvetica Neue Medium"/>
                <a:ea typeface="Helvetica Neue Medium"/>
                <a:cs typeface="Helvetica Neue Medium"/>
                <a:sym typeface="Helvetica Neue Medium"/>
              </a:defRPr>
            </a:pPr>
            <a:endParaRPr/>
          </a:p>
        </p:txBody>
      </p:sp>
      <p:sp>
        <p:nvSpPr>
          <p:cNvPr id="121" name="Learning goals:…"/>
          <p:cNvSpPr txBox="1"/>
          <p:nvPr/>
        </p:nvSpPr>
        <p:spPr>
          <a:xfrm>
            <a:off x="16022570" y="762239"/>
            <a:ext cx="6583430" cy="6095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spcBef>
                <a:spcPts val="0"/>
              </a:spcBef>
              <a:defRPr sz="3600"/>
            </a:pPr>
            <a:endParaRPr dirty="0"/>
          </a:p>
        </p:txBody>
      </p:sp>
      <p:sp>
        <p:nvSpPr>
          <p:cNvPr id="122" name="COGS 108 Winter 2020…"/>
          <p:cNvSpPr txBox="1">
            <a:spLocks noGrp="1"/>
          </p:cNvSpPr>
          <p:nvPr>
            <p:ph type="subTitle" sz="quarter" idx="1"/>
          </p:nvPr>
        </p:nvSpPr>
        <p:spPr>
          <a:xfrm>
            <a:off x="1778000" y="8608615"/>
            <a:ext cx="10414000" cy="3860561"/>
          </a:xfrm>
          <a:prstGeom prst="rect">
            <a:avLst/>
          </a:prstGeom>
        </p:spPr>
        <p:txBody>
          <a:bodyPr/>
          <a:lstStyle/>
          <a:p>
            <a:r>
              <a:rPr lang="en-US" dirty="0"/>
              <a:t>COGS 108 Winter 2024</a:t>
            </a:r>
          </a:p>
          <a:p>
            <a:r>
              <a:rPr lang="en-US" dirty="0"/>
              <a:t>Yueyan Tang</a:t>
            </a:r>
          </a:p>
          <a:p>
            <a:r>
              <a:rPr lang="en-US"/>
              <a:t>Discussion 5</a:t>
            </a:r>
            <a:endParaRPr lang="en-US" dirty="0"/>
          </a:p>
        </p:txBody>
      </p:sp>
      <p:sp>
        <p:nvSpPr>
          <p:cNvPr id="123" name="wmccarthy@ucsd.edu…"/>
          <p:cNvSpPr txBox="1"/>
          <p:nvPr/>
        </p:nvSpPr>
        <p:spPr>
          <a:xfrm>
            <a:off x="12192000" y="8608615"/>
            <a:ext cx="10860543" cy="386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spcBef>
                <a:spcPts val="0"/>
              </a:spcBef>
            </a:pPr>
            <a:r>
              <a:rPr lang="en-US" u="sng" dirty="0">
                <a:hlinkClick r:id="rId2"/>
              </a:rPr>
              <a:t>yyt005@ucsd.edu</a:t>
            </a:r>
          </a:p>
          <a:p>
            <a:pPr>
              <a:spcBef>
                <a:spcPts val="0"/>
              </a:spcBef>
            </a:pPr>
            <a:r>
              <a:rPr lang="en-US" dirty="0"/>
              <a:t>OH: Mon 10-11am at M.O.M’s Cafe</a:t>
            </a:r>
          </a:p>
        </p:txBody>
      </p:sp>
      <p:sp>
        <p:nvSpPr>
          <p:cNvPr id="124" name="Materials adapted from Sam Lau WI20"/>
          <p:cNvSpPr txBox="1"/>
          <p:nvPr/>
        </p:nvSpPr>
        <p:spPr>
          <a:xfrm>
            <a:off x="227082" y="12633252"/>
            <a:ext cx="17651329" cy="38605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spcBef>
                <a:spcPts val="0"/>
              </a:spcBef>
              <a:defRPr b="0"/>
            </a:lvl1pPr>
          </a:lstStyle>
          <a:p>
            <a:r>
              <a:t>Materials adapted from Sam Lau WI20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FC8EB-E15B-FE1A-A1DA-629A6E4BD720}"/>
              </a:ext>
            </a:extLst>
          </p:cNvPr>
          <p:cNvSpPr txBox="1"/>
          <p:nvPr/>
        </p:nvSpPr>
        <p:spPr>
          <a:xfrm>
            <a:off x="2337280" y="574076"/>
            <a:ext cx="16755036" cy="1872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5400"/>
              </a:spcBef>
              <a:spcAft>
                <a:spcPts val="0"/>
              </a:spcAft>
              <a:buClrTx/>
              <a:buSzTx/>
              <a:buFontTx/>
              <a:buNone/>
              <a:tabLst/>
            </a:pPr>
            <a:r>
              <a:rPr kumimoji="0" lang="en-US" sz="7000" b="1" i="0" u="none" strike="noStrike" cap="none" spc="0" normalizeH="0" baseline="0" dirty="0">
                <a:ln>
                  <a:noFill/>
                </a:ln>
                <a:solidFill>
                  <a:srgbClr val="000000"/>
                </a:solidFill>
                <a:effectLst/>
                <a:uFillTx/>
                <a:latin typeface="+mn-lt"/>
                <a:ea typeface="+mn-ea"/>
                <a:cs typeface="+mn-cs"/>
                <a:sym typeface="Avenir Next"/>
              </a:rPr>
              <a:t>D5 results</a:t>
            </a:r>
          </a:p>
        </p:txBody>
      </p:sp>
      <p:pic>
        <p:nvPicPr>
          <p:cNvPr id="11" name="Picture 10" descr="A screenshot of a computer&#10;&#10;Description automatically generated">
            <a:extLst>
              <a:ext uri="{FF2B5EF4-FFF2-40B4-BE49-F238E27FC236}">
                <a16:creationId xmlns:a16="http://schemas.microsoft.com/office/drawing/2014/main" id="{CA1ECE76-5CC2-39F2-C371-286748296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6113"/>
            <a:ext cx="24007980" cy="3521887"/>
          </a:xfrm>
          <a:prstGeom prst="rect">
            <a:avLst/>
          </a:prstGeom>
        </p:spPr>
      </p:pic>
      <p:pic>
        <p:nvPicPr>
          <p:cNvPr id="3" name="Picture 2">
            <a:extLst>
              <a:ext uri="{FF2B5EF4-FFF2-40B4-BE49-F238E27FC236}">
                <a16:creationId xmlns:a16="http://schemas.microsoft.com/office/drawing/2014/main" id="{F84033B3-3669-1D51-2E7C-9E89215EF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280" y="7747730"/>
            <a:ext cx="17316643" cy="1485132"/>
          </a:xfrm>
          <a:prstGeom prst="rect">
            <a:avLst/>
          </a:prstGeom>
        </p:spPr>
      </p:pic>
    </p:spTree>
    <p:extLst>
      <p:ext uri="{BB962C8B-B14F-4D97-AF65-F5344CB8AC3E}">
        <p14:creationId xmlns:p14="http://schemas.microsoft.com/office/powerpoint/2010/main" val="23746791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F6563E2-7A14-2FA6-79D8-17D4C637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280" y="2394323"/>
            <a:ext cx="19709439" cy="9708030"/>
          </a:xfrm>
          <a:prstGeom prst="rect">
            <a:avLst/>
          </a:prstGeom>
        </p:spPr>
      </p:pic>
      <p:sp>
        <p:nvSpPr>
          <p:cNvPr id="6" name="TextBox 5">
            <a:extLst>
              <a:ext uri="{FF2B5EF4-FFF2-40B4-BE49-F238E27FC236}">
                <a16:creationId xmlns:a16="http://schemas.microsoft.com/office/drawing/2014/main" id="{C1AFC8EB-E15B-FE1A-A1DA-629A6E4BD720}"/>
              </a:ext>
            </a:extLst>
          </p:cNvPr>
          <p:cNvSpPr txBox="1"/>
          <p:nvPr/>
        </p:nvSpPr>
        <p:spPr>
          <a:xfrm>
            <a:off x="2337280" y="574076"/>
            <a:ext cx="16755036" cy="1872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5400"/>
              </a:spcBef>
              <a:spcAft>
                <a:spcPts val="0"/>
              </a:spcAft>
              <a:buClrTx/>
              <a:buSzTx/>
              <a:buFontTx/>
              <a:buNone/>
              <a:tabLst/>
            </a:pPr>
            <a:r>
              <a:rPr kumimoji="0" lang="en-US" sz="7000" b="1" i="0" u="none" strike="noStrike" cap="none" spc="0" normalizeH="0" baseline="0" dirty="0">
                <a:ln>
                  <a:noFill/>
                </a:ln>
                <a:solidFill>
                  <a:srgbClr val="000000"/>
                </a:solidFill>
                <a:effectLst/>
                <a:uFillTx/>
                <a:latin typeface="+mn-lt"/>
                <a:ea typeface="+mn-ea"/>
                <a:cs typeface="+mn-cs"/>
                <a:sym typeface="Avenir Next"/>
              </a:rPr>
              <a:t>D5 results</a:t>
            </a:r>
          </a:p>
        </p:txBody>
      </p:sp>
      <p:sp>
        <p:nvSpPr>
          <p:cNvPr id="7" name="Rectangle 6">
            <a:extLst>
              <a:ext uri="{FF2B5EF4-FFF2-40B4-BE49-F238E27FC236}">
                <a16:creationId xmlns:a16="http://schemas.microsoft.com/office/drawing/2014/main" id="{4129AA04-8CA0-B002-1EA1-E3E02AF337D5}"/>
              </a:ext>
            </a:extLst>
          </p:cNvPr>
          <p:cNvSpPr/>
          <p:nvPr/>
        </p:nvSpPr>
        <p:spPr>
          <a:xfrm>
            <a:off x="2551814" y="3189767"/>
            <a:ext cx="16540502" cy="552893"/>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2E8BEE58-C3ED-ED6A-D03D-5FA03D709C7B}"/>
              </a:ext>
            </a:extLst>
          </p:cNvPr>
          <p:cNvSpPr/>
          <p:nvPr/>
        </p:nvSpPr>
        <p:spPr>
          <a:xfrm>
            <a:off x="2551814" y="7336465"/>
            <a:ext cx="18777098" cy="2041451"/>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097030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F6563E2-7A14-2FA6-79D8-17D4C637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280" y="2394323"/>
            <a:ext cx="19709439" cy="9708030"/>
          </a:xfrm>
          <a:prstGeom prst="rect">
            <a:avLst/>
          </a:prstGeom>
        </p:spPr>
      </p:pic>
      <p:sp>
        <p:nvSpPr>
          <p:cNvPr id="7" name="Rectangle 6">
            <a:extLst>
              <a:ext uri="{FF2B5EF4-FFF2-40B4-BE49-F238E27FC236}">
                <a16:creationId xmlns:a16="http://schemas.microsoft.com/office/drawing/2014/main" id="{4129AA04-8CA0-B002-1EA1-E3E02AF337D5}"/>
              </a:ext>
            </a:extLst>
          </p:cNvPr>
          <p:cNvSpPr/>
          <p:nvPr/>
        </p:nvSpPr>
        <p:spPr>
          <a:xfrm>
            <a:off x="2551814" y="3189767"/>
            <a:ext cx="16540502" cy="552893"/>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2E8BEE58-C3ED-ED6A-D03D-5FA03D709C7B}"/>
              </a:ext>
            </a:extLst>
          </p:cNvPr>
          <p:cNvSpPr/>
          <p:nvPr/>
        </p:nvSpPr>
        <p:spPr>
          <a:xfrm>
            <a:off x="2551814" y="7336465"/>
            <a:ext cx="18777098" cy="2041451"/>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TextBox 1">
            <a:extLst>
              <a:ext uri="{FF2B5EF4-FFF2-40B4-BE49-F238E27FC236}">
                <a16:creationId xmlns:a16="http://schemas.microsoft.com/office/drawing/2014/main" id="{5403072F-1B67-D612-7D98-742E894A481F}"/>
              </a:ext>
            </a:extLst>
          </p:cNvPr>
          <p:cNvSpPr txBox="1"/>
          <p:nvPr/>
        </p:nvSpPr>
        <p:spPr>
          <a:xfrm>
            <a:off x="2743200" y="0"/>
            <a:ext cx="14178626" cy="2457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i="0" u="sng" strike="noStrike" dirty="0">
                <a:solidFill>
                  <a:srgbClr val="242424"/>
                </a:solidFill>
                <a:effectLst/>
                <a:latin typeface="Calibri" panose="020F0502020204030204" pitchFamily="34" charset="0"/>
                <a:cs typeface="Calibri" panose="020F0502020204030204" pitchFamily="34" charset="0"/>
              </a:rPr>
              <a:t>R-squared</a:t>
            </a:r>
            <a:r>
              <a:rPr lang="en-US" b="0" i="0" u="none" strike="noStrike" dirty="0">
                <a:solidFill>
                  <a:srgbClr val="242424"/>
                </a:solidFill>
                <a:effectLst/>
                <a:latin typeface="Calibri" panose="020F0502020204030204" pitchFamily="34" charset="0"/>
                <a:cs typeface="Calibri" panose="020F0502020204030204" pitchFamily="34" charset="0"/>
              </a:rPr>
              <a:t> measures the percentage of how much of the variance is described by the model</a:t>
            </a:r>
          </a:p>
        </p:txBody>
      </p:sp>
    </p:spTree>
    <p:extLst>
      <p:ext uri="{BB962C8B-B14F-4D97-AF65-F5344CB8AC3E}">
        <p14:creationId xmlns:p14="http://schemas.microsoft.com/office/powerpoint/2010/main" val="33661912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F6563E2-7A14-2FA6-79D8-17D4C637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280" y="2394323"/>
            <a:ext cx="19709439" cy="9708030"/>
          </a:xfrm>
          <a:prstGeom prst="rect">
            <a:avLst/>
          </a:prstGeom>
        </p:spPr>
      </p:pic>
      <p:sp>
        <p:nvSpPr>
          <p:cNvPr id="7" name="Rectangle 6">
            <a:extLst>
              <a:ext uri="{FF2B5EF4-FFF2-40B4-BE49-F238E27FC236}">
                <a16:creationId xmlns:a16="http://schemas.microsoft.com/office/drawing/2014/main" id="{4129AA04-8CA0-B002-1EA1-E3E02AF337D5}"/>
              </a:ext>
            </a:extLst>
          </p:cNvPr>
          <p:cNvSpPr/>
          <p:nvPr/>
        </p:nvSpPr>
        <p:spPr>
          <a:xfrm>
            <a:off x="2551814" y="3189767"/>
            <a:ext cx="16540502" cy="552893"/>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2E8BEE58-C3ED-ED6A-D03D-5FA03D709C7B}"/>
              </a:ext>
            </a:extLst>
          </p:cNvPr>
          <p:cNvSpPr/>
          <p:nvPr/>
        </p:nvSpPr>
        <p:spPr>
          <a:xfrm>
            <a:off x="2551814" y="7336465"/>
            <a:ext cx="18777098" cy="2041451"/>
          </a:xfrm>
          <a:prstGeom prst="rect">
            <a:avLst/>
          </a:prstGeom>
          <a:noFill/>
          <a:ln w="762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TextBox 1">
            <a:extLst>
              <a:ext uri="{FF2B5EF4-FFF2-40B4-BE49-F238E27FC236}">
                <a16:creationId xmlns:a16="http://schemas.microsoft.com/office/drawing/2014/main" id="{5403072F-1B67-D612-7D98-742E894A481F}"/>
              </a:ext>
            </a:extLst>
          </p:cNvPr>
          <p:cNvSpPr txBox="1"/>
          <p:nvPr/>
        </p:nvSpPr>
        <p:spPr>
          <a:xfrm>
            <a:off x="2551814" y="415498"/>
            <a:ext cx="18777098" cy="1626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u="sng" dirty="0" err="1"/>
              <a:t>coef</a:t>
            </a:r>
            <a:r>
              <a:rPr lang="en-US" b="0" i="0" u="none" strike="noStrike" dirty="0">
                <a:solidFill>
                  <a:srgbClr val="242424"/>
                </a:solidFill>
                <a:effectLst/>
                <a:latin typeface="source-serif-pro"/>
              </a:rPr>
              <a:t> is the predicted coefficient value for the parameter. </a:t>
            </a:r>
            <a:endParaRPr lang="en-US" b="0" i="0" u="none" strike="noStrike" dirty="0">
              <a:solidFill>
                <a:srgbClr val="24242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65825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03072F-1B67-D612-7D98-742E894A481F}"/>
              </a:ext>
            </a:extLst>
          </p:cNvPr>
          <p:cNvSpPr txBox="1"/>
          <p:nvPr/>
        </p:nvSpPr>
        <p:spPr>
          <a:xfrm>
            <a:off x="2381692" y="2323833"/>
            <a:ext cx="20946139" cy="71660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i="0" u="sng" strike="noStrike" dirty="0">
                <a:solidFill>
                  <a:srgbClr val="242424"/>
                </a:solidFill>
                <a:effectLst/>
                <a:latin typeface="source-serif-pro"/>
              </a:rPr>
              <a:t>std error </a:t>
            </a:r>
            <a:r>
              <a:rPr lang="en-US" b="0" i="0" u="none" strike="noStrike" dirty="0">
                <a:solidFill>
                  <a:srgbClr val="242424"/>
                </a:solidFill>
                <a:effectLst/>
                <a:latin typeface="source-serif-pro"/>
              </a:rPr>
              <a:t>is the standard error for the predicted value of the coefficient</a:t>
            </a:r>
          </a:p>
          <a:p>
            <a:pPr algn="l"/>
            <a:r>
              <a:rPr lang="en-US" i="0" u="sng" strike="noStrike" dirty="0">
                <a:solidFill>
                  <a:srgbClr val="242424"/>
                </a:solidFill>
                <a:effectLst/>
                <a:latin typeface="source-serif-pro"/>
              </a:rPr>
              <a:t>t</a:t>
            </a:r>
            <a:r>
              <a:rPr lang="en-US" b="0" i="0" u="none" strike="noStrike" dirty="0">
                <a:solidFill>
                  <a:srgbClr val="242424"/>
                </a:solidFill>
                <a:effectLst/>
                <a:latin typeface="source-serif-pro"/>
              </a:rPr>
              <a:t> is the t-statistic value. It is a measure of how significant the coefficient is.</a:t>
            </a:r>
          </a:p>
          <a:p>
            <a:pPr algn="l"/>
            <a:r>
              <a:rPr lang="en-US" i="0" u="sng" strike="noStrike" dirty="0">
                <a:solidFill>
                  <a:srgbClr val="242424"/>
                </a:solidFill>
                <a:effectLst/>
                <a:latin typeface="source-serif-pro"/>
              </a:rPr>
              <a:t>P&gt;|t| </a:t>
            </a:r>
            <a:r>
              <a:rPr lang="en-US" b="0" i="0" u="none" strike="noStrike" dirty="0">
                <a:solidFill>
                  <a:srgbClr val="242424"/>
                </a:solidFill>
                <a:effectLst/>
                <a:latin typeface="source-serif-pro"/>
              </a:rPr>
              <a:t>is the P-value for the null hypothesis that the coefficient is equal to zero. If the value is less than the confidence level, usually 0.05, it means that the null hypothesis can be rejected and there is a significant relationship between the coefficient value and the parameter. </a:t>
            </a:r>
          </a:p>
        </p:txBody>
      </p:sp>
    </p:spTree>
    <p:extLst>
      <p:ext uri="{BB962C8B-B14F-4D97-AF65-F5344CB8AC3E}">
        <p14:creationId xmlns:p14="http://schemas.microsoft.com/office/powerpoint/2010/main" val="34337123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Question 5c: Correlations"/>
          <p:cNvSpPr txBox="1">
            <a:spLocks noGrp="1"/>
          </p:cNvSpPr>
          <p:nvPr>
            <p:ph type="title"/>
          </p:nvPr>
        </p:nvSpPr>
        <p:spPr>
          <a:prstGeom prst="rect">
            <a:avLst/>
          </a:prstGeom>
        </p:spPr>
        <p:txBody>
          <a:bodyPr/>
          <a:lstStyle/>
          <a:p>
            <a:r>
              <a:rPr dirty="0"/>
              <a:t>Correlations</a:t>
            </a:r>
          </a:p>
        </p:txBody>
      </p:sp>
      <p:sp>
        <p:nvSpPr>
          <p:cNvPr id="144" name="Values in correlation table are correlations between pairs of variables.…"/>
          <p:cNvSpPr txBox="1">
            <a:spLocks noGrp="1"/>
          </p:cNvSpPr>
          <p:nvPr>
            <p:ph type="body" sz="half" idx="1"/>
          </p:nvPr>
        </p:nvSpPr>
        <p:spPr>
          <a:xfrm>
            <a:off x="1689100" y="3149600"/>
            <a:ext cx="9405033" cy="9296400"/>
          </a:xfrm>
          <a:prstGeom prst="rect">
            <a:avLst/>
          </a:prstGeom>
        </p:spPr>
        <p:txBody>
          <a:bodyPr/>
          <a:lstStyle/>
          <a:p>
            <a:pPr marL="592931" indent="-592931" defTabSz="685165">
              <a:spcBef>
                <a:spcPts val="3300"/>
              </a:spcBef>
              <a:defRPr sz="4482"/>
            </a:pPr>
            <a:r>
              <a:t>Values in correlation table are correlations between pairs of variables.</a:t>
            </a:r>
          </a:p>
          <a:p>
            <a:pPr marL="592931" indent="-592931" defTabSz="685165">
              <a:spcBef>
                <a:spcPts val="3300"/>
              </a:spcBef>
              <a:defRPr sz="4482"/>
            </a:pPr>
            <a:r>
              <a:t>Most correlated = correlation furthest away from 0. Not always the most positive value!</a:t>
            </a:r>
          </a:p>
          <a:p>
            <a:pPr marL="592931" indent="-592931" defTabSz="685165">
              <a:spcBef>
                <a:spcPts val="3300"/>
              </a:spcBef>
              <a:defRPr sz="4482"/>
            </a:pPr>
            <a:r>
              <a:t>Most correlated with age? Steps</a:t>
            </a:r>
          </a:p>
          <a:p>
            <a:pPr marL="592931" indent="-592931" defTabSz="685165">
              <a:spcBef>
                <a:spcPts val="3300"/>
              </a:spcBef>
              <a:defRPr sz="4482"/>
            </a:pPr>
            <a:r>
              <a:t>Most correlated with income? Age</a:t>
            </a:r>
          </a:p>
        </p:txBody>
      </p:sp>
      <p:pic>
        <p:nvPicPr>
          <p:cNvPr id="145" name="Screenshot 2019-11-05 21.39.30.png" descr="Screenshot 2019-11-05 21.39.30.png"/>
          <p:cNvPicPr>
            <a:picLocks noChangeAspect="1"/>
          </p:cNvPicPr>
          <p:nvPr/>
        </p:nvPicPr>
        <p:blipFill>
          <a:blip r:embed="rId3"/>
          <a:stretch>
            <a:fillRect/>
          </a:stretch>
        </p:blipFill>
        <p:spPr>
          <a:xfrm>
            <a:off x="11543629" y="3149600"/>
            <a:ext cx="12613694" cy="508658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1" build="p" bldLvl="5"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a:ea typeface="Avenir Next"/>
        <a:cs typeface="Avenir Nex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400"/>
          </a:spcBef>
          <a:spcAft>
            <a:spcPts val="0"/>
          </a:spcAft>
          <a:buClrTx/>
          <a:buSzTx/>
          <a:buFontTx/>
          <a:buNone/>
          <a:tabLst/>
          <a:defRPr kumimoji="0" sz="5400" b="1" i="0" u="none" strike="noStrike" cap="none" spc="0" normalizeH="0" baseline="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199</Words>
  <Application>Microsoft Macintosh PowerPoint</Application>
  <PresentationFormat>Custom</PresentationFormat>
  <Paragraphs>20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source-serif-pro</vt:lpstr>
      <vt:lpstr>Avenir Next</vt:lpstr>
      <vt:lpstr>Calibri</vt:lpstr>
      <vt:lpstr>Helvetica Neue</vt:lpstr>
      <vt:lpstr>Helvetica Neue Light</vt:lpstr>
      <vt:lpstr>Helvetica Neue Medium</vt:lpstr>
      <vt:lpstr>White</vt:lpstr>
      <vt:lpstr>Interpreting results in context</vt:lpstr>
      <vt:lpstr>PowerPoint Presentation</vt:lpstr>
      <vt:lpstr>PowerPoint Presentation</vt:lpstr>
      <vt:lpstr>PowerPoint Presentation</vt:lpstr>
      <vt:lpstr>PowerPoint Presentation</vt:lpstr>
      <vt:lpstr>PowerPoint Presentation</vt:lpstr>
      <vt:lpstr>Correlations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results in context</dc:title>
  <cp:lastModifiedBy>Yueyan Tang</cp:lastModifiedBy>
  <cp:revision>3</cp:revision>
  <dcterms:modified xsi:type="dcterms:W3CDTF">2024-02-10T19:40:38Z</dcterms:modified>
</cp:coreProperties>
</file>