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8" r:id="rId8"/>
    <p:sldId id="269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GS108/Section-Fa20" TargetMode="External"/><Relationship Id="rId2" Type="http://schemas.openxmlformats.org/officeDocument/2006/relationships/hyperlink" Target="https://github.com/COGS108/Section-Sp2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OGS108/Overview" TargetMode="External"/><Relationship Id="rId4" Type="http://schemas.openxmlformats.org/officeDocument/2006/relationships/hyperlink" Target="https://github.com/COGS10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pyter/" TargetMode="External"/><Relationship Id="rId2" Type="http://schemas.openxmlformats.org/officeDocument/2006/relationships/hyperlink" Target="https://github.com/python/cpyth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OGS108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ssignment 1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t>Assignment 1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3600"/>
            </a:pPr>
            <a:r>
              <a:rPr lang="en-IN" dirty="0"/>
              <a:t>Today’s </a:t>
            </a:r>
            <a:r>
              <a:rPr dirty="0"/>
              <a:t>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endParaRPr lang="en-IN" dirty="0"/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lang="en-IN" dirty="0"/>
              <a:t>Finding group members for project</a:t>
            </a:r>
          </a:p>
          <a:p>
            <a:pPr marL="714375" indent="-714375">
              <a:spcBef>
                <a:spcPts val="0"/>
              </a:spcBef>
              <a:buSzPct val="125000"/>
              <a:buFontTx/>
              <a:buChar char="•"/>
              <a:defRPr sz="3600"/>
            </a:pPr>
            <a:r>
              <a:rPr lang="en-IN" dirty="0"/>
              <a:t>Check your work for the GitHub portion of A1.</a:t>
            </a:r>
            <a:endParaRPr dirty="0"/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Walk through problems from A1.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Learn how to write your own tests.</a:t>
            </a:r>
          </a:p>
        </p:txBody>
      </p:sp>
      <p:sp>
        <p:nvSpPr>
          <p:cNvPr id="122" name="COGS 108 Winter 2020…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r>
              <a:rPr dirty="0"/>
              <a:t>COGS 108 </a:t>
            </a:r>
            <a:r>
              <a:rPr lang="en-IN" dirty="0"/>
              <a:t>Fall</a:t>
            </a:r>
            <a:r>
              <a:rPr dirty="0"/>
              <a:t> 2020</a:t>
            </a:r>
            <a:endParaRPr lang="en-IN" dirty="0"/>
          </a:p>
          <a:p>
            <a:r>
              <a:rPr lang="en-IN" dirty="0"/>
              <a:t>Sidharth Suresh</a:t>
            </a:r>
            <a:endParaRPr dirty="0"/>
          </a:p>
          <a:p>
            <a:r>
              <a:rPr dirty="0"/>
              <a:t>Discussion 2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sisuresh@eng.ucsd.edu</a:t>
            </a:r>
          </a:p>
          <a:p>
            <a:pPr>
              <a:spcBef>
                <a:spcPts val="0"/>
              </a:spcBef>
            </a:pPr>
            <a:r>
              <a:rPr dirty="0"/>
              <a:t>OH: </a:t>
            </a:r>
            <a:r>
              <a:rPr lang="en-IN" dirty="0"/>
              <a:t>Wed</a:t>
            </a:r>
            <a:r>
              <a:rPr dirty="0"/>
              <a:t> 1</a:t>
            </a:r>
            <a:r>
              <a:rPr lang="en-IN" dirty="0"/>
              <a:t>2pm</a:t>
            </a:r>
            <a:r>
              <a:rPr dirty="0"/>
              <a:t>-1</a:t>
            </a:r>
            <a:r>
              <a:rPr lang="en-IN" dirty="0"/>
              <a:t>pm</a:t>
            </a:r>
            <a:r>
              <a:rPr dirty="0"/>
              <a:t> on Zoom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hecking your work for Part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Checking your work for Part 1</a:t>
            </a:r>
          </a:p>
        </p:txBody>
      </p:sp>
      <p:sp>
        <p:nvSpPr>
          <p:cNvPr id="147" name="Check that your COGS108_Repo has a README and a .gitignore file. (Repo must be on your account.)…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0382575" cy="9804400"/>
          </a:xfrm>
          <a:prstGeom prst="rect">
            <a:avLst/>
          </a:prstGeom>
        </p:spPr>
        <p:txBody>
          <a:bodyPr/>
          <a:lstStyle/>
          <a:p>
            <a:pPr marL="889000" indent="-685800">
              <a:spcBef>
                <a:spcPts val="2700"/>
              </a:spcBef>
              <a:defRPr b="0"/>
            </a:pPr>
            <a:r>
              <a:rPr dirty="0"/>
              <a:t>Check that your COGS108_Repo has a README and a .</a:t>
            </a:r>
            <a:r>
              <a:rPr dirty="0" err="1"/>
              <a:t>gitignore</a:t>
            </a:r>
            <a:r>
              <a:rPr dirty="0"/>
              <a:t> file. (Repo must be on your account.)</a:t>
            </a:r>
          </a:p>
          <a:p>
            <a:pPr marL="889000" indent="-685800">
              <a:spcBef>
                <a:spcPts val="2700"/>
              </a:spcBef>
              <a:defRPr b="0"/>
            </a:pPr>
            <a:r>
              <a:rPr dirty="0"/>
              <a:t>Go to COGS108/</a:t>
            </a:r>
            <a:r>
              <a:rPr dirty="0" err="1"/>
              <a:t>MyFirstPullRequest</a:t>
            </a:r>
            <a:r>
              <a:rPr dirty="0"/>
              <a:t>, click Pull requests.</a:t>
            </a:r>
          </a:p>
          <a:p>
            <a:pPr marL="1349375" lvl="1">
              <a:spcBef>
                <a:spcPts val="2700"/>
              </a:spcBef>
              <a:defRPr b="0"/>
            </a:pPr>
            <a:r>
              <a:rPr dirty="0"/>
              <a:t>Make sure your PR shows up in that list.</a:t>
            </a:r>
          </a:p>
          <a:p>
            <a:pPr marL="1349375" lvl="1">
              <a:spcBef>
                <a:spcPts val="2700"/>
              </a:spcBef>
              <a:defRPr b="0"/>
            </a:pPr>
            <a:r>
              <a:rPr dirty="0"/>
              <a:t>Make sure your PR has the right title.</a:t>
            </a:r>
          </a:p>
          <a:p>
            <a:pPr marL="1349375" lvl="1">
              <a:spcBef>
                <a:spcPts val="2700"/>
              </a:spcBef>
              <a:defRPr b="0"/>
            </a:pPr>
            <a:r>
              <a:rPr dirty="0"/>
              <a:t>Make sure your PR has the right file.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Questions 5 and 9 Walkthroug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r>
              <a:rPr lang="en-IN" dirty="0"/>
              <a:t>Questions 5 and 9 </a:t>
            </a:r>
            <a:r>
              <a:rPr dirty="0"/>
              <a:t>Walkthrough</a:t>
            </a:r>
          </a:p>
        </p:txBody>
      </p:sp>
      <p:sp>
        <p:nvSpPr>
          <p:cNvPr id="150" name="Another answer giveawa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0" dirty="0"/>
              <a:t>Usage of </a:t>
            </a:r>
            <a:r>
              <a:rPr lang="en-IN" dirty="0"/>
              <a:t>.items() </a:t>
            </a:r>
            <a:r>
              <a:rPr lang="en-IN" b="0" dirty="0"/>
              <a:t>and </a:t>
            </a:r>
            <a:r>
              <a:rPr lang="en-IN" dirty="0"/>
              <a:t>enumerate</a:t>
            </a:r>
            <a:r>
              <a:rPr lang="en-IN" b="0" dirty="0"/>
              <a:t> methods</a:t>
            </a:r>
          </a:p>
          <a:p>
            <a:r>
              <a:rPr lang="en-IN" b="0" dirty="0"/>
              <a:t>Usage of </a:t>
            </a:r>
            <a:r>
              <a:rPr lang="en-IN" dirty="0"/>
              <a:t>assert</a:t>
            </a:r>
            <a:r>
              <a:rPr lang="en-IN" b="0" dirty="0"/>
              <a:t> statements</a:t>
            </a:r>
          </a:p>
          <a:p>
            <a:r>
              <a:rPr lang="en-IN" b="0" dirty="0"/>
              <a:t>Discuss each question </a:t>
            </a:r>
            <a:endParaRPr b="0" dirty="0"/>
          </a:p>
          <a:p>
            <a:r>
              <a:rPr b="0" dirty="0"/>
              <a:t>But feel free to take notes if that helps you remember things</a:t>
            </a:r>
            <a:endParaRPr lang="en-IN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hecking your work (in general on datahub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z="7616"/>
            </a:lvl1pPr>
          </a:lstStyle>
          <a:p>
            <a:r>
              <a:t>Checking your work (in general on datahub)</a:t>
            </a:r>
          </a:p>
        </p:txBody>
      </p:sp>
      <p:sp>
        <p:nvSpPr>
          <p:cNvPr id="153" name="The tests built into the notebook are (very) min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0081" indent="-650081" defTabSz="751205">
              <a:spcBef>
                <a:spcPts val="3600"/>
              </a:spcBef>
              <a:defRPr sz="4914" b="0"/>
            </a:pPr>
            <a:r>
              <a:rPr dirty="0"/>
              <a:t>The tests built into the notebook are (very) minimal.</a:t>
            </a:r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rPr dirty="0"/>
              <a:t>To </a:t>
            </a:r>
            <a:r>
              <a:rPr b="1" dirty="0"/>
              <a:t>write your own tests</a:t>
            </a:r>
            <a:r>
              <a:rPr dirty="0"/>
              <a:t>, add a cell with </a:t>
            </a:r>
            <a:r>
              <a:rPr b="1" dirty="0"/>
              <a:t>assert</a:t>
            </a:r>
            <a:r>
              <a:rPr dirty="0"/>
              <a:t> statements below your code.</a:t>
            </a:r>
          </a:p>
          <a:p>
            <a:pPr marL="650081" indent="-650081" defTabSz="751205">
              <a:spcBef>
                <a:spcPts val="3600"/>
              </a:spcBef>
              <a:defRPr sz="4914" b="0"/>
            </a:pPr>
            <a:r>
              <a:rPr dirty="0"/>
              <a:t>Make sure to </a:t>
            </a:r>
            <a:r>
              <a:rPr b="1" dirty="0"/>
              <a:t>click Validate before turning in your notebook</a:t>
            </a:r>
            <a:r>
              <a:rPr dirty="0"/>
              <a:t>!</a:t>
            </a:r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rPr dirty="0"/>
              <a:t>This replicates what our </a:t>
            </a:r>
            <a:r>
              <a:rPr dirty="0" err="1"/>
              <a:t>autograder</a:t>
            </a:r>
            <a:r>
              <a:rPr dirty="0"/>
              <a:t> will do.</a:t>
            </a:r>
            <a:endParaRPr lang="en-IN" dirty="0"/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rPr lang="en-IN" dirty="0"/>
              <a:t>Hidden tests on the </a:t>
            </a:r>
            <a:r>
              <a:rPr lang="en-IN" dirty="0" err="1"/>
              <a:t>autograder</a:t>
            </a:r>
            <a:r>
              <a:rPr lang="en-IN" dirty="0"/>
              <a:t> aren’t validated. </a:t>
            </a:r>
            <a:endParaRPr dirty="0"/>
          </a:p>
          <a:p>
            <a:pPr marL="650081" indent="-650081" defTabSz="751205">
              <a:spcBef>
                <a:spcPts val="3600"/>
              </a:spcBef>
              <a:defRPr sz="4914" b="0"/>
            </a:pPr>
            <a:r>
              <a:rPr dirty="0"/>
              <a:t>Make sure to click submit once you’re ready to submit.</a:t>
            </a:r>
          </a:p>
          <a:p>
            <a:pPr marL="1297273" lvl="1" indent="-650081" defTabSz="751205">
              <a:spcBef>
                <a:spcPts val="3600"/>
              </a:spcBef>
              <a:defRPr sz="4914" b="0"/>
            </a:pPr>
            <a:r>
              <a:rPr dirty="0"/>
              <a:t>And </a:t>
            </a:r>
            <a:r>
              <a:rPr b="1" dirty="0"/>
              <a:t>don’t click submit after the deadline unless you mean to submit late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ow to google for python hel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r>
              <a:t>How to google for python help</a:t>
            </a:r>
          </a:p>
        </p:txBody>
      </p:sp>
      <p:sp>
        <p:nvSpPr>
          <p:cNvPr id="156" name="People have done ~everything in python, and it’s all online. Finding it is the tricky par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rPr dirty="0"/>
              <a:t>People have done ~everything in python, and it’s all online. Finding it is the tricky part</a:t>
            </a:r>
          </a:p>
          <a:p>
            <a:pPr>
              <a:defRPr b="0"/>
            </a:pPr>
            <a:r>
              <a:rPr dirty="0"/>
              <a:t>Q10:</a:t>
            </a:r>
          </a:p>
          <a:p>
            <a:pPr lvl="1">
              <a:defRPr b="0"/>
            </a:pPr>
            <a:r>
              <a:rPr dirty="0"/>
              <a:t>‘loop through key-value pairs dictionary python’ </a:t>
            </a:r>
          </a:p>
          <a:p>
            <a:pPr lvl="1">
              <a:defRPr b="0"/>
            </a:pPr>
            <a:r>
              <a:rPr dirty="0"/>
              <a:t>‘.items dictionary python’</a:t>
            </a:r>
          </a:p>
          <a:p>
            <a:pPr>
              <a:defRPr b="0"/>
            </a:pPr>
            <a:r>
              <a:rPr dirty="0"/>
              <a:t>Find code snippets that do roughly what you want</a:t>
            </a:r>
          </a:p>
          <a:p>
            <a:pPr lvl="1">
              <a:defRPr b="0"/>
            </a:pPr>
            <a:r>
              <a:rPr dirty="0"/>
              <a:t>Pick out the useful patterns/syntax and </a:t>
            </a:r>
            <a:r>
              <a:rPr b="1" dirty="0"/>
              <a:t>write your own code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Your Turn: Work on A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Your Turn: Work on A1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161" name="https://github.com/COGS108/Section-Sp2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lvl="1" indent="-685800">
              <a:buSzTx/>
            </a:pPr>
            <a:endParaRPr lang="en-IN" b="0" u="sng" dirty="0">
              <a:hlinkClick r:id="rId2"/>
            </a:endParaRPr>
          </a:p>
          <a:p>
            <a:pPr marL="685800" lvl="1" indent="-685800">
              <a:buSzTx/>
            </a:pPr>
            <a:r>
              <a:rPr lang="en-IN" b="0" u="sng" dirty="0">
                <a:hlinkClick r:id="rId3"/>
              </a:rPr>
              <a:t>https://github.com/COGS108/Section-Fa20</a:t>
            </a:r>
            <a:endParaRPr lang="en-IN" b="0" u="sng" dirty="0"/>
          </a:p>
          <a:p>
            <a:pPr marL="685800" lvl="1" indent="-685800">
              <a:buSzTx/>
            </a:pPr>
            <a:r>
              <a:rPr lang="en-IN" b="0" u="sng" dirty="0">
                <a:hlinkClick r:id="rId4"/>
              </a:rPr>
              <a:t>https://github.com/COGS108</a:t>
            </a:r>
            <a:endParaRPr lang="en-IN" b="0" u="sng" dirty="0"/>
          </a:p>
          <a:p>
            <a:pPr marL="685800" lvl="1" indent="-685800">
              <a:buSzTx/>
            </a:pPr>
            <a:r>
              <a:rPr lang="en-IN" b="0" u="sng" dirty="0">
                <a:hlinkClick r:id="rId5"/>
              </a:rPr>
              <a:t>https://github.com/COGS108/Overview</a:t>
            </a:r>
            <a:endParaRPr b="0" u="sng" dirty="0"/>
          </a:p>
          <a:p>
            <a:pPr marL="0" lvl="1" indent="0">
              <a:buSzTx/>
              <a:buNone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ext wee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dirty="0"/>
              <a:t>Next week</a:t>
            </a:r>
          </a:p>
        </p:txBody>
      </p:sp>
      <p:sp>
        <p:nvSpPr>
          <p:cNvPr id="164" name="Time to work on your Project Proposals.…"/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149600"/>
            <a:ext cx="10502900" cy="9296400"/>
          </a:xfrm>
          <a:prstGeom prst="rect">
            <a:avLst/>
          </a:prstGeom>
        </p:spPr>
        <p:txBody>
          <a:bodyPr anchor="t"/>
          <a:lstStyle/>
          <a:p>
            <a:pPr marL="714374" indent="-714374">
              <a:defRPr sz="5400"/>
            </a:pPr>
            <a:r>
              <a:rPr dirty="0"/>
              <a:t>Time to work on your Project Proposals.</a:t>
            </a:r>
          </a:p>
          <a:p>
            <a:pPr marL="714374" indent="-714374">
              <a:defRPr sz="5400"/>
            </a:pPr>
            <a:r>
              <a:rPr dirty="0"/>
              <a:t>Example of final project using baby names.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800" y="3149600"/>
            <a:ext cx="11236083" cy="741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ast tim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Last time… </a:t>
            </a:r>
          </a:p>
        </p:txBody>
      </p:sp>
      <p:sp>
        <p:nvSpPr>
          <p:cNvPr id="126" name="We fetched assignments from datahub and started work on A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Installed Git, Anaconda</a:t>
            </a:r>
          </a:p>
          <a:p>
            <a:r>
              <a:rPr lang="en-IN" dirty="0"/>
              <a:t>Got familiar with </a:t>
            </a:r>
            <a:r>
              <a:rPr lang="en-IN" dirty="0" err="1"/>
              <a:t>Jupyter</a:t>
            </a:r>
            <a:r>
              <a:rPr lang="en-IN" dirty="0"/>
              <a:t> notebooks</a:t>
            </a:r>
          </a:p>
          <a:p>
            <a:r>
              <a:rPr lang="en-IN" dirty="0"/>
              <a:t>Learned how to fetch assignments from datahub and started work on A1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ast tim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Before we begin…</a:t>
            </a:r>
            <a:endParaRPr dirty="0"/>
          </a:p>
        </p:txBody>
      </p:sp>
      <p:sp>
        <p:nvSpPr>
          <p:cNvPr id="126" name="We fetched assignments from datahub and started work on A1"/>
          <p:cNvSpPr txBox="1">
            <a:spLocks noGrp="1"/>
          </p:cNvSpPr>
          <p:nvPr>
            <p:ph type="body" idx="1"/>
          </p:nvPr>
        </p:nvSpPr>
        <p:spPr>
          <a:xfrm>
            <a:off x="1689100" y="3751766"/>
            <a:ext cx="21005800" cy="9296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dirty="0"/>
              <a:t>Answer the poll</a:t>
            </a:r>
          </a:p>
          <a:p>
            <a:r>
              <a:rPr lang="en-IN" dirty="0"/>
              <a:t>Discussion sections are the only place you interact with you classmates. (Use Piazza as well!!)</a:t>
            </a:r>
          </a:p>
          <a:p>
            <a:r>
              <a:rPr lang="en-IN" dirty="0"/>
              <a:t>Project Proposals are due next week (10/23) – Proposal will take time!</a:t>
            </a:r>
          </a:p>
          <a:p>
            <a:pPr lvl="1"/>
            <a:r>
              <a:rPr lang="en-IN" sz="4100" b="0" dirty="0"/>
              <a:t>Research Problem</a:t>
            </a:r>
          </a:p>
          <a:p>
            <a:pPr lvl="1"/>
            <a:r>
              <a:rPr lang="en-IN" sz="4100" b="0" dirty="0"/>
              <a:t>Datasets</a:t>
            </a:r>
          </a:p>
          <a:p>
            <a:pPr lvl="1"/>
            <a:r>
              <a:rPr lang="en-IN" sz="4100" b="0" dirty="0"/>
              <a:t>Prior Work</a:t>
            </a:r>
          </a:p>
          <a:p>
            <a:pPr lvl="1"/>
            <a:r>
              <a:rPr lang="en-IN" sz="4100" b="0" dirty="0"/>
              <a:t>Hypothesis</a:t>
            </a:r>
            <a:endParaRPr lang="en-IN" b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5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omewhere online to store a copy of a project (Github)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4253929" cy="9332904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Somewhere online to store a copy of a project (Github)</a:t>
            </a:r>
          </a:p>
          <a:p>
            <a:pPr>
              <a:defRPr b="0"/>
            </a:pPr>
            <a:r>
              <a:t>Plus a tool to interact with this copy (Git)</a:t>
            </a:r>
          </a:p>
          <a:p>
            <a:pPr lvl="1">
              <a:defRPr b="0"/>
            </a:pPr>
            <a:r>
              <a:t>Command line and desktop versions</a:t>
            </a:r>
          </a:p>
          <a:p>
            <a:pPr>
              <a:defRPr b="0"/>
            </a:pPr>
            <a:r>
              <a:t>A way of keeping track of changes you make to this project</a:t>
            </a:r>
          </a:p>
        </p:txBody>
      </p:sp>
      <p:sp>
        <p:nvSpPr>
          <p:cNvPr id="129" name="What is Git + GitHub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Git + GitHub?</a:t>
            </a:r>
          </a:p>
        </p:txBody>
      </p:sp>
      <p:sp>
        <p:nvSpPr>
          <p:cNvPr id="130" name="repo"/>
          <p:cNvSpPr/>
          <p:nvPr/>
        </p:nvSpPr>
        <p:spPr>
          <a:xfrm>
            <a:off x="18716742" y="6222999"/>
            <a:ext cx="228722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repo</a:t>
            </a:r>
          </a:p>
        </p:txBody>
      </p:sp>
      <p:sp>
        <p:nvSpPr>
          <p:cNvPr id="131" name="local copy"/>
          <p:cNvSpPr/>
          <p:nvPr/>
        </p:nvSpPr>
        <p:spPr>
          <a:xfrm>
            <a:off x="15688034" y="9194946"/>
            <a:ext cx="2287219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local copy</a:t>
            </a:r>
          </a:p>
        </p:txBody>
      </p:sp>
      <p:sp>
        <p:nvSpPr>
          <p:cNvPr id="132" name="Fork of project"/>
          <p:cNvSpPr/>
          <p:nvPr/>
        </p:nvSpPr>
        <p:spPr>
          <a:xfrm>
            <a:off x="18640098" y="9194946"/>
            <a:ext cx="2287220" cy="1270001"/>
          </a:xfrm>
          <a:prstGeom prst="roundRect">
            <a:avLst>
              <a:gd name="adj" fmla="val 11912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Fork of project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17383886" y="7569023"/>
            <a:ext cx="1884738" cy="16307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 flipV="1">
            <a:off x="19860352" y="7578627"/>
            <a:ext cx="1" cy="1621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5" name="Old copy"/>
          <p:cNvSpPr/>
          <p:nvPr/>
        </p:nvSpPr>
        <p:spPr>
          <a:xfrm>
            <a:off x="21872977" y="9194946"/>
            <a:ext cx="1899181" cy="1270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Old copy</a:t>
            </a:r>
          </a:p>
        </p:txBody>
      </p:sp>
      <p:sp>
        <p:nvSpPr>
          <p:cNvPr id="136" name="Line"/>
          <p:cNvSpPr/>
          <p:nvPr/>
        </p:nvSpPr>
        <p:spPr>
          <a:xfrm flipH="1" flipV="1">
            <a:off x="20452069" y="7578630"/>
            <a:ext cx="2279911" cy="1610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7" name="Rounded Rectangle"/>
          <p:cNvSpPr/>
          <p:nvPr/>
        </p:nvSpPr>
        <p:spPr>
          <a:xfrm>
            <a:off x="18072209" y="5120952"/>
            <a:ext cx="3923290" cy="2802959"/>
          </a:xfrm>
          <a:prstGeom prst="roundRect">
            <a:avLst>
              <a:gd name="adj" fmla="val 15034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8" name="github"/>
          <p:cNvSpPr txBox="1"/>
          <p:nvPr/>
        </p:nvSpPr>
        <p:spPr>
          <a:xfrm>
            <a:off x="19935095" y="4480089"/>
            <a:ext cx="16002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 b="0"/>
            </a:lvl1pPr>
          </a:lstStyle>
          <a:p>
            <a:r>
              <a:t>github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y use Git + GitHub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use Git + GitHub?</a:t>
            </a:r>
          </a:p>
        </p:txBody>
      </p:sp>
      <p:sp>
        <p:nvSpPr>
          <p:cNvPr id="141" name="Git allows you to work on code projects with other people. It’s the preferred tool for many projects, lik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924" indent="-542924" defTabSz="627379">
              <a:spcBef>
                <a:spcPts val="3000"/>
              </a:spcBef>
              <a:defRPr sz="4104" b="0"/>
            </a:pPr>
            <a:r>
              <a:rPr dirty="0"/>
              <a:t>Git allows you to work on code </a:t>
            </a:r>
            <a:r>
              <a:rPr b="1" dirty="0"/>
              <a:t>projects with other people</a:t>
            </a:r>
            <a:r>
              <a:rPr dirty="0"/>
              <a:t>. It’s the preferred tool for many projects, like:</a:t>
            </a:r>
          </a:p>
          <a:p>
            <a:pPr marL="1083436" lvl="1" indent="-542925" defTabSz="627379">
              <a:spcBef>
                <a:spcPts val="3000"/>
              </a:spcBef>
              <a:defRPr sz="4104" b="0"/>
            </a:pPr>
            <a:r>
              <a:rPr dirty="0"/>
              <a:t>Python: </a:t>
            </a:r>
            <a:r>
              <a:rPr u="sng" dirty="0">
                <a:hlinkClick r:id="rId2"/>
              </a:rPr>
              <a:t>https://github.com/python/cpython</a:t>
            </a:r>
          </a:p>
          <a:p>
            <a:pPr marL="1083436" lvl="1" indent="-542925" defTabSz="627379">
              <a:spcBef>
                <a:spcPts val="3000"/>
              </a:spcBef>
              <a:defRPr sz="4104" b="0"/>
            </a:pPr>
            <a:r>
              <a:rPr dirty="0" err="1"/>
              <a:t>Jupyter</a:t>
            </a:r>
            <a:r>
              <a:rPr dirty="0"/>
              <a:t>: </a:t>
            </a:r>
            <a:r>
              <a:rPr u="sng" dirty="0">
                <a:hlinkClick r:id="rId3"/>
              </a:rPr>
              <a:t>https://github.com/jupyter/</a:t>
            </a:r>
          </a:p>
          <a:p>
            <a:pPr marL="1083436" lvl="1" indent="-542925" defTabSz="627379">
              <a:spcBef>
                <a:spcPts val="3000"/>
              </a:spcBef>
              <a:defRPr sz="4104" b="0"/>
            </a:pPr>
            <a:r>
              <a:rPr dirty="0"/>
              <a:t>COGS 108: </a:t>
            </a:r>
            <a:r>
              <a:rPr u="sng" dirty="0">
                <a:hlinkClick r:id="rId4"/>
              </a:rPr>
              <a:t>https://github.com/COGS108/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rPr dirty="0"/>
              <a:t>Backup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rPr dirty="0"/>
              <a:t>Version control </a:t>
            </a:r>
            <a:r>
              <a:rPr b="0" dirty="0"/>
              <a:t>(</a:t>
            </a:r>
            <a:r>
              <a:rPr b="0" i="1" dirty="0"/>
              <a:t>undo</a:t>
            </a:r>
            <a:r>
              <a:rPr b="0" dirty="0"/>
              <a:t> on a large scale)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rPr dirty="0"/>
              <a:t>Code reus</a:t>
            </a:r>
            <a:r>
              <a:rPr lang="en-IN" dirty="0"/>
              <a:t>e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art 1 Walkthroug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1 Walkthrough</a:t>
            </a:r>
          </a:p>
        </p:txBody>
      </p:sp>
      <p:sp>
        <p:nvSpPr>
          <p:cNvPr id="144" name="Complete walkthrough of Part 1 in 5 minutes.…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0382575" cy="9804400"/>
          </a:xfrm>
          <a:prstGeom prst="rect">
            <a:avLst/>
          </a:prstGeom>
        </p:spPr>
        <p:txBody>
          <a:bodyPr/>
          <a:lstStyle/>
          <a:p>
            <a:pPr marL="889000" indent="-685800">
              <a:spcBef>
                <a:spcPts val="2700"/>
              </a:spcBef>
            </a:pPr>
            <a:r>
              <a:rPr lang="en-US" dirty="0"/>
              <a:t>Based on the polls, we will use demo.</a:t>
            </a:r>
          </a:p>
          <a:p>
            <a:pPr marL="889000" indent="-685800">
              <a:spcBef>
                <a:spcPts val="2700"/>
              </a:spcBef>
            </a:pPr>
            <a:r>
              <a:rPr lang="en-US" dirty="0"/>
              <a:t>Questions regarding the Git part?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y use Git + GitHub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IN" dirty="0"/>
              <a:t>Git Stage, Commit and Push (Demo)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2700F-852A-4692-9490-FDC6668F964E}"/>
              </a:ext>
            </a:extLst>
          </p:cNvPr>
          <p:cNvSpPr txBox="1"/>
          <p:nvPr/>
        </p:nvSpPr>
        <p:spPr>
          <a:xfrm>
            <a:off x="490654" y="7305045"/>
            <a:ext cx="23194536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C0787-A2E6-471B-8099-1E75E2955469}"/>
              </a:ext>
            </a:extLst>
          </p:cNvPr>
          <p:cNvSpPr txBox="1"/>
          <p:nvPr/>
        </p:nvSpPr>
        <p:spPr>
          <a:xfrm>
            <a:off x="698810" y="2028750"/>
            <a:ext cx="22986380" cy="10082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4400" dirty="0"/>
              <a:t>Cloning</a:t>
            </a:r>
            <a:r>
              <a:rPr lang="en-IN" sz="4400" b="0" dirty="0"/>
              <a:t> a repo on your local machine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Working on you remote repo (making changes to files)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4400" dirty="0"/>
              <a:t>Stage, commit </a:t>
            </a:r>
            <a:r>
              <a:rPr lang="en-IN" sz="4400" b="0" dirty="0"/>
              <a:t>and </a:t>
            </a:r>
            <a:r>
              <a:rPr lang="en-IN" sz="4400" dirty="0"/>
              <a:t>push</a:t>
            </a:r>
            <a:r>
              <a:rPr lang="en-IN" sz="4400" b="0" dirty="0"/>
              <a:t> these changes to your </a:t>
            </a:r>
            <a:r>
              <a:rPr lang="en-IN" sz="4400" b="0" dirty="0" err="1"/>
              <a:t>Github</a:t>
            </a:r>
            <a:r>
              <a:rPr lang="en-IN" sz="4400" b="0" dirty="0"/>
              <a:t> repo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400" dirty="0"/>
              <a:t>Commands you should know:</a:t>
            </a:r>
            <a:endParaRPr lang="en-US" sz="6600" dirty="0"/>
          </a:p>
          <a:p>
            <a:pPr marL="1600201" lvl="1" indent="-685800">
              <a:spcBef>
                <a:spcPts val="27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Git clone</a:t>
            </a:r>
          </a:p>
          <a:p>
            <a:pPr marL="1600201" lvl="1" indent="-685800">
              <a:spcBef>
                <a:spcPts val="27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Git status (not really needed – but really helpful)</a:t>
            </a:r>
          </a:p>
          <a:p>
            <a:pPr marL="1600201" lvl="1" indent="-685800">
              <a:spcBef>
                <a:spcPts val="27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Git add</a:t>
            </a:r>
          </a:p>
          <a:p>
            <a:pPr marL="1600201" lvl="1" indent="-685800">
              <a:spcBef>
                <a:spcPts val="27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Git commit</a:t>
            </a:r>
          </a:p>
          <a:p>
            <a:pPr marL="1600201" lvl="1" indent="-685800">
              <a:spcBef>
                <a:spcPts val="27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Git push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175238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EC2CF-A949-4C39-82E0-8E54B6BB4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3" t="11569" r="56829" b="16090"/>
          <a:stretch/>
        </p:blipFill>
        <p:spPr>
          <a:xfrm>
            <a:off x="1910576" y="992458"/>
            <a:ext cx="20562848" cy="117310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CA138-9237-4249-BF38-15AC379403BC}"/>
              </a:ext>
            </a:extLst>
          </p:cNvPr>
          <p:cNvSpPr/>
          <p:nvPr/>
        </p:nvSpPr>
        <p:spPr>
          <a:xfrm>
            <a:off x="12957717" y="6021659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F867B-2805-4002-B7DC-F52415326255}"/>
              </a:ext>
            </a:extLst>
          </p:cNvPr>
          <p:cNvSpPr/>
          <p:nvPr/>
        </p:nvSpPr>
        <p:spPr>
          <a:xfrm>
            <a:off x="12957717" y="6590371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6D156-2DA7-42F9-8905-494B62B68C65}"/>
              </a:ext>
            </a:extLst>
          </p:cNvPr>
          <p:cNvSpPr/>
          <p:nvPr/>
        </p:nvSpPr>
        <p:spPr>
          <a:xfrm>
            <a:off x="12957717" y="7159083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FEF193-110C-4521-882F-A7D6A1F3CB7D}"/>
              </a:ext>
            </a:extLst>
          </p:cNvPr>
          <p:cNvSpPr/>
          <p:nvPr/>
        </p:nvSpPr>
        <p:spPr>
          <a:xfrm>
            <a:off x="12957717" y="9372600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EA75D-A0B6-48CE-877F-F201E98A276A}"/>
              </a:ext>
            </a:extLst>
          </p:cNvPr>
          <p:cNvSpPr/>
          <p:nvPr/>
        </p:nvSpPr>
        <p:spPr>
          <a:xfrm>
            <a:off x="12957717" y="10456127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3EA141-E2C4-49B6-9448-BD107715A4E1}"/>
              </a:ext>
            </a:extLst>
          </p:cNvPr>
          <p:cNvSpPr/>
          <p:nvPr/>
        </p:nvSpPr>
        <p:spPr>
          <a:xfrm>
            <a:off x="12957717" y="9914363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CBFD78-692A-432C-B3B6-9D053726F993}"/>
              </a:ext>
            </a:extLst>
          </p:cNvPr>
          <p:cNvSpPr/>
          <p:nvPr/>
        </p:nvSpPr>
        <p:spPr>
          <a:xfrm>
            <a:off x="12957717" y="11050860"/>
            <a:ext cx="5241073" cy="33453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296872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0A693-B9DA-4643-B8E0-D80347376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4" t="11267" r="56738" b="15788"/>
          <a:stretch/>
        </p:blipFill>
        <p:spPr>
          <a:xfrm>
            <a:off x="2185637" y="0"/>
            <a:ext cx="19648451" cy="134319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E7C745-60AD-4B79-819C-06DF4E9A83AE}"/>
              </a:ext>
            </a:extLst>
          </p:cNvPr>
          <p:cNvSpPr/>
          <p:nvPr/>
        </p:nvSpPr>
        <p:spPr>
          <a:xfrm>
            <a:off x="2877015" y="1025912"/>
            <a:ext cx="2877014" cy="379142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29650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636</Words>
  <Application>Microsoft Office PowerPoint</Application>
  <PresentationFormat>Custom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</vt:lpstr>
      <vt:lpstr>Helvetica Neue</vt:lpstr>
      <vt:lpstr>Helvetica Neue Light</vt:lpstr>
      <vt:lpstr>Helvetica Neue Medium</vt:lpstr>
      <vt:lpstr>White</vt:lpstr>
      <vt:lpstr>Assignment 1</vt:lpstr>
      <vt:lpstr>Last time… </vt:lpstr>
      <vt:lpstr>Before we begin…</vt:lpstr>
      <vt:lpstr>What is Git + GitHub?</vt:lpstr>
      <vt:lpstr>Why use Git + GitHub?</vt:lpstr>
      <vt:lpstr>Part 1 Walkthrough</vt:lpstr>
      <vt:lpstr>Git Stage, Commit and Push (Demo)</vt:lpstr>
      <vt:lpstr>PowerPoint Presentation</vt:lpstr>
      <vt:lpstr>PowerPoint Presentation</vt:lpstr>
      <vt:lpstr>Checking your work for Part 1</vt:lpstr>
      <vt:lpstr>Questions 5 and 9 Walkthrough</vt:lpstr>
      <vt:lpstr>Checking your work (in general on datahub)</vt:lpstr>
      <vt:lpstr>How to google for python help</vt:lpstr>
      <vt:lpstr>Your Turn: Work on A1</vt:lpstr>
      <vt:lpstr>Resources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sumitha</dc:creator>
  <cp:lastModifiedBy>sumitha</cp:lastModifiedBy>
  <cp:revision>25</cp:revision>
  <dcterms:modified xsi:type="dcterms:W3CDTF">2020-10-13T22:37:10Z</dcterms:modified>
</cp:coreProperties>
</file>