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8.tif" ContentType="image/tiff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24384000" cy="13716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89120" y="800532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5240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79084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589292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68912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79084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589292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689120" y="355680"/>
            <a:ext cx="21005280" cy="1059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45240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89120" y="800532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245240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79084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589292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68912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879084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589292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689120" y="355680"/>
            <a:ext cx="21005280" cy="1059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245240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689120" y="800532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1245240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79084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589292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68912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879084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1589292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89120" y="355680"/>
            <a:ext cx="21005280" cy="1059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5240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5522040"/>
          </a:xfrm>
          <a:prstGeom prst="rect">
            <a:avLst/>
          </a:prstGeom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One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Two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Three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Four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Five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D8330DD9-38BE-41EE-B6C0-6D45422A88E4}" type="slidenum"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372E659D-B356-4B40-9D9F-A73B2C93D597}" type="slidenum"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5200" spc="-1" strike="noStrike">
                <a:solidFill>
                  <a:srgbClr val="000000"/>
                </a:solidFill>
                <a:latin typeface="Avenir Next"/>
              </a:rPr>
              <a:t>Click to edit the outline text format</a:t>
            </a:r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5200" spc="-1" strike="noStrike">
                <a:solidFill>
                  <a:srgbClr val="000000"/>
                </a:solidFill>
                <a:latin typeface="Avenir Next"/>
              </a:rPr>
              <a:t>Second Outline Level</a:t>
            </a:r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5200" spc="-1" strike="noStrike">
                <a:solidFill>
                  <a:srgbClr val="000000"/>
                </a:solidFill>
                <a:latin typeface="Avenir Next"/>
              </a:rPr>
              <a:t>Third Outline Level</a:t>
            </a:r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5200" spc="-1" strike="noStrike">
                <a:solidFill>
                  <a:srgbClr val="000000"/>
                </a:solidFill>
                <a:latin typeface="Avenir Next"/>
              </a:rPr>
              <a:t>Fourth Outline Level</a:t>
            </a:r>
            <a:endParaRPr b="1" lang="en-US" sz="5200" spc="-1" strike="noStrike">
              <a:solidFill>
                <a:srgbClr val="000000"/>
              </a:solidFill>
              <a:latin typeface="Avenir Nex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Fifth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Sixth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venir Next"/>
              </a:rPr>
              <a:t>Seventh Outline Level</a:t>
            </a:r>
            <a:endParaRPr b="1" lang="en-US" sz="20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50760" rIns="50760" tIns="50760" bIns="50760" anchor="ctr"/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One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1" marL="142560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Two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2" marL="213660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Three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3" marL="284796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Four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4" marL="355932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Body Level Five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8C368417-F774-4A7F-A0FB-51CD86D163BE}" type="slidenum"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wmccarthy@ucsd.edu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tif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bit.ly/sam-pandas-01" TargetMode="External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778040" y="2298600"/>
            <a:ext cx="13918680" cy="4647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State, Slicing, and A3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18" name="Line 2"/>
          <p:cNvSpPr/>
          <p:nvPr/>
        </p:nvSpPr>
        <p:spPr>
          <a:xfrm>
            <a:off x="1779120" y="7492680"/>
            <a:ext cx="20825280" cy="3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6022520" y="762120"/>
            <a:ext cx="6582960" cy="609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venir Next"/>
                <a:ea typeface="Avenir Next"/>
              </a:rPr>
              <a:t>Learning goals:</a:t>
            </a:r>
            <a:endParaRPr b="0" lang="en-US" sz="3600" spc="-1" strike="noStrike">
              <a:latin typeface="Arial"/>
            </a:endParaRPr>
          </a:p>
          <a:p>
            <a:pPr marL="714240" indent="-71388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3600" spc="-1" strike="noStrike">
                <a:solidFill>
                  <a:srgbClr val="000000"/>
                </a:solidFill>
                <a:latin typeface="Avenir Next"/>
                <a:ea typeface="Avenir Next"/>
              </a:rPr>
              <a:t>Understand how state works within a notebook.</a:t>
            </a:r>
            <a:endParaRPr b="0" lang="en-US" sz="3600" spc="-1" strike="noStrike">
              <a:latin typeface="Arial"/>
            </a:endParaRPr>
          </a:p>
          <a:p>
            <a:pPr marL="714240" indent="-71388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3600" spc="-1" strike="noStrike">
                <a:solidFill>
                  <a:srgbClr val="000000"/>
                </a:solidFill>
                <a:latin typeface="Avenir Next"/>
                <a:ea typeface="Avenir Next"/>
              </a:rPr>
              <a:t>Understand slicing DataFrames.</a:t>
            </a:r>
            <a:endParaRPr b="0" lang="en-US" sz="3600" spc="-1" strike="noStrike">
              <a:latin typeface="Arial"/>
            </a:endParaRPr>
          </a:p>
          <a:p>
            <a:pPr marL="714240" indent="-713880">
              <a:lnSpc>
                <a:spcPct val="100000"/>
              </a:lnSpc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3600" spc="-1" strike="noStrike">
                <a:solidFill>
                  <a:srgbClr val="000000"/>
                </a:solidFill>
                <a:latin typeface="Avenir Next"/>
                <a:ea typeface="Avenir Next"/>
              </a:rPr>
              <a:t>Get hints for a bunch of questions on A3.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1778040" y="8608680"/>
            <a:ext cx="10413720" cy="38602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35040" indent="-6346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200" spc="-1" strike="noStrike">
                <a:solidFill>
                  <a:srgbClr val="000000"/>
                </a:solidFill>
                <a:latin typeface="Avenir Next"/>
                <a:ea typeface="Avenir Next"/>
              </a:rPr>
              <a:t>COGS 108 Fall 2020</a:t>
            </a:r>
            <a:endParaRPr b="0" lang="en-US" sz="5200" spc="-1" strike="noStrike">
              <a:latin typeface="Arial"/>
            </a:endParaRPr>
          </a:p>
          <a:p>
            <a:pPr marL="635040" indent="-6346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200" spc="-1" strike="noStrike">
                <a:solidFill>
                  <a:srgbClr val="000000"/>
                </a:solidFill>
                <a:latin typeface="Avenir Next"/>
                <a:ea typeface="Avenir Next"/>
              </a:rPr>
              <a:t>Ganesh Raghavendran</a:t>
            </a:r>
            <a:endParaRPr b="0" lang="en-US" sz="5200" spc="-1" strike="noStrike">
              <a:latin typeface="Arial"/>
            </a:endParaRPr>
          </a:p>
          <a:p>
            <a:pPr marL="635040" indent="-6346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200" spc="-1" strike="noStrike">
                <a:solidFill>
                  <a:srgbClr val="000000"/>
                </a:solidFill>
                <a:latin typeface="Avenir Next"/>
                <a:ea typeface="Avenir Next"/>
              </a:rPr>
              <a:t>Discussion 5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12192120" y="8608680"/>
            <a:ext cx="10860120" cy="3860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rmAutofit/>
          </a:bodyPr>
          <a:p>
            <a:pPr>
              <a:lnSpc>
                <a:spcPct val="100000"/>
              </a:lnSpc>
            </a:pPr>
            <a:r>
              <a:rPr b="1" lang="en-US" sz="5400" spc="-1" strike="noStrike" u="sng">
                <a:solidFill>
                  <a:srgbClr val="0000ff"/>
                </a:solidFill>
                <a:uFillTx/>
                <a:latin typeface="Avenir Next"/>
                <a:ea typeface="Avenir Next"/>
                <a:hlinkClick r:id="rId1"/>
              </a:rPr>
              <a:t>graghave@eng.ucsd.edu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OH: Thu 3p-4p on Zoom 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227160" y="12633120"/>
            <a:ext cx="17650800" cy="3860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Materials adapted from Sam Lau WI20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68520" y="355680"/>
            <a:ext cx="1087416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6270" spc="-1" strike="noStrike">
                <a:solidFill>
                  <a:srgbClr val="000000"/>
                </a:solidFill>
                <a:latin typeface="Avenir Next"/>
                <a:ea typeface="Avenir Next"/>
              </a:rPr>
              <a:t>Use brackets when taking slices (subsets) of a DF</a:t>
            </a:r>
            <a:endParaRPr b="0" lang="en-US" sz="6270" spc="-1" strike="noStrike">
              <a:solidFill>
                <a:srgbClr val="000000"/>
              </a:solidFill>
              <a:latin typeface="Avenir Next"/>
            </a:endParaRPr>
          </a:p>
        </p:txBody>
      </p:sp>
      <p:pic>
        <p:nvPicPr>
          <p:cNvPr id="156" name="2aUxmiUes3htdnJglQZAhmA7gndLdSGeddIWYgmyrRIwyjWYFRMWS8R3ze7-4C_HR9mmBNGDBT01QFPUSg5FgxT-VH81G6mZ-pZsySs4fjeTxOIil8GVDn4snS-M0_t1tLkubWVlblc.png" descr=""/>
          <p:cNvPicPr/>
          <p:nvPr/>
        </p:nvPicPr>
        <p:blipFill>
          <a:blip r:embed="rId1"/>
          <a:stretch/>
        </p:blipFill>
        <p:spPr>
          <a:xfrm>
            <a:off x="11779200" y="0"/>
            <a:ext cx="7632360" cy="4546080"/>
          </a:xfrm>
          <a:prstGeom prst="rect">
            <a:avLst/>
          </a:prstGeom>
          <a:ln w="12600"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668520" y="5036400"/>
            <a:ext cx="11110320" cy="1746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5400"/>
              </a:spcBef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How do I grab a single column?</a:t>
            </a:r>
            <a:endParaRPr b="0" lang="en-US" sz="5400" spc="-1" strike="noStrike">
              <a:latin typeface="Arial"/>
            </a:endParaRPr>
          </a:p>
        </p:txBody>
      </p:sp>
      <p:grpSp>
        <p:nvGrpSpPr>
          <p:cNvPr id="158" name="Group 3"/>
          <p:cNvGrpSpPr/>
          <p:nvPr/>
        </p:nvGrpSpPr>
        <p:grpSpPr>
          <a:xfrm>
            <a:off x="668520" y="6858000"/>
            <a:ext cx="7063200" cy="4396680"/>
            <a:chOff x="668520" y="6858000"/>
            <a:chExt cx="7063200" cy="4396680"/>
          </a:xfrm>
        </p:grpSpPr>
        <p:pic>
          <p:nvPicPr>
            <p:cNvPr id="159" name="NNBC6eB-4UyFMAHbOHYPIDIIlJCP3qV_wynIq_R-qhPm4wCQ3sNeDe3cJ4uGm5N_6wbqgkrFUFO429UWSi0Q6ZeA-1BZm7esFzK_IUmCtWBtdDDjmbTmFpKgdfuWfD675_OKofYOi6Y.png" descr=""/>
            <p:cNvPicPr/>
            <p:nvPr/>
          </p:nvPicPr>
          <p:blipFill>
            <a:blip r:embed="rId2"/>
            <a:stretch/>
          </p:blipFill>
          <p:spPr>
            <a:xfrm>
              <a:off x="668520" y="7823160"/>
              <a:ext cx="7063200" cy="34315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0" name="kqegNJEEY8qqdqPff1jiX4gp6ieiI425CY-P68rTddnUtnJfA-X1lDbndkWohRLKsC8hGP3TR-AQvOwT7E_pXl0FNCAeWajHDBUL0eBX70okAShDTb4hV1lUcZvoeT-rJZ-cOxMJRjY.png" descr=""/>
            <p:cNvPicPr/>
            <p:nvPr/>
          </p:nvPicPr>
          <p:blipFill>
            <a:blip r:embed="rId3"/>
            <a:stretch/>
          </p:blipFill>
          <p:spPr>
            <a:xfrm>
              <a:off x="744840" y="6858000"/>
              <a:ext cx="6986880" cy="66096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161" name="CustomShape 4"/>
          <p:cNvSpPr/>
          <p:nvPr/>
        </p:nvSpPr>
        <p:spPr>
          <a:xfrm>
            <a:off x="12192120" y="5036400"/>
            <a:ext cx="11110320" cy="1746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5400"/>
              </a:spcBef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How do I grab multiple columns?</a:t>
            </a:r>
            <a:endParaRPr b="0" lang="en-US" sz="5400" spc="-1" strike="noStrike">
              <a:latin typeface="Arial"/>
            </a:endParaRPr>
          </a:p>
        </p:txBody>
      </p:sp>
      <p:grpSp>
        <p:nvGrpSpPr>
          <p:cNvPr id="162" name="Group 5"/>
          <p:cNvGrpSpPr/>
          <p:nvPr/>
        </p:nvGrpSpPr>
        <p:grpSpPr>
          <a:xfrm>
            <a:off x="12192120" y="6858000"/>
            <a:ext cx="9816480" cy="6024960"/>
            <a:chOff x="12192120" y="6858000"/>
            <a:chExt cx="9816480" cy="6024960"/>
          </a:xfrm>
        </p:grpSpPr>
        <p:pic>
          <p:nvPicPr>
            <p:cNvPr id="163" name="hZ9_yGebmYyhKbH0NOBRk3fl_djRmzU4Iu-7ZZpaL2I2TRZw1ngqvEvG9FCJy-i34BKyqYiQ80Fp1mUunLmp4pps_miUYpVyXZfNhGe6lwPjyB3VNvxgyFMBsBhUqkYV8BZszmjXCMI.png" descr=""/>
            <p:cNvPicPr/>
            <p:nvPr/>
          </p:nvPicPr>
          <p:blipFill>
            <a:blip r:embed="rId4"/>
            <a:stretch/>
          </p:blipFill>
          <p:spPr>
            <a:xfrm>
              <a:off x="12192120" y="7519320"/>
              <a:ext cx="5380920" cy="536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4" name="hVHpFvBIKMFGhzLa3RJT3LYvrJ6RMEuiAatDzfiOxS9xFyxCdv3awa6oxcL-Ma-5Rx12QLbpNrxx9gQVIk3S4-vMXr74TlOYzsYqNKS3v3L_snHqcNMZJ_RYNBje5FfxZXpPs60uTFg.png" descr=""/>
            <p:cNvPicPr/>
            <p:nvPr/>
          </p:nvPicPr>
          <p:blipFill>
            <a:blip r:embed="rId5"/>
            <a:stretch/>
          </p:blipFill>
          <p:spPr>
            <a:xfrm>
              <a:off x="12192120" y="6858000"/>
              <a:ext cx="9816480" cy="66096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165" name="CustomShape 6"/>
          <p:cNvSpPr/>
          <p:nvPr/>
        </p:nvSpPr>
        <p:spPr>
          <a:xfrm>
            <a:off x="668520" y="11900160"/>
            <a:ext cx="11110320" cy="92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5400"/>
              </a:spcBef>
            </a:pPr>
            <a:r>
              <a:rPr b="0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This is a Series!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17747280" y="11900160"/>
            <a:ext cx="11110320" cy="92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5400"/>
              </a:spcBef>
            </a:pPr>
            <a:r>
              <a:rPr b="0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This is a DF!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668520" y="2885040"/>
            <a:ext cx="11110320" cy="174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5400"/>
              </a:spcBef>
            </a:pPr>
            <a:r>
              <a:rPr b="0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Key idea: Only </a:t>
            </a: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one</a:t>
            </a:r>
            <a:r>
              <a:rPr b="0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 value goes into the brackets.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68520" y="355680"/>
            <a:ext cx="1087416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6270" spc="-1" strike="noStrike">
                <a:solidFill>
                  <a:srgbClr val="000000"/>
                </a:solidFill>
                <a:latin typeface="Avenir Next"/>
                <a:ea typeface="Avenir Next"/>
              </a:rPr>
              <a:t>Use brackets when taking slices (subsets) of a DF</a:t>
            </a:r>
            <a:endParaRPr b="0" lang="en-US" sz="6270" spc="-1" strike="noStrike">
              <a:solidFill>
                <a:srgbClr val="000000"/>
              </a:solidFill>
              <a:latin typeface="Avenir Next"/>
            </a:endParaRPr>
          </a:p>
        </p:txBody>
      </p:sp>
      <p:pic>
        <p:nvPicPr>
          <p:cNvPr id="169" name="2aUxmiUes3htdnJglQZAhmA7gndLdSGeddIWYgmyrRIwyjWYFRMWS8R3ze7-4C_HR9mmBNGDBT01QFPUSg5FgxT-VH81G6mZ-pZsySs4fjeTxOIil8GVDn4snS-M0_t1tLkubWVlblc.png" descr=""/>
          <p:cNvPicPr/>
          <p:nvPr/>
        </p:nvPicPr>
        <p:blipFill>
          <a:blip r:embed="rId1"/>
          <a:stretch/>
        </p:blipFill>
        <p:spPr>
          <a:xfrm>
            <a:off x="11779200" y="0"/>
            <a:ext cx="7632360" cy="4546080"/>
          </a:xfrm>
          <a:prstGeom prst="rect">
            <a:avLst/>
          </a:prstGeom>
          <a:ln w="12600"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668520" y="5447160"/>
            <a:ext cx="11110320" cy="92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5400"/>
              </a:spcBef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How do I grab rows?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68520" y="11900160"/>
            <a:ext cx="11110320" cy="92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5400"/>
              </a:spcBef>
            </a:pPr>
            <a:r>
              <a:rPr b="0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This is a DF!</a:t>
            </a:r>
            <a:endParaRPr b="0" lang="en-US" sz="5400" spc="-1" strike="noStrike">
              <a:latin typeface="Arial"/>
            </a:endParaRPr>
          </a:p>
        </p:txBody>
      </p:sp>
      <p:grpSp>
        <p:nvGrpSpPr>
          <p:cNvPr id="172" name="Group 4"/>
          <p:cNvGrpSpPr/>
          <p:nvPr/>
        </p:nvGrpSpPr>
        <p:grpSpPr>
          <a:xfrm>
            <a:off x="668520" y="6892560"/>
            <a:ext cx="9208800" cy="4023360"/>
            <a:chOff x="668520" y="6892560"/>
            <a:chExt cx="9208800" cy="4023360"/>
          </a:xfrm>
        </p:grpSpPr>
        <p:pic>
          <p:nvPicPr>
            <p:cNvPr id="173" name="_ohsMCsdnX9z-C5cCBf_O_flXt9ny9uCvU5aT1HxayJXwni8Fao2W3VnajUZsN73-ejFF4slGyrLNdntiniuuiZ83htlYYG2iXvfeMgBydMxeSEeAdsXxJwCrAvwnPrqAyfAO1j6OdE.png" descr=""/>
            <p:cNvPicPr/>
            <p:nvPr/>
          </p:nvPicPr>
          <p:blipFill>
            <a:blip r:embed="rId2"/>
            <a:stretch/>
          </p:blipFill>
          <p:spPr>
            <a:xfrm>
              <a:off x="668520" y="7746840"/>
              <a:ext cx="9208800" cy="31690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4" name="VJOvImLqA9VWLQQnYF23kYnsGBC9bxzAaevbhPglF7TdjG06A9FDxIJtqXeElr5w9IBM3fU-TO9amKl0p9DsSSrCe-8AsGC40X1BSGxj4yUBQquGSBkVj2WuYeT90tckX9o6v4FQ4T4.png" descr=""/>
            <p:cNvPicPr/>
            <p:nvPr/>
          </p:nvPicPr>
          <p:blipFill>
            <a:blip r:embed="rId3"/>
            <a:stretch/>
          </p:blipFill>
          <p:spPr>
            <a:xfrm>
              <a:off x="668520" y="6892560"/>
              <a:ext cx="3422880" cy="698400"/>
            </a:xfrm>
            <a:prstGeom prst="rect">
              <a:avLst/>
            </a:prstGeom>
            <a:ln w="12600">
              <a:noFill/>
            </a:ln>
          </p:spPr>
        </p:pic>
      </p:grpSp>
      <p:grpSp>
        <p:nvGrpSpPr>
          <p:cNvPr id="175" name="Group 5"/>
          <p:cNvGrpSpPr/>
          <p:nvPr/>
        </p:nvGrpSpPr>
        <p:grpSpPr>
          <a:xfrm>
            <a:off x="11238480" y="6892560"/>
            <a:ext cx="10429560" cy="4255200"/>
            <a:chOff x="11238480" y="6892560"/>
            <a:chExt cx="10429560" cy="4255200"/>
          </a:xfrm>
        </p:grpSpPr>
        <p:pic>
          <p:nvPicPr>
            <p:cNvPr id="176" name="EMiXuqYnHYBb6MXxSPXnqhhqhWTAB2OAEIzLKmTeDli38kgKo1xaYYEfzlyRC93XMddq0MV0vI_xHvJSKjbOXa8mW15oc6c1rzsoh8LHOS7te5dg6MNUJ1IEtcbTcJg0Y8Kv8-0HKuw.png" descr=""/>
            <p:cNvPicPr/>
            <p:nvPr/>
          </p:nvPicPr>
          <p:blipFill>
            <a:blip r:embed="rId4"/>
            <a:stretch/>
          </p:blipFill>
          <p:spPr>
            <a:xfrm>
              <a:off x="11238480" y="8053200"/>
              <a:ext cx="9114120" cy="30945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7" name="OVf25KeKZ1uxfHHKD75F6ScQtVeykoyTD8VBnZzWWfgvB6PPpqtmPavBGFGlqKy9LSjjGnuNyDHZdpJ0zm4C0mkjTcPGRWFu9tUp9MBk-pKVXygbYpsfLg-JlaGZobj8R4qcY0uPIkQ.png" descr=""/>
            <p:cNvPicPr/>
            <p:nvPr/>
          </p:nvPicPr>
          <p:blipFill>
            <a:blip r:embed="rId5"/>
            <a:stretch/>
          </p:blipFill>
          <p:spPr>
            <a:xfrm>
              <a:off x="11238480" y="6892560"/>
              <a:ext cx="10429560" cy="69840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178" name="CustomShape 6"/>
          <p:cNvSpPr/>
          <p:nvPr/>
        </p:nvSpPr>
        <p:spPr>
          <a:xfrm>
            <a:off x="11238480" y="11667960"/>
            <a:ext cx="11110320" cy="92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5400"/>
              </a:spcBef>
            </a:pPr>
            <a:r>
              <a:rPr b="0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Whoa, what’s going on here?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778040" y="2315160"/>
            <a:ext cx="20827800" cy="9084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Demo with Elections Data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Bracket Takeaways?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Brackets = slicing a DF.</a:t>
            </a:r>
            <a:br/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Parentheses = calculating something about a DF.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Strings in brackets = grabbing column (Series)</a:t>
            </a:r>
            <a:br/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List of strings in brackets = grabbing columns (DF)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Slice in brackets = grabbing rows (DF)</a:t>
            </a:r>
            <a:br/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Boolean expression in brackets = grabbing rows (DF)</a:t>
            </a:r>
            <a:br/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 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Preview of next week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689120" y="3149640"/>
            <a:ext cx="932904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  <a:spcBef>
                <a:spcPts val="4000"/>
              </a:spcBef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String methods: how do I work with text?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>
              <a:lnSpc>
                <a:spcPct val="100000"/>
              </a:lnSpc>
              <a:spcBef>
                <a:spcPts val="4000"/>
              </a:spcBef>
            </a:pP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pic>
        <p:nvPicPr>
          <p:cNvPr id="184" name="Image" descr=""/>
          <p:cNvPicPr/>
          <p:nvPr/>
        </p:nvPicPr>
        <p:blipFill>
          <a:blip r:embed="rId1"/>
          <a:stretch/>
        </p:blipFill>
        <p:spPr>
          <a:xfrm>
            <a:off x="11018520" y="3149640"/>
            <a:ext cx="12335400" cy="105343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A3 quick tips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628560" indent="-628200">
              <a:lnSpc>
                <a:spcPct val="100000"/>
              </a:lnSpc>
              <a:spcBef>
                <a:spcPts val="35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750" spc="-1" strike="noStrike">
                <a:solidFill>
                  <a:srgbClr val="000000"/>
                </a:solidFill>
                <a:latin typeface="Avenir Next"/>
                <a:ea typeface="Avenir Next"/>
              </a:rPr>
              <a:t>1b: Use pd.read_json</a:t>
            </a:r>
            <a:endParaRPr b="1" lang="en-US" sz="4750" spc="-1" strike="noStrike">
              <a:solidFill>
                <a:srgbClr val="000000"/>
              </a:solidFill>
              <a:latin typeface="Avenir Next"/>
            </a:endParaRPr>
          </a:p>
          <a:p>
            <a:pPr marL="628560" indent="-628200">
              <a:lnSpc>
                <a:spcPct val="100000"/>
              </a:lnSpc>
              <a:spcBef>
                <a:spcPts val="35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750" spc="-1" strike="noStrike">
                <a:solidFill>
                  <a:srgbClr val="000000"/>
                </a:solidFill>
                <a:latin typeface="Avenir Next"/>
                <a:ea typeface="Avenir Next"/>
              </a:rPr>
              <a:t>1e: Leave blank if your columns are already in the right order.</a:t>
            </a:r>
            <a:endParaRPr b="1" lang="en-US" sz="4750" spc="-1" strike="noStrike">
              <a:solidFill>
                <a:srgbClr val="000000"/>
              </a:solidFill>
              <a:latin typeface="Avenir Next"/>
            </a:endParaRPr>
          </a:p>
          <a:p>
            <a:pPr marL="628560" indent="-628200">
              <a:lnSpc>
                <a:spcPct val="100000"/>
              </a:lnSpc>
              <a:spcBef>
                <a:spcPts val="35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750" spc="-1" strike="noStrike">
                <a:solidFill>
                  <a:srgbClr val="000000"/>
                </a:solidFill>
                <a:latin typeface="Avenir Next"/>
                <a:ea typeface="Avenir Next"/>
              </a:rPr>
              <a:t>2a: Use Series.isna()</a:t>
            </a:r>
            <a:endParaRPr b="1" lang="en-US" sz="4750" spc="-1" strike="noStrike">
              <a:solidFill>
                <a:srgbClr val="000000"/>
              </a:solidFill>
              <a:latin typeface="Avenir Next"/>
            </a:endParaRPr>
          </a:p>
          <a:p>
            <a:pPr marL="628560" indent="-628200">
              <a:lnSpc>
                <a:spcPct val="100000"/>
              </a:lnSpc>
              <a:spcBef>
                <a:spcPts val="35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750" spc="-1" strike="noStrike">
                <a:solidFill>
                  <a:srgbClr val="000000"/>
                </a:solidFill>
                <a:latin typeface="Avenir Next"/>
                <a:ea typeface="Avenir Next"/>
              </a:rPr>
              <a:t>Part 3: Use plt.hist(). Ignore warnings for 3d.</a:t>
            </a:r>
            <a:endParaRPr b="1" lang="en-US" sz="4750" spc="-1" strike="noStrike">
              <a:solidFill>
                <a:srgbClr val="000000"/>
              </a:solidFill>
              <a:latin typeface="Avenir Next"/>
            </a:endParaRPr>
          </a:p>
          <a:p>
            <a:pPr marL="628560" indent="-628200">
              <a:lnSpc>
                <a:spcPct val="100000"/>
              </a:lnSpc>
              <a:spcBef>
                <a:spcPts val="35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750" spc="-1" strike="noStrike">
                <a:solidFill>
                  <a:srgbClr val="000000"/>
                </a:solidFill>
                <a:latin typeface="Avenir Next"/>
                <a:ea typeface="Avenir Next"/>
              </a:rPr>
              <a:t>4b, 4f, 5e: Use boolean slicing</a:t>
            </a:r>
            <a:endParaRPr b="1" lang="en-US" sz="4750" spc="-1" strike="noStrike">
              <a:solidFill>
                <a:srgbClr val="000000"/>
              </a:solidFill>
              <a:latin typeface="Avenir Next"/>
            </a:endParaRPr>
          </a:p>
          <a:p>
            <a:pPr marL="628560" indent="-628200">
              <a:lnSpc>
                <a:spcPct val="100000"/>
              </a:lnSpc>
              <a:spcBef>
                <a:spcPts val="35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750" spc="-1" strike="noStrike">
                <a:solidFill>
                  <a:srgbClr val="000000"/>
                </a:solidFill>
                <a:latin typeface="Avenir Next"/>
                <a:ea typeface="Avenir Next"/>
              </a:rPr>
              <a:t>4d: Use np.log10(), not np.log()</a:t>
            </a:r>
            <a:endParaRPr b="1" lang="en-US" sz="4750" spc="-1" strike="noStrike">
              <a:solidFill>
                <a:srgbClr val="000000"/>
              </a:solidFill>
              <a:latin typeface="Avenir Next"/>
            </a:endParaRPr>
          </a:p>
          <a:p>
            <a:pPr marL="628560" indent="-628200">
              <a:lnSpc>
                <a:spcPct val="100000"/>
              </a:lnSpc>
              <a:spcBef>
                <a:spcPts val="3501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4750" spc="-1" strike="noStrike">
                <a:solidFill>
                  <a:srgbClr val="000000"/>
                </a:solidFill>
                <a:latin typeface="Avenir Next"/>
                <a:ea typeface="Avenir Next"/>
              </a:rPr>
              <a:t>6i: the better predictor is the one with the most non-zero correlation.</a:t>
            </a:r>
            <a:endParaRPr b="1" lang="en-US" sz="475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778040" y="1893600"/>
            <a:ext cx="20827800" cy="99280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Why does my code sometimes break?</a:t>
            </a:r>
            <a:br/>
            <a:br/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Keeping track of notebook state is subtle!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What is df_income?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pic>
        <p:nvPicPr>
          <p:cNvPr id="125" name="Screenshot 2019-10-29 21.35.26.png" descr=""/>
          <p:cNvPicPr/>
          <p:nvPr/>
        </p:nvPicPr>
        <p:blipFill>
          <a:blip r:embed="rId1"/>
          <a:stretch/>
        </p:blipFill>
        <p:spPr>
          <a:xfrm>
            <a:off x="692640" y="3963600"/>
            <a:ext cx="6641640" cy="4673160"/>
          </a:xfrm>
          <a:prstGeom prst="rect">
            <a:avLst/>
          </a:prstGeom>
          <a:ln w="12600">
            <a:noFill/>
          </a:ln>
        </p:spPr>
      </p:pic>
      <p:pic>
        <p:nvPicPr>
          <p:cNvPr id="126" name="Screenshot 2019-10-29 21.39.42.png" descr=""/>
          <p:cNvPicPr/>
          <p:nvPr/>
        </p:nvPicPr>
        <p:blipFill>
          <a:blip r:embed="rId2"/>
          <a:stretch/>
        </p:blipFill>
        <p:spPr>
          <a:xfrm>
            <a:off x="10527840" y="3963600"/>
            <a:ext cx="9956520" cy="6590880"/>
          </a:xfrm>
          <a:prstGeom prst="rect">
            <a:avLst/>
          </a:prstGeom>
          <a:ln w="12600">
            <a:noFill/>
          </a:ln>
        </p:spPr>
      </p:pic>
      <p:pic>
        <p:nvPicPr>
          <p:cNvPr id="127" name="Screenshot 2019-10-29 21.40.04.png" descr=""/>
          <p:cNvPicPr/>
          <p:nvPr/>
        </p:nvPicPr>
        <p:blipFill>
          <a:blip r:embed="rId3"/>
          <a:stretch/>
        </p:blipFill>
        <p:spPr>
          <a:xfrm>
            <a:off x="8954280" y="10768320"/>
            <a:ext cx="5866920" cy="7617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What is df_income?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pic>
        <p:nvPicPr>
          <p:cNvPr id="129" name="Screenshot 2019-10-29 21.35.26.png" descr=""/>
          <p:cNvPicPr/>
          <p:nvPr/>
        </p:nvPicPr>
        <p:blipFill>
          <a:blip r:embed="rId1"/>
          <a:stretch/>
        </p:blipFill>
        <p:spPr>
          <a:xfrm>
            <a:off x="692640" y="3963600"/>
            <a:ext cx="6641640" cy="4673160"/>
          </a:xfrm>
          <a:prstGeom prst="rect">
            <a:avLst/>
          </a:prstGeom>
          <a:ln w="12600">
            <a:noFill/>
          </a:ln>
        </p:spPr>
      </p:pic>
      <p:pic>
        <p:nvPicPr>
          <p:cNvPr id="130" name="Screenshot 2019-10-29 21.40.04.png" descr=""/>
          <p:cNvPicPr/>
          <p:nvPr/>
        </p:nvPicPr>
        <p:blipFill>
          <a:blip r:embed="rId2"/>
          <a:stretch/>
        </p:blipFill>
        <p:spPr>
          <a:xfrm>
            <a:off x="7594200" y="7129440"/>
            <a:ext cx="5866920" cy="761760"/>
          </a:xfrm>
          <a:prstGeom prst="rect">
            <a:avLst/>
          </a:prstGeom>
          <a:ln w="12600">
            <a:noFill/>
          </a:ln>
        </p:spPr>
      </p:pic>
      <p:pic>
        <p:nvPicPr>
          <p:cNvPr id="131" name="Screenshot 2019-10-29 21.37.53.png" descr=""/>
          <p:cNvPicPr/>
          <p:nvPr/>
        </p:nvPicPr>
        <p:blipFill>
          <a:blip r:embed="rId3"/>
          <a:stretch/>
        </p:blipFill>
        <p:spPr>
          <a:xfrm>
            <a:off x="9364680" y="5824440"/>
            <a:ext cx="12115440" cy="888480"/>
          </a:xfrm>
          <a:prstGeom prst="rect">
            <a:avLst/>
          </a:prstGeom>
          <a:ln w="12600"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762840" y="9606240"/>
            <a:ext cx="22628880" cy="1746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5400"/>
              </a:spcBef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What happens if you run the first cell one time? Two times?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What is df_income?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pic>
        <p:nvPicPr>
          <p:cNvPr id="134" name="Screenshot 2019-10-29 21.35.26.png" descr=""/>
          <p:cNvPicPr/>
          <p:nvPr/>
        </p:nvPicPr>
        <p:blipFill>
          <a:blip r:embed="rId1"/>
          <a:stretch/>
        </p:blipFill>
        <p:spPr>
          <a:xfrm>
            <a:off x="692640" y="3963600"/>
            <a:ext cx="6641640" cy="4673160"/>
          </a:xfrm>
          <a:prstGeom prst="rect">
            <a:avLst/>
          </a:prstGeom>
          <a:ln w="12600">
            <a:noFill/>
          </a:ln>
        </p:spPr>
      </p:pic>
      <p:pic>
        <p:nvPicPr>
          <p:cNvPr id="135" name="Screenshot 2019-10-29 21.39.42.png" descr=""/>
          <p:cNvPicPr/>
          <p:nvPr/>
        </p:nvPicPr>
        <p:blipFill>
          <a:blip r:embed="rId2"/>
          <a:stretch/>
        </p:blipFill>
        <p:spPr>
          <a:xfrm>
            <a:off x="10527840" y="3963600"/>
            <a:ext cx="9956520" cy="6590880"/>
          </a:xfrm>
          <a:prstGeom prst="rect">
            <a:avLst/>
          </a:prstGeom>
          <a:ln w="12600">
            <a:noFill/>
          </a:ln>
        </p:spPr>
      </p:pic>
      <p:pic>
        <p:nvPicPr>
          <p:cNvPr id="136" name="Screenshot 2019-10-29 21.40.04.png" descr=""/>
          <p:cNvPicPr/>
          <p:nvPr/>
        </p:nvPicPr>
        <p:blipFill>
          <a:blip r:embed="rId3"/>
          <a:stretch/>
        </p:blipFill>
        <p:spPr>
          <a:xfrm>
            <a:off x="8954280" y="10768320"/>
            <a:ext cx="5866920" cy="761760"/>
          </a:xfrm>
          <a:prstGeom prst="rect">
            <a:avLst/>
          </a:prstGeom>
          <a:ln w="12600"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877320" y="11523960"/>
            <a:ext cx="22628880" cy="1746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5400"/>
              </a:spcBef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What happens if you run the first cell one time? Two times?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What is df_income?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pic>
        <p:nvPicPr>
          <p:cNvPr id="139" name="Screenshot 2019-10-29 21.35.26.png" descr=""/>
          <p:cNvPicPr/>
          <p:nvPr/>
        </p:nvPicPr>
        <p:blipFill>
          <a:blip r:embed="rId1"/>
          <a:stretch/>
        </p:blipFill>
        <p:spPr>
          <a:xfrm>
            <a:off x="692640" y="3963600"/>
            <a:ext cx="6641640" cy="4673160"/>
          </a:xfrm>
          <a:prstGeom prst="rect">
            <a:avLst/>
          </a:prstGeom>
          <a:ln w="12600">
            <a:noFill/>
          </a:ln>
        </p:spPr>
      </p:pic>
      <p:pic>
        <p:nvPicPr>
          <p:cNvPr id="140" name="Screenshot 2019-10-29 21.40.04.png" descr=""/>
          <p:cNvPicPr/>
          <p:nvPr/>
        </p:nvPicPr>
        <p:blipFill>
          <a:blip r:embed="rId2"/>
          <a:stretch/>
        </p:blipFill>
        <p:spPr>
          <a:xfrm>
            <a:off x="7334640" y="6300360"/>
            <a:ext cx="5866920" cy="761760"/>
          </a:xfrm>
          <a:prstGeom prst="rect">
            <a:avLst/>
          </a:prstGeom>
          <a:ln w="12600">
            <a:noFill/>
          </a:ln>
        </p:spPr>
      </p:pic>
      <p:pic>
        <p:nvPicPr>
          <p:cNvPr id="141" name="Screenshot 2019-10-29 21.41.10.png" descr=""/>
          <p:cNvPicPr/>
          <p:nvPr/>
        </p:nvPicPr>
        <p:blipFill>
          <a:blip r:embed="rId3"/>
          <a:stretch/>
        </p:blipFill>
        <p:spPr>
          <a:xfrm>
            <a:off x="9036720" y="5131800"/>
            <a:ext cx="9511920" cy="761760"/>
          </a:xfrm>
          <a:prstGeom prst="rect">
            <a:avLst/>
          </a:prstGeom>
          <a:ln w="12600">
            <a:noFill/>
          </a:ln>
        </p:spPr>
      </p:pic>
      <p:pic>
        <p:nvPicPr>
          <p:cNvPr id="142" name="Screenshot 2019-10-29 21.38.03.png" descr=""/>
          <p:cNvPicPr/>
          <p:nvPr/>
        </p:nvPicPr>
        <p:blipFill>
          <a:blip r:embed="rId4"/>
          <a:stretch/>
        </p:blipFill>
        <p:spPr>
          <a:xfrm>
            <a:off x="9036720" y="3963600"/>
            <a:ext cx="9689760" cy="7617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200" spc="-1" strike="noStrike">
                <a:solidFill>
                  <a:srgbClr val="000000"/>
                </a:solidFill>
                <a:latin typeface="Avenir Next"/>
                <a:ea typeface="Avenir Next"/>
              </a:rPr>
              <a:t>What is df_income?</a:t>
            </a:r>
            <a:endParaRPr b="0" lang="en-US" sz="11200" spc="-1" strike="noStrike">
              <a:solidFill>
                <a:srgbClr val="000000"/>
              </a:solidFill>
              <a:latin typeface="Avenir Next"/>
            </a:endParaRPr>
          </a:p>
        </p:txBody>
      </p:sp>
      <p:pic>
        <p:nvPicPr>
          <p:cNvPr id="144" name="Screenshot 2019-10-29 21.35.26.png" descr=""/>
          <p:cNvPicPr/>
          <p:nvPr/>
        </p:nvPicPr>
        <p:blipFill>
          <a:blip r:embed="rId1"/>
          <a:stretch/>
        </p:blipFill>
        <p:spPr>
          <a:xfrm>
            <a:off x="692640" y="3963600"/>
            <a:ext cx="6641640" cy="4673160"/>
          </a:xfrm>
          <a:prstGeom prst="rect">
            <a:avLst/>
          </a:prstGeom>
          <a:ln w="12600">
            <a:noFill/>
          </a:ln>
        </p:spPr>
      </p:pic>
      <p:pic>
        <p:nvPicPr>
          <p:cNvPr id="145" name="Screenshot 2019-10-29 21.40.04.png" descr=""/>
          <p:cNvPicPr/>
          <p:nvPr/>
        </p:nvPicPr>
        <p:blipFill>
          <a:blip r:embed="rId2"/>
          <a:stretch/>
        </p:blipFill>
        <p:spPr>
          <a:xfrm>
            <a:off x="7334640" y="6300360"/>
            <a:ext cx="5866920" cy="761760"/>
          </a:xfrm>
          <a:prstGeom prst="rect">
            <a:avLst/>
          </a:prstGeom>
          <a:ln w="12600">
            <a:noFill/>
          </a:ln>
        </p:spPr>
      </p:pic>
      <p:pic>
        <p:nvPicPr>
          <p:cNvPr id="146" name="Screenshot 2019-10-29 21.41.10.png" descr=""/>
          <p:cNvPicPr/>
          <p:nvPr/>
        </p:nvPicPr>
        <p:blipFill>
          <a:blip r:embed="rId3"/>
          <a:stretch/>
        </p:blipFill>
        <p:spPr>
          <a:xfrm>
            <a:off x="13390200" y="5131800"/>
            <a:ext cx="9511920" cy="761760"/>
          </a:xfrm>
          <a:prstGeom prst="rect">
            <a:avLst/>
          </a:prstGeom>
          <a:ln w="12600">
            <a:noFill/>
          </a:ln>
        </p:spPr>
      </p:pic>
      <p:pic>
        <p:nvPicPr>
          <p:cNvPr id="147" name="Screenshot 2019-10-29 21.38.03.png" descr=""/>
          <p:cNvPicPr/>
          <p:nvPr/>
        </p:nvPicPr>
        <p:blipFill>
          <a:blip r:embed="rId4"/>
          <a:stretch/>
        </p:blipFill>
        <p:spPr>
          <a:xfrm>
            <a:off x="9036720" y="3963600"/>
            <a:ext cx="9689760" cy="761760"/>
          </a:xfrm>
          <a:prstGeom prst="rect">
            <a:avLst/>
          </a:prstGeom>
          <a:ln w="12600"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8839080" y="5050080"/>
            <a:ext cx="4714200" cy="92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  <a:spcBef>
                <a:spcPts val="5400"/>
              </a:spcBef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Edited to -&gt;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62840" y="9605520"/>
            <a:ext cx="22628880" cy="174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5400"/>
              </a:spcBef>
            </a:pPr>
            <a:r>
              <a:rPr b="0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You will pass the local tests but </a:t>
            </a: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fail the autograder</a:t>
            </a:r>
            <a:r>
              <a:rPr b="0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! Be very careful when editing cells that mutate variables.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8630" spc="-1" strike="noStrike">
                <a:solidFill>
                  <a:srgbClr val="000000"/>
                </a:solidFill>
                <a:latin typeface="Avenir Next"/>
                <a:ea typeface="Avenir Next"/>
              </a:rPr>
              <a:t>Okay, so I how do not screw things up?</a:t>
            </a:r>
            <a:endParaRPr b="0" lang="en-US" sz="863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Avoid mutation until absolutely necessary!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1" marL="142560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Use temporary variables to work around this.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If a cell has code that results in mutation, only run it once.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lvl="1" marL="142560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If you need to run it again (e.g. because of a bug), run all cells above it first.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Restart kernel and run all cells often, and especially before you turn in your assignment.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11090" spc="-1" strike="noStrike">
                <a:solidFill>
                  <a:srgbClr val="000000"/>
                </a:solidFill>
                <a:latin typeface="Avenir Next"/>
                <a:ea typeface="Avenir Next"/>
              </a:rPr>
              <a:t>What’s the deal with brackets?</a:t>
            </a:r>
            <a:endParaRPr b="0" lang="en-US" sz="1109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Why do I need brackets? When do I use parentheses and when do I use brackets?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Why do I sometimes put strings in brackets but other times an expression?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  <a:p>
            <a:pPr marL="714240" indent="-713880">
              <a:lnSpc>
                <a:spcPct val="100000"/>
              </a:lnSpc>
              <a:spcBef>
                <a:spcPts val="4000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1" lang="en-US" sz="5400" spc="-1" strike="noStrike">
                <a:solidFill>
                  <a:srgbClr val="000000"/>
                </a:solidFill>
                <a:latin typeface="Avenir Next"/>
                <a:ea typeface="Avenir Next"/>
              </a:rPr>
              <a:t>Why do I sometimes need double brackets??</a:t>
            </a:r>
            <a:endParaRPr b="1" lang="en-US" sz="5400" spc="-1" strike="noStrike">
              <a:solidFill>
                <a:srgbClr val="000000"/>
              </a:solidFill>
              <a:latin typeface="Avenir Next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005240" y="12482280"/>
            <a:ext cx="1037304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  <a:spcBef>
                <a:spcPts val="45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Avenir Next"/>
                <a:ea typeface="Avenir Next"/>
              </a:rPr>
              <a:t>For more on this: </a:t>
            </a:r>
            <a:r>
              <a:rPr b="0" lang="en-US" sz="3600" spc="-1" strike="noStrike" u="sng">
                <a:solidFill>
                  <a:srgbClr val="0000ff"/>
                </a:solidFill>
                <a:uFillTx/>
                <a:latin typeface="Avenir Next"/>
                <a:ea typeface="Avenir Next"/>
                <a:hlinkClick r:id="rId1"/>
              </a:rPr>
              <a:t>http://bit.ly/sam-pandas-01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553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2020-11-02T00:19:27Z</dcterms:modified>
  <cp:revision>3</cp:revision>
  <dc:subject/>
  <dc:title>State, Slicing, and A3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