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24384000" cy="13716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689120" y="355680"/>
            <a:ext cx="21005280" cy="2285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689120" y="355680"/>
            <a:ext cx="21005280" cy="2285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689120" y="355680"/>
            <a:ext cx="21005280" cy="2285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8638560" y="320940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16058520" y="320940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1218960" y="736452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8638560" y="736452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16058520" y="736452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1689120" y="355680"/>
            <a:ext cx="21005280" cy="2285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689120" y="355680"/>
            <a:ext cx="21005280" cy="2285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689120" y="355680"/>
            <a:ext cx="21005280" cy="2285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689120" y="355680"/>
            <a:ext cx="21005280" cy="2285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1689120" y="355680"/>
            <a:ext cx="21005280" cy="10596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689120" y="355680"/>
            <a:ext cx="21005280" cy="2285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1689120" y="355680"/>
            <a:ext cx="21005280" cy="2285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689120" y="355680"/>
            <a:ext cx="21005280" cy="2285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689120" y="355680"/>
            <a:ext cx="21005280" cy="2285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689120" y="355680"/>
            <a:ext cx="21005280" cy="2285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689120" y="355680"/>
            <a:ext cx="21005280" cy="2285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689120" y="355680"/>
            <a:ext cx="21005280" cy="2285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8638560" y="320940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16058520" y="320940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1218960" y="736452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8638560" y="736452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16058520" y="736452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1689120" y="355680"/>
            <a:ext cx="21005280" cy="2285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689120" y="355680"/>
            <a:ext cx="21005280" cy="2285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1689120" y="355680"/>
            <a:ext cx="21005280" cy="2285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689120" y="355680"/>
            <a:ext cx="21005280" cy="2285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689120" y="355680"/>
            <a:ext cx="21005280" cy="2285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1689120" y="355680"/>
            <a:ext cx="21005280" cy="10596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1689120" y="355680"/>
            <a:ext cx="21005280" cy="2285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1689120" y="355680"/>
            <a:ext cx="21005280" cy="2285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1689120" y="355680"/>
            <a:ext cx="21005280" cy="2285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1689120" y="355680"/>
            <a:ext cx="21005280" cy="2285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1689120" y="355680"/>
            <a:ext cx="21005280" cy="2285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1689120" y="355680"/>
            <a:ext cx="21005280" cy="2285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8638560" y="320940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16058520" y="320940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1218960" y="736452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body"/>
          </p:nvPr>
        </p:nvSpPr>
        <p:spPr>
          <a:xfrm>
            <a:off x="8638560" y="736452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 type="body"/>
          </p:nvPr>
        </p:nvSpPr>
        <p:spPr>
          <a:xfrm>
            <a:off x="16058520" y="736452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1689120" y="355680"/>
            <a:ext cx="21005280" cy="2285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subTitle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1689120" y="355680"/>
            <a:ext cx="21005280" cy="2285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689120" y="355680"/>
            <a:ext cx="21005280" cy="2285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1689120" y="355680"/>
            <a:ext cx="21005280" cy="2285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1689120" y="355680"/>
            <a:ext cx="21005280" cy="2285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subTitle"/>
          </p:nvPr>
        </p:nvSpPr>
        <p:spPr>
          <a:xfrm>
            <a:off x="1689120" y="355680"/>
            <a:ext cx="21005280" cy="10596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1689120" y="355680"/>
            <a:ext cx="21005280" cy="2285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1689120" y="355680"/>
            <a:ext cx="21005280" cy="2285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1689120" y="355680"/>
            <a:ext cx="21005280" cy="2285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1689120" y="355680"/>
            <a:ext cx="21005280" cy="2285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1689120" y="355680"/>
            <a:ext cx="21005280" cy="2285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148" name="PlaceHolder 5"/>
          <p:cNvSpPr>
            <a:spLocks noGrp="1"/>
          </p:cNvSpPr>
          <p:nvPr>
            <p:ph type="body"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1689120" y="355680"/>
            <a:ext cx="21005280" cy="2285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8638560" y="320940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16058520" y="320940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153" name="PlaceHolder 5"/>
          <p:cNvSpPr>
            <a:spLocks noGrp="1"/>
          </p:cNvSpPr>
          <p:nvPr>
            <p:ph type="body"/>
          </p:nvPr>
        </p:nvSpPr>
        <p:spPr>
          <a:xfrm>
            <a:off x="1218960" y="736452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154" name="PlaceHolder 6"/>
          <p:cNvSpPr>
            <a:spLocks noGrp="1"/>
          </p:cNvSpPr>
          <p:nvPr>
            <p:ph type="body"/>
          </p:nvPr>
        </p:nvSpPr>
        <p:spPr>
          <a:xfrm>
            <a:off x="8638560" y="736452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155" name="PlaceHolder 7"/>
          <p:cNvSpPr>
            <a:spLocks noGrp="1"/>
          </p:cNvSpPr>
          <p:nvPr>
            <p:ph type="body"/>
          </p:nvPr>
        </p:nvSpPr>
        <p:spPr>
          <a:xfrm>
            <a:off x="16058520" y="736452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689120" y="355680"/>
            <a:ext cx="21005280" cy="2285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1689120" y="355680"/>
            <a:ext cx="21005280" cy="10596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689120" y="355680"/>
            <a:ext cx="21005280" cy="2285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689120" y="355680"/>
            <a:ext cx="21005280" cy="2285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689120" y="355680"/>
            <a:ext cx="21005280" cy="2285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778040" y="2298600"/>
            <a:ext cx="20827800" cy="4647960"/>
          </a:xfrm>
          <a:prstGeom prst="rect">
            <a:avLst/>
          </a:prstGeom>
        </p:spPr>
        <p:txBody>
          <a:bodyPr lIns="50760" rIns="50760" tIns="50760" bIns="50760" anchor="b"/>
          <a:p>
            <a:pPr>
              <a:lnSpc>
                <a:spcPct val="100000"/>
              </a:lnSpc>
            </a:pPr>
            <a:r>
              <a:rPr b="1" lang="en-US" sz="11200" spc="-1" strike="noStrike">
                <a:solidFill>
                  <a:srgbClr val="000000"/>
                </a:solidFill>
                <a:latin typeface="Avenir Next"/>
                <a:ea typeface="Avenir Next"/>
              </a:rPr>
              <a:t>Title Text</a:t>
            </a:r>
            <a:endParaRPr b="0" lang="en-US" sz="112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1778040" y="7074000"/>
            <a:ext cx="20827800" cy="5522040"/>
          </a:xfrm>
          <a:prstGeom prst="rect">
            <a:avLst/>
          </a:prstGeom>
        </p:spPr>
        <p:txBody>
          <a:bodyPr lIns="50760" rIns="50760" tIns="50760" bIns="50760"/>
          <a:p>
            <a:pPr>
              <a:lnSpc>
                <a:spcPct val="100000"/>
              </a:lnSpc>
            </a:pPr>
            <a:r>
              <a:rPr b="1" lang="en-US" sz="5400" spc="-1" strike="noStrike">
                <a:solidFill>
                  <a:srgbClr val="000000"/>
                </a:solidFill>
                <a:latin typeface="Avenir Next"/>
                <a:ea typeface="Avenir Next"/>
              </a:rPr>
              <a:t>Body Level One</a:t>
            </a:r>
            <a:endParaRPr b="1" lang="en-US" sz="5400" spc="-1" strike="noStrike">
              <a:solidFill>
                <a:srgbClr val="000000"/>
              </a:solidFill>
              <a:latin typeface="Avenir Next"/>
            </a:endParaRPr>
          </a:p>
          <a:p>
            <a:pPr>
              <a:lnSpc>
                <a:spcPct val="100000"/>
              </a:lnSpc>
            </a:pPr>
            <a:r>
              <a:rPr b="1" lang="en-US" sz="5400" spc="-1" strike="noStrike">
                <a:solidFill>
                  <a:srgbClr val="000000"/>
                </a:solidFill>
                <a:latin typeface="Avenir Next"/>
                <a:ea typeface="Avenir Next"/>
              </a:rPr>
              <a:t>Body Level Two</a:t>
            </a:r>
            <a:endParaRPr b="1" lang="en-US" sz="5400" spc="-1" strike="noStrike">
              <a:solidFill>
                <a:srgbClr val="000000"/>
              </a:solidFill>
              <a:latin typeface="Avenir Next"/>
            </a:endParaRPr>
          </a:p>
          <a:p>
            <a:pPr>
              <a:lnSpc>
                <a:spcPct val="100000"/>
              </a:lnSpc>
            </a:pPr>
            <a:r>
              <a:rPr b="1" lang="en-US" sz="5400" spc="-1" strike="noStrike">
                <a:solidFill>
                  <a:srgbClr val="000000"/>
                </a:solidFill>
                <a:latin typeface="Avenir Next"/>
                <a:ea typeface="Avenir Next"/>
              </a:rPr>
              <a:t>Body Level Three</a:t>
            </a:r>
            <a:endParaRPr b="1" lang="en-US" sz="5400" spc="-1" strike="noStrike">
              <a:solidFill>
                <a:srgbClr val="000000"/>
              </a:solidFill>
              <a:latin typeface="Avenir Next"/>
            </a:endParaRPr>
          </a:p>
          <a:p>
            <a:pPr>
              <a:lnSpc>
                <a:spcPct val="100000"/>
              </a:lnSpc>
            </a:pPr>
            <a:r>
              <a:rPr b="1" lang="en-US" sz="5400" spc="-1" strike="noStrike">
                <a:solidFill>
                  <a:srgbClr val="000000"/>
                </a:solidFill>
                <a:latin typeface="Avenir Next"/>
                <a:ea typeface="Avenir Next"/>
              </a:rPr>
              <a:t>Body Level Four</a:t>
            </a:r>
            <a:endParaRPr b="1" lang="en-US" sz="5400" spc="-1" strike="noStrike">
              <a:solidFill>
                <a:srgbClr val="000000"/>
              </a:solidFill>
              <a:latin typeface="Avenir Next"/>
            </a:endParaRPr>
          </a:p>
          <a:p>
            <a:pPr>
              <a:lnSpc>
                <a:spcPct val="100000"/>
              </a:lnSpc>
            </a:pPr>
            <a:r>
              <a:rPr b="1" lang="en-US" sz="5400" spc="-1" strike="noStrike">
                <a:solidFill>
                  <a:srgbClr val="000000"/>
                </a:solidFill>
                <a:latin typeface="Avenir Next"/>
                <a:ea typeface="Avenir Next"/>
              </a:rPr>
              <a:t>Body Level Five</a:t>
            </a:r>
            <a:endParaRPr b="1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11959200" y="13080960"/>
            <a:ext cx="452880" cy="460800"/>
          </a:xfrm>
          <a:prstGeom prst="rect">
            <a:avLst/>
          </a:prstGeom>
        </p:spPr>
        <p:txBody>
          <a:bodyPr lIns="50760" rIns="50760" tIns="50760" bIns="50760"/>
          <a:p>
            <a:endParaRPr b="0" lang="en-US" sz="2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1689120" y="355680"/>
            <a:ext cx="21005280" cy="2285640"/>
          </a:xfrm>
          <a:prstGeom prst="rect">
            <a:avLst/>
          </a:prstGeom>
        </p:spPr>
        <p:txBody>
          <a:bodyPr lIns="50760" rIns="50760" tIns="50760" bIns="50760" anchor="ctr"/>
          <a:p>
            <a:pPr>
              <a:lnSpc>
                <a:spcPct val="100000"/>
              </a:lnSpc>
            </a:pPr>
            <a:r>
              <a:rPr b="1" lang="en-US" sz="11200" spc="-1" strike="noStrike">
                <a:solidFill>
                  <a:srgbClr val="000000"/>
                </a:solidFill>
                <a:latin typeface="Avenir Next"/>
                <a:ea typeface="Avenir Next"/>
              </a:rPr>
              <a:t>Title Text</a:t>
            </a:r>
            <a:endParaRPr b="0" lang="en-US" sz="112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1689120" y="3149640"/>
            <a:ext cx="21005280" cy="9295920"/>
          </a:xfrm>
          <a:prstGeom prst="rect">
            <a:avLst/>
          </a:prstGeom>
        </p:spPr>
        <p:txBody>
          <a:bodyPr lIns="50760" rIns="50760" tIns="50760" bIns="50760" anchor="ctr"/>
          <a:p>
            <a:pPr marL="714240" indent="-713880">
              <a:lnSpc>
                <a:spcPct val="100000"/>
              </a:lnSpc>
              <a:spcBef>
                <a:spcPts val="4000"/>
              </a:spcBef>
              <a:buClr>
                <a:srgbClr val="000000"/>
              </a:buClr>
              <a:buSzPct val="125000"/>
              <a:buFont typeface="Symbol" charset="2"/>
              <a:buChar char=""/>
            </a:pPr>
            <a:r>
              <a:rPr b="1" lang="en-US" sz="5400" spc="-1" strike="noStrike">
                <a:solidFill>
                  <a:srgbClr val="000000"/>
                </a:solidFill>
                <a:latin typeface="Avenir Next"/>
                <a:ea typeface="Avenir Next"/>
              </a:rPr>
              <a:t>Body Level One</a:t>
            </a:r>
            <a:endParaRPr b="1" lang="en-US" sz="5400" spc="-1" strike="noStrike">
              <a:solidFill>
                <a:srgbClr val="000000"/>
              </a:solidFill>
              <a:latin typeface="Avenir Next"/>
            </a:endParaRPr>
          </a:p>
          <a:p>
            <a:pPr lvl="1" marL="1425600" indent="-713880">
              <a:lnSpc>
                <a:spcPct val="100000"/>
              </a:lnSpc>
              <a:spcBef>
                <a:spcPts val="4000"/>
              </a:spcBef>
              <a:buClr>
                <a:srgbClr val="000000"/>
              </a:buClr>
              <a:buSzPct val="125000"/>
              <a:buFont typeface="Symbol" charset="2"/>
              <a:buChar char=""/>
            </a:pPr>
            <a:r>
              <a:rPr b="1" lang="en-US" sz="5400" spc="-1" strike="noStrike">
                <a:solidFill>
                  <a:srgbClr val="000000"/>
                </a:solidFill>
                <a:latin typeface="Avenir Next"/>
                <a:ea typeface="Avenir Next"/>
              </a:rPr>
              <a:t>Body Level Two</a:t>
            </a:r>
            <a:endParaRPr b="1" lang="en-US" sz="5400" spc="-1" strike="noStrike">
              <a:solidFill>
                <a:srgbClr val="000000"/>
              </a:solidFill>
              <a:latin typeface="Avenir Next"/>
            </a:endParaRPr>
          </a:p>
          <a:p>
            <a:pPr lvl="2" marL="2136600" indent="-713880">
              <a:lnSpc>
                <a:spcPct val="100000"/>
              </a:lnSpc>
              <a:spcBef>
                <a:spcPts val="4000"/>
              </a:spcBef>
              <a:buClr>
                <a:srgbClr val="000000"/>
              </a:buClr>
              <a:buSzPct val="125000"/>
              <a:buFont typeface="Symbol" charset="2"/>
              <a:buChar char=""/>
            </a:pPr>
            <a:r>
              <a:rPr b="1" lang="en-US" sz="5400" spc="-1" strike="noStrike">
                <a:solidFill>
                  <a:srgbClr val="000000"/>
                </a:solidFill>
                <a:latin typeface="Avenir Next"/>
                <a:ea typeface="Avenir Next"/>
              </a:rPr>
              <a:t>Body Level Three</a:t>
            </a:r>
            <a:endParaRPr b="1" lang="en-US" sz="5400" spc="-1" strike="noStrike">
              <a:solidFill>
                <a:srgbClr val="000000"/>
              </a:solidFill>
              <a:latin typeface="Avenir Next"/>
            </a:endParaRPr>
          </a:p>
          <a:p>
            <a:pPr lvl="3" marL="2847960" indent="-713880">
              <a:lnSpc>
                <a:spcPct val="100000"/>
              </a:lnSpc>
              <a:spcBef>
                <a:spcPts val="4000"/>
              </a:spcBef>
              <a:buClr>
                <a:srgbClr val="000000"/>
              </a:buClr>
              <a:buSzPct val="125000"/>
              <a:buFont typeface="Symbol" charset="2"/>
              <a:buChar char=""/>
            </a:pPr>
            <a:r>
              <a:rPr b="1" lang="en-US" sz="5400" spc="-1" strike="noStrike">
                <a:solidFill>
                  <a:srgbClr val="000000"/>
                </a:solidFill>
                <a:latin typeface="Avenir Next"/>
                <a:ea typeface="Avenir Next"/>
              </a:rPr>
              <a:t>Body Level Four</a:t>
            </a:r>
            <a:endParaRPr b="1" lang="en-US" sz="5400" spc="-1" strike="noStrike">
              <a:solidFill>
                <a:srgbClr val="000000"/>
              </a:solidFill>
              <a:latin typeface="Avenir Next"/>
            </a:endParaRPr>
          </a:p>
          <a:p>
            <a:pPr lvl="4" marL="3559320" indent="-713880">
              <a:lnSpc>
                <a:spcPct val="100000"/>
              </a:lnSpc>
              <a:spcBef>
                <a:spcPts val="4000"/>
              </a:spcBef>
              <a:buClr>
                <a:srgbClr val="000000"/>
              </a:buClr>
              <a:buSzPct val="125000"/>
              <a:buFont typeface="Symbol" charset="2"/>
              <a:buChar char=""/>
            </a:pPr>
            <a:r>
              <a:rPr b="1" lang="en-US" sz="5400" spc="-1" strike="noStrike">
                <a:solidFill>
                  <a:srgbClr val="000000"/>
                </a:solidFill>
                <a:latin typeface="Avenir Next"/>
                <a:ea typeface="Avenir Next"/>
              </a:rPr>
              <a:t>Body Level Five</a:t>
            </a:r>
            <a:endParaRPr b="1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sldNum"/>
          </p:nvPr>
        </p:nvSpPr>
        <p:spPr>
          <a:xfrm>
            <a:off x="11959200" y="13080960"/>
            <a:ext cx="452880" cy="460800"/>
          </a:xfrm>
          <a:prstGeom prst="rect">
            <a:avLst/>
          </a:prstGeom>
        </p:spPr>
        <p:txBody>
          <a:bodyPr lIns="50760" rIns="50760" tIns="50760" bIns="50760"/>
          <a:p>
            <a:endParaRPr b="0" lang="en-US" sz="2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1778040" y="4533840"/>
            <a:ext cx="20827800" cy="4647960"/>
          </a:xfrm>
          <a:prstGeom prst="rect">
            <a:avLst/>
          </a:prstGeom>
        </p:spPr>
        <p:txBody>
          <a:bodyPr lIns="50760" rIns="50760" tIns="50760" bIns="50760" anchor="ctr"/>
          <a:p>
            <a:pPr algn="ctr">
              <a:lnSpc>
                <a:spcPct val="100000"/>
              </a:lnSpc>
            </a:pPr>
            <a:r>
              <a:rPr b="1" lang="en-US" sz="11200" spc="-1" strike="noStrike">
                <a:solidFill>
                  <a:srgbClr val="000000"/>
                </a:solidFill>
                <a:latin typeface="Avenir Next"/>
                <a:ea typeface="Avenir Next"/>
              </a:rPr>
              <a:t>Title Text</a:t>
            </a:r>
            <a:endParaRPr b="0" lang="en-US" sz="112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ldNum"/>
          </p:nvPr>
        </p:nvSpPr>
        <p:spPr>
          <a:xfrm>
            <a:off x="11959200" y="13080960"/>
            <a:ext cx="452880" cy="460800"/>
          </a:xfrm>
          <a:prstGeom prst="rect">
            <a:avLst/>
          </a:prstGeom>
        </p:spPr>
        <p:txBody>
          <a:bodyPr lIns="50760" rIns="50760" tIns="50760" bIns="50760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5400" spc="-1" strike="noStrike">
                <a:solidFill>
                  <a:srgbClr val="000000"/>
                </a:solidFill>
                <a:latin typeface="Avenir Next"/>
              </a:rPr>
              <a:t>Click to edit the outline text format</a:t>
            </a:r>
            <a:endParaRPr b="1" lang="en-US" sz="5400" spc="-1" strike="noStrike">
              <a:solidFill>
                <a:srgbClr val="000000"/>
              </a:solidFill>
              <a:latin typeface="Avenir Nex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-US" sz="5400" spc="-1" strike="noStrike">
                <a:solidFill>
                  <a:srgbClr val="000000"/>
                </a:solidFill>
                <a:latin typeface="Avenir Next"/>
              </a:rPr>
              <a:t>Second Outline Level</a:t>
            </a:r>
            <a:endParaRPr b="1" lang="en-US" sz="5400" spc="-1" strike="noStrike">
              <a:solidFill>
                <a:srgbClr val="000000"/>
              </a:solidFill>
              <a:latin typeface="Avenir Next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5400" spc="-1" strike="noStrike">
                <a:solidFill>
                  <a:srgbClr val="000000"/>
                </a:solidFill>
                <a:latin typeface="Avenir Next"/>
              </a:rPr>
              <a:t>Third Outline Level</a:t>
            </a:r>
            <a:endParaRPr b="1" lang="en-US" sz="5400" spc="-1" strike="noStrike">
              <a:solidFill>
                <a:srgbClr val="000000"/>
              </a:solidFill>
              <a:latin typeface="Avenir Next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-US" sz="5400" spc="-1" strike="noStrike">
                <a:solidFill>
                  <a:srgbClr val="000000"/>
                </a:solidFill>
                <a:latin typeface="Avenir Next"/>
              </a:rPr>
              <a:t>Fourth Outline Level</a:t>
            </a:r>
            <a:endParaRPr b="1" lang="en-US" sz="5400" spc="-1" strike="noStrike">
              <a:solidFill>
                <a:srgbClr val="000000"/>
              </a:solidFill>
              <a:latin typeface="Avenir Next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000000"/>
                </a:solidFill>
                <a:latin typeface="Avenir Next"/>
              </a:rPr>
              <a:t>Fifth Outline Level</a:t>
            </a:r>
            <a:endParaRPr b="1" lang="en-US" sz="2000" spc="-1" strike="noStrike">
              <a:solidFill>
                <a:srgbClr val="000000"/>
              </a:solidFill>
              <a:latin typeface="Avenir Next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000000"/>
                </a:solidFill>
                <a:latin typeface="Avenir Next"/>
              </a:rPr>
              <a:t>Sixth Outline Level</a:t>
            </a:r>
            <a:endParaRPr b="1" lang="en-US" sz="2000" spc="-1" strike="noStrike">
              <a:solidFill>
                <a:srgbClr val="000000"/>
              </a:solidFill>
              <a:latin typeface="Avenir Next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000000"/>
                </a:solidFill>
                <a:latin typeface="Avenir Next"/>
              </a:rPr>
              <a:t>Seventh Outline Level</a:t>
            </a:r>
            <a:endParaRPr b="1" lang="en-US" sz="2000" spc="-1" strike="noStrike">
              <a:solidFill>
                <a:srgbClr val="000000"/>
              </a:solidFill>
              <a:latin typeface="Avenir Nex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1689120" y="355680"/>
            <a:ext cx="21005280" cy="2285640"/>
          </a:xfrm>
          <a:prstGeom prst="rect">
            <a:avLst/>
          </a:prstGeom>
        </p:spPr>
        <p:txBody>
          <a:bodyPr lIns="50760" rIns="50760" tIns="50760" bIns="50760" anchor="ctr"/>
          <a:p>
            <a:pPr algn="ctr">
              <a:lnSpc>
                <a:spcPct val="100000"/>
              </a:lnSpc>
            </a:pPr>
            <a:r>
              <a:rPr b="1" lang="en-US" sz="11200" spc="-1" strike="noStrike">
                <a:solidFill>
                  <a:srgbClr val="000000"/>
                </a:solidFill>
                <a:latin typeface="Avenir Next"/>
                <a:ea typeface="Avenir Next"/>
              </a:rPr>
              <a:t>Title Text</a:t>
            </a:r>
            <a:endParaRPr b="0" lang="en-US" sz="112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sldNum"/>
          </p:nvPr>
        </p:nvSpPr>
        <p:spPr>
          <a:xfrm>
            <a:off x="11959200" y="13080960"/>
            <a:ext cx="452880" cy="460800"/>
          </a:xfrm>
          <a:prstGeom prst="rect">
            <a:avLst/>
          </a:prstGeom>
        </p:spPr>
        <p:txBody>
          <a:bodyPr lIns="50760" rIns="50760" tIns="50760" bIns="50760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5400" spc="-1" strike="noStrike">
                <a:solidFill>
                  <a:srgbClr val="000000"/>
                </a:solidFill>
                <a:latin typeface="Avenir Next"/>
              </a:rPr>
              <a:t>Click to edit the outline text format</a:t>
            </a:r>
            <a:endParaRPr b="1" lang="en-US" sz="5400" spc="-1" strike="noStrike">
              <a:solidFill>
                <a:srgbClr val="000000"/>
              </a:solidFill>
              <a:latin typeface="Avenir Nex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-US" sz="5400" spc="-1" strike="noStrike">
                <a:solidFill>
                  <a:srgbClr val="000000"/>
                </a:solidFill>
                <a:latin typeface="Avenir Next"/>
              </a:rPr>
              <a:t>Second Outline Level</a:t>
            </a:r>
            <a:endParaRPr b="1" lang="en-US" sz="5400" spc="-1" strike="noStrike">
              <a:solidFill>
                <a:srgbClr val="000000"/>
              </a:solidFill>
              <a:latin typeface="Avenir Next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5400" spc="-1" strike="noStrike">
                <a:solidFill>
                  <a:srgbClr val="000000"/>
                </a:solidFill>
                <a:latin typeface="Avenir Next"/>
              </a:rPr>
              <a:t>Third Outline Level</a:t>
            </a:r>
            <a:endParaRPr b="1" lang="en-US" sz="5400" spc="-1" strike="noStrike">
              <a:solidFill>
                <a:srgbClr val="000000"/>
              </a:solidFill>
              <a:latin typeface="Avenir Next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-US" sz="5400" spc="-1" strike="noStrike">
                <a:solidFill>
                  <a:srgbClr val="000000"/>
                </a:solidFill>
                <a:latin typeface="Avenir Next"/>
              </a:rPr>
              <a:t>Fourth Outline Level</a:t>
            </a:r>
            <a:endParaRPr b="1" lang="en-US" sz="5400" spc="-1" strike="noStrike">
              <a:solidFill>
                <a:srgbClr val="000000"/>
              </a:solidFill>
              <a:latin typeface="Avenir Next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000000"/>
                </a:solidFill>
                <a:latin typeface="Avenir Next"/>
              </a:rPr>
              <a:t>Fifth Outline Level</a:t>
            </a:r>
            <a:endParaRPr b="1" lang="en-US" sz="2000" spc="-1" strike="noStrike">
              <a:solidFill>
                <a:srgbClr val="000000"/>
              </a:solidFill>
              <a:latin typeface="Avenir Next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000000"/>
                </a:solidFill>
                <a:latin typeface="Avenir Next"/>
              </a:rPr>
              <a:t>Sixth Outline Level</a:t>
            </a:r>
            <a:endParaRPr b="1" lang="en-US" sz="2000" spc="-1" strike="noStrike">
              <a:solidFill>
                <a:srgbClr val="000000"/>
              </a:solidFill>
              <a:latin typeface="Avenir Next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000000"/>
                </a:solidFill>
                <a:latin typeface="Avenir Next"/>
              </a:rPr>
              <a:t>Seventh Outline Level</a:t>
            </a:r>
            <a:endParaRPr b="1" lang="en-US" sz="2000" spc="-1" strike="noStrike">
              <a:solidFill>
                <a:srgbClr val="000000"/>
              </a:solidFill>
              <a:latin typeface="Avenir Nex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docs.google.com/spreadsheets/d/1wZhPLMCHKJvwOkP4juclhjFgqIY8fQFMemwKL2c64vk/edit#gid=0" TargetMode="External"/><Relationship Id="rId2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github.com/COGS108/Section-Sp20/blob/master/Will/disc03/disc03.ipynb" TargetMode="External"/><Relationship Id="rId2" Type="http://schemas.openxmlformats.org/officeDocument/2006/relationships/hyperlink" Target="https://www.textbook.ds100.org/ch/01/lifecycle_intro.html" TargetMode="External"/><Relationship Id="rId3" Type="http://schemas.openxmlformats.org/officeDocument/2006/relationships/slideLayout" Target="../slideLayouts/slideLayout2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3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1778040" y="2298600"/>
            <a:ext cx="13918680" cy="464796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ctr"/>
          <a:p>
            <a:pPr>
              <a:lnSpc>
                <a:spcPct val="100000"/>
              </a:lnSpc>
            </a:pPr>
            <a:r>
              <a:rPr b="1" lang="en-US" sz="11200" spc="-1" strike="noStrike">
                <a:solidFill>
                  <a:srgbClr val="000000"/>
                </a:solidFill>
                <a:latin typeface="Avenir Next"/>
                <a:ea typeface="Avenir Next"/>
              </a:rPr>
              <a:t>Projects</a:t>
            </a:r>
            <a:endParaRPr b="0" lang="en-US" sz="112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157" name="Line 2"/>
          <p:cNvSpPr/>
          <p:nvPr/>
        </p:nvSpPr>
        <p:spPr>
          <a:xfrm>
            <a:off x="1779120" y="7492680"/>
            <a:ext cx="20825280" cy="360"/>
          </a:xfrm>
          <a:prstGeom prst="line">
            <a:avLst/>
          </a:prstGeom>
          <a:ln w="255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CustomShape 3"/>
          <p:cNvSpPr/>
          <p:nvPr/>
        </p:nvSpPr>
        <p:spPr>
          <a:xfrm>
            <a:off x="16022520" y="762120"/>
            <a:ext cx="6582960" cy="6095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>
            <a:norm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Avenir Next"/>
                <a:ea typeface="Avenir Next"/>
              </a:rPr>
              <a:t>Learning goals:</a:t>
            </a:r>
            <a:endParaRPr b="0" lang="en-US" sz="3600" spc="-1" strike="noStrike">
              <a:latin typeface="Arial"/>
            </a:endParaRPr>
          </a:p>
          <a:p>
            <a:pPr marL="714240" indent="-713880">
              <a:lnSpc>
                <a:spcPct val="100000"/>
              </a:lnSpc>
              <a:buClr>
                <a:srgbClr val="000000"/>
              </a:buClr>
              <a:buSzPct val="125000"/>
              <a:buFont typeface="Symbol" charset="2"/>
              <a:buChar char=""/>
            </a:pPr>
            <a:r>
              <a:rPr b="1" lang="en-US" sz="3600" spc="-1" strike="noStrike">
                <a:solidFill>
                  <a:srgbClr val="000000"/>
                </a:solidFill>
                <a:latin typeface="Avenir Next"/>
                <a:ea typeface="Avenir Next"/>
              </a:rPr>
              <a:t>Get some tips for feasible and interesting project proposals.</a:t>
            </a:r>
            <a:endParaRPr b="0" lang="en-US" sz="3600" spc="-1" strike="noStrike">
              <a:latin typeface="Arial"/>
            </a:endParaRPr>
          </a:p>
          <a:p>
            <a:pPr marL="714240" indent="-713880">
              <a:lnSpc>
                <a:spcPct val="100000"/>
              </a:lnSpc>
              <a:buClr>
                <a:srgbClr val="000000"/>
              </a:buClr>
              <a:buSzPct val="125000"/>
              <a:buFont typeface="Symbol" charset="2"/>
              <a:buChar char=""/>
            </a:pPr>
            <a:r>
              <a:rPr b="1" lang="en-US" sz="3600" spc="-1" strike="noStrike">
                <a:solidFill>
                  <a:srgbClr val="000000"/>
                </a:solidFill>
                <a:latin typeface="Avenir Next"/>
                <a:ea typeface="Avenir Next"/>
              </a:rPr>
              <a:t>See some examples of interesting research questions.</a:t>
            </a:r>
            <a:endParaRPr b="0" lang="en-US" sz="3600" spc="-1" strike="noStrike">
              <a:latin typeface="Arial"/>
            </a:endParaRPr>
          </a:p>
          <a:p>
            <a:pPr marL="714240" indent="-713880">
              <a:lnSpc>
                <a:spcPct val="100000"/>
              </a:lnSpc>
              <a:buClr>
                <a:srgbClr val="000000"/>
              </a:buClr>
              <a:buSzPct val="125000"/>
              <a:buFont typeface="Symbol" charset="2"/>
              <a:buChar char=""/>
            </a:pPr>
            <a:r>
              <a:rPr b="1" lang="en-US" sz="3600" spc="-1" strike="noStrike">
                <a:solidFill>
                  <a:srgbClr val="000000"/>
                </a:solidFill>
                <a:latin typeface="Avenir Next"/>
                <a:ea typeface="Avenir Next"/>
              </a:rPr>
              <a:t>Pause to talk about Pandas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59" name="TextShape 4"/>
          <p:cNvSpPr txBox="1"/>
          <p:nvPr/>
        </p:nvSpPr>
        <p:spPr>
          <a:xfrm>
            <a:off x="1778040" y="8608680"/>
            <a:ext cx="10413720" cy="386028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ctr"/>
          <a:p>
            <a:pPr marL="714240" indent="-713880">
              <a:lnSpc>
                <a:spcPct val="100000"/>
              </a:lnSpc>
              <a:spcBef>
                <a:spcPts val="4000"/>
              </a:spcBef>
              <a:buClr>
                <a:srgbClr val="000000"/>
              </a:buClr>
              <a:buSzPct val="125000"/>
              <a:buFont typeface="Symbol" charset="2"/>
              <a:buChar char=""/>
            </a:pPr>
            <a:r>
              <a:rPr b="1" lang="en-US" sz="5400" spc="-1" strike="noStrike">
                <a:solidFill>
                  <a:srgbClr val="000000"/>
                </a:solidFill>
                <a:latin typeface="Avenir Next"/>
                <a:ea typeface="Avenir Next"/>
              </a:rPr>
              <a:t>COGS 108 Fall 2020</a:t>
            </a:r>
            <a:endParaRPr b="0" lang="en-US" sz="5400" spc="-1" strike="noStrike">
              <a:latin typeface="Arial"/>
            </a:endParaRPr>
          </a:p>
          <a:p>
            <a:pPr marL="714240" indent="-713880">
              <a:lnSpc>
                <a:spcPct val="100000"/>
              </a:lnSpc>
              <a:spcBef>
                <a:spcPts val="4000"/>
              </a:spcBef>
              <a:buClr>
                <a:srgbClr val="000000"/>
              </a:buClr>
              <a:buSzPct val="125000"/>
              <a:buFont typeface="Symbol" charset="2"/>
              <a:buChar char=""/>
            </a:pPr>
            <a:r>
              <a:rPr b="1" lang="en-US" sz="5400" spc="-1" strike="noStrike">
                <a:solidFill>
                  <a:srgbClr val="000000"/>
                </a:solidFill>
                <a:latin typeface="Avenir Next"/>
                <a:ea typeface="Avenir Next"/>
              </a:rPr>
              <a:t>Ganesh Raghavendran</a:t>
            </a:r>
            <a:endParaRPr b="0" lang="en-US" sz="5400" spc="-1" strike="noStrike">
              <a:latin typeface="Arial"/>
            </a:endParaRPr>
          </a:p>
          <a:p>
            <a:pPr marL="714240" indent="-713880">
              <a:lnSpc>
                <a:spcPct val="100000"/>
              </a:lnSpc>
              <a:spcBef>
                <a:spcPts val="4000"/>
              </a:spcBef>
              <a:buClr>
                <a:srgbClr val="000000"/>
              </a:buClr>
              <a:buSzPct val="125000"/>
              <a:buFont typeface="Symbol" charset="2"/>
              <a:buChar char=""/>
            </a:pPr>
            <a:r>
              <a:rPr b="1" lang="en-US" sz="5400" spc="-1" strike="noStrike">
                <a:solidFill>
                  <a:srgbClr val="000000"/>
                </a:solidFill>
                <a:latin typeface="Avenir Next"/>
                <a:ea typeface="Avenir Next"/>
              </a:rPr>
              <a:t>Discussion 3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160" name="CustomShape 5"/>
          <p:cNvSpPr/>
          <p:nvPr/>
        </p:nvSpPr>
        <p:spPr>
          <a:xfrm>
            <a:off x="12192120" y="8608680"/>
            <a:ext cx="10860120" cy="3860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>
            <a:normAutofit/>
          </a:bodyPr>
          <a:p>
            <a:pPr>
              <a:lnSpc>
                <a:spcPct val="100000"/>
              </a:lnSpc>
            </a:pPr>
            <a:r>
              <a:rPr b="1" lang="en-US" sz="5400" spc="-1" strike="noStrike" u="sng">
                <a:solidFill>
                  <a:srgbClr val="0000ff"/>
                </a:solidFill>
                <a:uFillTx/>
                <a:latin typeface="Avenir Next"/>
                <a:ea typeface="Avenir Next"/>
              </a:rPr>
              <a:t>graghave@eng.ucsd.edu</a:t>
            </a:r>
            <a:endParaRPr b="0" lang="en-US" sz="5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5400" spc="-1" strike="noStrike">
                <a:solidFill>
                  <a:srgbClr val="000000"/>
                </a:solidFill>
                <a:latin typeface="Avenir Next"/>
                <a:ea typeface="Avenir Next"/>
              </a:rPr>
              <a:t>OH: Thurs 3p-4p on Zoom </a:t>
            </a:r>
            <a:endParaRPr b="0" lang="en-US" sz="5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1689120" y="355680"/>
            <a:ext cx="21005280" cy="228564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ctr"/>
          <a:p>
            <a:pPr>
              <a:lnSpc>
                <a:spcPct val="100000"/>
              </a:lnSpc>
            </a:pPr>
            <a:r>
              <a:rPr b="1" lang="en-US" sz="11200" spc="-1" strike="noStrike">
                <a:solidFill>
                  <a:srgbClr val="000000"/>
                </a:solidFill>
                <a:latin typeface="Avenir Next"/>
                <a:ea typeface="Avenir Next"/>
              </a:rPr>
              <a:t>Individual vs. Group</a:t>
            </a:r>
            <a:endParaRPr b="0" lang="en-US" sz="112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162" name="TextShape 2"/>
          <p:cNvSpPr txBox="1"/>
          <p:nvPr/>
        </p:nvSpPr>
        <p:spPr>
          <a:xfrm>
            <a:off x="1689120" y="3149640"/>
            <a:ext cx="21005280" cy="929592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ctr"/>
          <a:p>
            <a:pPr marL="714240" indent="-713880">
              <a:lnSpc>
                <a:spcPct val="100000"/>
              </a:lnSpc>
              <a:spcBef>
                <a:spcPts val="4000"/>
              </a:spcBef>
              <a:buClr>
                <a:srgbClr val="000000"/>
              </a:buClr>
              <a:buSzPct val="125000"/>
              <a:buFont typeface="Symbol" charset="2"/>
              <a:buChar char=""/>
            </a:pPr>
            <a:r>
              <a:rPr b="1" lang="en-US" sz="5400" spc="-1" strike="noStrike">
                <a:solidFill>
                  <a:srgbClr val="000000"/>
                </a:solidFill>
                <a:latin typeface="Avenir Next"/>
                <a:ea typeface="Avenir Next"/>
              </a:rPr>
              <a:t>You should have already chosen and filled out a form (either way!)</a:t>
            </a:r>
            <a:endParaRPr b="1" lang="en-US" sz="5400" spc="-1" strike="noStrike">
              <a:solidFill>
                <a:srgbClr val="000000"/>
              </a:solidFill>
              <a:latin typeface="Avenir Next"/>
            </a:endParaRPr>
          </a:p>
          <a:p>
            <a:pPr marL="714240" indent="-713880">
              <a:lnSpc>
                <a:spcPct val="100000"/>
              </a:lnSpc>
              <a:spcBef>
                <a:spcPts val="4000"/>
              </a:spcBef>
              <a:buClr>
                <a:srgbClr val="000000"/>
              </a:buClr>
              <a:buSzPct val="125000"/>
              <a:buFont typeface="Symbol" charset="2"/>
              <a:buChar char=""/>
            </a:pPr>
            <a:r>
              <a:rPr b="1" lang="en-US" sz="5400" spc="-1" strike="noStrike">
                <a:solidFill>
                  <a:srgbClr val="000000"/>
                </a:solidFill>
                <a:latin typeface="Avenir Next"/>
                <a:ea typeface="Avenir Next"/>
              </a:rPr>
              <a:t>Individual: your job throughout the quarter will be to learn the concepts well enough to deploy them quickly and effectively</a:t>
            </a:r>
            <a:endParaRPr b="1" lang="en-US" sz="5400" spc="-1" strike="noStrike">
              <a:solidFill>
                <a:srgbClr val="000000"/>
              </a:solidFill>
              <a:latin typeface="Avenir Next"/>
            </a:endParaRPr>
          </a:p>
          <a:p>
            <a:pPr marL="714240" indent="-713880">
              <a:lnSpc>
                <a:spcPct val="100000"/>
              </a:lnSpc>
              <a:spcBef>
                <a:spcPts val="4000"/>
              </a:spcBef>
              <a:buClr>
                <a:srgbClr val="000000"/>
              </a:buClr>
              <a:buSzPct val="125000"/>
              <a:buFont typeface="Symbol" charset="2"/>
              <a:buChar char=""/>
            </a:pPr>
            <a:r>
              <a:rPr b="1" lang="en-US" sz="5400" spc="-1" strike="noStrike">
                <a:solidFill>
                  <a:srgbClr val="000000"/>
                </a:solidFill>
                <a:latin typeface="Avenir Next"/>
                <a:ea typeface="Avenir Next"/>
              </a:rPr>
              <a:t>Group: your job throughout the quarter will be to come up with interesting idea, collaborate, and produce something more in-depth than is possible in just a couple of days</a:t>
            </a:r>
            <a:endParaRPr b="1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1689120" y="355680"/>
            <a:ext cx="21005280" cy="228564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ctr"/>
          <a:p>
            <a:pPr>
              <a:lnSpc>
                <a:spcPct val="100000"/>
              </a:lnSpc>
            </a:pPr>
            <a:r>
              <a:rPr b="1" lang="en-US" sz="9900" spc="-1" strike="noStrike">
                <a:solidFill>
                  <a:srgbClr val="000000"/>
                </a:solidFill>
                <a:latin typeface="Avenir Next"/>
                <a:ea typeface="Avenir Next"/>
              </a:rPr>
              <a:t>Guide for a Good Project Proposal</a:t>
            </a:r>
            <a:endParaRPr b="0" lang="en-US" sz="99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164" name="TextShape 2"/>
          <p:cNvSpPr txBox="1"/>
          <p:nvPr/>
        </p:nvSpPr>
        <p:spPr>
          <a:xfrm>
            <a:off x="1689120" y="3149640"/>
            <a:ext cx="21005280" cy="929592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ctr"/>
          <a:p>
            <a:pPr marL="714240" indent="-713880">
              <a:lnSpc>
                <a:spcPct val="100000"/>
              </a:lnSpc>
              <a:spcBef>
                <a:spcPts val="4000"/>
              </a:spcBef>
              <a:buClr>
                <a:srgbClr val="000000"/>
              </a:buClr>
              <a:buSzPct val="125000"/>
              <a:buFont typeface="Symbol" charset="2"/>
              <a:buChar char=""/>
            </a:pPr>
            <a:r>
              <a:rPr b="1" lang="en-US" sz="5400" spc="-1" strike="noStrike">
                <a:solidFill>
                  <a:srgbClr val="000000"/>
                </a:solidFill>
                <a:latin typeface="Avenir Next"/>
                <a:ea typeface="Avenir Next"/>
              </a:rPr>
              <a:t>Find 3 interesting datasets.</a:t>
            </a:r>
            <a:endParaRPr b="1" lang="en-US" sz="5400" spc="-1" strike="noStrike">
              <a:solidFill>
                <a:srgbClr val="000000"/>
              </a:solidFill>
              <a:latin typeface="Avenir Next"/>
            </a:endParaRPr>
          </a:p>
          <a:p>
            <a:pPr lvl="1" marL="1425600" indent="-713880">
              <a:lnSpc>
                <a:spcPct val="100000"/>
              </a:lnSpc>
              <a:spcBef>
                <a:spcPts val="4000"/>
              </a:spcBef>
              <a:buClr>
                <a:srgbClr val="000000"/>
              </a:buClr>
              <a:buSzPct val="125000"/>
              <a:buFont typeface="Symbol" charset="2"/>
              <a:buChar char=""/>
            </a:pPr>
            <a:r>
              <a:rPr b="1" lang="en-US" sz="5400" spc="-1" strike="noStrike">
                <a:solidFill>
                  <a:srgbClr val="000000"/>
                </a:solidFill>
                <a:latin typeface="Avenir Next"/>
                <a:ea typeface="Avenir Next"/>
              </a:rPr>
              <a:t>I suggest looking at </a:t>
            </a:r>
            <a:r>
              <a:rPr b="1" lang="en-US" sz="5400" spc="-1" strike="noStrike" u="sng">
                <a:solidFill>
                  <a:srgbClr val="0000ff"/>
                </a:solidFill>
                <a:uFillTx/>
                <a:latin typeface="Avenir Next"/>
                <a:ea typeface="Avenir Next"/>
                <a:hlinkClick r:id="rId1"/>
              </a:rPr>
              <a:t>Data is Plural</a:t>
            </a:r>
            <a:r>
              <a:rPr b="1" lang="en-US" sz="5400" spc="-1" strike="noStrike">
                <a:solidFill>
                  <a:srgbClr val="000000"/>
                </a:solidFill>
                <a:latin typeface="Avenir Next"/>
                <a:ea typeface="Avenir Next"/>
              </a:rPr>
              <a:t>. </a:t>
            </a:r>
            <a:endParaRPr b="1" lang="en-US" sz="5400" spc="-1" strike="noStrike">
              <a:solidFill>
                <a:srgbClr val="000000"/>
              </a:solidFill>
              <a:latin typeface="Avenir Next"/>
            </a:endParaRPr>
          </a:p>
          <a:p>
            <a:pPr marL="714240" indent="-713880">
              <a:lnSpc>
                <a:spcPct val="100000"/>
              </a:lnSpc>
              <a:spcBef>
                <a:spcPts val="4000"/>
              </a:spcBef>
              <a:buClr>
                <a:srgbClr val="000000"/>
              </a:buClr>
              <a:buSzPct val="125000"/>
              <a:buFont typeface="Symbol" charset="2"/>
              <a:buChar char=""/>
            </a:pPr>
            <a:r>
              <a:rPr b="1" lang="en-US" sz="5400" spc="-1" strike="noStrike">
                <a:solidFill>
                  <a:srgbClr val="000000"/>
                </a:solidFill>
                <a:latin typeface="Avenir Next"/>
                <a:ea typeface="Avenir Next"/>
              </a:rPr>
              <a:t>Come up with 3 research questions for each dataset.</a:t>
            </a:r>
            <a:endParaRPr b="1" lang="en-US" sz="5400" spc="-1" strike="noStrike">
              <a:solidFill>
                <a:srgbClr val="000000"/>
              </a:solidFill>
              <a:latin typeface="Avenir Next"/>
            </a:endParaRPr>
          </a:p>
          <a:p>
            <a:pPr marL="714240" indent="-713880">
              <a:lnSpc>
                <a:spcPct val="100000"/>
              </a:lnSpc>
              <a:spcBef>
                <a:spcPts val="4000"/>
              </a:spcBef>
              <a:buClr>
                <a:srgbClr val="000000"/>
              </a:buClr>
              <a:buSzPct val="125000"/>
              <a:buFont typeface="Symbol" charset="2"/>
              <a:buChar char=""/>
            </a:pPr>
            <a:r>
              <a:rPr b="1" lang="en-US" sz="5400" spc="-1" strike="noStrike">
                <a:solidFill>
                  <a:srgbClr val="000000"/>
                </a:solidFill>
                <a:latin typeface="Avenir Next"/>
                <a:ea typeface="Avenir Next"/>
              </a:rPr>
              <a:t>Pick one.</a:t>
            </a:r>
            <a:endParaRPr b="1" lang="en-US" sz="5400" spc="-1" strike="noStrike">
              <a:solidFill>
                <a:srgbClr val="000000"/>
              </a:solidFill>
              <a:latin typeface="Avenir Next"/>
            </a:endParaRPr>
          </a:p>
          <a:p>
            <a:pPr marL="714240" indent="-713880">
              <a:lnSpc>
                <a:spcPct val="100000"/>
              </a:lnSpc>
              <a:spcBef>
                <a:spcPts val="4000"/>
              </a:spcBef>
              <a:buClr>
                <a:srgbClr val="000000"/>
              </a:buClr>
              <a:buSzPct val="125000"/>
              <a:buFont typeface="Symbol" charset="2"/>
              <a:buChar char=""/>
            </a:pPr>
            <a:r>
              <a:rPr b="1" lang="en-US" sz="5400" spc="-1" strike="noStrike">
                <a:solidFill>
                  <a:srgbClr val="000000"/>
                </a:solidFill>
                <a:latin typeface="Avenir Next"/>
                <a:ea typeface="Avenir Next"/>
              </a:rPr>
              <a:t>Why does this work? Quantity &gt; quality for brainstorming.</a:t>
            </a:r>
            <a:endParaRPr b="1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>
                <p:childTnLst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1689120" y="355680"/>
            <a:ext cx="21005280" cy="228564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ctr"/>
          <a:p>
            <a:pPr>
              <a:lnSpc>
                <a:spcPct val="100000"/>
              </a:lnSpc>
            </a:pPr>
            <a:r>
              <a:rPr b="1" lang="en-US" sz="11200" spc="-1" strike="noStrike">
                <a:solidFill>
                  <a:srgbClr val="000000"/>
                </a:solidFill>
                <a:latin typeface="Avenir Next"/>
                <a:ea typeface="Avenir Next"/>
              </a:rPr>
              <a:t>How do I pick a question?</a:t>
            </a:r>
            <a:endParaRPr b="0" lang="en-US" sz="112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166" name="TextShape 2"/>
          <p:cNvSpPr txBox="1"/>
          <p:nvPr/>
        </p:nvSpPr>
        <p:spPr>
          <a:xfrm>
            <a:off x="1689120" y="3149640"/>
            <a:ext cx="21005280" cy="929592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ctr"/>
          <a:p>
            <a:pPr marL="650160" indent="-649800">
              <a:lnSpc>
                <a:spcPct val="100000"/>
              </a:lnSpc>
              <a:spcBef>
                <a:spcPts val="3600"/>
              </a:spcBef>
              <a:buClr>
                <a:srgbClr val="000000"/>
              </a:buClr>
              <a:buSzPct val="125000"/>
              <a:buFont typeface="Symbol" charset="2"/>
              <a:buChar char=""/>
            </a:pPr>
            <a:r>
              <a:rPr b="1" lang="en-US" sz="4900" spc="-1" strike="noStrike">
                <a:solidFill>
                  <a:srgbClr val="000000"/>
                </a:solidFill>
                <a:latin typeface="Avenir Next"/>
                <a:ea typeface="Avenir Next"/>
              </a:rPr>
              <a:t>Ask a question that would be interesting to a friend.</a:t>
            </a:r>
            <a:endParaRPr b="1" lang="en-US" sz="4900" spc="-1" strike="noStrike">
              <a:solidFill>
                <a:srgbClr val="000000"/>
              </a:solidFill>
              <a:latin typeface="Avenir Next"/>
            </a:endParaRPr>
          </a:p>
          <a:p>
            <a:pPr marL="650160" indent="-649800">
              <a:lnSpc>
                <a:spcPct val="100000"/>
              </a:lnSpc>
              <a:spcBef>
                <a:spcPts val="3600"/>
              </a:spcBef>
              <a:buClr>
                <a:srgbClr val="000000"/>
              </a:buClr>
              <a:buSzPct val="125000"/>
              <a:buFont typeface="Symbol" charset="2"/>
              <a:buChar char=""/>
            </a:pPr>
            <a:r>
              <a:rPr b="1" lang="en-US" sz="4900" spc="-1" strike="noStrike">
                <a:solidFill>
                  <a:srgbClr val="000000"/>
                </a:solidFill>
                <a:latin typeface="Avenir Next"/>
                <a:ea typeface="Avenir Next"/>
              </a:rPr>
              <a:t>Many good questions relate two quantities that are not obviously related.</a:t>
            </a:r>
            <a:endParaRPr b="1" lang="en-US" sz="4900" spc="-1" strike="noStrike">
              <a:solidFill>
                <a:srgbClr val="000000"/>
              </a:solidFill>
              <a:latin typeface="Avenir Next"/>
            </a:endParaRPr>
          </a:p>
          <a:p>
            <a:pPr lvl="1" marL="1297440" indent="-649800">
              <a:lnSpc>
                <a:spcPct val="100000"/>
              </a:lnSpc>
              <a:spcBef>
                <a:spcPts val="3600"/>
              </a:spcBef>
              <a:buClr>
                <a:srgbClr val="000000"/>
              </a:buClr>
              <a:buSzPct val="125000"/>
              <a:buFont typeface="Symbol" charset="2"/>
              <a:buChar char=""/>
            </a:pPr>
            <a:r>
              <a:rPr b="1" lang="en-US" sz="4900" spc="-1" strike="noStrike">
                <a:solidFill>
                  <a:srgbClr val="000000"/>
                </a:solidFill>
                <a:latin typeface="Avenir Next"/>
                <a:ea typeface="Avenir Next"/>
              </a:rPr>
              <a:t>Boring: What’s the most common name in COGS 108?</a:t>
            </a:r>
            <a:endParaRPr b="1" lang="en-US" sz="4900" spc="-1" strike="noStrike">
              <a:solidFill>
                <a:srgbClr val="000000"/>
              </a:solidFill>
              <a:latin typeface="Avenir Next"/>
            </a:endParaRPr>
          </a:p>
          <a:p>
            <a:pPr lvl="1" marL="1297440" indent="-649800">
              <a:lnSpc>
                <a:spcPct val="100000"/>
              </a:lnSpc>
              <a:spcBef>
                <a:spcPts val="3600"/>
              </a:spcBef>
              <a:buClr>
                <a:srgbClr val="000000"/>
              </a:buClr>
              <a:buSzPct val="125000"/>
              <a:buFont typeface="Symbol" charset="2"/>
              <a:buChar char=""/>
            </a:pPr>
            <a:r>
              <a:rPr b="1" lang="en-US" sz="4900" spc="-1" strike="noStrike">
                <a:solidFill>
                  <a:srgbClr val="000000"/>
                </a:solidFill>
                <a:latin typeface="Avenir Next"/>
                <a:ea typeface="Avenir Next"/>
              </a:rPr>
              <a:t>Boring: Can you predict a person’s sex from their name?</a:t>
            </a:r>
            <a:endParaRPr b="1" lang="en-US" sz="4900" spc="-1" strike="noStrike">
              <a:solidFill>
                <a:srgbClr val="000000"/>
              </a:solidFill>
              <a:latin typeface="Avenir Next"/>
            </a:endParaRPr>
          </a:p>
          <a:p>
            <a:pPr lvl="1" marL="1297440" indent="-649800">
              <a:lnSpc>
                <a:spcPct val="100000"/>
              </a:lnSpc>
              <a:spcBef>
                <a:spcPts val="3600"/>
              </a:spcBef>
              <a:buClr>
                <a:srgbClr val="000000"/>
              </a:buClr>
              <a:buSzPct val="125000"/>
              <a:buFont typeface="Symbol" charset="2"/>
              <a:buChar char=""/>
            </a:pPr>
            <a:r>
              <a:rPr b="1" lang="en-US" sz="4900" spc="-1" strike="noStrike">
                <a:solidFill>
                  <a:srgbClr val="000000"/>
                </a:solidFill>
                <a:latin typeface="Avenir Next"/>
                <a:ea typeface="Avenir Next"/>
              </a:rPr>
              <a:t>Fun: Can you predict a person’s age from their name?</a:t>
            </a:r>
            <a:endParaRPr b="1" lang="en-US" sz="4900" spc="-1" strike="noStrike">
              <a:solidFill>
                <a:srgbClr val="000000"/>
              </a:solidFill>
              <a:latin typeface="Avenir Next"/>
            </a:endParaRPr>
          </a:p>
          <a:p>
            <a:pPr lvl="1" marL="1297440" indent="-649800">
              <a:lnSpc>
                <a:spcPct val="100000"/>
              </a:lnSpc>
              <a:spcBef>
                <a:spcPts val="3600"/>
              </a:spcBef>
              <a:buClr>
                <a:srgbClr val="000000"/>
              </a:buClr>
              <a:buSzPct val="125000"/>
              <a:buFont typeface="Symbol" charset="2"/>
              <a:buChar char=""/>
            </a:pPr>
            <a:r>
              <a:rPr b="1" lang="en-US" sz="4900" spc="-1" strike="noStrike">
                <a:solidFill>
                  <a:srgbClr val="000000"/>
                </a:solidFill>
                <a:latin typeface="Avenir Next"/>
                <a:ea typeface="Avenir Next"/>
              </a:rPr>
              <a:t>Fun: Can you predict a person’s sex from the last letter of their name?</a:t>
            </a:r>
            <a:endParaRPr b="1" lang="en-US" sz="4900" spc="-1" strike="noStrike">
              <a:solidFill>
                <a:srgbClr val="000000"/>
              </a:solidFill>
              <a:latin typeface="Avenir Next"/>
            </a:endParaRPr>
          </a:p>
        </p:txBody>
      </p:sp>
    </p:spTree>
  </p:cSld>
  <p:timing>
    <p:tnLst>
      <p:par>
        <p:cTn id="28" dur="indefinite" restart="never" nodeType="tmRoot">
          <p:childTnLst>
            <p:seq>
              <p:cTn id="29" dur="indefinite" nodeType="mainSeq">
                <p:childTnLst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1778040" y="3085560"/>
            <a:ext cx="20827800" cy="754416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ctr"/>
          <a:p>
            <a:pPr algn="ctr">
              <a:lnSpc>
                <a:spcPct val="100000"/>
              </a:lnSpc>
            </a:pPr>
            <a:r>
              <a:rPr b="1" lang="en-US" sz="7500" spc="-1" strike="noStrike">
                <a:solidFill>
                  <a:srgbClr val="000000"/>
                </a:solidFill>
                <a:latin typeface="Avenir Next"/>
                <a:ea typeface="Avenir Next"/>
              </a:rPr>
              <a:t>Baby names demo:</a:t>
            </a:r>
            <a:br/>
            <a:r>
              <a:rPr b="1" lang="en-US" sz="7500" spc="-1" strike="noStrike" u="sng">
                <a:solidFill>
                  <a:srgbClr val="0000ff"/>
                </a:solidFill>
                <a:uFillTx/>
                <a:latin typeface="Avenir Next"/>
                <a:ea typeface="Avenir Next"/>
                <a:hlinkClick r:id="rId1"/>
              </a:rPr>
              <a:t>https://github.com/COGS108/Section-Sp20/blob/master/Will/disc03/disc03.ipynb</a:t>
            </a:r>
            <a:br/>
            <a:br/>
            <a:r>
              <a:rPr b="1" lang="en-US" sz="7500" spc="-1" strike="noStrike">
                <a:solidFill>
                  <a:srgbClr val="000000"/>
                </a:solidFill>
                <a:latin typeface="Avenir Next"/>
                <a:ea typeface="Avenir Next"/>
              </a:rPr>
              <a:t>[We will also recap Pandas here]</a:t>
            </a:r>
            <a:endParaRPr b="0" lang="en-US" sz="75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4818240" y="12610800"/>
            <a:ext cx="14746680" cy="4680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/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venir Next"/>
                <a:ea typeface="Avenir Next"/>
              </a:rPr>
              <a:t>(The demo is based off of </a:t>
            </a:r>
            <a:r>
              <a:rPr b="1" lang="en-US" sz="2400" spc="-1" strike="noStrike" u="sng">
                <a:solidFill>
                  <a:srgbClr val="0000ff"/>
                </a:solidFill>
                <a:uFillTx/>
                <a:latin typeface="Avenir Next"/>
                <a:ea typeface="Avenir Next"/>
                <a:hlinkClick r:id="rId2"/>
              </a:rPr>
              <a:t>https://www.textbook.ds100.org/ch/01/lifecycle_intro.html</a:t>
            </a:r>
            <a:r>
              <a:rPr b="1" lang="en-US" sz="2400" spc="-1" strike="noStrike">
                <a:solidFill>
                  <a:srgbClr val="000000"/>
                </a:solidFill>
                <a:latin typeface="Avenir Next"/>
                <a:ea typeface="Avenir Next"/>
              </a:rPr>
              <a:t>)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55" dur="indefinite" restart="never" nodeType="tmRoot">
          <p:childTnLst>
            <p:seq>
              <p:cTn id="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1689120" y="355680"/>
            <a:ext cx="21005280" cy="228564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ctr"/>
          <a:p>
            <a:pPr>
              <a:lnSpc>
                <a:spcPct val="100000"/>
              </a:lnSpc>
            </a:pPr>
            <a:r>
              <a:rPr b="1" lang="en-US" sz="6200" spc="-1" strike="noStrike">
                <a:solidFill>
                  <a:srgbClr val="000000"/>
                </a:solidFill>
                <a:latin typeface="Avenir Next"/>
                <a:ea typeface="Avenir Next"/>
              </a:rPr>
              <a:t>Example research questions from Data is Plural newsletter:</a:t>
            </a:r>
            <a:endParaRPr b="0" lang="en-US" sz="62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170" name="TextShape 2"/>
          <p:cNvSpPr txBox="1"/>
          <p:nvPr/>
        </p:nvSpPr>
        <p:spPr>
          <a:xfrm>
            <a:off x="1689120" y="3149640"/>
            <a:ext cx="21005280" cy="929592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ctr"/>
          <a:p>
            <a:pPr marL="678600" indent="-678240">
              <a:lnSpc>
                <a:spcPct val="100000"/>
              </a:lnSpc>
              <a:spcBef>
                <a:spcPts val="3801"/>
              </a:spcBef>
              <a:buClr>
                <a:srgbClr val="000000"/>
              </a:buClr>
              <a:buSzPct val="125000"/>
              <a:buFont typeface="Symbol" charset="2"/>
              <a:buChar char=""/>
            </a:pPr>
            <a:r>
              <a:rPr b="1" lang="en-US" sz="5100" spc="-1" strike="noStrike">
                <a:solidFill>
                  <a:srgbClr val="000000"/>
                </a:solidFill>
                <a:latin typeface="Avenir Next"/>
                <a:ea typeface="Avenir Next"/>
              </a:rPr>
              <a:t>Does China primarily loan to countries with low GDP? Or countries that are military / economic allies?</a:t>
            </a:r>
            <a:endParaRPr b="1" lang="en-US" sz="5100" spc="-1" strike="noStrike">
              <a:solidFill>
                <a:srgbClr val="000000"/>
              </a:solidFill>
              <a:latin typeface="Avenir Next"/>
            </a:endParaRPr>
          </a:p>
          <a:p>
            <a:pPr marL="678600" indent="-678240">
              <a:lnSpc>
                <a:spcPct val="100000"/>
              </a:lnSpc>
              <a:spcBef>
                <a:spcPts val="3801"/>
              </a:spcBef>
              <a:buClr>
                <a:srgbClr val="000000"/>
              </a:buClr>
              <a:buSzPct val="125000"/>
              <a:buFont typeface="Symbol" charset="2"/>
              <a:buChar char=""/>
            </a:pPr>
            <a:r>
              <a:rPr b="1" lang="en-US" sz="5100" spc="-1" strike="noStrike">
                <a:solidFill>
                  <a:srgbClr val="000000"/>
                </a:solidFill>
                <a:latin typeface="Avenir Next"/>
                <a:ea typeface="Avenir Next"/>
              </a:rPr>
              <a:t>Are there more radio stations per capita for mountainous areas?</a:t>
            </a:r>
            <a:endParaRPr b="1" lang="en-US" sz="5100" spc="-1" strike="noStrike">
              <a:solidFill>
                <a:srgbClr val="000000"/>
              </a:solidFill>
              <a:latin typeface="Avenir Next"/>
            </a:endParaRPr>
          </a:p>
          <a:p>
            <a:pPr marL="678600" indent="-678240">
              <a:lnSpc>
                <a:spcPct val="100000"/>
              </a:lnSpc>
              <a:spcBef>
                <a:spcPts val="3801"/>
              </a:spcBef>
              <a:buClr>
                <a:srgbClr val="000000"/>
              </a:buClr>
              <a:buSzPct val="125000"/>
              <a:buFont typeface="Symbol" charset="2"/>
              <a:buChar char=""/>
            </a:pPr>
            <a:r>
              <a:rPr b="1" lang="en-US" sz="5100" spc="-1" strike="noStrike">
                <a:solidFill>
                  <a:srgbClr val="000000"/>
                </a:solidFill>
                <a:latin typeface="Avenir Next"/>
                <a:ea typeface="Avenir Next"/>
              </a:rPr>
              <a:t>Do cities with more disconnected streets have worse health conditions?</a:t>
            </a:r>
            <a:endParaRPr b="1" lang="en-US" sz="5100" spc="-1" strike="noStrike">
              <a:solidFill>
                <a:srgbClr val="000000"/>
              </a:solidFill>
              <a:latin typeface="Avenir Next"/>
            </a:endParaRPr>
          </a:p>
          <a:p>
            <a:pPr marL="678600" indent="-678240">
              <a:lnSpc>
                <a:spcPct val="100000"/>
              </a:lnSpc>
              <a:spcBef>
                <a:spcPts val="3801"/>
              </a:spcBef>
              <a:buClr>
                <a:srgbClr val="000000"/>
              </a:buClr>
              <a:buSzPct val="125000"/>
              <a:buFont typeface="Symbol" charset="2"/>
              <a:buChar char=""/>
            </a:pPr>
            <a:r>
              <a:rPr b="1" lang="en-US" sz="5100" spc="-1" strike="noStrike">
                <a:solidFill>
                  <a:srgbClr val="000000"/>
                </a:solidFill>
                <a:latin typeface="Avenir Next"/>
                <a:ea typeface="Avenir Next"/>
              </a:rPr>
              <a:t>Are cannabis testing labs consistent with each other?</a:t>
            </a:r>
            <a:endParaRPr b="1" lang="en-US" sz="5100" spc="-1" strike="noStrike">
              <a:solidFill>
                <a:srgbClr val="000000"/>
              </a:solidFill>
              <a:latin typeface="Avenir Next"/>
            </a:endParaRPr>
          </a:p>
          <a:p>
            <a:pPr marL="678600" indent="-678240">
              <a:lnSpc>
                <a:spcPct val="100000"/>
              </a:lnSpc>
              <a:spcBef>
                <a:spcPts val="3801"/>
              </a:spcBef>
              <a:buClr>
                <a:srgbClr val="000000"/>
              </a:buClr>
              <a:buSzPct val="125000"/>
              <a:buFont typeface="Symbol" charset="2"/>
              <a:buChar char=""/>
            </a:pPr>
            <a:r>
              <a:rPr b="1" lang="en-US" sz="5100" spc="-1" strike="noStrike">
                <a:solidFill>
                  <a:srgbClr val="000000"/>
                </a:solidFill>
                <a:latin typeface="Avenir Next"/>
                <a:ea typeface="Avenir Next"/>
              </a:rPr>
              <a:t>Does the number of backyard ice skating rinks change with global temperature patterns?</a:t>
            </a:r>
            <a:endParaRPr b="1" lang="en-US" sz="5100" spc="-1" strike="noStrike">
              <a:solidFill>
                <a:srgbClr val="000000"/>
              </a:solidFill>
              <a:latin typeface="Avenir Next"/>
            </a:endParaRPr>
          </a:p>
        </p:txBody>
      </p:sp>
    </p:spTree>
  </p:cSld>
  <p:timing>
    <p:tnLst>
      <p:par>
        <p:cTn id="57" dur="indefinite" restart="never" nodeType="tmRoot">
          <p:childTnLst>
            <p:seq>
              <p:cTn id="58" dur="indefinite" nodeType="mainSeq">
                <p:childTnLst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fill="hold"/>
                                        <p:tgtEl>
                                          <p:spTgt spid="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fill="hold"/>
                                        <p:tgtEl>
                                          <p:spTgt spid="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fill="hold"/>
                                        <p:tgtEl>
                                          <p:spTgt spid="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fill="hold"/>
                                        <p:tgtEl>
                                          <p:spTgt spid="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1778040" y="1354320"/>
            <a:ext cx="20827800" cy="1100736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ctr"/>
          <a:p>
            <a:pPr algn="ctr">
              <a:lnSpc>
                <a:spcPct val="100000"/>
              </a:lnSpc>
            </a:pPr>
            <a:r>
              <a:rPr b="1" lang="en-US" sz="10700" spc="-1" strike="noStrike">
                <a:solidFill>
                  <a:srgbClr val="000000"/>
                </a:solidFill>
                <a:latin typeface="Avenir Next"/>
                <a:ea typeface="Avenir Next"/>
              </a:rPr>
              <a:t>Rest of time:</a:t>
            </a:r>
            <a:br/>
            <a:r>
              <a:rPr b="1" lang="en-US" sz="10700" spc="-1" strike="noStrike">
                <a:solidFill>
                  <a:srgbClr val="000000"/>
                </a:solidFill>
                <a:latin typeface="Avenir Next"/>
                <a:ea typeface="Avenir Next"/>
              </a:rPr>
              <a:t>Work on project proposals/ A2.</a:t>
            </a:r>
            <a:br/>
            <a:br/>
            <a:r>
              <a:rPr b="1" lang="en-US" sz="10700" spc="-1" strike="noStrike">
                <a:solidFill>
                  <a:srgbClr val="000000"/>
                </a:solidFill>
                <a:latin typeface="Avenir Next"/>
                <a:ea typeface="Avenir Next"/>
              </a:rPr>
              <a:t>I will </a:t>
            </a:r>
            <a:r>
              <a:rPr b="1" i="1" lang="en-US" sz="10700" spc="-1" strike="noStrike">
                <a:solidFill>
                  <a:srgbClr val="000000"/>
                </a:solidFill>
                <a:latin typeface="Avenir Next"/>
                <a:ea typeface="Avenir Next"/>
              </a:rPr>
              <a:t>virtually</a:t>
            </a:r>
            <a:r>
              <a:rPr b="1" lang="en-US" sz="10700" spc="-1" strike="noStrike">
                <a:solidFill>
                  <a:srgbClr val="000000"/>
                </a:solidFill>
                <a:latin typeface="Avenir Next"/>
                <a:ea typeface="Avenir Next"/>
              </a:rPr>
              <a:t> walk around and give feedback.</a:t>
            </a:r>
            <a:endParaRPr b="0" lang="en-US" sz="10700" spc="-1" strike="noStrike">
              <a:solidFill>
                <a:srgbClr val="000000"/>
              </a:solidFill>
              <a:latin typeface="Avenir Next"/>
            </a:endParaRPr>
          </a:p>
        </p:txBody>
      </p:sp>
    </p:spTree>
  </p:cSld>
  <p:timing>
    <p:tnLst>
      <p:par>
        <p:cTn id="80" dur="indefinite" restart="never" nodeType="tmRoot">
          <p:childTnLst>
            <p:seq>
              <p:cTn id="81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1689120" y="355680"/>
            <a:ext cx="21005280" cy="228564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ctr"/>
          <a:p>
            <a:pPr>
              <a:lnSpc>
                <a:spcPct val="100000"/>
              </a:lnSpc>
            </a:pPr>
            <a:r>
              <a:rPr b="1" lang="en-US" sz="11200" spc="-1" strike="noStrike">
                <a:solidFill>
                  <a:srgbClr val="000000"/>
                </a:solidFill>
                <a:latin typeface="Avenir Next"/>
                <a:ea typeface="Avenir Next"/>
              </a:rPr>
              <a:t>Preview of Next week</a:t>
            </a:r>
            <a:endParaRPr b="0" lang="en-US" sz="112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173" name="TextShape 2"/>
          <p:cNvSpPr txBox="1"/>
          <p:nvPr/>
        </p:nvSpPr>
        <p:spPr>
          <a:xfrm>
            <a:off x="1689120" y="3149640"/>
            <a:ext cx="10502640" cy="929592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/>
          <a:p>
            <a:pPr marL="714240" indent="-713880">
              <a:lnSpc>
                <a:spcPct val="100000"/>
              </a:lnSpc>
              <a:spcBef>
                <a:spcPts val="4000"/>
              </a:spcBef>
              <a:buClr>
                <a:srgbClr val="000000"/>
              </a:buClr>
              <a:buSzPct val="125000"/>
              <a:buFont typeface="Symbol" charset="2"/>
              <a:buChar char=""/>
            </a:pPr>
            <a:r>
              <a:rPr b="1" lang="en-US" sz="5400" spc="-1" strike="noStrike">
                <a:solidFill>
                  <a:srgbClr val="000000"/>
                </a:solidFill>
                <a:latin typeface="Avenir Next"/>
                <a:ea typeface="Avenir Next"/>
              </a:rPr>
              <a:t>Difference between pandas DataFrames and Series.</a:t>
            </a:r>
            <a:endParaRPr b="1" lang="en-US" sz="5400" spc="-1" strike="noStrike">
              <a:solidFill>
                <a:srgbClr val="000000"/>
              </a:solidFill>
              <a:latin typeface="Avenir Next"/>
            </a:endParaRPr>
          </a:p>
          <a:p>
            <a:pPr marL="714240" indent="-713880">
              <a:lnSpc>
                <a:spcPct val="100000"/>
              </a:lnSpc>
              <a:spcBef>
                <a:spcPts val="4000"/>
              </a:spcBef>
              <a:buClr>
                <a:srgbClr val="000000"/>
              </a:buClr>
              <a:buSzPct val="125000"/>
              <a:buFont typeface="Symbol" charset="2"/>
              <a:buChar char=""/>
            </a:pPr>
            <a:r>
              <a:rPr b="1" lang="en-US" sz="5400" spc="-1" strike="noStrike">
                <a:solidFill>
                  <a:srgbClr val="000000"/>
                </a:solidFill>
                <a:latin typeface="Avenir Next"/>
                <a:ea typeface="Avenir Next"/>
              </a:rPr>
              <a:t>How to use Google to solve problems on A2.</a:t>
            </a:r>
            <a:endParaRPr b="1" lang="en-US" sz="5400" spc="-1" strike="noStrike">
              <a:solidFill>
                <a:srgbClr val="000000"/>
              </a:solidFill>
              <a:latin typeface="Avenir Next"/>
            </a:endParaRPr>
          </a:p>
          <a:p>
            <a:pPr marL="714240" indent="-713880">
              <a:lnSpc>
                <a:spcPct val="100000"/>
              </a:lnSpc>
              <a:spcBef>
                <a:spcPts val="4000"/>
              </a:spcBef>
              <a:buClr>
                <a:srgbClr val="000000"/>
              </a:buClr>
              <a:buSzPct val="125000"/>
              <a:buFont typeface="Symbol" charset="2"/>
              <a:buChar char=""/>
            </a:pPr>
            <a:r>
              <a:rPr b="1" lang="en-US" sz="5400" spc="-1" strike="noStrike">
                <a:solidFill>
                  <a:srgbClr val="000000"/>
                </a:solidFill>
                <a:latin typeface="Avenir Next"/>
                <a:ea typeface="Avenir Next"/>
              </a:rPr>
              <a:t>How to read the pandas documentation.</a:t>
            </a:r>
            <a:endParaRPr b="1" lang="en-US" sz="5400" spc="-1" strike="noStrike">
              <a:solidFill>
                <a:srgbClr val="000000"/>
              </a:solidFill>
              <a:latin typeface="Avenir Next"/>
            </a:endParaRPr>
          </a:p>
          <a:p>
            <a:pPr marL="714240" indent="-713880">
              <a:lnSpc>
                <a:spcPct val="100000"/>
              </a:lnSpc>
              <a:spcBef>
                <a:spcPts val="4000"/>
              </a:spcBef>
              <a:buClr>
                <a:srgbClr val="000000"/>
              </a:buClr>
              <a:buSzPct val="125000"/>
              <a:buFont typeface="Symbol" charset="2"/>
              <a:buChar char=""/>
            </a:pPr>
            <a:r>
              <a:rPr b="1" lang="en-US" sz="5400" spc="-1" strike="noStrike">
                <a:solidFill>
                  <a:srgbClr val="000000"/>
                </a:solidFill>
                <a:latin typeface="Avenir Next"/>
                <a:ea typeface="Avenir Next"/>
              </a:rPr>
              <a:t>A2 problem walkthroughs.</a:t>
            </a:r>
            <a:endParaRPr b="1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  <p:pic>
        <p:nvPicPr>
          <p:cNvPr id="174" name="Screenshot 2019-10-22 22.04.28.png" descr=""/>
          <p:cNvPicPr/>
          <p:nvPr/>
        </p:nvPicPr>
        <p:blipFill>
          <a:blip r:embed="rId1"/>
          <a:stretch/>
        </p:blipFill>
        <p:spPr>
          <a:xfrm>
            <a:off x="11735280" y="2641680"/>
            <a:ext cx="11975760" cy="7022880"/>
          </a:xfrm>
          <a:prstGeom prst="rect">
            <a:avLst/>
          </a:prstGeom>
          <a:ln w="12600">
            <a:noFill/>
          </a:ln>
        </p:spPr>
      </p:pic>
      <p:sp>
        <p:nvSpPr>
          <p:cNvPr id="175" name="CustomShape 3"/>
          <p:cNvSpPr/>
          <p:nvPr/>
        </p:nvSpPr>
        <p:spPr>
          <a:xfrm>
            <a:off x="13379400" y="2468880"/>
            <a:ext cx="4937400" cy="941040"/>
          </a:xfrm>
          <a:prstGeom prst="rect">
            <a:avLst/>
          </a:prstGeom>
          <a:noFill/>
          <a:ln w="63360">
            <a:solidFill>
              <a:srgbClr val="b516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176" name="Screenshot 2019-10-22 22.04.36.png" descr=""/>
          <p:cNvPicPr/>
          <p:nvPr/>
        </p:nvPicPr>
        <p:blipFill>
          <a:blip r:embed="rId2"/>
          <a:stretch/>
        </p:blipFill>
        <p:spPr>
          <a:xfrm>
            <a:off x="11583000" y="6550560"/>
            <a:ext cx="12280680" cy="7581600"/>
          </a:xfrm>
          <a:prstGeom prst="rect">
            <a:avLst/>
          </a:prstGeom>
          <a:ln w="12600">
            <a:noFill/>
          </a:ln>
        </p:spPr>
      </p:pic>
      <p:sp>
        <p:nvSpPr>
          <p:cNvPr id="177" name="CustomShape 4"/>
          <p:cNvSpPr/>
          <p:nvPr/>
        </p:nvSpPr>
        <p:spPr>
          <a:xfrm>
            <a:off x="13168800" y="6387120"/>
            <a:ext cx="4937400" cy="941040"/>
          </a:xfrm>
          <a:prstGeom prst="rect">
            <a:avLst/>
          </a:prstGeom>
          <a:noFill/>
          <a:ln w="63360">
            <a:solidFill>
              <a:srgbClr val="b51600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82" dur="indefinite" restart="never" nodeType="tmRoot">
          <p:childTnLst>
            <p:seq>
              <p:cTn id="83" dur="indefinite" nodeType="mainSeq">
                <p:childTnLst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fill="hold"/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fill="hold"/>
                                        <p:tgtEl>
                                          <p:spTgt spid="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fill="hold"/>
                                        <p:tgtEl>
                                          <p:spTgt spid="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fill="hold"/>
                                        <p:tgtEl>
                                          <p:spTgt spid="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2020-10-18T13:16:18Z</dcterms:modified>
  <cp:revision>2</cp:revision>
  <dc:subject/>
  <dc:title/>
</cp:coreProperties>
</file>